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oleObject1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63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92" r:id="rId23"/>
    <p:sldId id="393" r:id="rId24"/>
    <p:sldId id="394" r:id="rId25"/>
    <p:sldId id="385" r:id="rId26"/>
    <p:sldId id="387" r:id="rId27"/>
    <p:sldId id="388" r:id="rId28"/>
    <p:sldId id="389" r:id="rId29"/>
    <p:sldId id="390" r:id="rId30"/>
    <p:sldId id="3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737"/>
    <a:srgbClr val="363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16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D7680-8762-244C-96DD-A2F03C31DC0C}" type="datetimeFigureOut">
              <a:rPr lang="en-US" smtClean="0"/>
              <a:t>24/07/17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B4ECB-A2C3-DC46-AC24-3F157B012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73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FE98D-2380-6142-BF76-B722F348989C}" type="datetimeFigureOut">
              <a:rPr lang="en-US" smtClean="0"/>
              <a:t>24/07/17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D9B62-37B9-9A4A-9831-B2A835764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5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710000"/>
          </a:xfrm>
          <a:prstGeom prst="rect">
            <a:avLst/>
          </a:prstGeom>
          <a:solidFill>
            <a:srgbClr val="282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282737">
              <a:alpha val="50000"/>
            </a:srgb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6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2D9-2C40-2148-84A1-2524436A6F58}" type="datetime1">
              <a:rPr lang="en-GB" smtClean="0"/>
              <a:t>24/07/17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24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4958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00264" cy="49698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AB3A-FF6A-114E-8A63-669E97D87B0F}" type="datetime1">
              <a:rPr lang="en-GB" smtClean="0"/>
              <a:t>24/07/17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35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2454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2454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6E9-4B9A-8D47-BBA4-34D4B0C5CB10}" type="datetime1">
              <a:rPr lang="en-GB" smtClean="0"/>
              <a:t>24/07/17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3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A6DC-C134-DE41-9A0A-9A5C0511FDE3}" type="datetime1">
              <a:rPr lang="en-GB" smtClean="0"/>
              <a:t>24/07/17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08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A1F-E8D0-8146-BAC9-EFF10C610517}" type="datetime1">
              <a:rPr lang="en-GB" smtClean="0"/>
              <a:t>24/07/17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0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1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779"/>
            <a:ext cx="3008313" cy="3950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D9E7-87CC-2142-BC42-CDC815EEB214}" type="datetime1">
              <a:rPr lang="en-GB" smtClean="0"/>
              <a:t>24/07/17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5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D225-A508-8244-919A-EC397EF072BC}" type="datetime1">
              <a:rPr lang="en-GB" smtClean="0"/>
              <a:t>24/07/17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99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3AC4A-7DC4-C845-ABF2-98F244A05436}" type="datetime1">
              <a:rPr lang="en-GB" smtClean="0"/>
              <a:t>24/07/17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3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720"/>
            <a:ext cx="2057400" cy="5217443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720"/>
            <a:ext cx="6019800" cy="5217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328-865A-1B4E-A7F5-CF1BAEDA76B5}" type="datetime1">
              <a:rPr lang="en-GB" smtClean="0"/>
              <a:t>24/07/17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86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BF8D3-5603-E64C-B71D-7F9E56CDE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1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710000"/>
          </a:xfrm>
          <a:prstGeom prst="rect">
            <a:avLst/>
          </a:prstGeom>
          <a:solidFill>
            <a:srgbClr val="282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72817"/>
            <a:ext cx="3312368" cy="1827634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2727832" cy="1752600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30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FC72B-082E-AA4A-A025-F9C4F515DF79}" type="datetime1">
              <a:rPr lang="en-GB" smtClean="0"/>
              <a:t>24/07/17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53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2559C-5478-5641-9751-BB67FD444CA6}" type="datetime1">
              <a:rPr lang="en-GB" smtClean="0"/>
              <a:t>24/07/17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88636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F31B-21A5-2C41-8167-B42EFC257332}" type="datetime1">
              <a:rPr lang="en-GB" smtClean="0"/>
              <a:t>24/07/17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6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F13C7-AD50-3E43-9A0C-73A8018955ED}" type="datetime1">
              <a:rPr lang="en-GB" smtClean="0"/>
              <a:t>24/07/17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55F5-F438-8E41-82BA-29CAF0250E10}" type="datetime1">
              <a:rPr lang="en-GB" smtClean="0"/>
              <a:t>24/07/17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3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4744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332037"/>
            <a:ext cx="8229600" cy="354523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6FB2-0709-C04A-B2AE-E65889283086}" type="datetime1">
              <a:rPr lang="en-GB" smtClean="0"/>
              <a:t>24/07/17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80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9"/>
          </p:nvPr>
        </p:nvSpPr>
        <p:spPr>
          <a:xfrm>
            <a:off x="4644008" y="1124744"/>
            <a:ext cx="410026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C5C2F245-D8B0-254C-9D78-9AB5177B2B37}" type="datetime1">
              <a:rPr lang="en-GB" smtClean="0"/>
              <a:t>24/07/17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08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BA347B7B-F413-8143-B1F7-BAA1E8DA87E0}" type="datetime1">
              <a:rPr lang="en-GB" smtClean="0"/>
              <a:t>24/07/17</a:t>
            </a:fld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34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8352928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792E2661-568B-284B-A770-BF4B525FB82D}" type="datetime1">
              <a:rPr lang="en-GB" smtClean="0"/>
              <a:t>24/07/17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8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8352928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CD992D33-B4E8-D942-A9FB-4CA63FEBBB45}" type="datetime1">
              <a:rPr lang="en-GB" smtClean="0"/>
              <a:t>24/07/17</a:t>
            </a:fld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47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DD528EE9-9C6C-6746-BD22-E8BBC8ACAD45}" type="datetime1">
              <a:rPr lang="en-GB" smtClean="0"/>
              <a:t>24/07/17</a:t>
            </a:fld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78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3.jpeg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UFlag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190212"/>
            <a:ext cx="972000" cy="648000"/>
          </a:xfrm>
          <a:prstGeom prst="rect">
            <a:avLst/>
          </a:prstGeom>
        </p:spPr>
      </p:pic>
      <p:pic>
        <p:nvPicPr>
          <p:cNvPr id="11" name="Picture 10" descr="OMA-Logo-(CMYK-print)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190212"/>
            <a:ext cx="2037790" cy="64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>
            <a:off x="4127355" y="-4154736"/>
            <a:ext cx="889291" cy="9144000"/>
          </a:xfrm>
          <a:prstGeom prst="rect">
            <a:avLst/>
          </a:prstGeom>
          <a:solidFill>
            <a:srgbClr val="363547"/>
          </a:solidFill>
          <a:ln>
            <a:solidFill>
              <a:srgbClr val="36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poster-top.JPG"/>
          <p:cNvPicPr>
            <a:picLocks noChangeAspect="1"/>
          </p:cNvPicPr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7401300" y="0"/>
            <a:ext cx="1742699" cy="165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6176" y="634464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fld id="{444BDB65-2D94-1743-B246-D7CC9F2CF080}" type="datetime1">
              <a:rPr lang="en-GB" smtClean="0"/>
              <a:t>24/07/17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2978" y="6344644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440" y="1"/>
            <a:ext cx="576064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1B1F274-A603-4C51-99A6-9A47F728F8F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eps-logo-black-large-BW.png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/>
          <a:stretch/>
        </p:blipFill>
        <p:spPr>
          <a:xfrm>
            <a:off x="0" y="6190212"/>
            <a:ext cx="1863843" cy="64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 w="6350"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7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emf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oleObject" Target="../embeddings/Microsoft_Equation6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wmf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Simon Jolly</a:t>
            </a:r>
          </a:p>
          <a:p>
            <a:r>
              <a:rPr lang="en-US" dirty="0" smtClean="0"/>
              <a:t>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9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3131" r="-131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CT Image Reconstruction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9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For Proton CT, need to read out proton energy quickly and accurately:</a:t>
            </a:r>
          </a:p>
          <a:p>
            <a:pPr lvl="1"/>
            <a:r>
              <a:rPr lang="en-US" dirty="0" smtClean="0"/>
              <a:t>Energy resolution &lt;1% 𝜎.</a:t>
            </a:r>
          </a:p>
          <a:p>
            <a:pPr lvl="1"/>
            <a:r>
              <a:rPr lang="en-US" dirty="0" smtClean="0"/>
              <a:t>Rate 1–10 MHz for reasonable imaging time.</a:t>
            </a:r>
          </a:p>
          <a:p>
            <a:r>
              <a:rPr lang="en-US" dirty="0" smtClean="0"/>
              <a:t>Detector requirements overlap with range QA:</a:t>
            </a:r>
          </a:p>
          <a:p>
            <a:pPr lvl="1"/>
            <a:r>
              <a:rPr lang="en-US" dirty="0"/>
              <a:t>Daily measurements are faster but less comprehensive: really just want to verify that the energy of the beam specified by the control system has the correct range in water (Water Equivalent Path Length).</a:t>
            </a:r>
          </a:p>
          <a:p>
            <a:pPr lvl="1"/>
            <a:r>
              <a:rPr lang="en-US" dirty="0"/>
              <a:t>Morning range QA normally verifies a few energies at known depths:</a:t>
            </a:r>
          </a:p>
          <a:p>
            <a:pPr lvl="2"/>
            <a:r>
              <a:rPr lang="en-US" dirty="0"/>
              <a:t>Proton counting in water-equivalent phantom.</a:t>
            </a:r>
          </a:p>
          <a:p>
            <a:pPr lvl="2"/>
            <a:r>
              <a:rPr lang="en-US" dirty="0"/>
              <a:t>Setup and measurement </a:t>
            </a:r>
            <a:r>
              <a:rPr lang="en-US" dirty="0" smtClean="0"/>
              <a:t>can be time consuming…</a:t>
            </a:r>
            <a:endParaRPr lang="en-US" dirty="0"/>
          </a:p>
          <a:p>
            <a:pPr lvl="1"/>
            <a:r>
              <a:rPr lang="en-US" dirty="0"/>
              <a:t>Requirements for improved QA system:</a:t>
            </a:r>
          </a:p>
          <a:p>
            <a:pPr lvl="2"/>
            <a:r>
              <a:rPr lang="en-US" dirty="0"/>
              <a:t>Better than 1% </a:t>
            </a:r>
            <a:r>
              <a:rPr lang="en-US" dirty="0" err="1">
                <a:ea typeface="Lucida Grande"/>
              </a:rPr>
              <a:t>σ</a:t>
            </a:r>
            <a:r>
              <a:rPr lang="en-US" dirty="0">
                <a:ea typeface="Lucida Grande"/>
              </a:rPr>
              <a:t> resolution across all energies.</a:t>
            </a:r>
          </a:p>
          <a:p>
            <a:pPr lvl="2"/>
            <a:r>
              <a:rPr lang="en-US" dirty="0">
                <a:ea typeface="Lucida Grande"/>
              </a:rPr>
              <a:t>Easier system setup and faster data acquisition and readout.</a:t>
            </a:r>
          </a:p>
          <a:p>
            <a:r>
              <a:rPr lang="en-US" dirty="0" smtClean="0"/>
              <a:t>See if </a:t>
            </a:r>
            <a:r>
              <a:rPr lang="en-US" dirty="0" err="1" smtClean="0"/>
              <a:t>SuperNEMO</a:t>
            </a:r>
            <a:r>
              <a:rPr lang="en-US" dirty="0" smtClean="0"/>
              <a:t> calorimeter works for protons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21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Cancer Centre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5296700" cy="126664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62 MeV </a:t>
            </a:r>
            <a:r>
              <a:rPr lang="en-US" dirty="0" err="1" smtClean="0"/>
              <a:t>Scanditronix</a:t>
            </a:r>
            <a:r>
              <a:rPr lang="en-US" dirty="0" smtClean="0"/>
              <a:t> cyclotron provides 60 MeV protons (31 mm in water) to treatment room through double scattering.</a:t>
            </a:r>
          </a:p>
          <a:p>
            <a:r>
              <a:rPr lang="en-US" dirty="0" smtClean="0"/>
              <a:t>Beam time provided for research.</a:t>
            </a:r>
          </a:p>
          <a:p>
            <a:r>
              <a:rPr lang="en-US" dirty="0" smtClean="0"/>
              <a:t>We’ve had 2-day shifts every few months.</a:t>
            </a:r>
          </a:p>
          <a:p>
            <a:r>
              <a:rPr lang="en-US" dirty="0" smtClean="0"/>
              <a:t>Already made interesting observations with our equipment about the treatment beam…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5"/>
          </p:nvPr>
        </p:nvSpPr>
        <p:spPr>
          <a:xfrm>
            <a:off x="6161852" y="3212976"/>
            <a:ext cx="2699284" cy="291034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Need much lower proton </a:t>
            </a:r>
            <a:r>
              <a:rPr lang="en-US" dirty="0" err="1" smtClean="0"/>
              <a:t>fluence</a:t>
            </a:r>
            <a:r>
              <a:rPr lang="en-US" dirty="0" smtClean="0"/>
              <a:t> for our measurements than clinical settings.</a:t>
            </a:r>
          </a:p>
          <a:p>
            <a:r>
              <a:rPr lang="en-US" dirty="0" smtClean="0"/>
              <a:t>Rate reduction achieved through:</a:t>
            </a:r>
          </a:p>
          <a:p>
            <a:pPr lvl="1"/>
            <a:r>
              <a:rPr lang="en-US" dirty="0" smtClean="0"/>
              <a:t>Various collimators (0.5–10 mm)</a:t>
            </a:r>
          </a:p>
          <a:p>
            <a:pPr lvl="1"/>
            <a:r>
              <a:rPr lang="en-US" dirty="0" smtClean="0"/>
              <a:t>Ion source gas supply.</a:t>
            </a:r>
          </a:p>
          <a:p>
            <a:pPr lvl="1"/>
            <a:r>
              <a:rPr lang="en-US" dirty="0" smtClean="0"/>
              <a:t>Ion source discharge current.</a:t>
            </a:r>
          </a:p>
          <a:p>
            <a:pPr lvl="1"/>
            <a:r>
              <a:rPr lang="en-US" dirty="0" smtClean="0"/>
              <a:t>Cyclotron sector </a:t>
            </a:r>
            <a:r>
              <a:rPr lang="en-US" dirty="0" err="1" smtClean="0"/>
              <a:t>focussing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RF phasing (wouldn’t recommend it…).</a:t>
            </a:r>
            <a:endParaRPr lang="en-US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/>
          <a:stretch/>
        </p:blipFill>
        <p:spPr bwMode="auto">
          <a:xfrm>
            <a:off x="178740" y="2302786"/>
            <a:ext cx="5916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07" y="4853136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912813"/>
            <a:ext cx="3340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42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Setup</a:t>
            </a:r>
            <a:endParaRPr lang="en-US" dirty="0"/>
          </a:p>
        </p:txBody>
      </p:sp>
      <p:pic>
        <p:nvPicPr>
          <p:cNvPr id="7" name="Picture 6" descr="setup_207b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8" y="979257"/>
            <a:ext cx="7663869" cy="31213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33333" y="2492896"/>
            <a:ext cx="4348338" cy="3643717"/>
            <a:chOff x="4233333" y="2652889"/>
            <a:chExt cx="4348338" cy="3643717"/>
          </a:xfrm>
        </p:grpSpPr>
        <p:pic>
          <p:nvPicPr>
            <p:cNvPr id="9" name="Picture 8" descr="trace_100ns.bm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33" y="2833033"/>
              <a:ext cx="4144433" cy="339631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233333" y="2652889"/>
              <a:ext cx="145344" cy="357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"/>
                <a:cs typeface="Gill San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36327" y="2720145"/>
              <a:ext cx="145344" cy="357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"/>
                <a:cs typeface="Gill San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8157" y="4594523"/>
            <a:ext cx="3329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CAEN DT5751 Digitiser</a:t>
            </a:r>
            <a:r>
              <a:rPr lang="en-US" dirty="0" smtClean="0">
                <a:latin typeface="Gill Sans"/>
                <a:cs typeface="Gill Sans"/>
              </a:rPr>
              <a:t>:</a:t>
            </a:r>
          </a:p>
          <a:p>
            <a:r>
              <a:rPr lang="en-US" sz="1700" dirty="0" smtClean="0">
                <a:latin typeface="Gill Sans"/>
                <a:cs typeface="Gill Sans"/>
              </a:rPr>
              <a:t>Dual-gate signal integration</a:t>
            </a:r>
          </a:p>
          <a:p>
            <a:r>
              <a:rPr lang="en-GB" sz="1700" dirty="0">
                <a:latin typeface="Gill Sans"/>
                <a:ea typeface="Arial" charset="0"/>
                <a:cs typeface="Gill Sans"/>
              </a:rPr>
              <a:t>→ </a:t>
            </a:r>
            <a:r>
              <a:rPr lang="en-US" sz="1700" dirty="0" smtClean="0">
                <a:latin typeface="Gill Sans"/>
                <a:cs typeface="Gill Sans"/>
              </a:rPr>
              <a:t>On-the-fly pulse shape analysis</a:t>
            </a:r>
          </a:p>
          <a:p>
            <a:r>
              <a:rPr lang="en-GB" sz="1700" dirty="0">
                <a:latin typeface="Gill Sans"/>
                <a:ea typeface="Arial" charset="0"/>
                <a:cs typeface="Gill Sans"/>
              </a:rPr>
              <a:t>→ </a:t>
            </a:r>
            <a:r>
              <a:rPr lang="en-US" sz="1700" dirty="0" smtClean="0">
                <a:latin typeface="Gill Sans"/>
                <a:cs typeface="Gill Sans"/>
              </a:rPr>
              <a:t>Neutron/gamma discrimination</a:t>
            </a:r>
          </a:p>
          <a:p>
            <a:endParaRPr lang="en-US" sz="1700" dirty="0">
              <a:latin typeface="Gill Sans"/>
              <a:cs typeface="Gill San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67467" y="3683001"/>
            <a:ext cx="2065866" cy="0"/>
          </a:xfrm>
          <a:prstGeom prst="straightConnector1">
            <a:avLst/>
          </a:prstGeom>
          <a:ln w="2540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4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pic>
        <p:nvPicPr>
          <p:cNvPr id="10" name="Picture 9" descr="SAM_7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944" y="1906782"/>
            <a:ext cx="5401134" cy="3600756"/>
          </a:xfrm>
          <a:prstGeom prst="rect">
            <a:avLst/>
          </a:prstGeom>
        </p:spPr>
      </p:pic>
      <p:pic>
        <p:nvPicPr>
          <p:cNvPr id="14" name="Content Placeholder 13" descr="nozzle.jpg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94" r="-401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Content Placeholder 14" descr="SAM_7786.JPG"/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2" r="-30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84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T_800V_LG100ns_038_eh_0_fi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9" r="-60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Fitted Data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3402651" y="5298805"/>
            <a:ext cx="1066796" cy="11916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2135" y="5144916"/>
            <a:ext cx="1690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 Mirror Landau Tail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67111" y="2215444"/>
            <a:ext cx="1052690" cy="28542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00889" y="2215444"/>
            <a:ext cx="318911" cy="508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9556" y="1609614"/>
            <a:ext cx="243651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Fitting function: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Convolution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</a:t>
            </a:r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Gaussian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and </a:t>
            </a:r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mirror Landau </a:t>
            </a:r>
            <a:b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</a:b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+ </a:t>
            </a:r>
            <a:r>
              <a:rPr lang="en-US" sz="1400" b="1" dirty="0" smtClean="0">
                <a:solidFill>
                  <a:srgbClr val="660066"/>
                </a:solidFill>
                <a:latin typeface="Gill Sans"/>
                <a:cs typeface="Gill Sans"/>
              </a:rPr>
              <a:t>Landau</a:t>
            </a:r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 on the </a:t>
            </a:r>
            <a:r>
              <a:rPr lang="en-US" sz="1400" b="1" dirty="0" smtClean="0">
                <a:solidFill>
                  <a:srgbClr val="660066"/>
                </a:solidFill>
                <a:latin typeface="Gill Sans"/>
                <a:cs typeface="Gill Sans"/>
              </a:rPr>
              <a:t>right</a:t>
            </a:r>
            <a:endParaRPr lang="en-US" sz="1400" b="1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45955" y="2563721"/>
            <a:ext cx="811860" cy="2638773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0884" y="3487708"/>
            <a:ext cx="3849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Gill Sans"/>
                <a:ea typeface="Arial" charset="0"/>
                <a:cs typeface="Gill Sans"/>
              </a:rPr>
              <a:t> →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ΔE/E</a:t>
            </a:r>
            <a:r>
              <a:rPr lang="en-US" sz="2000" dirty="0" smtClean="0">
                <a:latin typeface="Gill Sans"/>
                <a:cs typeface="Gill Sans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1.58 </a:t>
            </a:r>
            <a:r>
              <a:rPr lang="en-US" sz="2000" dirty="0" smtClean="0">
                <a:latin typeface="Gill Sans"/>
                <a:cs typeface="Gill Sans"/>
              </a:rPr>
              <a:t>± 0.27 % FWHM (for ~40 MeV due to quenching!)</a:t>
            </a:r>
          </a:p>
          <a:p>
            <a:endParaRPr lang="en-US" dirty="0">
              <a:latin typeface="Gill Sans"/>
              <a:cs typeface="Gill Sans"/>
            </a:endParaRPr>
          </a:p>
          <a:p>
            <a:pPr algn="ctr"/>
            <a:r>
              <a:rPr lang="en-US" sz="1600" dirty="0" smtClean="0">
                <a:latin typeface="Gill Sans"/>
                <a:cs typeface="Gill Sans"/>
              </a:rPr>
              <a:t>Compared to 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1.48 % FWHM </a:t>
            </a:r>
            <a:r>
              <a:rPr lang="en-US" sz="1600" dirty="0" smtClean="0">
                <a:latin typeface="Gill Sans"/>
                <a:cs typeface="Gill Sans"/>
              </a:rPr>
              <a:t/>
            </a:r>
            <a:br>
              <a:rPr lang="en-US" sz="1600" dirty="0" smtClean="0">
                <a:latin typeface="Gill Sans"/>
                <a:cs typeface="Gill Sans"/>
              </a:rPr>
            </a:br>
            <a:r>
              <a:rPr lang="en-US" sz="1600" dirty="0" smtClean="0">
                <a:latin typeface="Gill Sans"/>
                <a:cs typeface="Gill Sans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simulations </a:t>
            </a:r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7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Rate Tests: Pulse Pile-Up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48" y="976829"/>
            <a:ext cx="7961489" cy="5353415"/>
            <a:chOff x="584199" y="976829"/>
            <a:chExt cx="7961489" cy="5353415"/>
          </a:xfrm>
        </p:grpSpPr>
        <p:pic>
          <p:nvPicPr>
            <p:cNvPr id="22" name="Picture 21" descr="800V_collimator_comparison_rebin_lo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99" y="976829"/>
              <a:ext cx="7961489" cy="5353415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2328329" y="2413000"/>
              <a:ext cx="677338" cy="2257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650999" y="1707438"/>
              <a:ext cx="2610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ill Sans"/>
                  <a:cs typeface="Gill Sans"/>
                </a:rPr>
                <a:t>Protons scattering off the collimator increases with diameter decrease</a:t>
              </a:r>
              <a:endParaRPr lang="en-US" sz="1400" dirty="0">
                <a:latin typeface="Gill Sans"/>
                <a:cs typeface="Gill San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602590" y="4470400"/>
              <a:ext cx="254000" cy="493889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47922" y="3793060"/>
              <a:ext cx="2610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  <a:latin typeface="Gill Sans"/>
                  <a:cs typeface="Gill Sans"/>
                </a:rPr>
                <a:t>More than 1 proton per bucket for larger diameter collimators, causing peak to widen</a:t>
              </a:r>
              <a:endParaRPr lang="en-US" sz="1400" dirty="0">
                <a:solidFill>
                  <a:srgbClr val="0000FF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4708173" y="3821282"/>
              <a:ext cx="639938" cy="26529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185380" y="2523069"/>
            <a:ext cx="1039994" cy="399040"/>
            <a:chOff x="7411156" y="2805289"/>
            <a:chExt cx="1039994" cy="39904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8451149" y="2808111"/>
              <a:ext cx="0" cy="396218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411156" y="2805289"/>
              <a:ext cx="1039994" cy="0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7143047" y="2963338"/>
            <a:ext cx="214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To avoid pile up: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Gill Sans"/>
                <a:cs typeface="Gill Sans"/>
              </a:rPr>
              <a:t>Optimal collimator: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2mm diameter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Gill Sans"/>
                <a:cs typeface="Gill Sans"/>
              </a:rPr>
              <a:t>Keep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integrating window small </a:t>
            </a:r>
            <a:r>
              <a:rPr lang="en-US" sz="1600" dirty="0" smtClean="0">
                <a:latin typeface="Gill Sans"/>
                <a:cs typeface="Gill Sans"/>
              </a:rPr>
              <a:t>to only collect single proton pulse</a:t>
            </a:r>
          </a:p>
          <a:p>
            <a:endParaRPr lang="en-US" dirty="0">
              <a:latin typeface="Gill Sans"/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1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Smaller, Faster Detector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6"/>
          </p:nvPr>
        </p:nvSpPr>
        <p:spPr>
          <a:xfrm>
            <a:off x="291300" y="1268760"/>
            <a:ext cx="8569836" cy="17071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already achieved the target energy resolution: </a:t>
            </a:r>
            <a:r>
              <a:rPr lang="en-US" dirty="0" smtClean="0"/>
              <a:t>0.7% </a:t>
            </a:r>
            <a:r>
              <a:rPr lang="en-US" dirty="0" err="1" smtClean="0"/>
              <a:t>σ</a:t>
            </a:r>
            <a:r>
              <a:rPr lang="en-US" dirty="0" smtClean="0"/>
              <a:t> with </a:t>
            </a:r>
            <a:endParaRPr lang="en-US" dirty="0"/>
          </a:p>
          <a:p>
            <a:r>
              <a:rPr lang="en-US" dirty="0"/>
              <a:t>The next step is to do this for very high rates of 1–10 MHz with a compact design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9"/>
          </p:nvPr>
        </p:nvSpPr>
        <p:spPr>
          <a:xfrm>
            <a:off x="291301" y="2985165"/>
            <a:ext cx="3871068" cy="31081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Reduce </a:t>
            </a:r>
            <a:r>
              <a:rPr lang="en-US" dirty="0"/>
              <a:t>the size of the PMT and the scintillator to improve timing and make the design nozzle-</a:t>
            </a:r>
            <a:r>
              <a:rPr lang="en-US" dirty="0" smtClean="0"/>
              <a:t>mountable.</a:t>
            </a:r>
            <a:endParaRPr lang="en-US" dirty="0"/>
          </a:p>
          <a:p>
            <a:r>
              <a:rPr lang="en-US" dirty="0" smtClean="0"/>
              <a:t>Negative </a:t>
            </a:r>
            <a:r>
              <a:rPr lang="en-US" dirty="0"/>
              <a:t>HV PMT base to remove decoupling capacitor (not fast enough discharge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9344" y="2708920"/>
            <a:ext cx="2633040" cy="73866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2” Hamamatsu </a:t>
            </a:r>
            <a:r>
              <a:rPr lang="en-GB" sz="1400" dirty="0">
                <a:ea typeface="Arial" charset="0"/>
                <a:cs typeface="Arial" charset="0"/>
              </a:rPr>
              <a:t>R13089-100-11 PMT with negative HV active divider base</a:t>
            </a:r>
            <a:r>
              <a:rPr lang="en-US" sz="1400" dirty="0" smtClean="0"/>
              <a:t> </a:t>
            </a:r>
          </a:p>
        </p:txBody>
      </p:sp>
      <p:pic>
        <p:nvPicPr>
          <p:cNvPr id="9" name="Picture 8" descr="om_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5" y="2708921"/>
            <a:ext cx="1603915" cy="3365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9344" y="3736802"/>
            <a:ext cx="2633040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dirty="0" smtClean="0">
                <a:ea typeface="Arial" charset="0"/>
                <a:cs typeface="Arial" charset="0"/>
              </a:rPr>
              <a:t>3 </a:t>
            </a:r>
            <a:r>
              <a:rPr lang="en-GB" sz="1400" dirty="0">
                <a:ea typeface="Arial" charset="0"/>
                <a:cs typeface="Arial" charset="0"/>
              </a:rPr>
              <a:t>cm x 3 cm x 5 cm </a:t>
            </a:r>
            <a:r>
              <a:rPr lang="en-GB" sz="1400" dirty="0" smtClean="0">
                <a:ea typeface="Arial" charset="0"/>
                <a:cs typeface="Arial" charset="0"/>
              </a:rPr>
              <a:t>cuboid ENVINET/NUVIA </a:t>
            </a:r>
            <a:r>
              <a:rPr lang="en-GB" sz="1400" dirty="0" err="1" smtClean="0">
                <a:ea typeface="Arial" charset="0"/>
                <a:cs typeface="Arial" charset="0"/>
              </a:rPr>
              <a:t>PolyStyrene</a:t>
            </a:r>
            <a:r>
              <a:rPr lang="en-GB" sz="1400" dirty="0" smtClean="0">
                <a:ea typeface="Arial" charset="0"/>
                <a:cs typeface="Arial" charset="0"/>
              </a:rPr>
              <a:t> </a:t>
            </a:r>
            <a:r>
              <a:rPr lang="en-GB" sz="1400" dirty="0">
                <a:ea typeface="Arial" charset="0"/>
                <a:cs typeface="Arial" charset="0"/>
              </a:rPr>
              <a:t>standard </a:t>
            </a:r>
            <a:r>
              <a:rPr lang="en-GB" sz="1400" dirty="0" smtClean="0">
                <a:ea typeface="Arial" charset="0"/>
                <a:cs typeface="Arial" charset="0"/>
              </a:rPr>
              <a:t>scintillator</a:t>
            </a:r>
          </a:p>
          <a:p>
            <a:pPr marL="0" lvl="1"/>
            <a:endParaRPr lang="en-GB" sz="1400" dirty="0">
              <a:ea typeface="Arial" charset="0"/>
              <a:cs typeface="Arial" charset="0"/>
            </a:endParaRPr>
          </a:p>
          <a:p>
            <a:pPr marL="285750" lvl="1" indent="-285750"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ea typeface="Arial" charset="0"/>
                <a:cs typeface="Arial" charset="0"/>
              </a:rPr>
              <a:t>Coupled with BC-630 Saint </a:t>
            </a:r>
            <a:r>
              <a:rPr lang="en-GB" sz="1400" dirty="0" err="1">
                <a:ea typeface="Arial" charset="0"/>
                <a:cs typeface="Arial" charset="0"/>
              </a:rPr>
              <a:t>Gobain</a:t>
            </a:r>
            <a:r>
              <a:rPr lang="en-GB" sz="1400" dirty="0">
                <a:ea typeface="Arial" charset="0"/>
                <a:cs typeface="Arial" charset="0"/>
              </a:rPr>
              <a:t> silicone optical gel </a:t>
            </a:r>
            <a:endParaRPr lang="en-GB" sz="1400" dirty="0" smtClean="0"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Wrapped in 75 </a:t>
            </a:r>
            <a:r>
              <a:rPr lang="en-US" sz="1400" dirty="0" err="1"/>
              <a:t>μm</a:t>
            </a:r>
            <a:r>
              <a:rPr lang="en-US" sz="1400" dirty="0"/>
              <a:t> of PTFE (Teflon) </a:t>
            </a:r>
            <a:r>
              <a:rPr lang="en-US" sz="1400" dirty="0" smtClean="0"/>
              <a:t>ribbon on the sides and </a:t>
            </a:r>
            <a:r>
              <a:rPr lang="en-US" sz="1400" dirty="0"/>
              <a:t>12 </a:t>
            </a:r>
            <a:r>
              <a:rPr lang="en-US" sz="1400" dirty="0" err="1"/>
              <a:t>μm</a:t>
            </a:r>
            <a:r>
              <a:rPr lang="en-US" sz="1400" dirty="0"/>
              <a:t> of </a:t>
            </a:r>
            <a:r>
              <a:rPr lang="en-US" sz="1400" dirty="0" smtClean="0"/>
              <a:t>Mylar on the sides and entrance face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53276" y="3447584"/>
            <a:ext cx="986068" cy="1008963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53276" y="5699127"/>
            <a:ext cx="986068" cy="69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run041_20kHz_seminar_fit.eps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0" r="-678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Module Results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4652" y="3884015"/>
            <a:ext cx="3303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ea typeface="Arial" charset="0"/>
                <a:cs typeface="Gill Sans"/>
              </a:rPr>
              <a:t> →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ea typeface="Arial" charset="0"/>
                <a:cs typeface="Gill Sans"/>
              </a:rPr>
              <a:t>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/E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0.89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± 0.11 %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σ</a:t>
            </a:r>
            <a:endParaRPr lang="en-US" sz="1800" kern="0" dirty="0">
              <a:solidFill>
                <a:sysClr val="windowText" lastClr="000000"/>
              </a:solidFill>
              <a:latin typeface="Gill Sans"/>
              <a:cs typeface="Gill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	at 25 kHz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cs typeface="Gill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We are still at our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&lt; 1 %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σ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target!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619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Resolution: Energy Dependence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7305036" cy="13167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Energy of protons incident on scintillator varied by placing absorbers (PMMA plates and calibration wheel) of known thickness ~1.8 m upstream of the optical </a:t>
            </a:r>
            <a:r>
              <a:rPr lang="en-US" dirty="0" smtClean="0"/>
              <a:t>module.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0848"/>
            <a:ext cx="6067016" cy="40874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60047" y="5214858"/>
            <a:ext cx="1854904" cy="383443"/>
            <a:chOff x="7289096" y="3443111"/>
            <a:chExt cx="1854904" cy="383443"/>
          </a:xfrm>
        </p:grpSpPr>
        <p:sp>
          <p:nvSpPr>
            <p:cNvPr id="15" name="TextBox 14"/>
            <p:cNvSpPr txBox="1"/>
            <p:nvPr/>
          </p:nvSpPr>
          <p:spPr>
            <a:xfrm>
              <a:off x="7605889" y="3457222"/>
              <a:ext cx="153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cs typeface="Gill Sans"/>
                </a:rPr>
                <a:t>d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"/>
                  <a:cs typeface="Gill Sans"/>
                </a:rPr>
                <a:t>ependence!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5745"/>
                </p:ext>
              </p:extLst>
            </p:nvPr>
          </p:nvGraphicFramePr>
          <p:xfrm>
            <a:off x="7289096" y="3443111"/>
            <a:ext cx="427472" cy="346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Equation" r:id="rId4" imgW="266700" imgH="215900" progId="Equation.3">
                    <p:embed/>
                  </p:oleObj>
                </mc:Choice>
                <mc:Fallback>
                  <p:oleObj name="Equation" r:id="rId4" imgW="2667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7289096" y="3443111"/>
                          <a:ext cx="427472" cy="346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599602"/>
              </p:ext>
            </p:extLst>
          </p:nvPr>
        </p:nvGraphicFramePr>
        <p:xfrm>
          <a:off x="611560" y="3284984"/>
          <a:ext cx="22415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6" imgW="1562100" imgH="419100" progId="Equation.3">
                  <p:embed/>
                </p:oleObj>
              </mc:Choice>
              <mc:Fallback>
                <p:oleObj name="Equation" r:id="rId6" imgW="1562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84984"/>
                        <a:ext cx="224155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0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SuperNEMO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652818" y="1556792"/>
            <a:ext cx="4207163" cy="453650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 err="1">
                <a:solidFill>
                  <a:srgbClr val="FF0000"/>
                </a:solidFill>
                <a:ea typeface="Arial" pitchFamily="-1" charset="0"/>
                <a:cs typeface=""/>
              </a:rPr>
              <a:t>Neutrinoless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 double beta decay </a:t>
            </a:r>
            <a:r>
              <a:rPr lang="en-GB" sz="1600" dirty="0">
                <a:ea typeface="Arial" pitchFamily="-1" charset="0"/>
                <a:cs typeface=""/>
              </a:rPr>
              <a:t>detector using NEMO3’s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tracker-calorimeter </a:t>
            </a:r>
            <a:r>
              <a:rPr lang="en-GB" sz="1600" dirty="0">
                <a:ea typeface="Arial" pitchFamily="-1" charset="0"/>
                <a:cs typeface=""/>
              </a:rPr>
              <a:t>technique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ea typeface="Arial" pitchFamily="-1" charset="0"/>
                <a:cs typeface=""/>
              </a:rPr>
              <a:t>Target sensitivity: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½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</a:t>
            </a:r>
            <a:r>
              <a:rPr lang="en-US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26</a:t>
            </a:r>
            <a:r>
              <a:rPr lang="en-US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 years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→ &lt;m</a:t>
            </a:r>
            <a:r>
              <a:rPr lang="el-GR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ν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&lt;</a:t>
            </a:r>
            <a:r>
              <a:rPr lang="en-GB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0.04 – 0.1 </a:t>
            </a:r>
            <a:r>
              <a:rPr lang="en-GB" sz="1600" dirty="0" err="1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eV</a:t>
            </a:r>
            <a:endParaRPr lang="en-GB" sz="1600" dirty="0">
              <a:solidFill>
                <a:srgbClr val="FF33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Clr>
                <a:schemeClr val="tx1"/>
              </a:buClr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>
                <a:solidFill>
                  <a:srgbClr val="B53DD9"/>
                </a:solidFill>
                <a:ea typeface="Arial" pitchFamily="-1" charset="0"/>
                <a:cs typeface=""/>
              </a:rPr>
              <a:t>Modular</a:t>
            </a:r>
            <a:r>
              <a:rPr lang="en-GB" sz="1600" dirty="0">
                <a:ea typeface="Arial" pitchFamily="-1" charset="0"/>
                <a:cs typeface=""/>
              </a:rPr>
              <a:t> detector with a planar geometry</a:t>
            </a: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 marL="0" indent="0">
              <a:buNone/>
            </a:pPr>
            <a:r>
              <a:rPr lang="en-GB" sz="1600" b="1" dirty="0">
                <a:ea typeface="Arial" pitchFamily="-1" charset="0"/>
                <a:cs typeface=""/>
              </a:rPr>
              <a:t>1 module</a:t>
            </a:r>
            <a:r>
              <a:rPr lang="en-GB" sz="1600" dirty="0">
                <a:ea typeface="Arial" pitchFamily="-1" charset="0"/>
                <a:cs typeface=""/>
              </a:rPr>
              <a:t> (of 20) consists of:</a:t>
            </a:r>
          </a:p>
          <a:p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Source foil</a:t>
            </a:r>
            <a:r>
              <a:rPr lang="en-GB" sz="1600" dirty="0" smtClean="0">
                <a:ea typeface="Arial" pitchFamily="-1" charset="0"/>
                <a:cs typeface=""/>
              </a:rPr>
              <a:t>:</a:t>
            </a:r>
            <a:endParaRPr lang="en-GB" sz="1600" dirty="0">
              <a:ea typeface="Arial" pitchFamily="-1" charset="0"/>
              <a:cs typeface=""/>
            </a:endParaRPr>
          </a:p>
          <a:p>
            <a:pPr lvl="1">
              <a:buFont typeface="Arial"/>
              <a:buChar char="•"/>
            </a:pP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5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kg </a:t>
            </a:r>
            <a:r>
              <a:rPr lang="en-GB" sz="1600" dirty="0">
                <a:ea typeface="Arial" pitchFamily="-1" charset="0"/>
                <a:cs typeface=""/>
              </a:rPr>
              <a:t>(total of 100 kg) of 40 mg/cm</a:t>
            </a:r>
            <a:r>
              <a:rPr lang="en-GB" sz="1600" baseline="30000" dirty="0">
                <a:ea typeface="Arial" pitchFamily="-1" charset="0"/>
                <a:cs typeface=""/>
              </a:rPr>
              <a:t>2</a:t>
            </a:r>
            <a:r>
              <a:rPr lang="en-GB" sz="1600" dirty="0">
                <a:ea typeface="Arial" pitchFamily="-1" charset="0"/>
                <a:cs typeface=""/>
              </a:rPr>
              <a:t> (4 x 2.7 m</a:t>
            </a:r>
            <a:r>
              <a:rPr lang="en-GB" sz="1600" baseline="30000" dirty="0">
                <a:ea typeface="Arial" pitchFamily="-1" charset="0"/>
                <a:cs typeface=""/>
              </a:rPr>
              <a:t>2</a:t>
            </a:r>
            <a:r>
              <a:rPr lang="en-GB" sz="1600" dirty="0" smtClean="0">
                <a:ea typeface="Arial" pitchFamily="-1" charset="0"/>
                <a:cs typeface="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82</a:t>
            </a: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Se</a:t>
            </a:r>
            <a:r>
              <a:rPr lang="en-GB" sz="1600" dirty="0" smtClean="0">
                <a:ea typeface="Arial" pitchFamily="-1" charset="0"/>
                <a:cs typeface=""/>
              </a:rPr>
              <a:t> </a:t>
            </a:r>
            <a:r>
              <a:rPr lang="en-GB" sz="1600" dirty="0">
                <a:ea typeface="Arial" pitchFamily="-1" charset="0"/>
                <a:cs typeface=""/>
              </a:rPr>
              <a:t>(high Q</a:t>
            </a:r>
            <a:r>
              <a:rPr lang="en-GB" sz="1600" baseline="-25000" dirty="0">
                <a:ea typeface="Arial" pitchFamily="-1" charset="0"/>
                <a:cs typeface=""/>
              </a:rPr>
              <a:t>ββ</a:t>
            </a:r>
            <a:r>
              <a:rPr lang="en-GB" sz="1600" dirty="0">
                <a:ea typeface="Arial" pitchFamily="-1" charset="0"/>
                <a:cs typeface=""/>
              </a:rPr>
              <a:t>, long T</a:t>
            </a:r>
            <a:r>
              <a:rPr lang="en-GB" sz="1600" baseline="-25000" dirty="0">
                <a:ea typeface="Arial" pitchFamily="-1" charset="0"/>
                <a:cs typeface=""/>
              </a:rPr>
              <a:t>1/2</a:t>
            </a:r>
            <a:r>
              <a:rPr lang="en-GB" sz="1600" baseline="30000" dirty="0">
                <a:ea typeface="Arial" pitchFamily="-1" charset="0"/>
                <a:cs typeface=""/>
              </a:rPr>
              <a:t>2vββ</a:t>
            </a:r>
            <a:r>
              <a:rPr lang="en-GB" sz="1600" dirty="0">
                <a:ea typeface="Arial" pitchFamily="-1" charset="0"/>
                <a:cs typeface=""/>
              </a:rPr>
              <a:t>, proven enrichment technology): starting </a:t>
            </a:r>
            <a:r>
              <a:rPr lang="en-GB" sz="1600" dirty="0" smtClean="0">
                <a:ea typeface="Arial" pitchFamily="-1" charset="0"/>
                <a:cs typeface=""/>
              </a:rPr>
              <a:t>baseline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ea typeface="Arial" pitchFamily="-1" charset="0"/>
                <a:cs typeface=""/>
              </a:rPr>
              <a:t>150</a:t>
            </a:r>
            <a:r>
              <a:rPr lang="en-GB" sz="1600" dirty="0" smtClean="0">
                <a:ea typeface="Arial" pitchFamily="-1" charset="0"/>
                <a:cs typeface=""/>
              </a:rPr>
              <a:t>Nd </a:t>
            </a:r>
            <a:r>
              <a:rPr lang="en-GB" sz="1600" dirty="0">
                <a:ea typeface="Arial" pitchFamily="-1" charset="0"/>
                <a:cs typeface=""/>
              </a:rPr>
              <a:t>and </a:t>
            </a:r>
            <a:r>
              <a:rPr lang="en-GB" sz="1600" baseline="30000" dirty="0">
                <a:ea typeface="Arial" pitchFamily="-1" charset="0"/>
                <a:cs typeface=""/>
              </a:rPr>
              <a:t>48</a:t>
            </a:r>
            <a:r>
              <a:rPr lang="en-GB" sz="1600" dirty="0">
                <a:ea typeface="Arial" pitchFamily="-1" charset="0"/>
                <a:cs typeface=""/>
              </a:rPr>
              <a:t>Ca being considered depending on enrichment </a:t>
            </a:r>
            <a:r>
              <a:rPr lang="en-GB" sz="1600" dirty="0" smtClean="0">
                <a:ea typeface="Arial" pitchFamily="-1" charset="0"/>
                <a:cs typeface=""/>
              </a:rPr>
              <a:t>possibilities</a:t>
            </a:r>
            <a:endParaRPr lang="en-GB" sz="1600" dirty="0">
              <a:cs typeface=""/>
            </a:endParaRPr>
          </a:p>
          <a:p>
            <a:pPr marL="457200" lvl="1" indent="0">
              <a:buNone/>
            </a:pPr>
            <a:r>
              <a:rPr lang="en-GB" sz="1600" dirty="0">
                <a:ea typeface="Arial" pitchFamily="-1" charset="0"/>
                <a:cs typeface=""/>
              </a:rPr>
              <a:t>	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"/>
              </a:rPr>
              <a:t>Tracker: </a:t>
            </a:r>
            <a:r>
              <a:rPr lang="en-US" sz="1600" dirty="0">
                <a:solidFill>
                  <a:srgbClr val="0000FF"/>
                </a:solidFill>
              </a:rPr>
              <a:t>~</a:t>
            </a: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"/>
              </a:rPr>
              <a:t>2000</a:t>
            </a:r>
            <a:r>
              <a:rPr lang="en-GB" sz="1600" dirty="0">
                <a:ea typeface="Arial" pitchFamily="-1" charset="0"/>
                <a:cs typeface=""/>
              </a:rPr>
              <a:t> drift cells in Geiger mode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→ </a:t>
            </a:r>
            <a:r>
              <a:rPr lang="en-GB" sz="1600" dirty="0">
                <a:solidFill>
                  <a:srgbClr val="000000"/>
                </a:solidFill>
                <a:ea typeface="Arial" charset="0"/>
              </a:rPr>
              <a:t>particle</a:t>
            </a: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identification (for background suppression)</a:t>
            </a:r>
            <a:endParaRPr lang="en-GB" sz="16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"/>
              </a:rPr>
              <a:t>Calorimeter</a:t>
            </a:r>
            <a:r>
              <a:rPr lang="en-GB" sz="1600" dirty="0">
                <a:ea typeface="Arial" pitchFamily="-1" charset="0"/>
                <a:cs typeface=""/>
              </a:rPr>
              <a:t>: </a:t>
            </a: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"/>
              </a:rPr>
              <a:t>~550 </a:t>
            </a:r>
            <a:r>
              <a:rPr lang="en-GB" sz="1600" dirty="0">
                <a:ea typeface="Arial" pitchFamily="-1" charset="0"/>
                <a:cs typeface=""/>
              </a:rPr>
              <a:t>scintillator blocks + PMTs 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→ energy and time of flight measurements of particles</a:t>
            </a: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ea typeface="Arial" pitchFamily="-1" charset="0"/>
                <a:cs typeface=""/>
              </a:rPr>
              <a:t>Passive shielding surrounding each module</a:t>
            </a:r>
            <a:endParaRPr lang="en-US" sz="1600" dirty="0">
              <a:cs typeface=""/>
            </a:endParaRPr>
          </a:p>
          <a:p>
            <a:endParaRPr lang="en-US" sz="1600" dirty="0"/>
          </a:p>
        </p:txBody>
      </p:sp>
      <p:pic>
        <p:nvPicPr>
          <p:cNvPr id="12" name="Picture 5"/>
          <p:cNvPicPr>
            <a:picLocks noGrp="1" noChangeArrowheads="1"/>
          </p:cNvPicPr>
          <p:nvPr>
            <p:ph sz="half" idx="4294967295"/>
          </p:nvPr>
        </p:nvPicPr>
        <p:blipFill>
          <a:blip r:embed="rId2"/>
          <a:srcRect l="-71879" r="-71879"/>
          <a:stretch>
            <a:fillRect/>
          </a:stretch>
        </p:blipFill>
        <p:spPr bwMode="auto">
          <a:xfrm>
            <a:off x="290513" y="1009650"/>
            <a:ext cx="4206875" cy="16573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" name="image71.png" descr="C:\Documents and Settings\bourgeoi\Bureau\Demonstrator 2.png"/>
          <p:cNvPicPr>
            <a:picLocks noGrp="1"/>
          </p:cNvPicPr>
          <p:nvPr>
            <p:ph sz="half" idx="4294967295"/>
          </p:nvPr>
        </p:nvPicPr>
        <p:blipFill rotWithShape="1">
          <a:blip r:embed="rId3">
            <a:extLst/>
          </a:blip>
          <a:srcRect l="5878" t="-7257" r="5878" b="-7257"/>
          <a:stretch/>
        </p:blipFill>
        <p:spPr>
          <a:xfrm>
            <a:off x="290513" y="2276872"/>
            <a:ext cx="4206875" cy="384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197099" y="3203705"/>
            <a:ext cx="2580519" cy="7286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2623301" y="4409299"/>
            <a:ext cx="2148269" cy="580311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3610429" y="4787881"/>
            <a:ext cx="1153262" cy="278543"/>
          </a:xfrm>
          <a:prstGeom prst="line">
            <a:avLst/>
          </a:prstGeom>
          <a:noFill/>
          <a:ln w="12700">
            <a:solidFill>
              <a:srgbClr val="198C47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-787261" y="4227853"/>
            <a:ext cx="236797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324140" y="5812153"/>
            <a:ext cx="180006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1458" y="5819935"/>
            <a:ext cx="405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2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r>
              <a:rPr lang="en-US" sz="1200" dirty="0" smtClean="0">
                <a:latin typeface="Gill Sans"/>
                <a:cs typeface="Gill Sans"/>
              </a:rPr>
              <a:t> (assembled, ~0.5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r>
              <a:rPr lang="en-US" sz="1200" dirty="0" smtClean="0">
                <a:latin typeface="Gill Sans"/>
                <a:cs typeface="Gill Sans"/>
              </a:rPr>
              <a:t> between source and calorimeter)</a:t>
            </a:r>
            <a:endParaRPr lang="en-US" sz="1200" dirty="0">
              <a:latin typeface="Gill Sans"/>
              <a:cs typeface="Gill San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40022" y="4660011"/>
            <a:ext cx="299359" cy="867835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2880" y="4949423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6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46970" y="4067199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4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0032FE6B-4B43-6A49-AE17-08D6245C731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34" y="2709298"/>
            <a:ext cx="6402418" cy="399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Resolution: Linearity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>
          <a:xfrm>
            <a:off x="291300" y="1010225"/>
            <a:ext cx="8569836" cy="169681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want to run the PMT at higher voltages (can run at up to </a:t>
            </a:r>
            <a:r>
              <a:rPr lang="en-US" dirty="0" smtClean="0"/>
              <a:t>-1500V</a:t>
            </a:r>
            <a:r>
              <a:rPr lang="en-US" dirty="0"/>
              <a:t>) as this will increase the PMT’s collection efficiency and will improve the energy </a:t>
            </a:r>
            <a:r>
              <a:rPr lang="en-US" dirty="0" smtClean="0"/>
              <a:t>resolution.</a:t>
            </a:r>
            <a:endParaRPr lang="en-US" dirty="0"/>
          </a:p>
          <a:p>
            <a:r>
              <a:rPr lang="en-US" dirty="0"/>
              <a:t>BUT we have a LOT of light (tens of thousands of photo-electrons) so we need to make sure we are not saturating the </a:t>
            </a:r>
            <a:r>
              <a:rPr lang="en-US" dirty="0" smtClean="0"/>
              <a:t>PMT.</a:t>
            </a:r>
            <a:endParaRPr lang="en-US" dirty="0"/>
          </a:p>
          <a:p>
            <a:r>
              <a:rPr lang="en-US" dirty="0"/>
              <a:t>Look at </a:t>
            </a:r>
            <a:r>
              <a:rPr lang="en-US" dirty="0" smtClean="0"/>
              <a:t>linearity: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7590" y="4970243"/>
            <a:ext cx="169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For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-900V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"/>
                <a:cs typeface="Gill Sans"/>
              </a:rPr>
              <a:t>Deviation from linearity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&lt; 2%!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20586" y="4492921"/>
            <a:ext cx="1417775" cy="1308319"/>
          </a:xfrm>
          <a:prstGeom prst="straightConnector1">
            <a:avLst/>
          </a:prstGeom>
          <a:noFill/>
          <a:ln w="19050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202538"/>
              </p:ext>
            </p:extLst>
          </p:nvPr>
        </p:nvGraphicFramePr>
        <p:xfrm>
          <a:off x="717780" y="4318296"/>
          <a:ext cx="15795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4" imgW="990600" imgH="203200" progId="Equation.3">
                  <p:embed/>
                </p:oleObj>
              </mc:Choice>
              <mc:Fallback>
                <p:oleObj name="Equation" r:id="rId4" imgW="990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80" y="4318296"/>
                        <a:ext cx="157956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549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Conclusions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9"/>
          </p:nvPr>
        </p:nvPicPr>
        <p:blipFill rotWithShape="1">
          <a:blip r:embed="rId2"/>
          <a:srcRect l="-4" r="-4"/>
          <a:stretch/>
        </p:blipFill>
        <p:spPr>
          <a:xfrm>
            <a:off x="2447960" y="4305198"/>
            <a:ext cx="6696040" cy="2580186"/>
          </a:xfrm>
        </p:spPr>
      </p:pic>
      <p:pic>
        <p:nvPicPr>
          <p:cNvPr id="12" name="Content Placeholder 10"/>
          <p:cNvPicPr>
            <a:picLocks noGrp="1" noChangeAspect="1"/>
          </p:cNvPicPr>
          <p:nvPr>
            <p:ph sz="half" idx="26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4" r="-4134"/>
          <a:stretch>
            <a:fillRect/>
          </a:stretch>
        </p:blipFill>
        <p:spPr>
          <a:xfrm>
            <a:off x="4938345" y="1412776"/>
            <a:ext cx="4205655" cy="26444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4"/>
          </p:nvPr>
        </p:nvSpPr>
        <p:spPr>
          <a:xfrm>
            <a:off x="166867" y="1010225"/>
            <a:ext cx="4837182" cy="349889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What have we learned?</a:t>
            </a:r>
          </a:p>
          <a:p>
            <a:r>
              <a:rPr lang="en-US" dirty="0"/>
              <a:t>The scintillator performs just as well for single protons as it does for electrons!</a:t>
            </a:r>
          </a:p>
          <a:p>
            <a:r>
              <a:rPr lang="en-US" dirty="0"/>
              <a:t>Making the module smaller does what it’s supposed to: </a:t>
            </a:r>
          </a:p>
          <a:p>
            <a:pPr lvl="1"/>
            <a:r>
              <a:rPr lang="en-US" dirty="0"/>
              <a:t>Improves timing (good measurements up to around 300kHz, compared to 1 kHz for original 8” module), </a:t>
            </a:r>
          </a:p>
          <a:p>
            <a:pPr lvl="1"/>
            <a:r>
              <a:rPr lang="en-US" dirty="0"/>
              <a:t>No detrimental effect on resolution.</a:t>
            </a:r>
          </a:p>
          <a:p>
            <a:r>
              <a:rPr lang="en-US" dirty="0"/>
              <a:t>But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We still can’t handle rates approaching 1 MHz.</a:t>
            </a:r>
          </a:p>
          <a:p>
            <a:pPr lvl="1"/>
            <a:r>
              <a:rPr lang="is-IS" dirty="0"/>
              <a:t>Despite Hamamatsu’s promises to the contrary, we think the PMTs have a frequency-dependent gain</a:t>
            </a:r>
            <a:r>
              <a:rPr lang="is-IS" dirty="0" smtClean="0"/>
              <a:t>.</a:t>
            </a:r>
          </a:p>
          <a:p>
            <a:r>
              <a:rPr lang="is-IS" dirty="0" smtClean="0"/>
              <a:t>Interesting discoveries about Clatterbridge beam:</a:t>
            </a:r>
          </a:p>
          <a:p>
            <a:pPr lvl="1"/>
            <a:r>
              <a:rPr lang="is-IS" dirty="0" smtClean="0"/>
              <a:t>Nonlinear time distribution of protons (bunches of bunches...).</a:t>
            </a:r>
          </a:p>
          <a:p>
            <a:pPr lvl="1"/>
            <a:r>
              <a:rPr lang="is-IS" dirty="0" smtClean="0"/>
              <a:t>C</a:t>
            </a:r>
            <a:r>
              <a:rPr lang="en-US" dirty="0" smtClean="0"/>
              <a:t>l</a:t>
            </a:r>
            <a:r>
              <a:rPr lang="is-IS" dirty="0" smtClean="0"/>
              <a:t>ose to nozzle edge, energy falls off.</a:t>
            </a:r>
          </a:p>
          <a:p>
            <a:pPr lvl="1"/>
            <a:r>
              <a:rPr lang="is-IS" dirty="0" smtClean="0"/>
              <a:t>Building complete simulation to compare to Clatterbridge/UCL measurements:</a:t>
            </a:r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90774" y="4467820"/>
            <a:ext cx="797246" cy="203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788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Having tested detector at 60 MeV, needed to make high energy test to examine performance and test linearity:</a:t>
            </a:r>
          </a:p>
          <a:p>
            <a:pPr lvl="1"/>
            <a:r>
              <a:rPr lang="en-US" dirty="0" smtClean="0"/>
              <a:t>Longer, 40 cm scintillator block to absorb 250 MeV protons.</a:t>
            </a:r>
          </a:p>
          <a:p>
            <a:pPr lvl="1"/>
            <a:r>
              <a:rPr lang="en-US" dirty="0" smtClean="0"/>
              <a:t>Same PMT and readout.</a:t>
            </a:r>
          </a:p>
          <a:p>
            <a:r>
              <a:rPr lang="en-US" dirty="0" smtClean="0"/>
              <a:t>Through OMA, </a:t>
            </a:r>
            <a:r>
              <a:rPr lang="en-US" dirty="0" err="1" smtClean="0"/>
              <a:t>MedAustron</a:t>
            </a:r>
            <a:r>
              <a:rPr lang="en-US" dirty="0" smtClean="0"/>
              <a:t> offered us 2 nights of beam tests:</a:t>
            </a:r>
          </a:p>
          <a:p>
            <a:pPr lvl="1"/>
            <a:r>
              <a:rPr lang="en-US" dirty="0" smtClean="0"/>
              <a:t>62 MeV up to 252 MeV.</a:t>
            </a:r>
          </a:p>
          <a:p>
            <a:pPr lvl="1"/>
            <a:r>
              <a:rPr lang="en-US" dirty="0" smtClean="0"/>
              <a:t>Able to drop rate down with chopper adjustment: ran 1 kHz–1 </a:t>
            </a:r>
            <a:r>
              <a:rPr lang="en-US" dirty="0" err="1" smtClean="0"/>
              <a:t>MHz.</a:t>
            </a:r>
            <a:endParaRPr lang="en-US" dirty="0" smtClean="0"/>
          </a:p>
          <a:p>
            <a:pPr lvl="1"/>
            <a:r>
              <a:rPr lang="en-US" dirty="0" smtClean="0"/>
              <a:t>Custom collimators to reduce intensity and beam size.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250 MeV Tests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60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Setup</a:t>
            </a:r>
            <a:endParaRPr lang="en-US" dirty="0"/>
          </a:p>
        </p:txBody>
      </p:sp>
      <p:pic>
        <p:nvPicPr>
          <p:cNvPr id="10" name="Content Placeholder 9" descr="IMG_211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264" r="17764" b="16694"/>
          <a:stretch/>
        </p:blipFill>
        <p:spPr>
          <a:xfrm rot="5400000">
            <a:off x="4228944" y="1620667"/>
            <a:ext cx="4938776" cy="3978034"/>
          </a:xfrm>
        </p:spPr>
      </p:pic>
      <p:pic>
        <p:nvPicPr>
          <p:cNvPr id="9" name="Content Placeholder 8" descr="IMG_212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28941"/>
          <a:stretch/>
        </p:blipFill>
        <p:spPr/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08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5" name="Content Placeholder 4" descr="252.4MeV_medAustron_mar2017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r="1204"/>
          <a:stretch/>
        </p:blipFill>
        <p:spPr>
          <a:xfrm>
            <a:off x="28183" y="908721"/>
            <a:ext cx="5128915" cy="3528392"/>
          </a:xfrm>
        </p:spPr>
      </p:pic>
      <p:pic>
        <p:nvPicPr>
          <p:cNvPr id="6" name="Content Placeholder 5" descr="eResolution_MeV_medAustron_mar2017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8591"/>
          <a:stretch/>
        </p:blipFill>
        <p:spPr>
          <a:xfrm>
            <a:off x="4198811" y="3429000"/>
            <a:ext cx="4945190" cy="342900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6"/>
          </p:nvPr>
        </p:nvSpPr>
        <p:spPr>
          <a:xfrm>
            <a:off x="291300" y="1010224"/>
            <a:ext cx="8569836" cy="2699149"/>
          </a:xfrm>
        </p:spPr>
        <p:txBody>
          <a:bodyPr>
            <a:normAutofit fontScale="92500"/>
          </a:bodyPr>
          <a:lstStyle/>
          <a:p>
            <a:r>
              <a:rPr lang="en-US" dirty="0"/>
              <a:t>Our goal was originally to develop a calorimeter to act as the energy measurement stage for a proton CT system:</a:t>
            </a:r>
          </a:p>
          <a:p>
            <a:pPr lvl="1"/>
            <a:r>
              <a:rPr lang="en-US" dirty="0"/>
              <a:t>Needed better than 1% resolution and rates in the region of 1–10 </a:t>
            </a:r>
            <a:r>
              <a:rPr lang="en-US" dirty="0" err="1"/>
              <a:t>MHz.</a:t>
            </a:r>
            <a:endParaRPr lang="en-US" dirty="0"/>
          </a:p>
          <a:p>
            <a:pPr lvl="1"/>
            <a:r>
              <a:rPr lang="en-US" dirty="0"/>
              <a:t>Managed to achieve the resolution; rates limited by electronics.  </a:t>
            </a:r>
          </a:p>
          <a:p>
            <a:pPr lvl="1"/>
            <a:r>
              <a:rPr lang="en-US" dirty="0"/>
              <a:t>Work will continue: discussions with </a:t>
            </a:r>
            <a:r>
              <a:rPr lang="en-US" dirty="0" err="1"/>
              <a:t>PRaVDA</a:t>
            </a:r>
            <a:r>
              <a:rPr lang="en-US" dirty="0"/>
              <a:t> and Loma </a:t>
            </a:r>
            <a:r>
              <a:rPr lang="en-US" dirty="0" err="1"/>
              <a:t>Linde</a:t>
            </a:r>
            <a:r>
              <a:rPr lang="en-US" dirty="0"/>
              <a:t>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471827"/>
            <a:ext cx="4205655" cy="29364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Clinical steer to provide fast energy/range QA tool to work at clinical rate.</a:t>
            </a:r>
          </a:p>
          <a:p>
            <a:r>
              <a:rPr lang="en-US" dirty="0" smtClean="0"/>
              <a:t>Needs a change in design philosophy: also take advantage of water equivalence of plastic scintillator.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00202" y="3429000"/>
            <a:ext cx="4005429" cy="2675382"/>
            <a:chOff x="79009" y="3133201"/>
            <a:chExt cx="4005429" cy="2675382"/>
          </a:xfrm>
        </p:grpSpPr>
        <p:pic>
          <p:nvPicPr>
            <p:cNvPr id="11" name="Picture 10" descr="nozzle_mounted_modu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9" y="3133201"/>
              <a:ext cx="4005429" cy="26753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9030" y="4250238"/>
              <a:ext cx="954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Treatment Nozzle</a:t>
              </a:r>
              <a:endParaRPr lang="en-US" sz="12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41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3294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PVT and PS are both helpfully water equivalent.</a:t>
            </a:r>
          </a:p>
          <a:p>
            <a:r>
              <a:rPr lang="en-US" dirty="0" smtClean="0"/>
              <a:t>Segment block into slices and read out light from each slice individually.</a:t>
            </a:r>
          </a:p>
          <a:p>
            <a:r>
              <a:rPr lang="en-US" dirty="0" smtClean="0"/>
              <a:t>Integrate signal from many protons: very large output from 10</a:t>
            </a:r>
            <a:r>
              <a:rPr lang="en-US" baseline="30000" dirty="0" smtClean="0"/>
              <a:t>10</a:t>
            </a:r>
            <a:r>
              <a:rPr lang="en-US" dirty="0" smtClean="0"/>
              <a:t>/s.</a:t>
            </a:r>
          </a:p>
          <a:p>
            <a:r>
              <a:rPr lang="en-US" dirty="0" smtClean="0"/>
              <a:t>Minimum slice width will depend on manufacture: aiming for &lt; 2 mm.</a:t>
            </a:r>
          </a:p>
          <a:p>
            <a:r>
              <a:rPr lang="en-US" dirty="0" smtClean="0"/>
              <a:t>Use photodiodes for readout: poor light detectors but stable and cheap with large dynamic range.</a:t>
            </a:r>
          </a:p>
          <a:p>
            <a:r>
              <a:rPr lang="en-US" dirty="0" smtClean="0"/>
              <a:t>Resolution set by slice width and variation in scintillator light output.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79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7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97" b="6297"/>
          <a:stretch>
            <a:fillRect/>
          </a:stretch>
        </p:blipFill>
        <p:spPr>
          <a:xfrm>
            <a:off x="4717546" y="3696950"/>
            <a:ext cx="3843962" cy="2417056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9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7" t="8053" r="12627" b="8053"/>
          <a:stretch/>
        </p:blipFill>
        <p:spPr>
          <a:xfrm>
            <a:off x="475132" y="3501008"/>
            <a:ext cx="3143568" cy="26444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6"/>
          </p:nvPr>
        </p:nvSpPr>
        <p:spPr>
          <a:xfrm>
            <a:off x="185408" y="1010225"/>
            <a:ext cx="6252108" cy="25627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r>
              <a:rPr lang="en-US" dirty="0" smtClean="0"/>
              <a:t> has built preliminary model in Geant4:</a:t>
            </a:r>
          </a:p>
          <a:p>
            <a:pPr lvl="1"/>
            <a:r>
              <a:rPr lang="en-US" dirty="0" smtClean="0"/>
              <a:t>2 mm slices of plastic scintillator with </a:t>
            </a:r>
            <a:r>
              <a:rPr lang="en-US" dirty="0" err="1" smtClean="0"/>
              <a:t>mylar</a:t>
            </a:r>
            <a:r>
              <a:rPr lang="en-US" dirty="0" smtClean="0"/>
              <a:t> wrapping.</a:t>
            </a:r>
          </a:p>
          <a:p>
            <a:pPr lvl="1"/>
            <a:r>
              <a:rPr lang="en-US" dirty="0" smtClean="0"/>
              <a:t>Currently integrating photodiode readout.</a:t>
            </a:r>
          </a:p>
          <a:p>
            <a:r>
              <a:rPr lang="en-US" dirty="0" smtClean="0"/>
              <a:t>STFC IPS grant application currently pending approval: working with NUVIA </a:t>
            </a:r>
            <a:r>
              <a:rPr lang="en-US" dirty="0" err="1" smtClean="0"/>
              <a:t>a.s</a:t>
            </a:r>
            <a:r>
              <a:rPr lang="en-US" dirty="0" smtClean="0"/>
              <a:t>. in Czech Republic to produce our scintillator sheets: manufacturing challenging!  </a:t>
            </a:r>
          </a:p>
          <a:p>
            <a:r>
              <a:rPr lang="en-US" dirty="0" smtClean="0"/>
              <a:t>Need to </a:t>
            </a:r>
            <a:r>
              <a:rPr lang="en-US" dirty="0" err="1" smtClean="0"/>
              <a:t>characterise</a:t>
            </a:r>
            <a:r>
              <a:rPr lang="en-US" dirty="0" smtClean="0"/>
              <a:t> light quenching to reconstruct Bragg curve: </a:t>
            </a:r>
            <a:r>
              <a:rPr lang="en-US" b="1" dirty="0" smtClean="0"/>
              <a:t>pencil beams only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to measured curve drastically improves mean range measurement: do you need range or range spread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5856" y="3645024"/>
            <a:ext cx="139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Dose deposited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2400" y="4077072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Light emitted</a:t>
            </a:r>
            <a:endParaRPr lang="en-US" dirty="0">
              <a:latin typeface="Gill Sans"/>
              <a:cs typeface="Gill San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574752"/>
              </p:ext>
            </p:extLst>
          </p:nvPr>
        </p:nvGraphicFramePr>
        <p:xfrm>
          <a:off x="6657437" y="1464297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437" y="1464297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41973"/>
              </p:ext>
            </p:extLst>
          </p:nvPr>
        </p:nvGraphicFramePr>
        <p:xfrm>
          <a:off x="6505633" y="2203480"/>
          <a:ext cx="2573477" cy="151355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7742"/>
                <a:gridCol w="2125735"/>
              </a:tblGrid>
              <a:tr h="23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dY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light yield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Gill Sans"/>
                          <a:cs typeface="Gill Sans"/>
                        </a:rPr>
                        <a:t>dE/dx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energy lost by particle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kB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relates density of ionisation to energy loss = 0.207 mm/MeV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absolute scintillation efficiency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523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 Treatment Plan Verification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597031"/>
            <a:ext cx="8569836" cy="25682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Take segmented calorimeter: add 2D tracking to front face.</a:t>
            </a:r>
          </a:p>
          <a:p>
            <a:r>
              <a:rPr lang="en-US" dirty="0" smtClean="0"/>
              <a:t>Still nozzle-mounted and self-contained.</a:t>
            </a:r>
          </a:p>
          <a:p>
            <a:r>
              <a:rPr lang="en-US" dirty="0" smtClean="0"/>
              <a:t>Read out X/Y profile and integrated range of individual pencil beams.</a:t>
            </a:r>
          </a:p>
          <a:p>
            <a:r>
              <a:rPr lang="en-US" dirty="0" smtClean="0"/>
              <a:t>Detector read out fast enough to match minimum spot dwell time (3–20 </a:t>
            </a:r>
            <a:r>
              <a:rPr lang="en-US" dirty="0" err="1" smtClean="0"/>
              <a:t>ms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Fast reconstruction of water-equivalent treatment plan.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513637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5341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50230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81934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36753" y="222157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79757" y="169154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13517" y="3206131"/>
            <a:ext cx="158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Tracking layer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35335" y="1355766"/>
            <a:ext cx="4984369" cy="1787408"/>
            <a:chOff x="2099409" y="1429925"/>
            <a:chExt cx="4984369" cy="1787408"/>
          </a:xfrm>
        </p:grpSpPr>
        <p:sp>
          <p:nvSpPr>
            <p:cNvPr id="23" name="Rectangle 22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332270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58611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49520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12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66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63033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89374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15714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2055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8396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4737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1077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47418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3759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00100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26440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52781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91223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06403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19100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45441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717822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981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235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9863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6204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2545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28885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55226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1567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7908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34248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60589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86930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13271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9611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659525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93234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 rot="21417232">
            <a:off x="3114090" y="1521895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655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TERA: Proton Range Radiography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4"/>
          </p:nvPr>
        </p:nvSpPr>
        <p:spPr>
          <a:xfrm>
            <a:off x="291300" y="1010225"/>
            <a:ext cx="4334584" cy="256279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Don’t need to prove the principle using scintillator sheets: TERA have done it for us!</a:t>
            </a:r>
          </a:p>
          <a:p>
            <a:r>
              <a:rPr lang="en-US" dirty="0" smtClean="0"/>
              <a:t>Proton Range Radiography:</a:t>
            </a:r>
          </a:p>
          <a:p>
            <a:pPr lvl="1"/>
            <a:r>
              <a:rPr lang="en-US" dirty="0" smtClean="0"/>
              <a:t>Gas Electron Multiplier (GEM) tracking.</a:t>
            </a:r>
          </a:p>
          <a:p>
            <a:pPr lvl="1"/>
            <a:r>
              <a:rPr lang="en-US" dirty="0" smtClean="0"/>
              <a:t>2 mm PVT scintillator sheets </a:t>
            </a:r>
            <a:r>
              <a:rPr lang="en-US" dirty="0" err="1" smtClean="0"/>
              <a:t>fibre</a:t>
            </a:r>
            <a:r>
              <a:rPr lang="en-US" dirty="0" smtClean="0"/>
              <a:t> coupled to Silicon </a:t>
            </a:r>
            <a:r>
              <a:rPr lang="en-US" dirty="0" err="1" smtClean="0"/>
              <a:t>PhotoMultipliers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Can’t use this exact setup:</a:t>
            </a:r>
          </a:p>
          <a:p>
            <a:pPr lvl="1"/>
            <a:r>
              <a:rPr lang="en-US" dirty="0" smtClean="0"/>
              <a:t>Designed for single protons for </a:t>
            </a:r>
            <a:r>
              <a:rPr lang="en-US" dirty="0" err="1" smtClean="0"/>
              <a:t>pCT.</a:t>
            </a:r>
            <a:endParaRPr lang="en-US" dirty="0" smtClean="0"/>
          </a:p>
          <a:p>
            <a:pPr lvl="1"/>
            <a:r>
              <a:rPr lang="en-US" dirty="0" smtClean="0"/>
              <a:t>They get “good enough” proton range by looking at end-of-range only.</a:t>
            </a:r>
          </a:p>
          <a:p>
            <a:pPr lvl="1"/>
            <a:r>
              <a:rPr lang="en-US" dirty="0" err="1" smtClean="0"/>
              <a:t>SiPMs</a:t>
            </a:r>
            <a:r>
              <a:rPr lang="en-US" dirty="0" smtClean="0"/>
              <a:t> expensive, high gain devices: not appropriate for high light output with full beam intensity.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730" r="-730"/>
          <a:stretch/>
        </p:blipFill>
        <p:spPr>
          <a:xfrm>
            <a:off x="683568" y="3520818"/>
            <a:ext cx="3392426" cy="2644486"/>
          </a:xfrm>
        </p:spPr>
      </p:pic>
      <p:pic>
        <p:nvPicPr>
          <p:cNvPr id="12" name="Content Placeholder 15" descr="prrscheme.gif"/>
          <p:cNvPicPr>
            <a:picLocks noGrp="1" noChangeAspect="1"/>
          </p:cNvPicPr>
          <p:nvPr>
            <p:ph sz="half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" b="-2005"/>
          <a:stretch/>
        </p:blipFill>
        <p:spPr>
          <a:xfrm>
            <a:off x="4644008" y="4149080"/>
            <a:ext cx="4205655" cy="1976824"/>
          </a:xfrm>
        </p:spPr>
      </p:pic>
      <p:pic>
        <p:nvPicPr>
          <p:cNvPr id="14" name="Content Placeholder 11"/>
          <p:cNvPicPr>
            <a:picLocks noGrp="1" noChangeAspect="1"/>
          </p:cNvPicPr>
          <p:nvPr>
            <p:ph sz="half" idx="26"/>
          </p:nvPr>
        </p:nvPicPr>
        <p:blipFill rotWithShape="1">
          <a:blip r:embed="rId4"/>
          <a:srcRect t="8280" b="2487"/>
          <a:stretch/>
        </p:blipFill>
        <p:spPr>
          <a:xfrm>
            <a:off x="4656138" y="1009650"/>
            <a:ext cx="4205287" cy="282842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68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5536" y="1124745"/>
            <a:ext cx="7200800" cy="4968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SuperNEMO</a:t>
            </a:r>
            <a:r>
              <a:rPr lang="en-US" dirty="0" smtClean="0"/>
              <a:t> calorimeter consists of 550 Optical Modules (wrapped scintillator block + PMT).</a:t>
            </a:r>
          </a:p>
          <a:p>
            <a:r>
              <a:rPr lang="en-US" dirty="0" smtClean="0"/>
              <a:t>Needed to achieve improved resolution:</a:t>
            </a:r>
          </a:p>
          <a:p>
            <a:r>
              <a:rPr lang="en-US" dirty="0" smtClean="0"/>
              <a:t>Scintillator needed to be organic plastic: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light </a:t>
            </a:r>
            <a:r>
              <a:rPr lang="en-US" dirty="0" smtClean="0"/>
              <a:t>yield.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 </a:t>
            </a:r>
            <a:r>
              <a:rPr lang="en-US" dirty="0"/>
              <a:t>electron back-</a:t>
            </a:r>
            <a:r>
              <a:rPr lang="en-US" dirty="0" smtClean="0"/>
              <a:t>scattering.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err="1" smtClean="0"/>
              <a:t>radiopurity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ast timing.</a:t>
            </a:r>
          </a:p>
          <a:p>
            <a:r>
              <a:rPr lang="en-US" dirty="0" smtClean="0"/>
              <a:t>Extensive R&amp;D </a:t>
            </a:r>
            <a:r>
              <a:rPr lang="en-US" dirty="0" err="1" smtClean="0"/>
              <a:t>programme</a:t>
            </a:r>
            <a:r>
              <a:rPr lang="en-US" dirty="0" smtClean="0"/>
              <a:t> resulted in final design:</a:t>
            </a:r>
          </a:p>
          <a:p>
            <a:pPr lvl="1"/>
            <a:r>
              <a:rPr lang="en-US" dirty="0" err="1" smtClean="0"/>
              <a:t>ElJen</a:t>
            </a:r>
            <a:r>
              <a:rPr lang="en-US" dirty="0" smtClean="0"/>
              <a:t> EJ-200 </a:t>
            </a:r>
            <a:r>
              <a:rPr lang="en-US" dirty="0" err="1" smtClean="0"/>
              <a:t>polyvinyltoluene</a:t>
            </a:r>
            <a:r>
              <a:rPr lang="en-US" dirty="0" smtClean="0"/>
              <a:t> (PVT) scintillator.</a:t>
            </a:r>
          </a:p>
          <a:p>
            <a:pPr lvl="1"/>
            <a:r>
              <a:rPr lang="en-US" dirty="0" smtClean="0"/>
              <a:t>Hamamatsu 8” PMT (32% QE at 400 nm).</a:t>
            </a:r>
          </a:p>
          <a:p>
            <a:pPr lvl="1"/>
            <a:r>
              <a:rPr lang="en-US" dirty="0" smtClean="0"/>
              <a:t>Hexagonal scintillator block directly coupled to hemispherical PMT face.</a:t>
            </a:r>
          </a:p>
          <a:p>
            <a:pPr lvl="1"/>
            <a:r>
              <a:rPr lang="en-US" dirty="0" smtClean="0"/>
              <a:t>Teflon + Mylar wrapping.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SuperNEMO</a:t>
            </a:r>
            <a:r>
              <a:rPr lang="en-US" sz="3600" dirty="0" smtClean="0"/>
              <a:t> </a:t>
            </a:r>
            <a:r>
              <a:rPr lang="en-US" sz="3600" dirty="0" smtClean="0"/>
              <a:t>Calorimeter Development</a:t>
            </a:r>
            <a:endParaRPr lang="en-US" sz="3600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442465"/>
              </p:ext>
            </p:extLst>
          </p:nvPr>
        </p:nvGraphicFramePr>
        <p:xfrm>
          <a:off x="6300192" y="1628800"/>
          <a:ext cx="1314732" cy="81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698500" imgH="431800" progId="Equation.3">
                  <p:embed/>
                </p:oleObj>
              </mc:Choice>
              <mc:Fallback>
                <p:oleObj name="Equation" r:id="rId3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628800"/>
                        <a:ext cx="1314732" cy="812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16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8636" y="1010227"/>
            <a:ext cx="8566728" cy="515507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Continue development of single calorimeter module for proton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CT and </a:t>
            </a:r>
            <a:r>
              <a:rPr lang="en-US" dirty="0" smtClean="0"/>
              <a:t>lower rate applications:</a:t>
            </a:r>
          </a:p>
          <a:p>
            <a:pPr lvl="1"/>
            <a:r>
              <a:rPr lang="en-US" dirty="0" smtClean="0"/>
              <a:t>Well </a:t>
            </a:r>
            <a:r>
              <a:rPr lang="en-US" dirty="0" err="1" smtClean="0"/>
              <a:t>characterised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fewer channels the better: single block also means more light per proton per detector.</a:t>
            </a:r>
          </a:p>
          <a:p>
            <a:r>
              <a:rPr lang="en-US" dirty="0" smtClean="0"/>
              <a:t>Work on segmented calorimeter design to produce water equivalent path length detector:</a:t>
            </a:r>
          </a:p>
          <a:p>
            <a:pPr lvl="1"/>
            <a:r>
              <a:rPr lang="en-US" dirty="0" smtClean="0"/>
              <a:t>Resolution better than 2 mm: much better with appropriate fit.</a:t>
            </a:r>
          </a:p>
          <a:p>
            <a:pPr lvl="1"/>
            <a:r>
              <a:rPr lang="en-US" dirty="0" smtClean="0"/>
              <a:t>“Immediate” readout (a few seconds).</a:t>
            </a:r>
          </a:p>
          <a:p>
            <a:pPr lvl="1"/>
            <a:r>
              <a:rPr lang="en-US" dirty="0" smtClean="0"/>
              <a:t>Need &gt;150 sheets for 32 cm: start with 20 sheets and do fast measurement at </a:t>
            </a:r>
            <a:r>
              <a:rPr lang="en-US" dirty="0" err="1" smtClean="0"/>
              <a:t>Clatterbridge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Full design aims to be gantry mounted: can </a:t>
            </a:r>
            <a:r>
              <a:rPr lang="en-US" dirty="0" err="1" smtClean="0">
                <a:solidFill>
                  <a:srgbClr val="000000"/>
                </a:solidFill>
              </a:rPr>
              <a:t>characterise</a:t>
            </a:r>
            <a:r>
              <a:rPr lang="en-US" dirty="0" smtClean="0"/>
              <a:t> multiple fields.</a:t>
            </a:r>
          </a:p>
          <a:p>
            <a:r>
              <a:rPr lang="en-US" dirty="0" smtClean="0"/>
              <a:t>Fast treatment plan verification very promising, but needs work to get segmented calorimeter working before adding tracking: </a:t>
            </a:r>
          </a:p>
          <a:p>
            <a:pPr lvl="1"/>
            <a:r>
              <a:rPr lang="en-US" dirty="0" smtClean="0"/>
              <a:t>Tracking and range measurement need to be fast enough to read out data with suitable resolution within spot dwell time.</a:t>
            </a:r>
          </a:p>
          <a:p>
            <a:pPr lvl="1"/>
            <a:r>
              <a:rPr lang="en-US" dirty="0" smtClean="0"/>
              <a:t>Needs electronics to </a:t>
            </a:r>
            <a:r>
              <a:rPr lang="en-US" dirty="0" err="1" smtClean="0"/>
              <a:t>synchronise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6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Optimised</a:t>
            </a:r>
            <a:r>
              <a:rPr lang="en-US" dirty="0" smtClean="0"/>
              <a:t> Optical Module</a:t>
            </a:r>
            <a:endParaRPr lang="en-US" dirty="0"/>
          </a:p>
        </p:txBody>
      </p:sp>
      <p:pic>
        <p:nvPicPr>
          <p:cNvPr id="7" name="Picture 6" descr="r5912m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76" y="4130738"/>
            <a:ext cx="2311494" cy="1778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3221" y="4744938"/>
            <a:ext cx="3287889" cy="12003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Gill Sans"/>
                <a:cs typeface="Gill Sans"/>
              </a:rPr>
              <a:t>Wrapping:</a:t>
            </a:r>
          </a:p>
          <a:p>
            <a:endParaRPr lang="en-US" sz="1400" b="1" dirty="0">
              <a:solidFill>
                <a:srgbClr val="FF0000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Sides: 75 </a:t>
            </a:r>
            <a:r>
              <a:rPr lang="en-US" sz="1400" dirty="0" err="1" smtClean="0">
                <a:solidFill>
                  <a:srgbClr val="FF0000"/>
                </a:solidFill>
                <a:latin typeface="Gill Sans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PTFE (Teflon) ribbon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Sides and entrance face: 12 </a:t>
            </a:r>
            <a:r>
              <a:rPr lang="en-US" sz="1400" dirty="0" err="1" smtClean="0">
                <a:solidFill>
                  <a:srgbClr val="FF0000"/>
                </a:solidFill>
                <a:latin typeface="Gill Sans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Mylar</a:t>
            </a:r>
          </a:p>
          <a:p>
            <a:endParaRPr lang="en-US" sz="1400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hexagonal_modu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9" y="1830366"/>
            <a:ext cx="1974185" cy="2632247"/>
          </a:xfrm>
          <a:prstGeom prst="rect">
            <a:avLst/>
          </a:prstGeom>
        </p:spPr>
      </p:pic>
      <p:pic>
        <p:nvPicPr>
          <p:cNvPr id="16" name="Picture 15" descr="hex_module_wra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65" y="1830366"/>
            <a:ext cx="1974186" cy="2632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5768" y="1124744"/>
            <a:ext cx="2494440" cy="1682895"/>
          </a:xfrm>
          <a:prstGeom prst="rect">
            <a:avLst/>
          </a:prstGeom>
          <a:noFill/>
          <a:ln w="127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  <a:latin typeface="Gill Sans"/>
                <a:cs typeface="Gill Sans"/>
              </a:rPr>
              <a:t>EJ-200 hexagonal PVT block</a:t>
            </a:r>
            <a:r>
              <a:rPr lang="en-US" sz="1600" dirty="0" smtClean="0">
                <a:solidFill>
                  <a:srgbClr val="660066"/>
                </a:solidFill>
                <a:latin typeface="Gill Sans"/>
                <a:cs typeface="Gill Sans"/>
              </a:rPr>
              <a:t>: </a:t>
            </a:r>
          </a:p>
          <a:p>
            <a:endParaRPr lang="en-US" sz="1600" dirty="0" smtClean="0">
              <a:solidFill>
                <a:srgbClr val="660066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276 mm diameter</a:t>
            </a:r>
          </a:p>
          <a:p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193 mm deep, minimum thickness between PMT and scintillator: 100 mm</a:t>
            </a:r>
            <a:endParaRPr lang="en-US" sz="1400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8554" y="2913741"/>
            <a:ext cx="2492023" cy="30469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Gill Sans"/>
                <a:cs typeface="Gill Sans"/>
              </a:rPr>
              <a:t>R5912-MOD Hamamatsu 8” PMT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: </a:t>
            </a:r>
          </a:p>
          <a:p>
            <a:pPr algn="ctr"/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Maximum quoted QE: 33%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32% QE at 400 nm </a:t>
            </a: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600" dirty="0" smtClean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2144890" y="1966192"/>
            <a:ext cx="970878" cy="841447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10577" y="2807639"/>
            <a:ext cx="1896534" cy="104704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296377" y="4046072"/>
            <a:ext cx="1111956" cy="6988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36636246"/>
              </p:ext>
            </p:extLst>
          </p:nvPr>
        </p:nvGraphicFramePr>
        <p:xfrm>
          <a:off x="875066" y="5218350"/>
          <a:ext cx="9810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698500" imgH="431800" progId="Equation.3">
                  <p:embed/>
                </p:oleObj>
              </mc:Choice>
              <mc:Fallback>
                <p:oleObj name="Equation" r:id="rId6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066" y="5218350"/>
                        <a:ext cx="9810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1346199" y="4494604"/>
            <a:ext cx="0" cy="73785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96076" y="4130738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40526" y="4124385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90546" y="4128981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41227" y="5872757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29150" y="5785512"/>
            <a:ext cx="10287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Wavelength (nm)</a:t>
            </a:r>
            <a:endParaRPr lang="en-US" sz="7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74581" y="4225484"/>
            <a:ext cx="440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QE (%)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4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/>
              <a:t>With this fantastic energy resolution of </a:t>
            </a:r>
            <a:r>
              <a:rPr lang="en-US" sz="2000" dirty="0" smtClean="0">
                <a:solidFill>
                  <a:srgbClr val="FF0000"/>
                </a:solidFill>
              </a:rPr>
              <a:t>7.5% FWHM at 1 MeV </a:t>
            </a:r>
            <a:r>
              <a:rPr lang="en-US" sz="2000" dirty="0" smtClean="0"/>
              <a:t>can we use a </a:t>
            </a:r>
            <a:r>
              <a:rPr lang="en-US" sz="2000" dirty="0" err="1" smtClean="0"/>
              <a:t>SuperNEMO</a:t>
            </a:r>
            <a:r>
              <a:rPr lang="en-US" sz="2000" dirty="0" smtClean="0"/>
              <a:t> Optical Module for PBT energy measurement?</a:t>
            </a:r>
            <a:endParaRPr lang="en-US" sz="4000" dirty="0" smtClean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/>
              <a:t>Very </a:t>
            </a:r>
            <a:r>
              <a:rPr lang="en-US" sz="2000" dirty="0">
                <a:solidFill>
                  <a:srgbClr val="FF0000"/>
                </a:solidFill>
              </a:rPr>
              <a:t>high intensity </a:t>
            </a:r>
            <a:r>
              <a:rPr lang="en-US" sz="2000" dirty="0"/>
              <a:t>of events at a </a:t>
            </a:r>
            <a:r>
              <a:rPr lang="en-US" sz="2000" dirty="0">
                <a:solidFill>
                  <a:srgbClr val="FF0000"/>
                </a:solidFill>
              </a:rPr>
              <a:t>proton beam </a:t>
            </a:r>
            <a:r>
              <a:rPr lang="en-US" sz="2000" dirty="0" smtClean="0"/>
              <a:t>(10’s </a:t>
            </a:r>
            <a:r>
              <a:rPr lang="en-US" sz="2000" dirty="0"/>
              <a:t>MHz):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A proton beam delivers a random number of protons per bucket, which will worsen the energy resolution </a:t>
            </a:r>
            <a:r>
              <a:rPr lang="en-US" sz="1800" dirty="0" smtClean="0"/>
              <a:t>measured.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We require </a:t>
            </a:r>
            <a:r>
              <a:rPr lang="en-US" sz="1800" dirty="0">
                <a:solidFill>
                  <a:srgbClr val="FF0000"/>
                </a:solidFill>
              </a:rPr>
              <a:t>1 proton per bucket </a:t>
            </a:r>
            <a:r>
              <a:rPr lang="en-US" sz="1800" dirty="0"/>
              <a:t>for a good detector </a:t>
            </a:r>
            <a:r>
              <a:rPr lang="en-US" sz="1800" dirty="0" smtClean="0"/>
              <a:t>response.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But time constant of scintillator (</a:t>
            </a:r>
            <a:r>
              <a:rPr lang="de-DE" sz="1800" dirty="0" smtClean="0">
                <a:solidFill>
                  <a:srgbClr val="FF0000"/>
                </a:solidFill>
              </a:rPr>
              <a:t>1 ns</a:t>
            </a:r>
            <a:r>
              <a:rPr lang="de-DE" sz="1800" dirty="0" smtClean="0"/>
              <a:t>) makes this possible.</a:t>
            </a:r>
            <a:endParaRPr lang="en-US" sz="3600" dirty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Scintillator </a:t>
            </a:r>
            <a:r>
              <a:rPr lang="en-US" sz="2000" dirty="0">
                <a:solidFill>
                  <a:srgbClr val="FF0000"/>
                </a:solidFill>
              </a:rPr>
              <a:t>quenching </a:t>
            </a:r>
            <a:r>
              <a:rPr lang="en-US" sz="2000" dirty="0"/>
              <a:t>for</a:t>
            </a:r>
            <a:r>
              <a:rPr lang="en-US" sz="2000" dirty="0">
                <a:solidFill>
                  <a:srgbClr val="FF0000"/>
                </a:solidFill>
              </a:rPr>
              <a:t> protons</a:t>
            </a:r>
            <a:r>
              <a:rPr lang="en-US" sz="2000" dirty="0" smtClean="0"/>
              <a:t>:</a:t>
            </a:r>
            <a:endParaRPr lang="en-US" sz="20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For a plastic scintillator, the </a:t>
            </a:r>
            <a:r>
              <a:rPr lang="en-US" sz="1800" dirty="0">
                <a:solidFill>
                  <a:srgbClr val="FF0000"/>
                </a:solidFill>
              </a:rPr>
              <a:t>scintillator response </a:t>
            </a:r>
            <a:r>
              <a:rPr lang="en-US" sz="1800" dirty="0"/>
              <a:t>is </a:t>
            </a:r>
            <a:r>
              <a:rPr lang="en-US" sz="1800" dirty="0">
                <a:solidFill>
                  <a:srgbClr val="FF0000"/>
                </a:solidFill>
              </a:rPr>
              <a:t>nonlinear </a:t>
            </a:r>
            <a:r>
              <a:rPr lang="en-US" sz="1800" dirty="0"/>
              <a:t>with the amount of energy deposited in </a:t>
            </a:r>
            <a:r>
              <a:rPr lang="en-US" sz="1800" dirty="0" smtClean="0"/>
              <a:t>it.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Amount of deviation </a:t>
            </a:r>
            <a:r>
              <a:rPr lang="en-GB" sz="1800" dirty="0">
                <a:solidFill>
                  <a:srgbClr val="FF0000"/>
                </a:solidFill>
                <a:latin typeface="Verdana" charset="0"/>
                <a:ea typeface="Arial" charset="0"/>
                <a:cs typeface="Arial" charset="0"/>
              </a:rPr>
              <a:t>→</a:t>
            </a:r>
            <a:r>
              <a:rPr lang="en-GB" sz="18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800" dirty="0"/>
              <a:t>“quenching</a:t>
            </a:r>
            <a:r>
              <a:rPr lang="en-US" sz="1800" dirty="0" smtClean="0"/>
              <a:t>”.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err="1"/>
              <a:t>Characterised</a:t>
            </a:r>
            <a:r>
              <a:rPr lang="en-US" sz="1800" dirty="0"/>
              <a:t> by </a:t>
            </a:r>
            <a:r>
              <a:rPr lang="en-US" sz="1800" dirty="0" err="1"/>
              <a:t>Birk’s</a:t>
            </a:r>
            <a:r>
              <a:rPr lang="en-US" sz="1800" dirty="0"/>
              <a:t> law</a:t>
            </a:r>
            <a:r>
              <a:rPr lang="en-US" sz="1800" dirty="0" smtClean="0"/>
              <a:t>: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3600" dirty="0" smtClean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Becomes important for </a:t>
            </a:r>
            <a:r>
              <a:rPr lang="en-US" sz="1800" dirty="0" smtClean="0">
                <a:solidFill>
                  <a:srgbClr val="FF0000"/>
                </a:solidFill>
              </a:rPr>
              <a:t>large </a:t>
            </a:r>
            <a:r>
              <a:rPr lang="en-US" sz="1800" dirty="0" err="1" smtClean="0">
                <a:solidFill>
                  <a:srgbClr val="FF0000"/>
                </a:solidFill>
              </a:rPr>
              <a:t>dE</a:t>
            </a:r>
            <a:r>
              <a:rPr lang="en-US" sz="1800" dirty="0" smtClean="0">
                <a:solidFill>
                  <a:srgbClr val="FF0000"/>
                </a:solidFill>
              </a:rPr>
              <a:t>/dx </a:t>
            </a:r>
            <a:r>
              <a:rPr lang="en-US" sz="1800" dirty="0" smtClean="0"/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ionisation</a:t>
            </a:r>
            <a:r>
              <a:rPr lang="en-US" sz="1800" dirty="0" smtClean="0">
                <a:solidFill>
                  <a:srgbClr val="FF0000"/>
                </a:solidFill>
              </a:rPr>
              <a:t> density </a:t>
            </a:r>
            <a:r>
              <a:rPr lang="en-GB" sz="1800" dirty="0" smtClean="0">
                <a:latin typeface="Verdana" charset="0"/>
                <a:ea typeface="Arial" charset="0"/>
                <a:cs typeface="Arial" charset="0"/>
              </a:rPr>
              <a:t>→ </a:t>
            </a:r>
            <a:r>
              <a:rPr lang="en-GB" sz="1800" dirty="0" smtClean="0"/>
              <a:t>important</a:t>
            </a:r>
            <a:r>
              <a:rPr lang="en-US" sz="1800" dirty="0" smtClean="0"/>
              <a:t> for protons, which have a large </a:t>
            </a:r>
            <a:r>
              <a:rPr lang="en-US" sz="1800" dirty="0" err="1" smtClean="0"/>
              <a:t>dE</a:t>
            </a:r>
            <a:r>
              <a:rPr lang="en-US" sz="1800" dirty="0" smtClean="0"/>
              <a:t>/dx when they slow down.</a:t>
            </a:r>
            <a:endParaRPr lang="en-US" sz="3600" dirty="0" smtClean="0"/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Energy range</a:t>
            </a:r>
            <a:r>
              <a:rPr lang="en-US" sz="2000" dirty="0" smtClean="0"/>
              <a:t>: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err="1" smtClean="0">
                <a:solidFill>
                  <a:srgbClr val="FF0000"/>
                </a:solidFill>
              </a:rPr>
              <a:t>SuperNEMO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/>
              <a:t>optimised</a:t>
            </a:r>
            <a:r>
              <a:rPr lang="en-US" sz="1800" dirty="0" smtClean="0"/>
              <a:t> for electrons from </a:t>
            </a:r>
            <a:r>
              <a:rPr lang="en-US" sz="1800" dirty="0" smtClean="0">
                <a:solidFill>
                  <a:srgbClr val="FF0000"/>
                </a:solidFill>
              </a:rPr>
              <a:t>0.5 – 4 MeV </a:t>
            </a:r>
            <a:r>
              <a:rPr lang="en-US" sz="1800" dirty="0" smtClean="0"/>
              <a:t>for double beta decay.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proton therapy </a:t>
            </a:r>
            <a:r>
              <a:rPr lang="en-US" sz="1800" dirty="0" smtClean="0"/>
              <a:t>we require ~O(</a:t>
            </a:r>
            <a:r>
              <a:rPr lang="en-US" sz="1800" dirty="0" smtClean="0">
                <a:solidFill>
                  <a:srgbClr val="FF0000"/>
                </a:solidFill>
              </a:rPr>
              <a:t>100 MeV</a:t>
            </a:r>
            <a:r>
              <a:rPr lang="en-US" sz="1800" dirty="0" smtClean="0"/>
              <a:t>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What…?</a:t>
            </a:r>
            <a:endParaRPr 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067598"/>
              </p:ext>
            </p:extLst>
          </p:nvPr>
        </p:nvGraphicFramePr>
        <p:xfrm>
          <a:off x="1382632" y="4149080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1574800" imgH="431800" progId="Equation.3">
                  <p:embed/>
                </p:oleObj>
              </mc:Choice>
              <mc:Fallback>
                <p:oleObj name="Equation" r:id="rId3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632" y="4149080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37747" y="3645024"/>
            <a:ext cx="3766701" cy="10156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fr-FR" sz="1200" b="1" dirty="0" smtClean="0">
                <a:latin typeface="Gill Sans"/>
                <a:cs typeface="Gill Sans"/>
              </a:rPr>
              <a:t>dY/dx	</a:t>
            </a:r>
            <a:r>
              <a:rPr lang="fr-FR" sz="1200" dirty="0" smtClean="0">
                <a:latin typeface="Gill Sans"/>
                <a:cs typeface="Gill Sans"/>
              </a:rPr>
              <a:t>light yield per unit path </a:t>
            </a:r>
            <a:r>
              <a:rPr lang="fr-FR" sz="1200" dirty="0" err="1" smtClean="0">
                <a:latin typeface="Gill Sans"/>
                <a:cs typeface="Gill Sans"/>
              </a:rPr>
              <a:t>length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err="1" smtClean="0">
                <a:latin typeface="Gill Sans"/>
                <a:cs typeface="Gill Sans"/>
              </a:rPr>
              <a:t>dE</a:t>
            </a:r>
            <a:r>
              <a:rPr lang="fr-FR" sz="1200" b="1" dirty="0" smtClean="0">
                <a:latin typeface="Gill Sans"/>
                <a:cs typeface="Gill Sans"/>
              </a:rPr>
              <a:t>/dx</a:t>
            </a:r>
            <a:r>
              <a:rPr lang="fr-FR" sz="1200" dirty="0" smtClean="0">
                <a:latin typeface="Gill Sans"/>
                <a:cs typeface="Gill Sans"/>
              </a:rPr>
              <a:t>	</a:t>
            </a:r>
            <a:r>
              <a:rPr lang="fr-FR" sz="1200" dirty="0" err="1" smtClean="0">
                <a:latin typeface="Gill Sans"/>
                <a:cs typeface="Gill Sans"/>
              </a:rPr>
              <a:t>energy</a:t>
            </a:r>
            <a:r>
              <a:rPr lang="fr-FR" sz="1200" dirty="0" smtClean="0">
                <a:latin typeface="Gill Sans"/>
                <a:cs typeface="Gill Sans"/>
              </a:rPr>
              <a:t> </a:t>
            </a:r>
            <a:r>
              <a:rPr lang="fr-FR" sz="1200" dirty="0" err="1" smtClean="0">
                <a:latin typeface="Gill Sans"/>
                <a:cs typeface="Gill Sans"/>
              </a:rPr>
              <a:t>lost</a:t>
            </a:r>
            <a:r>
              <a:rPr lang="fr-FR" sz="1200" dirty="0" smtClean="0">
                <a:latin typeface="Gill Sans"/>
                <a:cs typeface="Gill Sans"/>
              </a:rPr>
              <a:t> by </a:t>
            </a:r>
            <a:r>
              <a:rPr lang="fr-FR" sz="1200" dirty="0" err="1" smtClean="0">
                <a:latin typeface="Gill Sans"/>
                <a:cs typeface="Gill Sans"/>
              </a:rPr>
              <a:t>particle</a:t>
            </a:r>
            <a:r>
              <a:rPr lang="fr-FR" sz="1200" dirty="0" smtClean="0">
                <a:latin typeface="Gill Sans"/>
                <a:cs typeface="Gill Sans"/>
              </a:rPr>
              <a:t> per unit path </a:t>
            </a:r>
            <a:r>
              <a:rPr lang="fr-FR" sz="1200" dirty="0" err="1" smtClean="0">
                <a:latin typeface="Gill Sans"/>
                <a:cs typeface="Gill Sans"/>
              </a:rPr>
              <a:t>length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err="1" smtClean="0">
                <a:latin typeface="Gill Sans"/>
                <a:cs typeface="Gill Sans"/>
              </a:rPr>
              <a:t>kB</a:t>
            </a:r>
            <a:r>
              <a:rPr lang="fr-FR" sz="1200" dirty="0" smtClean="0">
                <a:latin typeface="Gill Sans"/>
                <a:cs typeface="Gill Sans"/>
              </a:rPr>
              <a:t>	relates </a:t>
            </a:r>
            <a:r>
              <a:rPr lang="fr-FR" sz="1200" dirty="0" err="1" smtClean="0">
                <a:latin typeface="Gill Sans"/>
                <a:cs typeface="Gill Sans"/>
              </a:rPr>
              <a:t>density</a:t>
            </a:r>
            <a:r>
              <a:rPr lang="fr-FR" sz="1200" dirty="0" smtClean="0">
                <a:latin typeface="Gill Sans"/>
                <a:cs typeface="Gill Sans"/>
              </a:rPr>
              <a:t> of ionisation to </a:t>
            </a:r>
            <a:r>
              <a:rPr lang="fr-FR" sz="1200" dirty="0" err="1" smtClean="0">
                <a:latin typeface="Gill Sans"/>
                <a:cs typeface="Gill Sans"/>
              </a:rPr>
              <a:t>energy</a:t>
            </a:r>
            <a:r>
              <a:rPr lang="fr-FR" sz="1200" dirty="0" smtClean="0">
                <a:latin typeface="Gill Sans"/>
                <a:cs typeface="Gill Sans"/>
              </a:rPr>
              <a:t> </a:t>
            </a:r>
            <a:r>
              <a:rPr lang="fr-FR" sz="1200" dirty="0" err="1" smtClean="0">
                <a:latin typeface="Gill Sans"/>
                <a:cs typeface="Gill Sans"/>
              </a:rPr>
              <a:t>loss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dirty="0">
                <a:latin typeface="Gill Sans"/>
                <a:cs typeface="Gill Sans"/>
              </a:rPr>
              <a:t>	</a:t>
            </a:r>
            <a:r>
              <a:rPr lang="fr-FR" sz="1200" dirty="0" smtClean="0">
                <a:latin typeface="Gill Sans"/>
                <a:cs typeface="Gill Sans"/>
              </a:rPr>
              <a:t>= 0.207 mm/MeV</a:t>
            </a: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smtClean="0">
                <a:latin typeface="Gill Sans"/>
                <a:cs typeface="Gill Sans"/>
              </a:rPr>
              <a:t>S</a:t>
            </a:r>
            <a:r>
              <a:rPr lang="fr-FR" sz="1200" dirty="0" smtClean="0">
                <a:latin typeface="Gill Sans"/>
                <a:cs typeface="Gill Sans"/>
              </a:rPr>
              <a:t>	</a:t>
            </a:r>
            <a:r>
              <a:rPr lang="fr-FR" sz="1200" dirty="0" err="1" smtClean="0">
                <a:latin typeface="Gill Sans"/>
                <a:cs typeface="Gill Sans"/>
              </a:rPr>
              <a:t>absolute</a:t>
            </a:r>
            <a:r>
              <a:rPr lang="fr-FR" sz="1200" dirty="0" smtClean="0">
                <a:latin typeface="Gill Sans"/>
                <a:cs typeface="Gill Sans"/>
              </a:rPr>
              <a:t> scintillation </a:t>
            </a:r>
            <a:r>
              <a:rPr lang="fr-FR" sz="1200" dirty="0" err="1" smtClean="0">
                <a:latin typeface="Gill Sans"/>
                <a:cs typeface="Gill Sans"/>
              </a:rPr>
              <a:t>efficiency</a:t>
            </a:r>
            <a:endParaRPr lang="fr-FR" sz="1200" dirty="0" smtClean="0">
              <a:latin typeface="Gill Sans"/>
              <a:cs typeface="Gill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400" dirty="0" smtClean="0"/>
              <a:t>Simulations of </a:t>
            </a:r>
            <a:r>
              <a:rPr lang="en-US" sz="2400" dirty="0" err="1" smtClean="0">
                <a:solidFill>
                  <a:srgbClr val="FF0000"/>
                </a:solidFill>
              </a:rPr>
              <a:t>SuperNEMO</a:t>
            </a:r>
            <a:r>
              <a:rPr lang="en-US" sz="2400" dirty="0" smtClean="0">
                <a:solidFill>
                  <a:srgbClr val="FF0000"/>
                </a:solidFill>
              </a:rPr>
              <a:t> scintillator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Water Equivalent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PVT </a:t>
            </a:r>
            <a:r>
              <a:rPr lang="en-US" sz="2400" dirty="0"/>
              <a:t>is </a:t>
            </a:r>
            <a:r>
              <a:rPr lang="en-US" sz="2400" dirty="0" smtClean="0"/>
              <a:t>“water equivalent” </a:t>
            </a:r>
            <a:r>
              <a:rPr lang="en-US" sz="2400" dirty="0"/>
              <a:t>for stopping distance and </a:t>
            </a:r>
            <a:r>
              <a:rPr lang="en-US" sz="2400" dirty="0" smtClean="0"/>
              <a:t>spread, as is PS.</a:t>
            </a:r>
            <a:endParaRPr lang="en-US" sz="2400" dirty="0"/>
          </a:p>
          <a:p>
            <a:r>
              <a:rPr lang="en-US" sz="2400" dirty="0"/>
              <a:t>One to one conversion for water </a:t>
            </a:r>
            <a:r>
              <a:rPr lang="en-US" sz="2400" dirty="0" smtClean="0"/>
              <a:t>phantoms.</a:t>
            </a:r>
          </a:p>
          <a:p>
            <a:r>
              <a:rPr lang="en-US" sz="2400" dirty="0" smtClean="0"/>
              <a:t>Is this important to radiotherapy physics…?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Stopping Distance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64420"/>
              </p:ext>
            </p:extLst>
          </p:nvPr>
        </p:nvGraphicFramePr>
        <p:xfrm>
          <a:off x="337025" y="1668744"/>
          <a:ext cx="8469950" cy="2981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990"/>
                <a:gridCol w="1693990"/>
                <a:gridCol w="1693990"/>
                <a:gridCol w="1693990"/>
                <a:gridCol w="1693990"/>
              </a:tblGrid>
              <a:tr h="16937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Proton Beam Energy, MeV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Mean stopping distance,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SCINT</a:t>
                      </a:r>
                      <a:r>
                        <a:rPr lang="en-US" sz="180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Mean stopping distance,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WATER</a:t>
                      </a:r>
                      <a:r>
                        <a:rPr lang="en-US" sz="1800" baseline="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σ</a:t>
                      </a:r>
                      <a:r>
                        <a:rPr lang="en-US" sz="1800" dirty="0" smtClean="0"/>
                        <a:t> stopping</a:t>
                      </a:r>
                      <a:r>
                        <a:rPr lang="en-US" sz="1800" baseline="0" dirty="0" smtClean="0"/>
                        <a:t> distance,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SCINT</a:t>
                      </a:r>
                      <a:r>
                        <a:rPr lang="en-US" sz="1800" baseline="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σ</a:t>
                      </a:r>
                      <a:r>
                        <a:rPr lang="en-US" sz="1800" dirty="0" smtClean="0"/>
                        <a:t> stopping distance, </a:t>
                      </a:r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WATER</a:t>
                      </a:r>
                      <a:r>
                        <a:rPr lang="en-US" sz="1800" baseline="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30.21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30.54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0.33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0.33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255.4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257.1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2.48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2.44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505.9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509.9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4.64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4.78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02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ProtonRuler.pdf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" b="-427"/>
          <a:stretch/>
        </p:blipFill>
        <p:spPr>
          <a:xfrm>
            <a:off x="2084036" y="2907961"/>
            <a:ext cx="7059964" cy="3950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Stopping Power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88635" y="1010226"/>
            <a:ext cx="7459665" cy="2479874"/>
          </a:xfrm>
        </p:spPr>
        <p:txBody>
          <a:bodyPr/>
          <a:lstStyle/>
          <a:p>
            <a:r>
              <a:rPr lang="en-US" dirty="0" smtClean="0"/>
              <a:t>Treatment plans constructed using X-ray CT.</a:t>
            </a:r>
          </a:p>
          <a:p>
            <a:r>
              <a:rPr lang="en-US" dirty="0" smtClean="0"/>
              <a:t>Electron density is NOT the same as proton stopping power.</a:t>
            </a:r>
          </a:p>
          <a:p>
            <a:r>
              <a:rPr lang="en-US" dirty="0" smtClean="0"/>
              <a:t>Hounsfield unit conversion factor introduces range uncertainty.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19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Range </a:t>
            </a:r>
            <a:r>
              <a:rPr lang="en-US" dirty="0" smtClean="0">
                <a:latin typeface="Gill Sans" charset="0"/>
                <a:ea typeface="ＭＳ Ｐゴシック" charset="0"/>
              </a:rPr>
              <a:t>Uncertainty (T. Lomax)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3" t="55544" r="8044" b="156"/>
          <a:stretch>
            <a:fillRect/>
          </a:stretch>
        </p:blipFill>
        <p:spPr>
          <a:xfrm>
            <a:off x="5213157" y="3672557"/>
            <a:ext cx="3123988" cy="24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2" t="10497" r="8421" b="45795"/>
          <a:stretch>
            <a:fillRect/>
          </a:stretch>
        </p:blipFill>
        <p:spPr>
          <a:xfrm>
            <a:off x="5213157" y="908720"/>
            <a:ext cx="3123988" cy="24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rotonOvershoot5wee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8" t="3676" b="5771"/>
          <a:stretch/>
        </p:blipFill>
        <p:spPr>
          <a:xfrm>
            <a:off x="702741" y="978082"/>
            <a:ext cx="3179358" cy="5069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674" y="3332333"/>
            <a:ext cx="37122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cs typeface="Gill Sans"/>
              </a:rPr>
              <a:t>Tumour</a:t>
            </a:r>
            <a:r>
              <a:rPr lang="en-US" sz="2000" dirty="0" smtClean="0">
                <a:cs typeface="Gill Sans"/>
              </a:rPr>
              <a:t> shrinkage after 5 weeks</a:t>
            </a:r>
            <a:endParaRPr lang="en-US" sz="2000" dirty="0"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38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CT (N. </a:t>
            </a:r>
            <a:r>
              <a:rPr lang="en-US" dirty="0" err="1" smtClean="0"/>
              <a:t>Allinson</a:t>
            </a:r>
            <a:r>
              <a:rPr lang="en-US" dirty="0" smtClean="0"/>
              <a:t>, </a:t>
            </a:r>
            <a:r>
              <a:rPr lang="en-US" dirty="0" err="1" smtClean="0"/>
              <a:t>PRaVDA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7521060" cy="177070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proton imaging to reduce range uncertainties in treatment planning:</a:t>
            </a:r>
          </a:p>
          <a:p>
            <a:pPr lvl="1"/>
            <a:r>
              <a:rPr lang="en-US" dirty="0" smtClean="0"/>
              <a:t>Measure proton entry and exit positions and trajectories with trackers.</a:t>
            </a:r>
          </a:p>
          <a:p>
            <a:pPr lvl="1"/>
            <a:r>
              <a:rPr lang="en-US" dirty="0" smtClean="0"/>
              <a:t>Measure energy with Residual Energy Resolving Detector (range telescope or calorimeter).</a:t>
            </a:r>
          </a:p>
          <a:p>
            <a:pPr lvl="1"/>
            <a:r>
              <a:rPr lang="en-US" dirty="0" smtClean="0"/>
              <a:t>Calculate proton most likely path to reconstruct image.</a:t>
            </a:r>
          </a:p>
        </p:txBody>
      </p:sp>
      <p:pic>
        <p:nvPicPr>
          <p:cNvPr id="9" name="Content Placeholder 6" descr="ProtonCTPrinciples.pdf"/>
          <p:cNvPicPr>
            <a:picLocks noGrp="1" noChangeAspect="1"/>
          </p:cNvPicPr>
          <p:nvPr>
            <p:ph sz="half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5144"/>
          <a:stretch/>
        </p:blipFill>
        <p:spPr>
          <a:xfrm>
            <a:off x="290513" y="2780928"/>
            <a:ext cx="8570912" cy="334940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5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1446</Words>
  <Application>Microsoft Macintosh PowerPoint</Application>
  <PresentationFormat>On-screen Show (4:3)</PresentationFormat>
  <Paragraphs>333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Microsoft Equation</vt:lpstr>
      <vt:lpstr>Equation</vt:lpstr>
      <vt:lpstr>Proton Calorimetry</vt:lpstr>
      <vt:lpstr>SuperNEMO</vt:lpstr>
      <vt:lpstr>SuperNEMO Calorimeter Development</vt:lpstr>
      <vt:lpstr>Optimised Optical Module</vt:lpstr>
      <vt:lpstr>So What…?</vt:lpstr>
      <vt:lpstr>Simulated Stopping Distance</vt:lpstr>
      <vt:lpstr>Proton Stopping Power</vt:lpstr>
      <vt:lpstr>Range Uncertainty (T. Lomax)</vt:lpstr>
      <vt:lpstr>Proton CT (N. Allinson, PRaVDA)</vt:lpstr>
      <vt:lpstr>Proton CT Image Reconstruction</vt:lpstr>
      <vt:lpstr>Proton Calorimetry</vt:lpstr>
      <vt:lpstr>Clatterbridge Cancer Centre</vt:lpstr>
      <vt:lpstr>Equipment Setup</vt:lpstr>
      <vt:lpstr>Experimental Tests</vt:lpstr>
      <vt:lpstr>Results: Fitted Data</vt:lpstr>
      <vt:lpstr>High Rate Tests: Pulse Pile-Up</vt:lpstr>
      <vt:lpstr>A Smaller, Faster Detector</vt:lpstr>
      <vt:lpstr>Small Module Results</vt:lpstr>
      <vt:lpstr>Resolution: Energy Dependence</vt:lpstr>
      <vt:lpstr>Resolution: Linearity</vt:lpstr>
      <vt:lpstr>Beam Test Conclusions</vt:lpstr>
      <vt:lpstr>MedAustron 250 MeV Tests</vt:lpstr>
      <vt:lpstr>MedAustron Setup</vt:lpstr>
      <vt:lpstr>MedAustron Results</vt:lpstr>
      <vt:lpstr>So What…?</vt:lpstr>
      <vt:lpstr>Segmented Calorimeter</vt:lpstr>
      <vt:lpstr>Segmented Calorimeter Design</vt:lpstr>
      <vt:lpstr>Fast Treatment Plan Verification</vt:lpstr>
      <vt:lpstr>TERA: Proton Range Radiography</vt:lpstr>
      <vt:lpstr>Future Plans</vt:lpstr>
    </vt:vector>
  </TitlesOfParts>
  <Company>Daresbury Laboratory (STFC)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Simon Jolly</cp:lastModifiedBy>
  <cp:revision>66</cp:revision>
  <dcterms:created xsi:type="dcterms:W3CDTF">2017-03-10T07:56:32Z</dcterms:created>
  <dcterms:modified xsi:type="dcterms:W3CDTF">2017-07-24T17:33:21Z</dcterms:modified>
</cp:coreProperties>
</file>