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20"/>
  </p:notesMasterIdLst>
  <p:handoutMasterIdLst>
    <p:handoutMasterId r:id="rId21"/>
  </p:handoutMasterIdLst>
  <p:sldIdLst>
    <p:sldId id="1647" r:id="rId2"/>
    <p:sldId id="1660" r:id="rId3"/>
    <p:sldId id="1662" r:id="rId4"/>
    <p:sldId id="1649" r:id="rId5"/>
    <p:sldId id="1648" r:id="rId6"/>
    <p:sldId id="1651" r:id="rId7"/>
    <p:sldId id="1653" r:id="rId8"/>
    <p:sldId id="1657" r:id="rId9"/>
    <p:sldId id="1661" r:id="rId10"/>
    <p:sldId id="1674" r:id="rId11"/>
    <p:sldId id="1659" r:id="rId12"/>
    <p:sldId id="1676" r:id="rId13"/>
    <p:sldId id="1673" r:id="rId14"/>
    <p:sldId id="1671" r:id="rId15"/>
    <p:sldId id="1668" r:id="rId16"/>
    <p:sldId id="1669" r:id="rId17"/>
    <p:sldId id="1670" r:id="rId18"/>
    <p:sldId id="1658" r:id="rId19"/>
  </p:sldIdLst>
  <p:sldSz cx="9144000" cy="6858000" type="screen4x3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4B6"/>
    <a:srgbClr val="FF6666"/>
    <a:srgbClr val="FF66FF"/>
    <a:srgbClr val="FF8000"/>
    <a:srgbClr val="FFCC66"/>
    <a:srgbClr val="FF3300"/>
    <a:srgbClr val="FF6699"/>
    <a:srgbClr val="DAEEF0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-16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96"/>
    </p:cViewPr>
  </p:outlineViewPr>
  <p:notesTextViewPr>
    <p:cViewPr>
      <p:scale>
        <a:sx n="100" d="100"/>
        <a:sy n="100" d="100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Sheet1!$C$9:$C$14</c:f>
              <c:strCache>
                <c:ptCount val="6"/>
                <c:pt idx="0">
                  <c:v>08/09</c:v>
                </c:pt>
                <c:pt idx="1">
                  <c:v>09/10</c:v>
                </c:pt>
                <c:pt idx="2">
                  <c:v>10/11</c:v>
                </c:pt>
                <c:pt idx="3">
                  <c:v>11/12</c:v>
                </c:pt>
                <c:pt idx="4">
                  <c:v>12/13</c:v>
                </c:pt>
                <c:pt idx="5">
                  <c:v>13/14</c:v>
                </c:pt>
              </c:strCache>
            </c:strRef>
          </c:cat>
          <c:val>
            <c:numRef>
              <c:f>Sheet1!$D$9:$D$14</c:f>
              <c:numCache>
                <c:formatCode>General</c:formatCode>
                <c:ptCount val="6"/>
                <c:pt idx="0">
                  <c:v>11.0</c:v>
                </c:pt>
                <c:pt idx="1">
                  <c:v>20.0</c:v>
                </c:pt>
                <c:pt idx="2">
                  <c:v>50.0</c:v>
                </c:pt>
                <c:pt idx="3">
                  <c:v>79.0</c:v>
                </c:pt>
                <c:pt idx="4">
                  <c:v>100.0</c:v>
                </c:pt>
                <c:pt idx="5">
                  <c:v>150.0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47294248"/>
        <c:axId val="2145213464"/>
        <c:axId val="0"/>
      </c:bar3DChart>
      <c:catAx>
        <c:axId val="2147294248"/>
        <c:scaling>
          <c:orientation val="minMax"/>
        </c:scaling>
        <c:delete val="0"/>
        <c:axPos val="b"/>
        <c:majorTickMark val="out"/>
        <c:minorTickMark val="none"/>
        <c:tickLblPos val="nextTo"/>
        <c:crossAx val="2145213464"/>
        <c:crosses val="autoZero"/>
        <c:auto val="1"/>
        <c:lblAlgn val="ctr"/>
        <c:lblOffset val="100"/>
        <c:noMultiLvlLbl val="0"/>
      </c:catAx>
      <c:valAx>
        <c:axId val="2145213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729424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26/07/17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045309"/>
            <a:ext cx="7772400" cy="2618154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2821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045309"/>
            <a:ext cx="7772400" cy="2618154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25620"/>
            <a:ext cx="77724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2543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94" y="1009797"/>
            <a:ext cx="436009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294" y="1649558"/>
            <a:ext cx="4360093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0797" y="1009797"/>
            <a:ext cx="435054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0797" y="1649558"/>
            <a:ext cx="4350545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5725" cy="8143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2"/>
          <p:cNvSpPr txBox="1">
            <a:spLocks/>
          </p:cNvSpPr>
          <p:nvPr userDrawn="1"/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93F8F6A-AFA5-6B40-B58A-F98AEFC68033}" type="datetimeFigureOut">
              <a:rPr lang="en-US" sz="1400" smtClean="0">
                <a:latin typeface="+mn-lt"/>
              </a:rPr>
              <a:pPr/>
              <a:t>26/07/17</a:t>
            </a:fld>
            <a:endParaRPr lang="en-US" sz="1400">
              <a:latin typeface="+mn-lt"/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37294" y="265546"/>
            <a:ext cx="8864029" cy="6142182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066" y="68640"/>
            <a:ext cx="9023868" cy="6381536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37294" y="300182"/>
            <a:ext cx="4358505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652818" y="300182"/>
            <a:ext cx="4348525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7" y="393184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7557" y="393184"/>
            <a:ext cx="5743786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707" y="1555234"/>
            <a:ext cx="3008313" cy="48201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41732" y="1010226"/>
            <a:ext cx="8860536" cy="5397501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4026" y="225425"/>
            <a:ext cx="2197318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294" y="225425"/>
            <a:ext cx="6514331" cy="6194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294" y="1010226"/>
            <a:ext cx="435850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652818" y="1010226"/>
            <a:ext cx="434852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37294" y="3763818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37294" y="1010226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37294" y="1010226"/>
            <a:ext cx="435850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37294" y="3763818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37294" y="1010226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652818" y="1010226"/>
            <a:ext cx="4348525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45875" y="3763818"/>
            <a:ext cx="886068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45875" y="1010226"/>
            <a:ext cx="886068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37293" y="1010226"/>
            <a:ext cx="8864049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37294" y="3763818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4655481" y="3763818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37293" y="3763818"/>
            <a:ext cx="8864049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37294" y="1010226"/>
            <a:ext cx="4359661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345862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 descr="WhiteTextTransBG.png"/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25252" r="3615"/>
          <a:stretch/>
        </p:blipFill>
        <p:spPr>
          <a:xfrm>
            <a:off x="7590861" y="357208"/>
            <a:ext cx="1553139" cy="457180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0295" y="1009650"/>
            <a:ext cx="8869629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77909" y="51486"/>
            <a:ext cx="581051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057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37913" y="6469063"/>
            <a:ext cx="4838997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250842" y="6470523"/>
            <a:ext cx="1750481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smtClean="0"/>
              <a:t>25/07/17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chart" Target="../charts/chart1.xml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dh.gov.uk/health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UCLH Proton Beam Therapy Centre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Simon Jolly</a:t>
            </a:r>
          </a:p>
          <a:p>
            <a:r>
              <a:rPr lang="en-US" dirty="0" smtClean="0"/>
              <a:t>University College London</a:t>
            </a:r>
          </a:p>
          <a:p>
            <a:r>
              <a:rPr lang="en-US" dirty="0" smtClean="0"/>
              <a:t>VHEE’17, </a:t>
            </a:r>
            <a:r>
              <a:rPr lang="en-US" dirty="0" err="1" smtClean="0"/>
              <a:t>Daresbury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4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UCLH PBT Facility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25/07/17</a:t>
            </a: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91916" y="6497569"/>
            <a:ext cx="4157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dirty="0">
                <a:latin typeface="+mn-lt"/>
              </a:rPr>
              <a:t>https://</a:t>
            </a:r>
            <a:r>
              <a:rPr lang="en-US" sz="1000" dirty="0" err="1">
                <a:latin typeface="+mn-lt"/>
              </a:rPr>
              <a:t>www.youtube.com</a:t>
            </a:r>
            <a:r>
              <a:rPr lang="en-US" sz="1000" dirty="0">
                <a:latin typeface="+mn-lt"/>
              </a:rPr>
              <a:t>/</a:t>
            </a:r>
            <a:r>
              <a:rPr lang="en-US" sz="1000" dirty="0" err="1">
                <a:latin typeface="+mn-lt"/>
              </a:rPr>
              <a:t>watch?v</a:t>
            </a:r>
            <a:r>
              <a:rPr lang="en-US" sz="1000" dirty="0">
                <a:latin typeface="+mn-lt"/>
              </a:rPr>
              <a:t>=2MadsdvYOis&amp;t=3m29s</a:t>
            </a:r>
          </a:p>
        </p:txBody>
      </p:sp>
      <p:pic>
        <p:nvPicPr>
          <p:cNvPr id="3" name="Content Placeholder 2" descr="Untitled.png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" r="37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426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UCLH PBT Construction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pic>
        <p:nvPicPr>
          <p:cNvPr id="9" name="Content Placeholder 7" descr="image19-2737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r="1862"/>
          <a:stretch/>
        </p:blipFill>
        <p:spPr>
          <a:xfrm>
            <a:off x="137294" y="1010226"/>
            <a:ext cx="3216039" cy="5397501"/>
          </a:xfrm>
          <a:prstGeom prst="rect">
            <a:avLst/>
          </a:prstGeom>
        </p:spPr>
      </p:pic>
      <p:pic>
        <p:nvPicPr>
          <p:cNvPr id="12" name="Content Placeholder 8" descr="image21-2735.jpg"/>
          <p:cNvPicPr>
            <a:picLocks noGrp="1" noChangeAspect="1"/>
          </p:cNvPicPr>
          <p:nvPr>
            <p:ph sz="half" idx="26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32" b="-2532"/>
          <a:stretch/>
        </p:blipFill>
        <p:spPr>
          <a:xfrm>
            <a:off x="3398838" y="1009650"/>
            <a:ext cx="5602287" cy="2644775"/>
          </a:xfrm>
          <a:prstGeom prst="rect">
            <a:avLst/>
          </a:prstGeom>
        </p:spPr>
      </p:pic>
      <p:pic>
        <p:nvPicPr>
          <p:cNvPr id="13" name="Content Placeholder 9" descr="image20-2736.jpg"/>
          <p:cNvPicPr>
            <a:picLocks noGrp="1" noChangeAspect="1"/>
          </p:cNvPicPr>
          <p:nvPr>
            <p:ph sz="half" idx="2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5" r="-1505"/>
          <a:stretch/>
        </p:blipFill>
        <p:spPr>
          <a:xfrm>
            <a:off x="3690938" y="3763963"/>
            <a:ext cx="5310187" cy="3006725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738764" y="834711"/>
            <a:ext cx="24825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1200" dirty="0" smtClean="0">
                <a:solidFill>
                  <a:srgbClr val="000000"/>
                </a:solidFill>
                <a:latin typeface="Arial" charset="0"/>
              </a:rPr>
              <a:t>P. </a:t>
            </a:r>
            <a:r>
              <a:rPr lang="en-GB" sz="1200" dirty="0" err="1" smtClean="0">
                <a:solidFill>
                  <a:srgbClr val="000000"/>
                </a:solidFill>
                <a:latin typeface="Arial" charset="0"/>
              </a:rPr>
              <a:t>Zakrzewska</a:t>
            </a:r>
            <a:r>
              <a:rPr lang="en-GB" sz="1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200" i="1" dirty="0" smtClean="0">
                <a:solidFill>
                  <a:srgbClr val="000000"/>
                </a:solidFill>
                <a:latin typeface="Arial" charset="0"/>
              </a:rPr>
              <a:t>et al</a:t>
            </a:r>
            <a:r>
              <a:rPr lang="en-GB" sz="1200" dirty="0" smtClean="0">
                <a:solidFill>
                  <a:srgbClr val="000000"/>
                </a:solidFill>
                <a:latin typeface="Arial" charset="0"/>
              </a:rPr>
              <a:t>., Proceedings </a:t>
            </a:r>
            <a:r>
              <a:rPr lang="en-GB" sz="1200" dirty="0">
                <a:solidFill>
                  <a:srgbClr val="000000"/>
                </a:solidFill>
                <a:latin typeface="Arial" charset="0"/>
              </a:rPr>
              <a:t>of PTCOG 54. </a:t>
            </a:r>
            <a:r>
              <a:rPr lang="en-GB" sz="12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Int</a:t>
            </a:r>
            <a:r>
              <a:rPr lang="en-GB" sz="1200" i="1" dirty="0">
                <a:solidFill>
                  <a:srgbClr val="000000"/>
                </a:solidFill>
                <a:latin typeface="Arial" charset="0"/>
                <a:cs typeface="Arial" charset="0"/>
              </a:rPr>
              <a:t> J Particle </a:t>
            </a:r>
            <a:r>
              <a:rPr lang="en-GB" sz="12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Ther</a:t>
            </a:r>
            <a:r>
              <a:rPr lang="en-GB" sz="1200" dirty="0">
                <a:solidFill>
                  <a:srgbClr val="000000"/>
                </a:solidFill>
                <a:latin typeface="Arial" charset="0"/>
                <a:cs typeface="Arial" charset="0"/>
              </a:rPr>
              <a:t>. 2015;</a:t>
            </a:r>
            <a:r>
              <a:rPr lang="en-GB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r>
              <a:rPr lang="en-GB" sz="1200" dirty="0">
                <a:solidFill>
                  <a:srgbClr val="000000"/>
                </a:solidFill>
                <a:latin typeface="Arial" charset="0"/>
                <a:cs typeface="Arial" charset="0"/>
              </a:rPr>
              <a:t>(1):331-332</a:t>
            </a:r>
            <a:endParaRPr lang="en-US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93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UCLH PBT Building Services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2698" y="5556521"/>
            <a:ext cx="4157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dirty="0">
                <a:latin typeface="+mn-lt"/>
              </a:rPr>
              <a:t>http://</a:t>
            </a:r>
            <a:r>
              <a:rPr lang="en-US" sz="1000" dirty="0" err="1">
                <a:latin typeface="+mn-lt"/>
              </a:rPr>
              <a:t>www.stwarchitects.com</a:t>
            </a:r>
            <a:r>
              <a:rPr lang="en-US" sz="1000" dirty="0">
                <a:latin typeface="+mn-lt"/>
              </a:rPr>
              <a:t>/</a:t>
            </a:r>
            <a:r>
              <a:rPr lang="en-US" sz="1000" dirty="0" err="1">
                <a:latin typeface="+mn-lt"/>
              </a:rPr>
              <a:t>project-information.php?c</a:t>
            </a:r>
            <a:r>
              <a:rPr lang="en-US" sz="1000" dirty="0">
                <a:latin typeface="+mn-lt"/>
              </a:rPr>
              <a:t>=1&amp;p=10003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25/07/17</a:t>
            </a:r>
            <a:endParaRPr lang="en-US"/>
          </a:p>
        </p:txBody>
      </p:sp>
      <p:pic>
        <p:nvPicPr>
          <p:cNvPr id="14" name="Content Placeholder 8" descr="UCLHSTWServicesDrawing.jpg"/>
          <p:cNvPicPr>
            <a:picLocks noGrp="1" noChangeAspect="1"/>
          </p:cNvPicPr>
          <p:nvPr>
            <p:ph sz="half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t="4300" r="2396" b="319"/>
          <a:stretch/>
        </p:blipFill>
        <p:spPr>
          <a:xfrm>
            <a:off x="0" y="849691"/>
            <a:ext cx="6675124" cy="4047412"/>
          </a:xfrm>
        </p:spPr>
      </p:pic>
      <p:pic>
        <p:nvPicPr>
          <p:cNvPr id="5" name="Picture 4" descr="EWA_UCLH4_Planning Study_Sectional Perspectiv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05" y="3077505"/>
            <a:ext cx="3780495" cy="37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UCLH PBT Site: Facts &amp; Figures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294" y="1010226"/>
            <a:ext cx="6258709" cy="539750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Site is big:</a:t>
            </a:r>
          </a:p>
          <a:p>
            <a:pPr lvl="1"/>
            <a:r>
              <a:rPr lang="en-US" dirty="0" smtClean="0"/>
              <a:t>30 m deep, 90 m wide.</a:t>
            </a:r>
          </a:p>
          <a:p>
            <a:pPr lvl="1"/>
            <a:r>
              <a:rPr lang="en-US" dirty="0" smtClean="0"/>
              <a:t>Pilings go more than 90 m deep: same as height of Big Ben!</a:t>
            </a:r>
          </a:p>
          <a:p>
            <a:r>
              <a:rPr lang="en-US" dirty="0" smtClean="0"/>
              <a:t>80,000 cubic </a:t>
            </a:r>
            <a:r>
              <a:rPr lang="en-US" dirty="0" err="1" smtClean="0"/>
              <a:t>metres</a:t>
            </a:r>
            <a:r>
              <a:rPr lang="en-US" dirty="0" smtClean="0"/>
              <a:t> of earth removed:</a:t>
            </a:r>
          </a:p>
          <a:p>
            <a:pPr lvl="1"/>
            <a:r>
              <a:rPr lang="en-US" dirty="0" smtClean="0"/>
              <a:t>300 workmen on site.</a:t>
            </a:r>
          </a:p>
          <a:p>
            <a:pPr lvl="1"/>
            <a:r>
              <a:rPr lang="en-US" dirty="0" smtClean="0"/>
              <a:t>1 dump truck every 3 minutes to remove spoil.</a:t>
            </a:r>
          </a:p>
          <a:p>
            <a:r>
              <a:rPr lang="en-US" dirty="0" smtClean="0"/>
              <a:t>Building 11 stories tall:</a:t>
            </a:r>
          </a:p>
          <a:p>
            <a:pPr lvl="1"/>
            <a:r>
              <a:rPr lang="en-US" dirty="0" smtClean="0"/>
              <a:t>Same height as Tower Bridge.</a:t>
            </a:r>
          </a:p>
          <a:p>
            <a:pPr lvl="1"/>
            <a:r>
              <a:rPr lang="en-US" dirty="0" smtClean="0"/>
              <a:t>PBT all underground (-2 to -5).</a:t>
            </a:r>
          </a:p>
          <a:p>
            <a:pPr lvl="1"/>
            <a:r>
              <a:rPr lang="en-US" dirty="0" smtClean="0"/>
              <a:t>Below ground also includes 8 operating theatres.</a:t>
            </a:r>
          </a:p>
          <a:p>
            <a:pPr lvl="1"/>
            <a:r>
              <a:rPr lang="en-US" dirty="0" smtClean="0"/>
              <a:t>New </a:t>
            </a:r>
            <a:r>
              <a:rPr lang="en-US" dirty="0" err="1" smtClean="0"/>
              <a:t>Haematology</a:t>
            </a:r>
            <a:r>
              <a:rPr lang="en-US" dirty="0" smtClean="0"/>
              <a:t> </a:t>
            </a:r>
            <a:r>
              <a:rPr lang="en-US" dirty="0" err="1" smtClean="0"/>
              <a:t>centre</a:t>
            </a:r>
            <a:r>
              <a:rPr lang="en-US" dirty="0" smtClean="0"/>
              <a:t> above ground (Europe’s largest).</a:t>
            </a:r>
          </a:p>
          <a:p>
            <a:r>
              <a:rPr lang="en-US" dirty="0" smtClean="0"/>
              <a:t>Due to open in 2020.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25/07/17</a:t>
            </a:r>
            <a:endParaRPr lang="en-US"/>
          </a:p>
        </p:txBody>
      </p:sp>
      <p:pic>
        <p:nvPicPr>
          <p:cNvPr id="10" name="Content Placeholder 9" descr="Clock_Tower_-_Palace_of_Westminster,_London_-_May_2007.jpg"/>
          <p:cNvPicPr>
            <a:picLocks noGrp="1" noChangeAspect="1"/>
          </p:cNvPicPr>
          <p:nvPr>
            <p:ph sz="half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" r="8643"/>
          <a:stretch/>
        </p:blipFill>
        <p:spPr>
          <a:xfrm>
            <a:off x="6523923" y="1010226"/>
            <a:ext cx="2477420" cy="5397501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91916" y="6497569"/>
            <a:ext cx="4157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dirty="0">
                <a:latin typeface="+mn-lt"/>
              </a:rPr>
              <a:t>https://</a:t>
            </a:r>
            <a:r>
              <a:rPr lang="en-US" sz="1000" dirty="0" err="1">
                <a:latin typeface="+mn-lt"/>
              </a:rPr>
              <a:t>www.youtube.com</a:t>
            </a:r>
            <a:r>
              <a:rPr lang="en-US" sz="1000" dirty="0">
                <a:latin typeface="+mn-lt"/>
              </a:rPr>
              <a:t>/</a:t>
            </a:r>
            <a:r>
              <a:rPr lang="en-US" sz="1000" dirty="0" err="1">
                <a:latin typeface="+mn-lt"/>
              </a:rPr>
              <a:t>watch?v</a:t>
            </a:r>
            <a:r>
              <a:rPr lang="en-US" sz="1000" dirty="0">
                <a:latin typeface="+mn-lt"/>
              </a:rPr>
              <a:t>=ttfmeSJFs3g</a:t>
            </a:r>
          </a:p>
        </p:txBody>
      </p:sp>
    </p:spTree>
    <p:extLst>
      <p:ext uri="{BB962C8B-B14F-4D97-AF65-F5344CB8AC3E}">
        <p14:creationId xmlns:p14="http://schemas.microsoft.com/office/powerpoint/2010/main" val="79238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UCLH PBT Site Progress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25/07/17</a:t>
            </a: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91916" y="6497569"/>
            <a:ext cx="4157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dirty="0">
                <a:latin typeface="+mn-lt"/>
              </a:rPr>
              <a:t>https://</a:t>
            </a:r>
            <a:r>
              <a:rPr lang="en-US" sz="1000" dirty="0" err="1">
                <a:latin typeface="+mn-lt"/>
              </a:rPr>
              <a:t>www.youtube.com</a:t>
            </a:r>
            <a:r>
              <a:rPr lang="en-US" sz="1000" dirty="0">
                <a:latin typeface="+mn-lt"/>
              </a:rPr>
              <a:t>/</a:t>
            </a:r>
            <a:r>
              <a:rPr lang="en-US" sz="1000" dirty="0" err="1">
                <a:latin typeface="+mn-lt"/>
              </a:rPr>
              <a:t>watch?v</a:t>
            </a:r>
            <a:r>
              <a:rPr lang="en-US" sz="1000" dirty="0">
                <a:latin typeface="+mn-lt"/>
              </a:rPr>
              <a:t>=_XMJQc1qi2w</a:t>
            </a:r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38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6428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UCLH PBT: The Big Dig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9" name="Content Placeholder 8" descr="OdeaonSiteDig+Struts1_04-04-17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4" r="-3834"/>
          <a:stretch/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25/07/17</a:t>
            </a:r>
            <a:endParaRPr lang="en-US"/>
          </a:p>
        </p:txBody>
      </p:sp>
      <p:pic>
        <p:nvPicPr>
          <p:cNvPr id="12" name="Content Placeholder 11" descr="Descending.jpg"/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4" r="-4264"/>
          <a:stretch>
            <a:fillRect/>
          </a:stretch>
        </p:blipFill>
        <p:spPr>
          <a:xfrm>
            <a:off x="4652963" y="1009650"/>
            <a:ext cx="4348162" cy="5397500"/>
          </a:xfrm>
        </p:spPr>
      </p:pic>
      <p:sp>
        <p:nvSpPr>
          <p:cNvPr id="3" name="Rectangle 2"/>
          <p:cNvSpPr/>
          <p:nvPr/>
        </p:nvSpPr>
        <p:spPr>
          <a:xfrm>
            <a:off x="145052" y="915455"/>
            <a:ext cx="8853896" cy="830997"/>
          </a:xfrm>
          <a:prstGeom prst="rect">
            <a:avLst/>
          </a:prstGeom>
          <a:gradFill flip="none" rotWithShape="1">
            <a:gsLst>
              <a:gs pos="0">
                <a:srgbClr val="1964B6">
                  <a:alpha val="20000"/>
                </a:srgb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“ ‘Crater’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bigger than Royal Albert Hall excavated in central London to house pioneering cancer treatment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centre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.”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444705" y="6433617"/>
            <a:ext cx="48518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dirty="0">
                <a:latin typeface="+mn-lt"/>
              </a:rPr>
              <a:t>http://</a:t>
            </a:r>
            <a:r>
              <a:rPr lang="en-US" sz="1000" dirty="0" err="1">
                <a:latin typeface="+mn-lt"/>
              </a:rPr>
              <a:t>www.standard.co.uk</a:t>
            </a:r>
            <a:r>
              <a:rPr lang="en-US" sz="1000" dirty="0">
                <a:latin typeface="+mn-lt"/>
              </a:rPr>
              <a:t>/news/health/crater-bigger-than-royal-albert-hall-excavated-in-central-london-to-house-pioneering-cancer-a3587611.html</a:t>
            </a:r>
          </a:p>
        </p:txBody>
      </p:sp>
    </p:spTree>
    <p:extLst>
      <p:ext uri="{BB962C8B-B14F-4D97-AF65-F5344CB8AC3E}">
        <p14:creationId xmlns:p14="http://schemas.microsoft.com/office/powerpoint/2010/main" val="253683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UCLH PBT: Hitting Rock Bottom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17" name="Content Placeholder 16" descr="plaque.jpg"/>
          <p:cNvPicPr>
            <a:picLocks noGrp="1" noChangeAspect="1"/>
          </p:cNvPicPr>
          <p:nvPr>
            <p:ph sz="half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" b="4423"/>
          <a:stretch>
            <a:fillRect/>
          </a:stretch>
        </p:blipFill>
        <p:spPr>
          <a:xfrm>
            <a:off x="4656138" y="3763963"/>
            <a:ext cx="4344987" cy="2644775"/>
          </a:xfrm>
        </p:spPr>
      </p:pic>
      <p:pic>
        <p:nvPicPr>
          <p:cNvPr id="16" name="Content Placeholder 15" descr="OdeonSiteBottomOut1_14-07-17.jpeg"/>
          <p:cNvPicPr>
            <a:picLocks noGrp="1" noChangeAspect="1"/>
          </p:cNvPicPr>
          <p:nvPr>
            <p:ph sz="half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 b="9433"/>
          <a:stretch>
            <a:fillRect/>
          </a:stretch>
        </p:blipFill>
        <p:spPr>
          <a:xfrm>
            <a:off x="4656138" y="1009650"/>
            <a:ext cx="4344987" cy="2644775"/>
          </a:xfrm>
        </p:spPr>
      </p:pic>
      <p:pic>
        <p:nvPicPr>
          <p:cNvPr id="9" name="Content Placeholder 8" descr="OdeonSiteBottomOut2_14-07-17.jpe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" b="3580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1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UCLH PBT Site Drone Footage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25/07/17</a:t>
            </a: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91916" y="6497569"/>
            <a:ext cx="4157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dirty="0">
                <a:latin typeface="+mn-lt"/>
              </a:rPr>
              <a:t>https://</a:t>
            </a:r>
            <a:r>
              <a:rPr lang="en-US" sz="1000" dirty="0" err="1">
                <a:latin typeface="+mn-lt"/>
              </a:rPr>
              <a:t>www.youtube.com</a:t>
            </a:r>
            <a:r>
              <a:rPr lang="en-US" sz="1000" dirty="0">
                <a:latin typeface="+mn-lt"/>
              </a:rPr>
              <a:t>/</a:t>
            </a:r>
            <a:r>
              <a:rPr lang="en-US" sz="1000" dirty="0" err="1">
                <a:latin typeface="+mn-lt"/>
              </a:rPr>
              <a:t>watch?v</a:t>
            </a:r>
            <a:r>
              <a:rPr lang="en-US" sz="1000" dirty="0">
                <a:latin typeface="+mn-lt"/>
              </a:rPr>
              <a:t>=PcWH_bh84Oc</a:t>
            </a:r>
          </a:p>
        </p:txBody>
      </p:sp>
      <p:pic>
        <p:nvPicPr>
          <p:cNvPr id="3" name="Content Placeholder 2" descr="Untitled.png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" r="37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024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0"/>
              </a:rPr>
              <a:t>Onwards to 2020</a:t>
            </a:r>
            <a:r>
              <a:rPr lang="mr-IN" dirty="0" smtClean="0">
                <a:ea typeface="ＭＳ Ｐゴシック" charset="0"/>
              </a:rPr>
              <a:t>…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51204" name="140316-1217-view-03-openr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4" r="1495"/>
          <a:stretch/>
        </p:blipFill>
        <p:spPr bwMode="auto">
          <a:xfrm>
            <a:off x="5461000" y="4008438"/>
            <a:ext cx="36115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1206" name="140319-1217_view-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5" b="2735"/>
          <a:stretch/>
        </p:blipFill>
        <p:spPr bwMode="auto">
          <a:xfrm>
            <a:off x="46037" y="871539"/>
            <a:ext cx="4504287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" name="Picture 2" descr="Bouygues_UCLH4_Phase 4 PBT Entrance-261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2717795"/>
            <a:ext cx="5721148" cy="4081468"/>
          </a:xfrm>
          <a:prstGeom prst="rect">
            <a:avLst/>
          </a:prstGeom>
        </p:spPr>
      </p:pic>
      <p:pic>
        <p:nvPicPr>
          <p:cNvPr id="10" name="140319-1217-view-16-nt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0"/>
          <a:stretch/>
        </p:blipFill>
        <p:spPr bwMode="auto">
          <a:xfrm>
            <a:off x="4481286" y="871539"/>
            <a:ext cx="4591277" cy="317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88882" y="896964"/>
            <a:ext cx="34355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dirty="0">
                <a:solidFill>
                  <a:schemeClr val="bg1"/>
                </a:solidFill>
                <a:latin typeface="+mn-lt"/>
              </a:rPr>
              <a:t>https://</a:t>
            </a:r>
            <a:r>
              <a:rPr lang="en-US" sz="1000" dirty="0" err="1">
                <a:solidFill>
                  <a:schemeClr val="bg1"/>
                </a:solidFill>
                <a:latin typeface="+mn-lt"/>
              </a:rPr>
              <a:t>www.edwardwilliamsarchitects.com</a:t>
            </a:r>
            <a:r>
              <a:rPr lang="en-US" sz="1000" dirty="0">
                <a:solidFill>
                  <a:schemeClr val="bg1"/>
                </a:solidFill>
                <a:latin typeface="+mn-lt"/>
              </a:rPr>
              <a:t>/projects/view/uclh-phase-4-and-proton-beam-therapy-unit-london-uk</a:t>
            </a:r>
          </a:p>
        </p:txBody>
      </p:sp>
    </p:spTree>
    <p:extLst>
      <p:ext uri="{BB962C8B-B14F-4D97-AF65-F5344CB8AC3E}">
        <p14:creationId xmlns:p14="http://schemas.microsoft.com/office/powerpoint/2010/main" val="3305347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Overseas PBT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37294" y="927999"/>
            <a:ext cx="4358505" cy="259864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Since 2008 NHS England has </a:t>
            </a:r>
            <a:r>
              <a:rPr lang="en-US" dirty="0" smtClean="0"/>
              <a:t>approved:</a:t>
            </a:r>
            <a:endParaRPr lang="en-US" dirty="0"/>
          </a:p>
          <a:p>
            <a:pPr lvl="1"/>
            <a:r>
              <a:rPr lang="en-US" dirty="0"/>
              <a:t>345 Adults</a:t>
            </a:r>
          </a:p>
          <a:p>
            <a:pPr lvl="1"/>
            <a:r>
              <a:rPr lang="en-US" dirty="0"/>
              <a:t>791 Children</a:t>
            </a:r>
          </a:p>
          <a:p>
            <a:r>
              <a:rPr lang="en-US" dirty="0"/>
              <a:t>Quality Inspections – 3 Overseas </a:t>
            </a:r>
            <a:r>
              <a:rPr lang="en-US" dirty="0" err="1"/>
              <a:t>Centres</a:t>
            </a:r>
            <a:endParaRPr lang="en-US" dirty="0"/>
          </a:p>
          <a:p>
            <a:r>
              <a:rPr lang="en-US" dirty="0"/>
              <a:t>Commissioning via Evidence Based Policies</a:t>
            </a:r>
          </a:p>
          <a:p>
            <a:r>
              <a:rPr lang="en-US" dirty="0"/>
              <a:t>All cases reviewed by National Expert Panel</a:t>
            </a:r>
          </a:p>
          <a:p>
            <a:pPr lvl="1"/>
            <a:r>
              <a:rPr lang="en-US" dirty="0"/>
              <a:t>Outcomes tracking </a:t>
            </a:r>
            <a:r>
              <a:rPr lang="en-US" dirty="0" err="1" smtClean="0"/>
              <a:t>programme</a:t>
            </a:r>
            <a:endParaRPr lang="en-US" dirty="0" smtClean="0"/>
          </a:p>
          <a:p>
            <a:r>
              <a:rPr lang="en-US" b="1" dirty="0" smtClean="0"/>
              <a:t>Adult:</a:t>
            </a:r>
          </a:p>
          <a:p>
            <a:pPr lvl="1"/>
            <a:r>
              <a:rPr lang="en-US" dirty="0"/>
              <a:t>Base of Skull &amp; Spinal </a:t>
            </a:r>
            <a:r>
              <a:rPr lang="en-US" dirty="0" err="1"/>
              <a:t>Chordoma</a:t>
            </a:r>
            <a:endParaRPr lang="en-US" dirty="0"/>
          </a:p>
          <a:p>
            <a:pPr lvl="1"/>
            <a:r>
              <a:rPr lang="en-US" dirty="0" smtClean="0"/>
              <a:t>Base </a:t>
            </a:r>
            <a:r>
              <a:rPr lang="en-US" dirty="0"/>
              <a:t>of Skull </a:t>
            </a:r>
            <a:r>
              <a:rPr lang="en-US" dirty="0" err="1"/>
              <a:t>Chondrosarcoma</a:t>
            </a:r>
            <a:endParaRPr lang="en-US" dirty="0"/>
          </a:p>
          <a:p>
            <a:pPr lvl="1"/>
            <a:r>
              <a:rPr lang="en-US" dirty="0"/>
              <a:t>Spinal &amp; </a:t>
            </a:r>
            <a:r>
              <a:rPr lang="en-US" dirty="0" err="1"/>
              <a:t>Paraspinal</a:t>
            </a:r>
            <a:r>
              <a:rPr lang="en-US" dirty="0"/>
              <a:t> Bone and Soft </a:t>
            </a:r>
            <a:r>
              <a:rPr lang="en-US" dirty="0" smtClean="0"/>
              <a:t>Tissue Sarcomas </a:t>
            </a:r>
            <a:r>
              <a:rPr lang="en-US" dirty="0"/>
              <a:t>(Non Ewing’s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3"/>
          </p:nvPr>
        </p:nvSpPr>
        <p:spPr>
          <a:xfrm>
            <a:off x="4652818" y="1010226"/>
            <a:ext cx="4348525" cy="4206651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 err="1" smtClean="0"/>
              <a:t>Paediatric</a:t>
            </a:r>
            <a:r>
              <a:rPr lang="en-US" b="1" dirty="0" smtClean="0"/>
              <a:t>:</a:t>
            </a:r>
            <a:endParaRPr lang="en-US" b="1" dirty="0"/>
          </a:p>
          <a:p>
            <a:pPr lvl="1"/>
            <a:r>
              <a:rPr lang="en-US" dirty="0"/>
              <a:t>Base of Skull &amp; Spinal </a:t>
            </a:r>
            <a:r>
              <a:rPr lang="en-US" dirty="0" err="1"/>
              <a:t>Chordoma</a:t>
            </a:r>
            <a:endParaRPr lang="en-US" dirty="0"/>
          </a:p>
          <a:p>
            <a:pPr lvl="1"/>
            <a:r>
              <a:rPr lang="en-US" dirty="0"/>
              <a:t>Base of Skull </a:t>
            </a:r>
            <a:r>
              <a:rPr lang="en-US" dirty="0" err="1"/>
              <a:t>Chondrosarcoma</a:t>
            </a:r>
            <a:endParaRPr lang="en-US" dirty="0"/>
          </a:p>
          <a:p>
            <a:pPr lvl="1"/>
            <a:r>
              <a:rPr lang="en-US" dirty="0"/>
              <a:t>Spinal &amp; </a:t>
            </a:r>
            <a:r>
              <a:rPr lang="en-US" dirty="0" err="1"/>
              <a:t>Paraspinal</a:t>
            </a:r>
            <a:r>
              <a:rPr lang="en-US" dirty="0"/>
              <a:t> ‘adult type’ Bone and Soft Tissue Sarcomas</a:t>
            </a:r>
          </a:p>
          <a:p>
            <a:pPr lvl="1"/>
            <a:r>
              <a:rPr lang="en-US" dirty="0" err="1"/>
              <a:t>Rhabdomyosarcoma</a:t>
            </a:r>
            <a:endParaRPr lang="en-US" dirty="0"/>
          </a:p>
          <a:p>
            <a:pPr lvl="1"/>
            <a:r>
              <a:rPr lang="en-US" dirty="0"/>
              <a:t>Orbit</a:t>
            </a:r>
          </a:p>
          <a:p>
            <a:pPr lvl="1"/>
            <a:r>
              <a:rPr lang="en-US" dirty="0" err="1"/>
              <a:t>Parameningeal</a:t>
            </a:r>
            <a:r>
              <a:rPr lang="en-US" dirty="0"/>
              <a:t> &amp; Head &amp; Neck</a:t>
            </a:r>
          </a:p>
          <a:p>
            <a:pPr lvl="1"/>
            <a:r>
              <a:rPr lang="en-US" dirty="0"/>
              <a:t>Pelvis</a:t>
            </a:r>
          </a:p>
          <a:p>
            <a:pPr lvl="1"/>
            <a:r>
              <a:rPr lang="en-US" dirty="0" err="1"/>
              <a:t>Ependymoma</a:t>
            </a:r>
            <a:endParaRPr lang="en-US" dirty="0"/>
          </a:p>
          <a:p>
            <a:pPr lvl="1"/>
            <a:r>
              <a:rPr lang="en-US" dirty="0"/>
              <a:t>Ewing’s Sarcoma</a:t>
            </a:r>
          </a:p>
          <a:p>
            <a:pPr lvl="1"/>
            <a:r>
              <a:rPr lang="en-US" dirty="0"/>
              <a:t>Retinoblastoma</a:t>
            </a:r>
          </a:p>
          <a:p>
            <a:pPr lvl="1"/>
            <a:r>
              <a:rPr lang="en-US" dirty="0"/>
              <a:t>Pelvic Sarcoma</a:t>
            </a:r>
          </a:p>
          <a:p>
            <a:pPr lvl="1"/>
            <a:r>
              <a:rPr lang="en-US" dirty="0"/>
              <a:t>Optic Pathway and other selected Low Grade </a:t>
            </a:r>
            <a:r>
              <a:rPr lang="en-US" dirty="0" err="1"/>
              <a:t>Glioma</a:t>
            </a:r>
            <a:endParaRPr lang="en-US" dirty="0"/>
          </a:p>
          <a:p>
            <a:pPr lvl="1"/>
            <a:r>
              <a:rPr lang="en-US" dirty="0" err="1"/>
              <a:t>Craniopharyngioma</a:t>
            </a:r>
            <a:endParaRPr lang="en-US" dirty="0"/>
          </a:p>
          <a:p>
            <a:pPr lvl="1"/>
            <a:r>
              <a:rPr lang="en-US" dirty="0"/>
              <a:t>Pineal Parenchymal </a:t>
            </a:r>
            <a:r>
              <a:rPr lang="en-US" dirty="0" err="1"/>
              <a:t>Tumours</a:t>
            </a:r>
            <a:r>
              <a:rPr lang="en-US" dirty="0"/>
              <a:t> (not </a:t>
            </a:r>
            <a:r>
              <a:rPr lang="en-US" dirty="0" err="1"/>
              <a:t>Pineoblastoma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Esthesioneuroblastoma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25/07/17</a:t>
            </a:r>
            <a:endParaRPr lang="en-US"/>
          </a:p>
        </p:txBody>
      </p:sp>
      <p:pic>
        <p:nvPicPr>
          <p:cNvPr id="8" name="Picture 9" descr="Department of Health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99" y="4916869"/>
            <a:ext cx="212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24591400"/>
              </p:ext>
            </p:extLst>
          </p:nvPr>
        </p:nvGraphicFramePr>
        <p:xfrm>
          <a:off x="212793" y="3400036"/>
          <a:ext cx="4032448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" name="Picture 15" descr="2000px-NHS-Logo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99" y="5884492"/>
            <a:ext cx="1882253" cy="7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9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NHS PBT: Recent History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2007 Cancer Reform Strategy</a:t>
            </a:r>
          </a:p>
          <a:p>
            <a:pPr lvl="1"/>
            <a:r>
              <a:rPr lang="en-US" dirty="0"/>
              <a:t>Recommended Treatment Overseas and Explore Business Case UK based </a:t>
            </a:r>
            <a:r>
              <a:rPr lang="en-US" dirty="0" err="1"/>
              <a:t>centre</a:t>
            </a:r>
            <a:r>
              <a:rPr lang="en-US" dirty="0"/>
              <a:t>(s</a:t>
            </a:r>
            <a:r>
              <a:rPr lang="en-US" dirty="0" smtClean="0"/>
              <a:t>).</a:t>
            </a:r>
            <a:endParaRPr lang="en-US" dirty="0"/>
          </a:p>
          <a:p>
            <a:endParaRPr lang="en-US" dirty="0"/>
          </a:p>
          <a:p>
            <a:r>
              <a:rPr lang="en-US" dirty="0"/>
              <a:t>2008 Overseas </a:t>
            </a:r>
            <a:r>
              <a:rPr lang="en-US" dirty="0" err="1"/>
              <a:t>Programme</a:t>
            </a:r>
            <a:endParaRPr lang="en-US" dirty="0"/>
          </a:p>
          <a:p>
            <a:pPr lvl="1"/>
            <a:r>
              <a:rPr lang="en-US" dirty="0"/>
              <a:t>Within NHS Highly </a:t>
            </a:r>
            <a:r>
              <a:rPr lang="en-US" dirty="0" err="1"/>
              <a:t>Specialised</a:t>
            </a:r>
            <a:r>
              <a:rPr lang="en-US" dirty="0"/>
              <a:t> </a:t>
            </a:r>
            <a:r>
              <a:rPr lang="en-US" dirty="0" smtClean="0"/>
              <a:t>Commissioning.</a:t>
            </a:r>
            <a:endParaRPr lang="en-US" dirty="0"/>
          </a:p>
          <a:p>
            <a:endParaRPr lang="en-US" dirty="0"/>
          </a:p>
          <a:p>
            <a:r>
              <a:rPr lang="en-US" dirty="0"/>
              <a:t>2010 the ‘Trust Beauty Contest</a:t>
            </a:r>
            <a:r>
              <a:rPr lang="en-US" dirty="0" smtClean="0"/>
              <a:t>’:</a:t>
            </a:r>
            <a:endParaRPr lang="en-US" dirty="0"/>
          </a:p>
          <a:p>
            <a:pPr lvl="1"/>
            <a:r>
              <a:rPr lang="en-US" dirty="0"/>
              <a:t>The Christie Hospital, </a:t>
            </a:r>
            <a:r>
              <a:rPr lang="en-US" dirty="0" smtClean="0"/>
              <a:t>Manchester.</a:t>
            </a:r>
            <a:endParaRPr lang="en-US" dirty="0"/>
          </a:p>
          <a:p>
            <a:pPr lvl="1"/>
            <a:r>
              <a:rPr lang="en-US" dirty="0"/>
              <a:t>UCLH, </a:t>
            </a:r>
            <a:r>
              <a:rPr lang="en-US" dirty="0" smtClean="0"/>
              <a:t>London.</a:t>
            </a:r>
            <a:endParaRPr lang="en-US" dirty="0"/>
          </a:p>
          <a:p>
            <a:endParaRPr lang="en-US" dirty="0"/>
          </a:p>
          <a:p>
            <a:r>
              <a:rPr lang="en-US" dirty="0"/>
              <a:t>2011 Strategic Outline Case </a:t>
            </a:r>
            <a:r>
              <a:rPr lang="en-US" dirty="0" smtClean="0"/>
              <a:t>England.</a:t>
            </a:r>
            <a:endParaRPr lang="en-US" dirty="0"/>
          </a:p>
          <a:p>
            <a:r>
              <a:rPr lang="en-US" dirty="0"/>
              <a:t>Ministerial </a:t>
            </a:r>
            <a:r>
              <a:rPr lang="en-US" dirty="0" smtClean="0"/>
              <a:t>Approval.</a:t>
            </a:r>
            <a:endParaRPr lang="en-US" dirty="0"/>
          </a:p>
          <a:p>
            <a:r>
              <a:rPr lang="en-US" dirty="0"/>
              <a:t>2015 Full Business Case </a:t>
            </a:r>
            <a:r>
              <a:rPr lang="en-US" dirty="0" smtClean="0"/>
              <a:t>Approved.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1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NHS England Patient Mix</a:t>
            </a:r>
            <a:endParaRPr lang="en-US" dirty="0"/>
          </a:p>
        </p:txBody>
      </p:sp>
      <p:graphicFrame>
        <p:nvGraphicFramePr>
          <p:cNvPr id="10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04317102"/>
              </p:ext>
            </p:extLst>
          </p:nvPr>
        </p:nvGraphicFramePr>
        <p:xfrm>
          <a:off x="-678321" y="1123777"/>
          <a:ext cx="5988968" cy="5169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Chart" r:id="rId3" imgW="3409950" imgH="2943225" progId="Excel.Chart.8">
                  <p:embed/>
                </p:oleObj>
              </mc:Choice>
              <mc:Fallback>
                <p:oleObj name="Chart" r:id="rId3" imgW="3409950" imgH="294322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78321" y="1123777"/>
                        <a:ext cx="5988968" cy="5169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18"/>
          <p:cNvSpPr>
            <a:spLocks noGrp="1"/>
          </p:cNvSpPr>
          <p:nvPr>
            <p:ph sz="half" idx="13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err="1" smtClean="0"/>
              <a:t>Paediatric</a:t>
            </a:r>
            <a:r>
              <a:rPr lang="en-US" dirty="0" smtClean="0"/>
              <a:t>: </a:t>
            </a:r>
            <a:endParaRPr lang="en-US" dirty="0"/>
          </a:p>
          <a:p>
            <a:pPr lvl="1"/>
            <a:r>
              <a:rPr lang="en-US" dirty="0" err="1"/>
              <a:t>Chordoma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Chondrosarcoma</a:t>
            </a:r>
            <a:r>
              <a:rPr lang="en-US" dirty="0"/>
              <a:t> </a:t>
            </a:r>
          </a:p>
          <a:p>
            <a:pPr lvl="1"/>
            <a:r>
              <a:rPr lang="en-US" dirty="0" err="1" smtClean="0"/>
              <a:t>Rhabdomyosarcoma</a:t>
            </a:r>
            <a:endParaRPr lang="en-US" dirty="0"/>
          </a:p>
          <a:p>
            <a:pPr lvl="2"/>
            <a:r>
              <a:rPr lang="en-US" dirty="0" err="1" smtClean="0"/>
              <a:t>Parameningeal</a:t>
            </a:r>
            <a:endParaRPr lang="en-US" dirty="0"/>
          </a:p>
          <a:p>
            <a:pPr lvl="2"/>
            <a:r>
              <a:rPr lang="en-US" dirty="0" smtClean="0"/>
              <a:t>Pelvic</a:t>
            </a:r>
            <a:endParaRPr lang="en-US" dirty="0"/>
          </a:p>
          <a:p>
            <a:pPr lvl="2"/>
            <a:r>
              <a:rPr lang="en-US" dirty="0" smtClean="0"/>
              <a:t>Orbit</a:t>
            </a:r>
          </a:p>
          <a:p>
            <a:pPr lvl="2"/>
            <a:r>
              <a:rPr lang="en-US" dirty="0" smtClean="0"/>
              <a:t>H</a:t>
            </a:r>
            <a:r>
              <a:rPr lang="en-US" dirty="0"/>
              <a:t>&amp;N </a:t>
            </a:r>
          </a:p>
          <a:p>
            <a:pPr lvl="1"/>
            <a:r>
              <a:rPr lang="en-US" dirty="0"/>
              <a:t>Osteosarcoma </a:t>
            </a:r>
          </a:p>
          <a:p>
            <a:pPr lvl="1"/>
            <a:r>
              <a:rPr lang="en-US" dirty="0"/>
              <a:t>Ewing’s </a:t>
            </a:r>
          </a:p>
          <a:p>
            <a:pPr lvl="1"/>
            <a:r>
              <a:rPr lang="en-US" dirty="0"/>
              <a:t>PPNET </a:t>
            </a:r>
          </a:p>
          <a:p>
            <a:pPr lvl="1"/>
            <a:r>
              <a:rPr lang="en-US" dirty="0" err="1"/>
              <a:t>Ependymoma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Low Grade </a:t>
            </a:r>
            <a:r>
              <a:rPr lang="en-US" dirty="0" err="1"/>
              <a:t>Glioma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Optic pathway </a:t>
            </a:r>
            <a:r>
              <a:rPr lang="en-US" dirty="0" err="1"/>
              <a:t>Glioma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Craniopharyngioma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Medulloblastoma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Hodgkins</a:t>
            </a:r>
            <a:r>
              <a:rPr lang="en-US" dirty="0"/>
              <a:t> </a:t>
            </a:r>
          </a:p>
          <a:p>
            <a:pPr lvl="1"/>
            <a:r>
              <a:rPr lang="en-US" dirty="0" smtClean="0"/>
              <a:t>Retinoblastoma</a:t>
            </a:r>
          </a:p>
          <a:p>
            <a:r>
              <a:rPr lang="en-US" dirty="0" smtClean="0"/>
              <a:t>Adult:</a:t>
            </a:r>
          </a:p>
          <a:p>
            <a:pPr lvl="1"/>
            <a:r>
              <a:rPr lang="en-US" dirty="0" err="1"/>
              <a:t>Choroidal</a:t>
            </a:r>
            <a:r>
              <a:rPr lang="en-US" dirty="0"/>
              <a:t> </a:t>
            </a:r>
            <a:r>
              <a:rPr lang="en-US" dirty="0" smtClean="0"/>
              <a:t>Melanoma</a:t>
            </a:r>
          </a:p>
          <a:p>
            <a:pPr lvl="1"/>
            <a:r>
              <a:rPr lang="en-US" dirty="0" smtClean="0"/>
              <a:t>Ocular </a:t>
            </a:r>
            <a:r>
              <a:rPr lang="en-US" dirty="0"/>
              <a:t>/ </a:t>
            </a:r>
            <a:r>
              <a:rPr lang="en-US" dirty="0" smtClean="0"/>
              <a:t>Orbital</a:t>
            </a:r>
          </a:p>
          <a:p>
            <a:pPr lvl="1"/>
            <a:r>
              <a:rPr lang="en-US" dirty="0" err="1" smtClean="0"/>
              <a:t>Chordoma</a:t>
            </a:r>
            <a:endParaRPr lang="en-US" dirty="0" smtClean="0"/>
          </a:p>
          <a:p>
            <a:pPr lvl="1"/>
            <a:r>
              <a:rPr lang="en-US" dirty="0" err="1" smtClean="0"/>
              <a:t>Chondrosarcoma</a:t>
            </a:r>
            <a:endParaRPr lang="en-US" dirty="0" smtClean="0"/>
          </a:p>
          <a:p>
            <a:pPr lvl="1"/>
            <a:r>
              <a:rPr lang="en-US" dirty="0" smtClean="0"/>
              <a:t>Para</a:t>
            </a:r>
            <a:r>
              <a:rPr lang="en-US" dirty="0"/>
              <a:t>-spinal </a:t>
            </a:r>
            <a:r>
              <a:rPr lang="en-US" dirty="0" smtClean="0"/>
              <a:t>Sarcoma</a:t>
            </a:r>
          </a:p>
          <a:p>
            <a:pPr lvl="1"/>
            <a:r>
              <a:rPr lang="en-US" dirty="0" err="1" smtClean="0"/>
              <a:t>Paranasal</a:t>
            </a:r>
            <a:r>
              <a:rPr lang="en-US" dirty="0" smtClean="0"/>
              <a:t> Sinuses</a:t>
            </a:r>
          </a:p>
          <a:p>
            <a:pPr lvl="1"/>
            <a:r>
              <a:rPr lang="en-US" dirty="0" smtClean="0"/>
              <a:t>Meningioma</a:t>
            </a:r>
          </a:p>
          <a:p>
            <a:pPr lvl="1"/>
            <a:r>
              <a:rPr lang="en-US" dirty="0" smtClean="0"/>
              <a:t>Acoustic Neuroma</a:t>
            </a:r>
          </a:p>
          <a:p>
            <a:pPr lvl="1"/>
            <a:r>
              <a:rPr lang="en-US" dirty="0" err="1" smtClean="0"/>
              <a:t>Craniospinal</a:t>
            </a:r>
            <a:r>
              <a:rPr lang="en-US" dirty="0" smtClean="0"/>
              <a:t> </a:t>
            </a:r>
            <a:r>
              <a:rPr lang="en-US" dirty="0"/>
              <a:t>RT – </a:t>
            </a:r>
            <a:r>
              <a:rPr lang="en-US" dirty="0" smtClean="0"/>
              <a:t>pineal</a:t>
            </a:r>
          </a:p>
          <a:p>
            <a:pPr lvl="1"/>
            <a:r>
              <a:rPr lang="en-US" dirty="0" smtClean="0"/>
              <a:t>Teenage </a:t>
            </a:r>
            <a:r>
              <a:rPr lang="en-US" dirty="0"/>
              <a:t>&amp; Young </a:t>
            </a:r>
            <a:r>
              <a:rPr lang="en-US" dirty="0" smtClean="0"/>
              <a:t>Adult</a:t>
            </a:r>
          </a:p>
          <a:p>
            <a:pPr lvl="1"/>
            <a:r>
              <a:rPr lang="en-US" dirty="0" smtClean="0"/>
              <a:t>Atypical </a:t>
            </a:r>
            <a:r>
              <a:rPr lang="en-US" dirty="0"/>
              <a:t>Cases Common Indications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25/07/17</a:t>
            </a:r>
            <a:endParaRPr lang="en-US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1042308"/>
            <a:ext cx="450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400">
                <a:solidFill>
                  <a:schemeClr val="tx2"/>
                </a:solidFill>
              </a:rPr>
              <a:t>Cancers approved for proton therapy in England</a:t>
            </a:r>
          </a:p>
          <a:p>
            <a:pPr algn="ctr"/>
            <a:r>
              <a:rPr lang="en-GB" sz="1400">
                <a:solidFill>
                  <a:schemeClr val="tx2"/>
                </a:solidFill>
              </a:rPr>
              <a:t>(Total = 1,666)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87049" y="2732997"/>
            <a:ext cx="7100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Brain (</a:t>
            </a:r>
            <a:r>
              <a:rPr lang="en-GB" sz="1400" dirty="0">
                <a:solidFill>
                  <a:schemeClr val="bg1"/>
                </a:solidFill>
              </a:rPr>
              <a:t>16%)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836241" y="4634624"/>
            <a:ext cx="8943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Sarcoma (</a:t>
            </a:r>
            <a:r>
              <a:rPr lang="en-GB" sz="1400" dirty="0">
                <a:solidFill>
                  <a:schemeClr val="bg1"/>
                </a:solidFill>
              </a:rPr>
              <a:t>18%)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80140" y="3881793"/>
            <a:ext cx="990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Paediatric (</a:t>
            </a:r>
            <a:r>
              <a:rPr lang="en-GB" sz="1400" dirty="0">
                <a:solidFill>
                  <a:schemeClr val="bg1"/>
                </a:solidFill>
              </a:rPr>
              <a:t>17%)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564996" y="1892398"/>
            <a:ext cx="8092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Ocular (</a:t>
            </a:r>
            <a:r>
              <a:rPr lang="en-GB" sz="1400" dirty="0">
                <a:solidFill>
                  <a:schemeClr val="bg1"/>
                </a:solidFill>
              </a:rPr>
              <a:t>9%)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605185" y="3602782"/>
            <a:ext cx="13954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Complex cases (</a:t>
            </a:r>
            <a:r>
              <a:rPr lang="en-GB" sz="1400" dirty="0">
                <a:solidFill>
                  <a:schemeClr val="bg1"/>
                </a:solidFill>
              </a:rPr>
              <a:t>20%)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361315" y="2374121"/>
            <a:ext cx="1401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chemeClr val="bg1"/>
                </a:solidFill>
              </a:rPr>
              <a:t>Head and Neck (20%)</a:t>
            </a:r>
          </a:p>
        </p:txBody>
      </p:sp>
    </p:spTree>
    <p:extLst>
      <p:ext uri="{BB962C8B-B14F-4D97-AF65-F5344CB8AC3E}">
        <p14:creationId xmlns:p14="http://schemas.microsoft.com/office/powerpoint/2010/main" val="249257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NHS England PBT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294" y="1010226"/>
            <a:ext cx="4540925" cy="539750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New national </a:t>
            </a:r>
            <a:r>
              <a:rPr lang="en-US" dirty="0"/>
              <a:t>service on two </a:t>
            </a:r>
            <a:r>
              <a:rPr lang="en-US" dirty="0" smtClean="0"/>
              <a:t>sites:</a:t>
            </a:r>
            <a:endParaRPr lang="en-US" dirty="0"/>
          </a:p>
          <a:p>
            <a:pPr lvl="1"/>
            <a:r>
              <a:rPr lang="en-US" dirty="0"/>
              <a:t>Manchester – 3 treatment rooms</a:t>
            </a:r>
          </a:p>
          <a:p>
            <a:pPr lvl="1"/>
            <a:r>
              <a:rPr lang="en-US" dirty="0"/>
              <a:t>London – 3 treatment rooms</a:t>
            </a:r>
          </a:p>
          <a:p>
            <a:r>
              <a:rPr lang="en-US" dirty="0"/>
              <a:t>Pencil beam scanning </a:t>
            </a:r>
            <a:r>
              <a:rPr lang="en-US" dirty="0" smtClean="0"/>
              <a:t>only: 70–245 MeV.</a:t>
            </a:r>
            <a:endParaRPr lang="en-US" dirty="0"/>
          </a:p>
          <a:p>
            <a:r>
              <a:rPr lang="en-US" dirty="0"/>
              <a:t>Full </a:t>
            </a:r>
            <a:r>
              <a:rPr lang="en-US" dirty="0" smtClean="0"/>
              <a:t>360º </a:t>
            </a:r>
            <a:r>
              <a:rPr lang="en-US" dirty="0"/>
              <a:t>rotating </a:t>
            </a:r>
            <a:r>
              <a:rPr lang="en-US" dirty="0" smtClean="0"/>
              <a:t>gantries.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Joint </a:t>
            </a:r>
            <a:r>
              <a:rPr lang="en-US" dirty="0"/>
              <a:t>Equipment </a:t>
            </a:r>
            <a:r>
              <a:rPr lang="en-US" dirty="0" smtClean="0"/>
              <a:t>Procurement</a:t>
            </a:r>
            <a:endParaRPr lang="en-US" dirty="0"/>
          </a:p>
          <a:p>
            <a:r>
              <a:rPr lang="en-US" dirty="0"/>
              <a:t>Christie Started building July </a:t>
            </a:r>
            <a:r>
              <a:rPr lang="en-US" dirty="0" smtClean="0"/>
              <a:t>2015:</a:t>
            </a:r>
            <a:endParaRPr lang="en-US" dirty="0"/>
          </a:p>
          <a:p>
            <a:pPr lvl="1"/>
            <a:r>
              <a:rPr lang="en-US" dirty="0"/>
              <a:t>Cyclotron delivery 22/06/2017 </a:t>
            </a:r>
          </a:p>
          <a:p>
            <a:pPr lvl="1"/>
            <a:r>
              <a:rPr lang="en-US" dirty="0"/>
              <a:t>On Track for first patient 101/08/</a:t>
            </a:r>
            <a:r>
              <a:rPr lang="en-US" dirty="0" smtClean="0"/>
              <a:t>2018</a:t>
            </a:r>
            <a:endParaRPr lang="en-US" dirty="0"/>
          </a:p>
          <a:p>
            <a:r>
              <a:rPr lang="en-US" dirty="0"/>
              <a:t>UCLH Started building December </a:t>
            </a:r>
            <a:r>
              <a:rPr lang="en-US" dirty="0" smtClean="0"/>
              <a:t>2015:</a:t>
            </a:r>
            <a:endParaRPr lang="en-US" dirty="0"/>
          </a:p>
          <a:p>
            <a:pPr lvl="1"/>
            <a:r>
              <a:rPr lang="en-US" dirty="0"/>
              <a:t>First patient planned for September 2020</a:t>
            </a:r>
          </a:p>
          <a:p>
            <a:r>
              <a:rPr lang="en-US" dirty="0" smtClean="0"/>
              <a:t>First </a:t>
            </a:r>
            <a:r>
              <a:rPr lang="en-US" dirty="0"/>
              <a:t>patients:</a:t>
            </a:r>
          </a:p>
          <a:p>
            <a:pPr lvl="1"/>
            <a:r>
              <a:rPr lang="en-US" dirty="0" smtClean="0"/>
              <a:t>Manchester: </a:t>
            </a:r>
            <a:r>
              <a:rPr lang="en-US" dirty="0"/>
              <a:t>2018</a:t>
            </a:r>
          </a:p>
          <a:p>
            <a:pPr lvl="1"/>
            <a:r>
              <a:rPr lang="en-US" dirty="0" smtClean="0"/>
              <a:t>London: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25/07/17</a:t>
            </a:r>
            <a:endParaRPr lang="en-US"/>
          </a:p>
        </p:txBody>
      </p:sp>
      <p:pic>
        <p:nvPicPr>
          <p:cNvPr id="25" name="Picture 2"/>
          <p:cNvPicPr>
            <a:picLocks noGrp="1" noChangeAspect="1" noChangeArrowheads="1"/>
          </p:cNvPicPr>
          <p:nvPr>
            <p:ph sz="half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3689" r="10913" b="3689"/>
          <a:stretch/>
        </p:blipFill>
        <p:spPr bwMode="auto">
          <a:xfrm>
            <a:off x="4652963" y="1009650"/>
            <a:ext cx="4348162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58" y="3774433"/>
            <a:ext cx="1533739" cy="43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>
            <a:off x="5913278" y="4112768"/>
            <a:ext cx="1128337" cy="2671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68" y="6463793"/>
            <a:ext cx="3067478" cy="39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Straight Arrow Connector 28"/>
          <p:cNvCxnSpPr>
            <a:stCxn id="28" idx="0"/>
          </p:cNvCxnSpPr>
          <p:nvPr/>
        </p:nvCxnSpPr>
        <p:spPr>
          <a:xfrm flipV="1">
            <a:off x="6569307" y="5529686"/>
            <a:ext cx="1346862" cy="9341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0" descr="CCC_NHS_logotype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365" y="5913417"/>
            <a:ext cx="2683680" cy="28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30"/>
          <p:cNvCxnSpPr>
            <a:stCxn id="30" idx="0"/>
          </p:cNvCxnSpPr>
          <p:nvPr/>
        </p:nvCxnSpPr>
        <p:spPr>
          <a:xfrm flipV="1">
            <a:off x="4564205" y="4440284"/>
            <a:ext cx="2188147" cy="147313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85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Expectations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Facility opening times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smtClean="0"/>
              <a:t>24 Hours/</a:t>
            </a:r>
            <a:r>
              <a:rPr lang="en-US" dirty="0"/>
              <a:t>day</a:t>
            </a:r>
          </a:p>
          <a:p>
            <a:r>
              <a:rPr lang="en-US" dirty="0"/>
              <a:t>Clinical time:</a:t>
            </a:r>
          </a:p>
          <a:p>
            <a:pPr lvl="1"/>
            <a:r>
              <a:rPr lang="en-US" dirty="0"/>
              <a:t>5 days per week</a:t>
            </a:r>
          </a:p>
          <a:p>
            <a:pPr lvl="1"/>
            <a:r>
              <a:rPr lang="en-US" dirty="0"/>
              <a:t>14 Hours per day</a:t>
            </a:r>
          </a:p>
          <a:p>
            <a:r>
              <a:rPr lang="en-US" dirty="0" smtClean="0"/>
              <a:t>Outside treatment hours:</a:t>
            </a:r>
          </a:p>
          <a:p>
            <a:pPr lvl="1"/>
            <a:r>
              <a:rPr lang="en-US" dirty="0" smtClean="0"/>
              <a:t>Quality </a:t>
            </a:r>
            <a:r>
              <a:rPr lang="en-US" dirty="0"/>
              <a:t>Assurance Checks</a:t>
            </a:r>
          </a:p>
          <a:p>
            <a:pPr lvl="1"/>
            <a:r>
              <a:rPr lang="en-US" dirty="0" smtClean="0"/>
              <a:t>Maintenance Requirements</a:t>
            </a:r>
            <a:endParaRPr lang="en-US" dirty="0"/>
          </a:p>
          <a:p>
            <a:pPr lvl="1"/>
            <a:r>
              <a:rPr lang="en-US" dirty="0"/>
              <a:t>Research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25/07/17</a:t>
            </a:r>
            <a:endParaRPr lang="en-US"/>
          </a:p>
        </p:txBody>
      </p:sp>
      <p:pic>
        <p:nvPicPr>
          <p:cNvPr id="8" name="Picture 1" descr="image001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607" b="-3160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6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 Cancer Campus (2015)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B0B9FE-645A-744F-9B0E-AAC2109965B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25/07/17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6" y="904502"/>
            <a:ext cx="6759661" cy="5871281"/>
          </a:xfrm>
          <a:prstGeom prst="rect">
            <a:avLst/>
          </a:prstGeom>
        </p:spPr>
      </p:pic>
      <p:sp>
        <p:nvSpPr>
          <p:cNvPr id="10" name="Freeform 10"/>
          <p:cNvSpPr>
            <a:spLocks/>
          </p:cNvSpPr>
          <p:nvPr/>
        </p:nvSpPr>
        <p:spPr bwMode="auto">
          <a:xfrm>
            <a:off x="2660162" y="1414567"/>
            <a:ext cx="3968524" cy="4101995"/>
          </a:xfrm>
          <a:custGeom>
            <a:avLst/>
            <a:gdLst>
              <a:gd name="T0" fmla="*/ 907 w 2676"/>
              <a:gd name="T1" fmla="*/ 272 h 2766"/>
              <a:gd name="T2" fmla="*/ 1542 w 2676"/>
              <a:gd name="T3" fmla="*/ 181 h 2766"/>
              <a:gd name="T4" fmla="*/ 2631 w 2676"/>
              <a:gd name="T5" fmla="*/ 1950 h 2766"/>
              <a:gd name="T6" fmla="*/ 2676 w 2676"/>
              <a:gd name="T7" fmla="*/ 1995 h 2766"/>
              <a:gd name="T8" fmla="*/ 589 w 2676"/>
              <a:gd name="T9" fmla="*/ 2766 h 2766"/>
              <a:gd name="T10" fmla="*/ 90 w 2676"/>
              <a:gd name="T11" fmla="*/ 1133 h 2766"/>
              <a:gd name="T12" fmla="*/ 0 w 2676"/>
              <a:gd name="T13" fmla="*/ 0 h 2766"/>
              <a:gd name="T14" fmla="*/ 680 w 2676"/>
              <a:gd name="T15" fmla="*/ 45 h 2766"/>
              <a:gd name="T16" fmla="*/ 771 w 2676"/>
              <a:gd name="T17" fmla="*/ 272 h 2766"/>
              <a:gd name="T18" fmla="*/ 907 w 2676"/>
              <a:gd name="T19" fmla="*/ 272 h 2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76" h="2766">
                <a:moveTo>
                  <a:pt x="907" y="272"/>
                </a:moveTo>
                <a:lnTo>
                  <a:pt x="1542" y="181"/>
                </a:lnTo>
                <a:lnTo>
                  <a:pt x="2631" y="1950"/>
                </a:lnTo>
                <a:lnTo>
                  <a:pt x="2676" y="1995"/>
                </a:lnTo>
                <a:lnTo>
                  <a:pt x="589" y="2766"/>
                </a:lnTo>
                <a:lnTo>
                  <a:pt x="90" y="1133"/>
                </a:lnTo>
                <a:lnTo>
                  <a:pt x="0" y="0"/>
                </a:lnTo>
                <a:lnTo>
                  <a:pt x="680" y="45"/>
                </a:lnTo>
                <a:lnTo>
                  <a:pt x="771" y="272"/>
                </a:lnTo>
                <a:lnTo>
                  <a:pt x="907" y="272"/>
                </a:lnTo>
                <a:close/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675031" y="1071587"/>
            <a:ext cx="13081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UCLH CAMPUS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UCL CAMPUS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Clinical cancer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Proton </a:t>
            </a:r>
            <a:r>
              <a:rPr lang="en-US" sz="1200" dirty="0" err="1"/>
              <a:t>centre</a:t>
            </a:r>
            <a:endParaRPr lang="en-US" sz="1200" dirty="0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7314668" y="1217637"/>
            <a:ext cx="360363" cy="144463"/>
          </a:xfrm>
          <a:prstGeom prst="rect">
            <a:avLst/>
          </a:prstGeom>
          <a:solidFill>
            <a:srgbClr val="66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7314668" y="1462112"/>
            <a:ext cx="360363" cy="14446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311493" y="1744687"/>
            <a:ext cx="360363" cy="144463"/>
          </a:xfrm>
          <a:prstGeom prst="rect">
            <a:avLst/>
          </a:prstGeom>
          <a:solidFill>
            <a:srgbClr val="F0768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7313081" y="2017737"/>
            <a:ext cx="360362" cy="1444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7" t="9071" r="16795" b="10814"/>
          <a:stretch/>
        </p:blipFill>
        <p:spPr bwMode="auto">
          <a:xfrm>
            <a:off x="6967253" y="4748936"/>
            <a:ext cx="2176747" cy="210906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7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t="2734" r="62434" b="3183"/>
          <a:stretch>
            <a:fillRect/>
          </a:stretch>
        </p:blipFill>
        <p:spPr bwMode="auto">
          <a:xfrm>
            <a:off x="7250112" y="2335936"/>
            <a:ext cx="1893888" cy="24145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10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UCLH Proton </a:t>
            </a:r>
            <a:r>
              <a:rPr lang="en-US" dirty="0" smtClean="0">
                <a:ea typeface="ＭＳ Ｐゴシック" charset="0"/>
              </a:rPr>
              <a:t>Beam Therapy Site</a:t>
            </a:r>
            <a:endParaRPr lang="en-US" dirty="0">
              <a:ea typeface="ＭＳ Ｐゴシック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82575" y="1041400"/>
            <a:ext cx="3414713" cy="53784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Gill Sans"/>
                <a:ea typeface="ＭＳ Ｐゴシック" charset="-128"/>
                <a:cs typeface="Gill San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dirty="0" smtClean="0">
                <a:latin typeface="+mn-lt"/>
              </a:rPr>
              <a:t>New facility will be on existing UCLH site, next to </a:t>
            </a:r>
            <a:r>
              <a:rPr lang="en-US" dirty="0" err="1" smtClean="0">
                <a:latin typeface="+mn-lt"/>
              </a:rPr>
              <a:t>Tottenham</a:t>
            </a:r>
            <a:r>
              <a:rPr lang="en-US" dirty="0" smtClean="0">
                <a:latin typeface="+mn-lt"/>
              </a:rPr>
              <a:t> Court Road.</a:t>
            </a:r>
          </a:p>
          <a:p>
            <a:pPr>
              <a:defRPr/>
            </a:pPr>
            <a:r>
              <a:rPr lang="en-US" dirty="0" smtClean="0">
                <a:latin typeface="+mn-lt"/>
              </a:rPr>
              <a:t>Linked to UCLH via walkways to allow easy patient transfer. </a:t>
            </a:r>
          </a:p>
          <a:p>
            <a:pPr>
              <a:defRPr/>
            </a:pPr>
            <a:r>
              <a:rPr lang="en-US" dirty="0" smtClean="0">
                <a:latin typeface="+mn-lt"/>
              </a:rPr>
              <a:t>Due to open 2020 (2 years after The Christie).</a:t>
            </a:r>
          </a:p>
          <a:p>
            <a:pPr>
              <a:defRPr/>
            </a:pPr>
            <a:r>
              <a:rPr lang="en-US" dirty="0" smtClean="0">
                <a:latin typeface="+mn-lt"/>
              </a:rPr>
              <a:t>Varian cyclotron and 4 360º gantries.</a:t>
            </a:r>
          </a:p>
        </p:txBody>
      </p:sp>
      <p:pic>
        <p:nvPicPr>
          <p:cNvPr id="64516" name="Content Placeholder 7" descr="Screen shot 2011-09-22 at 16.40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2" t="21452" r="18294" b="4327"/>
          <a:stretch>
            <a:fillRect/>
          </a:stretch>
        </p:blipFill>
        <p:spPr bwMode="auto">
          <a:xfrm>
            <a:off x="3744913" y="1671638"/>
            <a:ext cx="5126037" cy="39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64517" name="TextBox 8"/>
          <p:cNvSpPr txBox="1">
            <a:spLocks noChangeArrowheads="1"/>
          </p:cNvSpPr>
          <p:nvPr/>
        </p:nvSpPr>
        <p:spPr bwMode="auto">
          <a:xfrm>
            <a:off x="3889375" y="1077913"/>
            <a:ext cx="813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  <a:cs typeface="Gill Sans" charset="0"/>
              </a:rPr>
              <a:t>UCLH</a:t>
            </a:r>
          </a:p>
        </p:txBody>
      </p:sp>
      <p:sp>
        <p:nvSpPr>
          <p:cNvPr id="64518" name="TextBox 9"/>
          <p:cNvSpPr txBox="1">
            <a:spLocks noChangeArrowheads="1"/>
          </p:cNvSpPr>
          <p:nvPr/>
        </p:nvSpPr>
        <p:spPr bwMode="auto">
          <a:xfrm>
            <a:off x="7135813" y="1077913"/>
            <a:ext cx="638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+mn-lt"/>
                <a:cs typeface="Gill Sans" charset="0"/>
              </a:rPr>
              <a:t>UCL</a:t>
            </a:r>
          </a:p>
        </p:txBody>
      </p:sp>
      <p:sp>
        <p:nvSpPr>
          <p:cNvPr id="64520" name="TextBox 11"/>
          <p:cNvSpPr txBox="1">
            <a:spLocks noChangeArrowheads="1"/>
          </p:cNvSpPr>
          <p:nvPr/>
        </p:nvSpPr>
        <p:spPr bwMode="auto">
          <a:xfrm>
            <a:off x="4813300" y="1079500"/>
            <a:ext cx="2070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+mn-lt"/>
                <a:cs typeface="Gill Sans" charset="0"/>
              </a:rPr>
              <a:t>Cruciform Building</a:t>
            </a:r>
          </a:p>
        </p:txBody>
      </p:sp>
      <p:sp>
        <p:nvSpPr>
          <p:cNvPr id="64521" name="TextBox 12"/>
          <p:cNvSpPr txBox="1">
            <a:spLocks noChangeArrowheads="1"/>
          </p:cNvSpPr>
          <p:nvPr/>
        </p:nvSpPr>
        <p:spPr bwMode="auto">
          <a:xfrm>
            <a:off x="4991100" y="5719763"/>
            <a:ext cx="1470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+mn-lt"/>
                <a:cs typeface="Gill Sans" charset="0"/>
              </a:rPr>
              <a:t>New proton therapy site</a:t>
            </a:r>
          </a:p>
        </p:txBody>
      </p:sp>
      <p:cxnSp>
        <p:nvCxnSpPr>
          <p:cNvPr id="30" name="Straight Arrow Connector 29"/>
          <p:cNvCxnSpPr>
            <a:stCxn id="64517" idx="2"/>
          </p:cNvCxnSpPr>
          <p:nvPr/>
        </p:nvCxnSpPr>
        <p:spPr>
          <a:xfrm>
            <a:off x="4295947" y="1447245"/>
            <a:ext cx="1022178" cy="8641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4518" idx="2"/>
          </p:cNvCxnSpPr>
          <p:nvPr/>
        </p:nvCxnSpPr>
        <p:spPr>
          <a:xfrm>
            <a:off x="7454900" y="1446213"/>
            <a:ext cx="393700" cy="1724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64520" idx="2"/>
          </p:cNvCxnSpPr>
          <p:nvPr/>
        </p:nvCxnSpPr>
        <p:spPr>
          <a:xfrm>
            <a:off x="5848518" y="1448832"/>
            <a:ext cx="593557" cy="23786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64521" idx="0"/>
            <a:endCxn id="35" idx="2"/>
          </p:cNvCxnSpPr>
          <p:nvPr/>
        </p:nvCxnSpPr>
        <p:spPr>
          <a:xfrm flipH="1" flipV="1">
            <a:off x="5545138" y="4827588"/>
            <a:ext cx="180975" cy="892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527" name="TextBox 12"/>
          <p:cNvSpPr txBox="1">
            <a:spLocks noChangeArrowheads="1"/>
          </p:cNvSpPr>
          <p:nvPr/>
        </p:nvSpPr>
        <p:spPr bwMode="auto">
          <a:xfrm>
            <a:off x="3703638" y="5719763"/>
            <a:ext cx="1263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+mn-lt"/>
                <a:cs typeface="Gill Sans" charset="0"/>
              </a:rPr>
              <a:t>Spearmint Rhino</a:t>
            </a:r>
          </a:p>
        </p:txBody>
      </p:sp>
      <p:cxnSp>
        <p:nvCxnSpPr>
          <p:cNvPr id="28" name="Straight Arrow Connector 27"/>
          <p:cNvCxnSpPr>
            <a:stCxn id="64527" idx="0"/>
          </p:cNvCxnSpPr>
          <p:nvPr/>
        </p:nvCxnSpPr>
        <p:spPr>
          <a:xfrm flipV="1">
            <a:off x="4335463" y="5183188"/>
            <a:ext cx="874712" cy="5365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529" name="TextBox 12"/>
          <p:cNvSpPr txBox="1">
            <a:spLocks noChangeArrowheads="1"/>
          </p:cNvSpPr>
          <p:nvPr/>
        </p:nvSpPr>
        <p:spPr bwMode="auto">
          <a:xfrm>
            <a:off x="6418263" y="5719763"/>
            <a:ext cx="1127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+mn-lt"/>
                <a:cs typeface="Gill Sans" charset="0"/>
              </a:rPr>
              <a:t>Jeremy Bentham</a:t>
            </a:r>
          </a:p>
        </p:txBody>
      </p:sp>
      <p:cxnSp>
        <p:nvCxnSpPr>
          <p:cNvPr id="37" name="Straight Arrow Connector 36"/>
          <p:cNvCxnSpPr>
            <a:stCxn id="64529" idx="0"/>
            <a:endCxn id="44" idx="2"/>
          </p:cNvCxnSpPr>
          <p:nvPr/>
        </p:nvCxnSpPr>
        <p:spPr>
          <a:xfrm flipH="1" flipV="1">
            <a:off x="6053138" y="4787900"/>
            <a:ext cx="928687" cy="9318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531" name="Group 25"/>
          <p:cNvGrpSpPr>
            <a:grpSpLocks/>
          </p:cNvGrpSpPr>
          <p:nvPr/>
        </p:nvGrpSpPr>
        <p:grpSpPr bwMode="auto">
          <a:xfrm rot="-1920000">
            <a:off x="4821238" y="4094163"/>
            <a:ext cx="1212850" cy="995362"/>
            <a:chOff x="4732108" y="4034014"/>
            <a:chExt cx="1213105" cy="995062"/>
          </a:xfrm>
        </p:grpSpPr>
        <p:sp>
          <p:nvSpPr>
            <p:cNvPr id="35" name="Rectangle 34"/>
            <p:cNvSpPr/>
            <p:nvPr/>
          </p:nvSpPr>
          <p:spPr>
            <a:xfrm>
              <a:off x="5043518" y="4033278"/>
              <a:ext cx="541452" cy="760184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26641" y="4025687"/>
              <a:ext cx="311215" cy="17774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584518" y="4028627"/>
              <a:ext cx="360438" cy="993475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4532" name="TextBox 12"/>
          <p:cNvSpPr txBox="1">
            <a:spLocks noChangeArrowheads="1"/>
          </p:cNvSpPr>
          <p:nvPr/>
        </p:nvSpPr>
        <p:spPr bwMode="auto">
          <a:xfrm>
            <a:off x="7526338" y="5719763"/>
            <a:ext cx="1373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+mn-lt"/>
                <a:cs typeface="Gill Sans" charset="0"/>
              </a:rPr>
              <a:t>Rosenheim Building</a:t>
            </a:r>
          </a:p>
        </p:txBody>
      </p:sp>
      <p:cxnSp>
        <p:nvCxnSpPr>
          <p:cNvPr id="59" name="Straight Arrow Connector 58"/>
          <p:cNvCxnSpPr>
            <a:stCxn id="64532" idx="0"/>
            <a:endCxn id="44" idx="3"/>
          </p:cNvCxnSpPr>
          <p:nvPr/>
        </p:nvCxnSpPr>
        <p:spPr>
          <a:xfrm flipH="1" flipV="1">
            <a:off x="5942013" y="4270375"/>
            <a:ext cx="2270125" cy="14493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FA3739-25AE-9B4D-82FB-6034A9E6CE62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25/07/17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4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timmer\AppData\Local\Temp\wz759b\UK_Renderings_Screen\UK UCLH Rendering Back Final - Screen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15435" r="5706" b="11425"/>
          <a:stretch/>
        </p:blipFill>
        <p:spPr bwMode="auto">
          <a:xfrm>
            <a:off x="288636" y="1031310"/>
            <a:ext cx="8566728" cy="539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UCLH Proton Therapy Facility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6813798" y="2300968"/>
            <a:ext cx="2263678" cy="1286711"/>
            <a:chOff x="6813798" y="2279884"/>
            <a:chExt cx="2263678" cy="1286711"/>
          </a:xfrm>
        </p:grpSpPr>
        <p:sp>
          <p:nvSpPr>
            <p:cNvPr id="10" name="Freihandform 1"/>
            <p:cNvSpPr/>
            <p:nvPr/>
          </p:nvSpPr>
          <p:spPr>
            <a:xfrm>
              <a:off x="6813798" y="2857511"/>
              <a:ext cx="1139826" cy="709084"/>
            </a:xfrm>
            <a:custGeom>
              <a:avLst/>
              <a:gdLst>
                <a:gd name="connsiteX0" fmla="*/ 63500 w 552450"/>
                <a:gd name="connsiteY0" fmla="*/ 371475 h 371475"/>
                <a:gd name="connsiteX1" fmla="*/ 552450 w 552450"/>
                <a:gd name="connsiteY1" fmla="*/ 317500 h 371475"/>
                <a:gd name="connsiteX2" fmla="*/ 479425 w 552450"/>
                <a:gd name="connsiteY2" fmla="*/ 79375 h 371475"/>
                <a:gd name="connsiteX3" fmla="*/ 381000 w 552450"/>
                <a:gd name="connsiteY3" fmla="*/ 0 h 371475"/>
                <a:gd name="connsiteX4" fmla="*/ 0 w 552450"/>
                <a:gd name="connsiteY4" fmla="*/ 63500 h 371475"/>
                <a:gd name="connsiteX5" fmla="*/ 63500 w 552450"/>
                <a:gd name="connsiteY5" fmla="*/ 371475 h 371475"/>
                <a:gd name="connsiteX0" fmla="*/ 139700 w 628650"/>
                <a:gd name="connsiteY0" fmla="*/ 549275 h 549275"/>
                <a:gd name="connsiteX1" fmla="*/ 628650 w 628650"/>
                <a:gd name="connsiteY1" fmla="*/ 495300 h 549275"/>
                <a:gd name="connsiteX2" fmla="*/ 555625 w 628650"/>
                <a:gd name="connsiteY2" fmla="*/ 257175 h 549275"/>
                <a:gd name="connsiteX3" fmla="*/ 457200 w 628650"/>
                <a:gd name="connsiteY3" fmla="*/ 177800 h 549275"/>
                <a:gd name="connsiteX4" fmla="*/ 0 w 628650"/>
                <a:gd name="connsiteY4" fmla="*/ 0 h 549275"/>
                <a:gd name="connsiteX5" fmla="*/ 139700 w 628650"/>
                <a:gd name="connsiteY5" fmla="*/ 549275 h 549275"/>
                <a:gd name="connsiteX0" fmla="*/ 139700 w 628650"/>
                <a:gd name="connsiteY0" fmla="*/ 622300 h 622300"/>
                <a:gd name="connsiteX1" fmla="*/ 628650 w 628650"/>
                <a:gd name="connsiteY1" fmla="*/ 568325 h 622300"/>
                <a:gd name="connsiteX2" fmla="*/ 555625 w 628650"/>
                <a:gd name="connsiteY2" fmla="*/ 330200 h 622300"/>
                <a:gd name="connsiteX3" fmla="*/ 619125 w 628650"/>
                <a:gd name="connsiteY3" fmla="*/ 0 h 622300"/>
                <a:gd name="connsiteX4" fmla="*/ 0 w 628650"/>
                <a:gd name="connsiteY4" fmla="*/ 73025 h 622300"/>
                <a:gd name="connsiteX5" fmla="*/ 139700 w 628650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555625 w 835025"/>
                <a:gd name="connsiteY2" fmla="*/ 330200 h 622300"/>
                <a:gd name="connsiteX3" fmla="*/ 619125 w 835025"/>
                <a:gd name="connsiteY3" fmla="*/ 0 h 622300"/>
                <a:gd name="connsiteX4" fmla="*/ 0 w 835025"/>
                <a:gd name="connsiteY4" fmla="*/ 73025 h 622300"/>
                <a:gd name="connsiteX5" fmla="*/ 139700 w 835025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619125 w 835025"/>
                <a:gd name="connsiteY2" fmla="*/ 0 h 622300"/>
                <a:gd name="connsiteX3" fmla="*/ 0 w 835025"/>
                <a:gd name="connsiteY3" fmla="*/ 73025 h 622300"/>
                <a:gd name="connsiteX4" fmla="*/ 139700 w 835025"/>
                <a:gd name="connsiteY4" fmla="*/ 622300 h 622300"/>
                <a:gd name="connsiteX0" fmla="*/ 139700 w 835025"/>
                <a:gd name="connsiteY0" fmla="*/ 625475 h 625475"/>
                <a:gd name="connsiteX1" fmla="*/ 835025 w 835025"/>
                <a:gd name="connsiteY1" fmla="*/ 546100 h 625475"/>
                <a:gd name="connsiteX2" fmla="*/ 654050 w 835025"/>
                <a:gd name="connsiteY2" fmla="*/ 0 h 625475"/>
                <a:gd name="connsiteX3" fmla="*/ 0 w 835025"/>
                <a:gd name="connsiteY3" fmla="*/ 76200 h 625475"/>
                <a:gd name="connsiteX4" fmla="*/ 139700 w 835025"/>
                <a:gd name="connsiteY4" fmla="*/ 625475 h 625475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794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667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1093259"/>
                <a:gd name="connsiteY0" fmla="*/ 628650 h 628650"/>
                <a:gd name="connsiteX1" fmla="*/ 1093259 w 1093259"/>
                <a:gd name="connsiteY1" fmla="*/ 506942 h 628650"/>
                <a:gd name="connsiteX2" fmla="*/ 666750 w 1093259"/>
                <a:gd name="connsiteY2" fmla="*/ 0 h 628650"/>
                <a:gd name="connsiteX3" fmla="*/ 0 w 1093259"/>
                <a:gd name="connsiteY3" fmla="*/ 79375 h 628650"/>
                <a:gd name="connsiteX4" fmla="*/ 139700 w 1093259"/>
                <a:gd name="connsiteY4" fmla="*/ 628650 h 628650"/>
                <a:gd name="connsiteX0" fmla="*/ 186267 w 1139826"/>
                <a:gd name="connsiteY0" fmla="*/ 628650 h 628650"/>
                <a:gd name="connsiteX1" fmla="*/ 1139826 w 1139826"/>
                <a:gd name="connsiteY1" fmla="*/ 506942 h 628650"/>
                <a:gd name="connsiteX2" fmla="*/ 713317 w 1139826"/>
                <a:gd name="connsiteY2" fmla="*/ 0 h 628650"/>
                <a:gd name="connsiteX3" fmla="*/ 0 w 1139826"/>
                <a:gd name="connsiteY3" fmla="*/ 32809 h 628650"/>
                <a:gd name="connsiteX4" fmla="*/ 186267 w 1139826"/>
                <a:gd name="connsiteY4" fmla="*/ 628650 h 628650"/>
                <a:gd name="connsiteX0" fmla="*/ 186267 w 1139826"/>
                <a:gd name="connsiteY0" fmla="*/ 726017 h 726017"/>
                <a:gd name="connsiteX1" fmla="*/ 1139826 w 1139826"/>
                <a:gd name="connsiteY1" fmla="*/ 604309 h 726017"/>
                <a:gd name="connsiteX2" fmla="*/ 933450 w 1139826"/>
                <a:gd name="connsiteY2" fmla="*/ 0 h 726017"/>
                <a:gd name="connsiteX3" fmla="*/ 0 w 1139826"/>
                <a:gd name="connsiteY3" fmla="*/ 130176 h 726017"/>
                <a:gd name="connsiteX4" fmla="*/ 186267 w 1139826"/>
                <a:gd name="connsiteY4" fmla="*/ 726017 h 726017"/>
                <a:gd name="connsiteX0" fmla="*/ 186267 w 1139826"/>
                <a:gd name="connsiteY0" fmla="*/ 709084 h 709084"/>
                <a:gd name="connsiteX1" fmla="*/ 1139826 w 1139826"/>
                <a:gd name="connsiteY1" fmla="*/ 587376 h 709084"/>
                <a:gd name="connsiteX2" fmla="*/ 937683 w 1139826"/>
                <a:gd name="connsiteY2" fmla="*/ 0 h 709084"/>
                <a:gd name="connsiteX3" fmla="*/ 0 w 1139826"/>
                <a:gd name="connsiteY3" fmla="*/ 113243 h 709084"/>
                <a:gd name="connsiteX4" fmla="*/ 186267 w 1139826"/>
                <a:gd name="connsiteY4" fmla="*/ 709084 h 70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9826" h="709084">
                  <a:moveTo>
                    <a:pt x="186267" y="709084"/>
                  </a:moveTo>
                  <a:lnTo>
                    <a:pt x="1139826" y="587376"/>
                  </a:lnTo>
                  <a:lnTo>
                    <a:pt x="937683" y="0"/>
                  </a:lnTo>
                  <a:lnTo>
                    <a:pt x="0" y="113243"/>
                  </a:lnTo>
                  <a:lnTo>
                    <a:pt x="186267" y="709084"/>
                  </a:lnTo>
                  <a:close/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5"/>
            <p:cNvSpPr/>
            <p:nvPr/>
          </p:nvSpPr>
          <p:spPr>
            <a:xfrm>
              <a:off x="7916810" y="2279884"/>
              <a:ext cx="1160666" cy="288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accent2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36000" rIns="144000" bIns="36000" rtlCol="0" anchor="ctr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  <a:ea typeface="Arial" pitchFamily="-116" charset="0"/>
                  <a:cs typeface="Arial" pitchFamily="-116" charset="0"/>
                </a:rPr>
                <a:t>Cyclotron</a:t>
              </a:r>
              <a:endParaRPr lang="en-US" sz="1600" dirty="0">
                <a:solidFill>
                  <a:srgbClr val="FFFFFF"/>
                </a:solidFill>
                <a:ea typeface="Arial" pitchFamily="-116" charset="0"/>
                <a:cs typeface="Arial" pitchFamily="-116" charset="0"/>
              </a:endParaRPr>
            </a:p>
          </p:txBody>
        </p:sp>
        <p:cxnSp>
          <p:nvCxnSpPr>
            <p:cNvPr id="12" name="Straight Connector 11"/>
            <p:cNvCxnSpPr>
              <a:stCxn id="11" idx="1"/>
              <a:endCxn id="10" idx="2"/>
            </p:cNvCxnSpPr>
            <p:nvPr/>
          </p:nvCxnSpPr>
          <p:spPr>
            <a:xfrm flipH="1">
              <a:off x="7751481" y="2423884"/>
              <a:ext cx="165329" cy="433627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1863128" y="1155188"/>
            <a:ext cx="4962525" cy="1553873"/>
            <a:chOff x="1863128" y="1134104"/>
            <a:chExt cx="4962525" cy="1553873"/>
          </a:xfrm>
        </p:grpSpPr>
        <p:sp>
          <p:nvSpPr>
            <p:cNvPr id="9" name="Rechteck 17"/>
            <p:cNvSpPr/>
            <p:nvPr/>
          </p:nvSpPr>
          <p:spPr>
            <a:xfrm>
              <a:off x="3631405" y="1134104"/>
              <a:ext cx="1983206" cy="288000"/>
            </a:xfrm>
            <a:prstGeom prst="rect">
              <a:avLst/>
            </a:prstGeom>
            <a:solidFill>
              <a:srgbClr val="262673"/>
            </a:solidFill>
            <a:ln w="12700">
              <a:solidFill>
                <a:schemeClr val="accent2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36000" rIns="144000" bIns="36000" rtlCol="0" anchor="ctr">
              <a:noAutofit/>
            </a:bodyPr>
            <a:lstStyle/>
            <a:p>
              <a:pPr algn="ctr"/>
              <a:r>
                <a:rPr lang="en-US" sz="1600" dirty="0" err="1" smtClean="0">
                  <a:solidFill>
                    <a:srgbClr val="FFFFFF"/>
                  </a:solidFill>
                  <a:ea typeface="Arial" pitchFamily="-116" charset="0"/>
                  <a:cs typeface="Arial" pitchFamily="-116" charset="0"/>
                </a:rPr>
                <a:t>Beamline</a:t>
              </a:r>
              <a:r>
                <a:rPr lang="en-US" sz="1600" dirty="0" smtClean="0">
                  <a:solidFill>
                    <a:srgbClr val="FFFFFF"/>
                  </a:solidFill>
                  <a:ea typeface="Arial" pitchFamily="-116" charset="0"/>
                  <a:cs typeface="Arial" pitchFamily="-116" charset="0"/>
                </a:rPr>
                <a:t> Corridor</a:t>
              </a:r>
              <a:endParaRPr lang="en-US" sz="1600" dirty="0">
                <a:solidFill>
                  <a:srgbClr val="FFFFFF"/>
                </a:solidFill>
                <a:ea typeface="Arial" pitchFamily="-116" charset="0"/>
                <a:cs typeface="Arial" pitchFamily="-116" charset="0"/>
              </a:endParaRPr>
            </a:p>
          </p:txBody>
        </p:sp>
        <p:sp>
          <p:nvSpPr>
            <p:cNvPr id="17" name="Freihandform 1"/>
            <p:cNvSpPr/>
            <p:nvPr/>
          </p:nvSpPr>
          <p:spPr>
            <a:xfrm>
              <a:off x="1863128" y="1986302"/>
              <a:ext cx="4962525" cy="701675"/>
            </a:xfrm>
            <a:custGeom>
              <a:avLst/>
              <a:gdLst>
                <a:gd name="connsiteX0" fmla="*/ 63500 w 552450"/>
                <a:gd name="connsiteY0" fmla="*/ 371475 h 371475"/>
                <a:gd name="connsiteX1" fmla="*/ 552450 w 552450"/>
                <a:gd name="connsiteY1" fmla="*/ 317500 h 371475"/>
                <a:gd name="connsiteX2" fmla="*/ 479425 w 552450"/>
                <a:gd name="connsiteY2" fmla="*/ 79375 h 371475"/>
                <a:gd name="connsiteX3" fmla="*/ 381000 w 552450"/>
                <a:gd name="connsiteY3" fmla="*/ 0 h 371475"/>
                <a:gd name="connsiteX4" fmla="*/ 0 w 552450"/>
                <a:gd name="connsiteY4" fmla="*/ 63500 h 371475"/>
                <a:gd name="connsiteX5" fmla="*/ 63500 w 552450"/>
                <a:gd name="connsiteY5" fmla="*/ 371475 h 371475"/>
                <a:gd name="connsiteX0" fmla="*/ 139700 w 628650"/>
                <a:gd name="connsiteY0" fmla="*/ 549275 h 549275"/>
                <a:gd name="connsiteX1" fmla="*/ 628650 w 628650"/>
                <a:gd name="connsiteY1" fmla="*/ 495300 h 549275"/>
                <a:gd name="connsiteX2" fmla="*/ 555625 w 628650"/>
                <a:gd name="connsiteY2" fmla="*/ 257175 h 549275"/>
                <a:gd name="connsiteX3" fmla="*/ 457200 w 628650"/>
                <a:gd name="connsiteY3" fmla="*/ 177800 h 549275"/>
                <a:gd name="connsiteX4" fmla="*/ 0 w 628650"/>
                <a:gd name="connsiteY4" fmla="*/ 0 h 549275"/>
                <a:gd name="connsiteX5" fmla="*/ 139700 w 628650"/>
                <a:gd name="connsiteY5" fmla="*/ 549275 h 549275"/>
                <a:gd name="connsiteX0" fmla="*/ 139700 w 628650"/>
                <a:gd name="connsiteY0" fmla="*/ 622300 h 622300"/>
                <a:gd name="connsiteX1" fmla="*/ 628650 w 628650"/>
                <a:gd name="connsiteY1" fmla="*/ 568325 h 622300"/>
                <a:gd name="connsiteX2" fmla="*/ 555625 w 628650"/>
                <a:gd name="connsiteY2" fmla="*/ 330200 h 622300"/>
                <a:gd name="connsiteX3" fmla="*/ 619125 w 628650"/>
                <a:gd name="connsiteY3" fmla="*/ 0 h 622300"/>
                <a:gd name="connsiteX4" fmla="*/ 0 w 628650"/>
                <a:gd name="connsiteY4" fmla="*/ 73025 h 622300"/>
                <a:gd name="connsiteX5" fmla="*/ 139700 w 628650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555625 w 835025"/>
                <a:gd name="connsiteY2" fmla="*/ 330200 h 622300"/>
                <a:gd name="connsiteX3" fmla="*/ 619125 w 835025"/>
                <a:gd name="connsiteY3" fmla="*/ 0 h 622300"/>
                <a:gd name="connsiteX4" fmla="*/ 0 w 835025"/>
                <a:gd name="connsiteY4" fmla="*/ 73025 h 622300"/>
                <a:gd name="connsiteX5" fmla="*/ 139700 w 835025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619125 w 835025"/>
                <a:gd name="connsiteY2" fmla="*/ 0 h 622300"/>
                <a:gd name="connsiteX3" fmla="*/ 0 w 835025"/>
                <a:gd name="connsiteY3" fmla="*/ 73025 h 622300"/>
                <a:gd name="connsiteX4" fmla="*/ 139700 w 835025"/>
                <a:gd name="connsiteY4" fmla="*/ 622300 h 622300"/>
                <a:gd name="connsiteX0" fmla="*/ 139700 w 835025"/>
                <a:gd name="connsiteY0" fmla="*/ 625475 h 625475"/>
                <a:gd name="connsiteX1" fmla="*/ 835025 w 835025"/>
                <a:gd name="connsiteY1" fmla="*/ 546100 h 625475"/>
                <a:gd name="connsiteX2" fmla="*/ 654050 w 835025"/>
                <a:gd name="connsiteY2" fmla="*/ 0 h 625475"/>
                <a:gd name="connsiteX3" fmla="*/ 0 w 835025"/>
                <a:gd name="connsiteY3" fmla="*/ 76200 h 625475"/>
                <a:gd name="connsiteX4" fmla="*/ 139700 w 835025"/>
                <a:gd name="connsiteY4" fmla="*/ 625475 h 625475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794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667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4908550"/>
                <a:gd name="connsiteY0" fmla="*/ 1057275 h 1057275"/>
                <a:gd name="connsiteX1" fmla="*/ 835025 w 4908550"/>
                <a:gd name="connsiteY1" fmla="*/ 977900 h 1057275"/>
                <a:gd name="connsiteX2" fmla="*/ 4908550 w 4908550"/>
                <a:gd name="connsiteY2" fmla="*/ 0 h 1057275"/>
                <a:gd name="connsiteX3" fmla="*/ 0 w 4908550"/>
                <a:gd name="connsiteY3" fmla="*/ 508000 h 1057275"/>
                <a:gd name="connsiteX4" fmla="*/ 139700 w 4908550"/>
                <a:gd name="connsiteY4" fmla="*/ 1057275 h 1057275"/>
                <a:gd name="connsiteX0" fmla="*/ 6350 w 4908550"/>
                <a:gd name="connsiteY0" fmla="*/ 825500 h 977900"/>
                <a:gd name="connsiteX1" fmla="*/ 835025 w 4908550"/>
                <a:gd name="connsiteY1" fmla="*/ 977900 h 977900"/>
                <a:gd name="connsiteX2" fmla="*/ 4908550 w 4908550"/>
                <a:gd name="connsiteY2" fmla="*/ 0 h 977900"/>
                <a:gd name="connsiteX3" fmla="*/ 0 w 4908550"/>
                <a:gd name="connsiteY3" fmla="*/ 508000 h 977900"/>
                <a:gd name="connsiteX4" fmla="*/ 6350 w 4908550"/>
                <a:gd name="connsiteY4" fmla="*/ 825500 h 977900"/>
                <a:gd name="connsiteX0" fmla="*/ 6350 w 4959350"/>
                <a:gd name="connsiteY0" fmla="*/ 825500 h 825500"/>
                <a:gd name="connsiteX1" fmla="*/ 4959350 w 4959350"/>
                <a:gd name="connsiteY1" fmla="*/ 282575 h 825500"/>
                <a:gd name="connsiteX2" fmla="*/ 4908550 w 4959350"/>
                <a:gd name="connsiteY2" fmla="*/ 0 h 825500"/>
                <a:gd name="connsiteX3" fmla="*/ 0 w 4959350"/>
                <a:gd name="connsiteY3" fmla="*/ 508000 h 825500"/>
                <a:gd name="connsiteX4" fmla="*/ 6350 w 4959350"/>
                <a:gd name="connsiteY4" fmla="*/ 825500 h 825500"/>
                <a:gd name="connsiteX0" fmla="*/ 0 w 4953000"/>
                <a:gd name="connsiteY0" fmla="*/ 825500 h 825500"/>
                <a:gd name="connsiteX1" fmla="*/ 4953000 w 4953000"/>
                <a:gd name="connsiteY1" fmla="*/ 282575 h 825500"/>
                <a:gd name="connsiteX2" fmla="*/ 4902200 w 4953000"/>
                <a:gd name="connsiteY2" fmla="*/ 0 h 825500"/>
                <a:gd name="connsiteX3" fmla="*/ 3175 w 4953000"/>
                <a:gd name="connsiteY3" fmla="*/ 631825 h 825500"/>
                <a:gd name="connsiteX4" fmla="*/ 0 w 4953000"/>
                <a:gd name="connsiteY4" fmla="*/ 825500 h 825500"/>
                <a:gd name="connsiteX0" fmla="*/ 0 w 4953000"/>
                <a:gd name="connsiteY0" fmla="*/ 701675 h 701675"/>
                <a:gd name="connsiteX1" fmla="*/ 4953000 w 4953000"/>
                <a:gd name="connsiteY1" fmla="*/ 158750 h 701675"/>
                <a:gd name="connsiteX2" fmla="*/ 4930775 w 4953000"/>
                <a:gd name="connsiteY2" fmla="*/ 0 h 701675"/>
                <a:gd name="connsiteX3" fmla="*/ 3175 w 4953000"/>
                <a:gd name="connsiteY3" fmla="*/ 508000 h 701675"/>
                <a:gd name="connsiteX4" fmla="*/ 0 w 4953000"/>
                <a:gd name="connsiteY4" fmla="*/ 701675 h 701675"/>
                <a:gd name="connsiteX0" fmla="*/ 0 w 4962525"/>
                <a:gd name="connsiteY0" fmla="*/ 701675 h 701675"/>
                <a:gd name="connsiteX1" fmla="*/ 4962525 w 4962525"/>
                <a:gd name="connsiteY1" fmla="*/ 177800 h 701675"/>
                <a:gd name="connsiteX2" fmla="*/ 4930775 w 4962525"/>
                <a:gd name="connsiteY2" fmla="*/ 0 h 701675"/>
                <a:gd name="connsiteX3" fmla="*/ 3175 w 4962525"/>
                <a:gd name="connsiteY3" fmla="*/ 508000 h 701675"/>
                <a:gd name="connsiteX4" fmla="*/ 0 w 4962525"/>
                <a:gd name="connsiteY4" fmla="*/ 701675 h 70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62525" h="701675">
                  <a:moveTo>
                    <a:pt x="0" y="701675"/>
                  </a:moveTo>
                  <a:lnTo>
                    <a:pt x="4962525" y="177800"/>
                  </a:lnTo>
                  <a:lnTo>
                    <a:pt x="4930775" y="0"/>
                  </a:lnTo>
                  <a:lnTo>
                    <a:pt x="3175" y="508000"/>
                  </a:lnTo>
                  <a:cubicBezTo>
                    <a:pt x="2117" y="572558"/>
                    <a:pt x="1058" y="637117"/>
                    <a:pt x="0" y="701675"/>
                  </a:cubicBezTo>
                  <a:close/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8" name="Straight Connector 17"/>
            <p:cNvCxnSpPr>
              <a:stCxn id="9" idx="2"/>
            </p:cNvCxnSpPr>
            <p:nvPr/>
          </p:nvCxnSpPr>
          <p:spPr>
            <a:xfrm flipH="1">
              <a:off x="4556241" y="1422104"/>
              <a:ext cx="66767" cy="796467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737906" y="3224658"/>
            <a:ext cx="5664201" cy="2953673"/>
            <a:chOff x="737906" y="3203574"/>
            <a:chExt cx="5664201" cy="2953673"/>
          </a:xfrm>
        </p:grpSpPr>
        <p:sp>
          <p:nvSpPr>
            <p:cNvPr id="13" name="Freihandform 1"/>
            <p:cNvSpPr/>
            <p:nvPr/>
          </p:nvSpPr>
          <p:spPr>
            <a:xfrm>
              <a:off x="5314141" y="3203574"/>
              <a:ext cx="1087966" cy="739787"/>
            </a:xfrm>
            <a:custGeom>
              <a:avLst/>
              <a:gdLst>
                <a:gd name="connsiteX0" fmla="*/ 63500 w 552450"/>
                <a:gd name="connsiteY0" fmla="*/ 371475 h 371475"/>
                <a:gd name="connsiteX1" fmla="*/ 552450 w 552450"/>
                <a:gd name="connsiteY1" fmla="*/ 317500 h 371475"/>
                <a:gd name="connsiteX2" fmla="*/ 479425 w 552450"/>
                <a:gd name="connsiteY2" fmla="*/ 79375 h 371475"/>
                <a:gd name="connsiteX3" fmla="*/ 381000 w 552450"/>
                <a:gd name="connsiteY3" fmla="*/ 0 h 371475"/>
                <a:gd name="connsiteX4" fmla="*/ 0 w 552450"/>
                <a:gd name="connsiteY4" fmla="*/ 63500 h 371475"/>
                <a:gd name="connsiteX5" fmla="*/ 63500 w 552450"/>
                <a:gd name="connsiteY5" fmla="*/ 371475 h 371475"/>
                <a:gd name="connsiteX0" fmla="*/ 139700 w 628650"/>
                <a:gd name="connsiteY0" fmla="*/ 549275 h 549275"/>
                <a:gd name="connsiteX1" fmla="*/ 628650 w 628650"/>
                <a:gd name="connsiteY1" fmla="*/ 495300 h 549275"/>
                <a:gd name="connsiteX2" fmla="*/ 555625 w 628650"/>
                <a:gd name="connsiteY2" fmla="*/ 257175 h 549275"/>
                <a:gd name="connsiteX3" fmla="*/ 457200 w 628650"/>
                <a:gd name="connsiteY3" fmla="*/ 177800 h 549275"/>
                <a:gd name="connsiteX4" fmla="*/ 0 w 628650"/>
                <a:gd name="connsiteY4" fmla="*/ 0 h 549275"/>
                <a:gd name="connsiteX5" fmla="*/ 139700 w 628650"/>
                <a:gd name="connsiteY5" fmla="*/ 549275 h 549275"/>
                <a:gd name="connsiteX0" fmla="*/ 139700 w 628650"/>
                <a:gd name="connsiteY0" fmla="*/ 622300 h 622300"/>
                <a:gd name="connsiteX1" fmla="*/ 628650 w 628650"/>
                <a:gd name="connsiteY1" fmla="*/ 568325 h 622300"/>
                <a:gd name="connsiteX2" fmla="*/ 555625 w 628650"/>
                <a:gd name="connsiteY2" fmla="*/ 330200 h 622300"/>
                <a:gd name="connsiteX3" fmla="*/ 619125 w 628650"/>
                <a:gd name="connsiteY3" fmla="*/ 0 h 622300"/>
                <a:gd name="connsiteX4" fmla="*/ 0 w 628650"/>
                <a:gd name="connsiteY4" fmla="*/ 73025 h 622300"/>
                <a:gd name="connsiteX5" fmla="*/ 139700 w 628650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555625 w 835025"/>
                <a:gd name="connsiteY2" fmla="*/ 330200 h 622300"/>
                <a:gd name="connsiteX3" fmla="*/ 619125 w 835025"/>
                <a:gd name="connsiteY3" fmla="*/ 0 h 622300"/>
                <a:gd name="connsiteX4" fmla="*/ 0 w 835025"/>
                <a:gd name="connsiteY4" fmla="*/ 73025 h 622300"/>
                <a:gd name="connsiteX5" fmla="*/ 139700 w 835025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619125 w 835025"/>
                <a:gd name="connsiteY2" fmla="*/ 0 h 622300"/>
                <a:gd name="connsiteX3" fmla="*/ 0 w 835025"/>
                <a:gd name="connsiteY3" fmla="*/ 73025 h 622300"/>
                <a:gd name="connsiteX4" fmla="*/ 139700 w 835025"/>
                <a:gd name="connsiteY4" fmla="*/ 622300 h 622300"/>
                <a:gd name="connsiteX0" fmla="*/ 139700 w 835025"/>
                <a:gd name="connsiteY0" fmla="*/ 625475 h 625475"/>
                <a:gd name="connsiteX1" fmla="*/ 835025 w 835025"/>
                <a:gd name="connsiteY1" fmla="*/ 546100 h 625475"/>
                <a:gd name="connsiteX2" fmla="*/ 654050 w 835025"/>
                <a:gd name="connsiteY2" fmla="*/ 0 h 625475"/>
                <a:gd name="connsiteX3" fmla="*/ 0 w 835025"/>
                <a:gd name="connsiteY3" fmla="*/ 76200 h 625475"/>
                <a:gd name="connsiteX4" fmla="*/ 139700 w 835025"/>
                <a:gd name="connsiteY4" fmla="*/ 625475 h 625475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794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667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9720 h 629720"/>
                <a:gd name="connsiteX1" fmla="*/ 835025 w 835025"/>
                <a:gd name="connsiteY1" fmla="*/ 550345 h 629720"/>
                <a:gd name="connsiteX2" fmla="*/ 666750 w 835025"/>
                <a:gd name="connsiteY2" fmla="*/ 1070 h 629720"/>
                <a:gd name="connsiteX3" fmla="*/ 667561 w 835025"/>
                <a:gd name="connsiteY3" fmla="*/ 0 h 629720"/>
                <a:gd name="connsiteX4" fmla="*/ 0 w 835025"/>
                <a:gd name="connsiteY4" fmla="*/ 80445 h 629720"/>
                <a:gd name="connsiteX5" fmla="*/ 139700 w 835025"/>
                <a:gd name="connsiteY5" fmla="*/ 629720 h 629720"/>
                <a:gd name="connsiteX0" fmla="*/ 139700 w 988236"/>
                <a:gd name="connsiteY0" fmla="*/ 734495 h 734495"/>
                <a:gd name="connsiteX1" fmla="*/ 835025 w 988236"/>
                <a:gd name="connsiteY1" fmla="*/ 655120 h 734495"/>
                <a:gd name="connsiteX2" fmla="*/ 666750 w 988236"/>
                <a:gd name="connsiteY2" fmla="*/ 105845 h 734495"/>
                <a:gd name="connsiteX3" fmla="*/ 988236 w 988236"/>
                <a:gd name="connsiteY3" fmla="*/ 0 h 734495"/>
                <a:gd name="connsiteX4" fmla="*/ 0 w 988236"/>
                <a:gd name="connsiteY4" fmla="*/ 185220 h 734495"/>
                <a:gd name="connsiteX5" fmla="*/ 139700 w 988236"/>
                <a:gd name="connsiteY5" fmla="*/ 734495 h 734495"/>
                <a:gd name="connsiteX0" fmla="*/ 139700 w 1120775"/>
                <a:gd name="connsiteY0" fmla="*/ 734495 h 734495"/>
                <a:gd name="connsiteX1" fmla="*/ 835025 w 1120775"/>
                <a:gd name="connsiteY1" fmla="*/ 655120 h 734495"/>
                <a:gd name="connsiteX2" fmla="*/ 1120775 w 1120775"/>
                <a:gd name="connsiteY2" fmla="*/ 442395 h 734495"/>
                <a:gd name="connsiteX3" fmla="*/ 988236 w 1120775"/>
                <a:gd name="connsiteY3" fmla="*/ 0 h 734495"/>
                <a:gd name="connsiteX4" fmla="*/ 0 w 1120775"/>
                <a:gd name="connsiteY4" fmla="*/ 185220 h 734495"/>
                <a:gd name="connsiteX5" fmla="*/ 139700 w 1120775"/>
                <a:gd name="connsiteY5" fmla="*/ 734495 h 734495"/>
                <a:gd name="connsiteX0" fmla="*/ 139700 w 1270000"/>
                <a:gd name="connsiteY0" fmla="*/ 734495 h 1074220"/>
                <a:gd name="connsiteX1" fmla="*/ 1270000 w 1270000"/>
                <a:gd name="connsiteY1" fmla="*/ 1074220 h 1074220"/>
                <a:gd name="connsiteX2" fmla="*/ 1120775 w 1270000"/>
                <a:gd name="connsiteY2" fmla="*/ 442395 h 1074220"/>
                <a:gd name="connsiteX3" fmla="*/ 988236 w 1270000"/>
                <a:gd name="connsiteY3" fmla="*/ 0 h 1074220"/>
                <a:gd name="connsiteX4" fmla="*/ 0 w 1270000"/>
                <a:gd name="connsiteY4" fmla="*/ 185220 h 1074220"/>
                <a:gd name="connsiteX5" fmla="*/ 139700 w 1270000"/>
                <a:gd name="connsiteY5" fmla="*/ 734495 h 1074220"/>
                <a:gd name="connsiteX0" fmla="*/ 76200 w 1270000"/>
                <a:gd name="connsiteY0" fmla="*/ 1217095 h 1217095"/>
                <a:gd name="connsiteX1" fmla="*/ 1270000 w 1270000"/>
                <a:gd name="connsiteY1" fmla="*/ 1074220 h 1217095"/>
                <a:gd name="connsiteX2" fmla="*/ 1120775 w 1270000"/>
                <a:gd name="connsiteY2" fmla="*/ 442395 h 1217095"/>
                <a:gd name="connsiteX3" fmla="*/ 988236 w 1270000"/>
                <a:gd name="connsiteY3" fmla="*/ 0 h 1217095"/>
                <a:gd name="connsiteX4" fmla="*/ 0 w 1270000"/>
                <a:gd name="connsiteY4" fmla="*/ 185220 h 1217095"/>
                <a:gd name="connsiteX5" fmla="*/ 76200 w 1270000"/>
                <a:gd name="connsiteY5" fmla="*/ 1217095 h 1217095"/>
                <a:gd name="connsiteX0" fmla="*/ 76200 w 1120775"/>
                <a:gd name="connsiteY0" fmla="*/ 1217095 h 1217095"/>
                <a:gd name="connsiteX1" fmla="*/ 977900 w 1120775"/>
                <a:gd name="connsiteY1" fmla="*/ 1105970 h 1217095"/>
                <a:gd name="connsiteX2" fmla="*/ 1120775 w 1120775"/>
                <a:gd name="connsiteY2" fmla="*/ 442395 h 1217095"/>
                <a:gd name="connsiteX3" fmla="*/ 988236 w 1120775"/>
                <a:gd name="connsiteY3" fmla="*/ 0 h 1217095"/>
                <a:gd name="connsiteX4" fmla="*/ 0 w 1120775"/>
                <a:gd name="connsiteY4" fmla="*/ 185220 h 1217095"/>
                <a:gd name="connsiteX5" fmla="*/ 76200 w 1120775"/>
                <a:gd name="connsiteY5" fmla="*/ 1217095 h 1217095"/>
                <a:gd name="connsiteX0" fmla="*/ 76200 w 988236"/>
                <a:gd name="connsiteY0" fmla="*/ 1217095 h 1217095"/>
                <a:gd name="connsiteX1" fmla="*/ 977900 w 988236"/>
                <a:gd name="connsiteY1" fmla="*/ 1105970 h 1217095"/>
                <a:gd name="connsiteX2" fmla="*/ 847725 w 988236"/>
                <a:gd name="connsiteY2" fmla="*/ 575745 h 1217095"/>
                <a:gd name="connsiteX3" fmla="*/ 988236 w 988236"/>
                <a:gd name="connsiteY3" fmla="*/ 0 h 1217095"/>
                <a:gd name="connsiteX4" fmla="*/ 0 w 988236"/>
                <a:gd name="connsiteY4" fmla="*/ 185220 h 1217095"/>
                <a:gd name="connsiteX5" fmla="*/ 76200 w 988236"/>
                <a:gd name="connsiteY5" fmla="*/ 1217095 h 1217095"/>
                <a:gd name="connsiteX0" fmla="*/ 142875 w 1054911"/>
                <a:gd name="connsiteY0" fmla="*/ 1217095 h 1217095"/>
                <a:gd name="connsiteX1" fmla="*/ 1044575 w 1054911"/>
                <a:gd name="connsiteY1" fmla="*/ 1105970 h 1217095"/>
                <a:gd name="connsiteX2" fmla="*/ 914400 w 1054911"/>
                <a:gd name="connsiteY2" fmla="*/ 575745 h 1217095"/>
                <a:gd name="connsiteX3" fmla="*/ 1054911 w 1054911"/>
                <a:gd name="connsiteY3" fmla="*/ 0 h 1217095"/>
                <a:gd name="connsiteX4" fmla="*/ 0 w 1054911"/>
                <a:gd name="connsiteY4" fmla="*/ 436045 h 1217095"/>
                <a:gd name="connsiteX5" fmla="*/ 142875 w 1054911"/>
                <a:gd name="connsiteY5" fmla="*/ 1217095 h 1217095"/>
                <a:gd name="connsiteX0" fmla="*/ 142875 w 1044575"/>
                <a:gd name="connsiteY0" fmla="*/ 804345 h 804345"/>
                <a:gd name="connsiteX1" fmla="*/ 1044575 w 1044575"/>
                <a:gd name="connsiteY1" fmla="*/ 693220 h 804345"/>
                <a:gd name="connsiteX2" fmla="*/ 914400 w 1044575"/>
                <a:gd name="connsiteY2" fmla="*/ 162995 h 804345"/>
                <a:gd name="connsiteX3" fmla="*/ 200836 w 1044575"/>
                <a:gd name="connsiteY3" fmla="*/ 0 h 804345"/>
                <a:gd name="connsiteX4" fmla="*/ 0 w 1044575"/>
                <a:gd name="connsiteY4" fmla="*/ 23295 h 804345"/>
                <a:gd name="connsiteX5" fmla="*/ 142875 w 1044575"/>
                <a:gd name="connsiteY5" fmla="*/ 804345 h 804345"/>
                <a:gd name="connsiteX0" fmla="*/ 139700 w 1041400"/>
                <a:gd name="connsiteY0" fmla="*/ 804345 h 804345"/>
                <a:gd name="connsiteX1" fmla="*/ 1041400 w 1041400"/>
                <a:gd name="connsiteY1" fmla="*/ 693220 h 804345"/>
                <a:gd name="connsiteX2" fmla="*/ 911225 w 1041400"/>
                <a:gd name="connsiteY2" fmla="*/ 162995 h 804345"/>
                <a:gd name="connsiteX3" fmla="*/ 197661 w 1041400"/>
                <a:gd name="connsiteY3" fmla="*/ 0 h 804345"/>
                <a:gd name="connsiteX4" fmla="*/ 0 w 1041400"/>
                <a:gd name="connsiteY4" fmla="*/ 16945 h 804345"/>
                <a:gd name="connsiteX5" fmla="*/ 139700 w 1041400"/>
                <a:gd name="connsiteY5" fmla="*/ 804345 h 804345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11225 w 1041400"/>
                <a:gd name="connsiteY2" fmla="*/ 166170 h 807520"/>
                <a:gd name="connsiteX3" fmla="*/ 197661 w 1041400"/>
                <a:gd name="connsiteY3" fmla="*/ 3175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11225 w 1041400"/>
                <a:gd name="connsiteY2" fmla="*/ 166170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20750 w 1041400"/>
                <a:gd name="connsiteY2" fmla="*/ 162995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29217 w 1041400"/>
                <a:gd name="connsiteY2" fmla="*/ 239195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29217 w 1041400"/>
                <a:gd name="connsiteY2" fmla="*/ 239195 h 807520"/>
                <a:gd name="connsiteX3" fmla="*/ 679202 w 1041400"/>
                <a:gd name="connsiteY3" fmla="*/ 270933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787400 h 787400"/>
                <a:gd name="connsiteX1" fmla="*/ 1041400 w 1041400"/>
                <a:gd name="connsiteY1" fmla="*/ 676275 h 787400"/>
                <a:gd name="connsiteX2" fmla="*/ 929217 w 1041400"/>
                <a:gd name="connsiteY2" fmla="*/ 219075 h 787400"/>
                <a:gd name="connsiteX3" fmla="*/ 679202 w 1041400"/>
                <a:gd name="connsiteY3" fmla="*/ 250813 h 787400"/>
                <a:gd name="connsiteX4" fmla="*/ 140510 w 1041400"/>
                <a:gd name="connsiteY4" fmla="*/ 47613 h 787400"/>
                <a:gd name="connsiteX5" fmla="*/ 0 w 1041400"/>
                <a:gd name="connsiteY5" fmla="*/ 0 h 787400"/>
                <a:gd name="connsiteX6" fmla="*/ 139700 w 1041400"/>
                <a:gd name="connsiteY6" fmla="*/ 787400 h 787400"/>
                <a:gd name="connsiteX0" fmla="*/ 186266 w 1087966"/>
                <a:gd name="connsiteY0" fmla="*/ 739787 h 739787"/>
                <a:gd name="connsiteX1" fmla="*/ 1087966 w 1087966"/>
                <a:gd name="connsiteY1" fmla="*/ 628662 h 739787"/>
                <a:gd name="connsiteX2" fmla="*/ 975783 w 1087966"/>
                <a:gd name="connsiteY2" fmla="*/ 171462 h 739787"/>
                <a:gd name="connsiteX3" fmla="*/ 725768 w 1087966"/>
                <a:gd name="connsiteY3" fmla="*/ 203200 h 739787"/>
                <a:gd name="connsiteX4" fmla="*/ 187076 w 1087966"/>
                <a:gd name="connsiteY4" fmla="*/ 0 h 739787"/>
                <a:gd name="connsiteX5" fmla="*/ 0 w 1087966"/>
                <a:gd name="connsiteY5" fmla="*/ 20121 h 739787"/>
                <a:gd name="connsiteX6" fmla="*/ 186266 w 1087966"/>
                <a:gd name="connsiteY6" fmla="*/ 739787 h 739787"/>
                <a:gd name="connsiteX0" fmla="*/ 135466 w 1087966"/>
                <a:gd name="connsiteY0" fmla="*/ 739787 h 739787"/>
                <a:gd name="connsiteX1" fmla="*/ 1087966 w 1087966"/>
                <a:gd name="connsiteY1" fmla="*/ 628662 h 739787"/>
                <a:gd name="connsiteX2" fmla="*/ 975783 w 1087966"/>
                <a:gd name="connsiteY2" fmla="*/ 171462 h 739787"/>
                <a:gd name="connsiteX3" fmla="*/ 725768 w 1087966"/>
                <a:gd name="connsiteY3" fmla="*/ 203200 h 739787"/>
                <a:gd name="connsiteX4" fmla="*/ 187076 w 1087966"/>
                <a:gd name="connsiteY4" fmla="*/ 0 h 739787"/>
                <a:gd name="connsiteX5" fmla="*/ 0 w 1087966"/>
                <a:gd name="connsiteY5" fmla="*/ 20121 h 739787"/>
                <a:gd name="connsiteX6" fmla="*/ 135466 w 1087966"/>
                <a:gd name="connsiteY6" fmla="*/ 739787 h 739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7966" h="739787">
                  <a:moveTo>
                    <a:pt x="135466" y="739787"/>
                  </a:moveTo>
                  <a:lnTo>
                    <a:pt x="1087966" y="628662"/>
                  </a:lnTo>
                  <a:lnTo>
                    <a:pt x="975783" y="171462"/>
                  </a:lnTo>
                  <a:lnTo>
                    <a:pt x="725768" y="203200"/>
                  </a:lnTo>
                  <a:lnTo>
                    <a:pt x="187076" y="0"/>
                  </a:lnTo>
                  <a:lnTo>
                    <a:pt x="0" y="20121"/>
                  </a:lnTo>
                  <a:lnTo>
                    <a:pt x="135466" y="739787"/>
                  </a:lnTo>
                  <a:close/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 1"/>
            <p:cNvSpPr/>
            <p:nvPr/>
          </p:nvSpPr>
          <p:spPr>
            <a:xfrm>
              <a:off x="3836707" y="3363385"/>
              <a:ext cx="1051983" cy="744020"/>
            </a:xfrm>
            <a:custGeom>
              <a:avLst/>
              <a:gdLst>
                <a:gd name="connsiteX0" fmla="*/ 63500 w 552450"/>
                <a:gd name="connsiteY0" fmla="*/ 371475 h 371475"/>
                <a:gd name="connsiteX1" fmla="*/ 552450 w 552450"/>
                <a:gd name="connsiteY1" fmla="*/ 317500 h 371475"/>
                <a:gd name="connsiteX2" fmla="*/ 479425 w 552450"/>
                <a:gd name="connsiteY2" fmla="*/ 79375 h 371475"/>
                <a:gd name="connsiteX3" fmla="*/ 381000 w 552450"/>
                <a:gd name="connsiteY3" fmla="*/ 0 h 371475"/>
                <a:gd name="connsiteX4" fmla="*/ 0 w 552450"/>
                <a:gd name="connsiteY4" fmla="*/ 63500 h 371475"/>
                <a:gd name="connsiteX5" fmla="*/ 63500 w 552450"/>
                <a:gd name="connsiteY5" fmla="*/ 371475 h 371475"/>
                <a:gd name="connsiteX0" fmla="*/ 139700 w 628650"/>
                <a:gd name="connsiteY0" fmla="*/ 549275 h 549275"/>
                <a:gd name="connsiteX1" fmla="*/ 628650 w 628650"/>
                <a:gd name="connsiteY1" fmla="*/ 495300 h 549275"/>
                <a:gd name="connsiteX2" fmla="*/ 555625 w 628650"/>
                <a:gd name="connsiteY2" fmla="*/ 257175 h 549275"/>
                <a:gd name="connsiteX3" fmla="*/ 457200 w 628650"/>
                <a:gd name="connsiteY3" fmla="*/ 177800 h 549275"/>
                <a:gd name="connsiteX4" fmla="*/ 0 w 628650"/>
                <a:gd name="connsiteY4" fmla="*/ 0 h 549275"/>
                <a:gd name="connsiteX5" fmla="*/ 139700 w 628650"/>
                <a:gd name="connsiteY5" fmla="*/ 549275 h 549275"/>
                <a:gd name="connsiteX0" fmla="*/ 139700 w 628650"/>
                <a:gd name="connsiteY0" fmla="*/ 622300 h 622300"/>
                <a:gd name="connsiteX1" fmla="*/ 628650 w 628650"/>
                <a:gd name="connsiteY1" fmla="*/ 568325 h 622300"/>
                <a:gd name="connsiteX2" fmla="*/ 555625 w 628650"/>
                <a:gd name="connsiteY2" fmla="*/ 330200 h 622300"/>
                <a:gd name="connsiteX3" fmla="*/ 619125 w 628650"/>
                <a:gd name="connsiteY3" fmla="*/ 0 h 622300"/>
                <a:gd name="connsiteX4" fmla="*/ 0 w 628650"/>
                <a:gd name="connsiteY4" fmla="*/ 73025 h 622300"/>
                <a:gd name="connsiteX5" fmla="*/ 139700 w 628650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555625 w 835025"/>
                <a:gd name="connsiteY2" fmla="*/ 330200 h 622300"/>
                <a:gd name="connsiteX3" fmla="*/ 619125 w 835025"/>
                <a:gd name="connsiteY3" fmla="*/ 0 h 622300"/>
                <a:gd name="connsiteX4" fmla="*/ 0 w 835025"/>
                <a:gd name="connsiteY4" fmla="*/ 73025 h 622300"/>
                <a:gd name="connsiteX5" fmla="*/ 139700 w 835025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619125 w 835025"/>
                <a:gd name="connsiteY2" fmla="*/ 0 h 622300"/>
                <a:gd name="connsiteX3" fmla="*/ 0 w 835025"/>
                <a:gd name="connsiteY3" fmla="*/ 73025 h 622300"/>
                <a:gd name="connsiteX4" fmla="*/ 139700 w 835025"/>
                <a:gd name="connsiteY4" fmla="*/ 622300 h 622300"/>
                <a:gd name="connsiteX0" fmla="*/ 139700 w 835025"/>
                <a:gd name="connsiteY0" fmla="*/ 625475 h 625475"/>
                <a:gd name="connsiteX1" fmla="*/ 835025 w 835025"/>
                <a:gd name="connsiteY1" fmla="*/ 546100 h 625475"/>
                <a:gd name="connsiteX2" fmla="*/ 654050 w 835025"/>
                <a:gd name="connsiteY2" fmla="*/ 0 h 625475"/>
                <a:gd name="connsiteX3" fmla="*/ 0 w 835025"/>
                <a:gd name="connsiteY3" fmla="*/ 76200 h 625475"/>
                <a:gd name="connsiteX4" fmla="*/ 139700 w 835025"/>
                <a:gd name="connsiteY4" fmla="*/ 625475 h 625475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794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667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9720 h 629720"/>
                <a:gd name="connsiteX1" fmla="*/ 835025 w 835025"/>
                <a:gd name="connsiteY1" fmla="*/ 550345 h 629720"/>
                <a:gd name="connsiteX2" fmla="*/ 666750 w 835025"/>
                <a:gd name="connsiteY2" fmla="*/ 1070 h 629720"/>
                <a:gd name="connsiteX3" fmla="*/ 667561 w 835025"/>
                <a:gd name="connsiteY3" fmla="*/ 0 h 629720"/>
                <a:gd name="connsiteX4" fmla="*/ 0 w 835025"/>
                <a:gd name="connsiteY4" fmla="*/ 80445 h 629720"/>
                <a:gd name="connsiteX5" fmla="*/ 139700 w 835025"/>
                <a:gd name="connsiteY5" fmla="*/ 629720 h 629720"/>
                <a:gd name="connsiteX0" fmla="*/ 139700 w 988236"/>
                <a:gd name="connsiteY0" fmla="*/ 734495 h 734495"/>
                <a:gd name="connsiteX1" fmla="*/ 835025 w 988236"/>
                <a:gd name="connsiteY1" fmla="*/ 655120 h 734495"/>
                <a:gd name="connsiteX2" fmla="*/ 666750 w 988236"/>
                <a:gd name="connsiteY2" fmla="*/ 105845 h 734495"/>
                <a:gd name="connsiteX3" fmla="*/ 988236 w 988236"/>
                <a:gd name="connsiteY3" fmla="*/ 0 h 734495"/>
                <a:gd name="connsiteX4" fmla="*/ 0 w 988236"/>
                <a:gd name="connsiteY4" fmla="*/ 185220 h 734495"/>
                <a:gd name="connsiteX5" fmla="*/ 139700 w 988236"/>
                <a:gd name="connsiteY5" fmla="*/ 734495 h 734495"/>
                <a:gd name="connsiteX0" fmla="*/ 139700 w 1120775"/>
                <a:gd name="connsiteY0" fmla="*/ 734495 h 734495"/>
                <a:gd name="connsiteX1" fmla="*/ 835025 w 1120775"/>
                <a:gd name="connsiteY1" fmla="*/ 655120 h 734495"/>
                <a:gd name="connsiteX2" fmla="*/ 1120775 w 1120775"/>
                <a:gd name="connsiteY2" fmla="*/ 442395 h 734495"/>
                <a:gd name="connsiteX3" fmla="*/ 988236 w 1120775"/>
                <a:gd name="connsiteY3" fmla="*/ 0 h 734495"/>
                <a:gd name="connsiteX4" fmla="*/ 0 w 1120775"/>
                <a:gd name="connsiteY4" fmla="*/ 185220 h 734495"/>
                <a:gd name="connsiteX5" fmla="*/ 139700 w 1120775"/>
                <a:gd name="connsiteY5" fmla="*/ 734495 h 734495"/>
                <a:gd name="connsiteX0" fmla="*/ 139700 w 1270000"/>
                <a:gd name="connsiteY0" fmla="*/ 734495 h 1074220"/>
                <a:gd name="connsiteX1" fmla="*/ 1270000 w 1270000"/>
                <a:gd name="connsiteY1" fmla="*/ 1074220 h 1074220"/>
                <a:gd name="connsiteX2" fmla="*/ 1120775 w 1270000"/>
                <a:gd name="connsiteY2" fmla="*/ 442395 h 1074220"/>
                <a:gd name="connsiteX3" fmla="*/ 988236 w 1270000"/>
                <a:gd name="connsiteY3" fmla="*/ 0 h 1074220"/>
                <a:gd name="connsiteX4" fmla="*/ 0 w 1270000"/>
                <a:gd name="connsiteY4" fmla="*/ 185220 h 1074220"/>
                <a:gd name="connsiteX5" fmla="*/ 139700 w 1270000"/>
                <a:gd name="connsiteY5" fmla="*/ 734495 h 1074220"/>
                <a:gd name="connsiteX0" fmla="*/ 76200 w 1270000"/>
                <a:gd name="connsiteY0" fmla="*/ 1217095 h 1217095"/>
                <a:gd name="connsiteX1" fmla="*/ 1270000 w 1270000"/>
                <a:gd name="connsiteY1" fmla="*/ 1074220 h 1217095"/>
                <a:gd name="connsiteX2" fmla="*/ 1120775 w 1270000"/>
                <a:gd name="connsiteY2" fmla="*/ 442395 h 1217095"/>
                <a:gd name="connsiteX3" fmla="*/ 988236 w 1270000"/>
                <a:gd name="connsiteY3" fmla="*/ 0 h 1217095"/>
                <a:gd name="connsiteX4" fmla="*/ 0 w 1270000"/>
                <a:gd name="connsiteY4" fmla="*/ 185220 h 1217095"/>
                <a:gd name="connsiteX5" fmla="*/ 76200 w 1270000"/>
                <a:gd name="connsiteY5" fmla="*/ 1217095 h 1217095"/>
                <a:gd name="connsiteX0" fmla="*/ 76200 w 1120775"/>
                <a:gd name="connsiteY0" fmla="*/ 1217095 h 1217095"/>
                <a:gd name="connsiteX1" fmla="*/ 977900 w 1120775"/>
                <a:gd name="connsiteY1" fmla="*/ 1105970 h 1217095"/>
                <a:gd name="connsiteX2" fmla="*/ 1120775 w 1120775"/>
                <a:gd name="connsiteY2" fmla="*/ 442395 h 1217095"/>
                <a:gd name="connsiteX3" fmla="*/ 988236 w 1120775"/>
                <a:gd name="connsiteY3" fmla="*/ 0 h 1217095"/>
                <a:gd name="connsiteX4" fmla="*/ 0 w 1120775"/>
                <a:gd name="connsiteY4" fmla="*/ 185220 h 1217095"/>
                <a:gd name="connsiteX5" fmla="*/ 76200 w 1120775"/>
                <a:gd name="connsiteY5" fmla="*/ 1217095 h 1217095"/>
                <a:gd name="connsiteX0" fmla="*/ 76200 w 988236"/>
                <a:gd name="connsiteY0" fmla="*/ 1217095 h 1217095"/>
                <a:gd name="connsiteX1" fmla="*/ 977900 w 988236"/>
                <a:gd name="connsiteY1" fmla="*/ 1105970 h 1217095"/>
                <a:gd name="connsiteX2" fmla="*/ 847725 w 988236"/>
                <a:gd name="connsiteY2" fmla="*/ 575745 h 1217095"/>
                <a:gd name="connsiteX3" fmla="*/ 988236 w 988236"/>
                <a:gd name="connsiteY3" fmla="*/ 0 h 1217095"/>
                <a:gd name="connsiteX4" fmla="*/ 0 w 988236"/>
                <a:gd name="connsiteY4" fmla="*/ 185220 h 1217095"/>
                <a:gd name="connsiteX5" fmla="*/ 76200 w 988236"/>
                <a:gd name="connsiteY5" fmla="*/ 1217095 h 1217095"/>
                <a:gd name="connsiteX0" fmla="*/ 142875 w 1054911"/>
                <a:gd name="connsiteY0" fmla="*/ 1217095 h 1217095"/>
                <a:gd name="connsiteX1" fmla="*/ 1044575 w 1054911"/>
                <a:gd name="connsiteY1" fmla="*/ 1105970 h 1217095"/>
                <a:gd name="connsiteX2" fmla="*/ 914400 w 1054911"/>
                <a:gd name="connsiteY2" fmla="*/ 575745 h 1217095"/>
                <a:gd name="connsiteX3" fmla="*/ 1054911 w 1054911"/>
                <a:gd name="connsiteY3" fmla="*/ 0 h 1217095"/>
                <a:gd name="connsiteX4" fmla="*/ 0 w 1054911"/>
                <a:gd name="connsiteY4" fmla="*/ 436045 h 1217095"/>
                <a:gd name="connsiteX5" fmla="*/ 142875 w 1054911"/>
                <a:gd name="connsiteY5" fmla="*/ 1217095 h 1217095"/>
                <a:gd name="connsiteX0" fmla="*/ 142875 w 1044575"/>
                <a:gd name="connsiteY0" fmla="*/ 804345 h 804345"/>
                <a:gd name="connsiteX1" fmla="*/ 1044575 w 1044575"/>
                <a:gd name="connsiteY1" fmla="*/ 693220 h 804345"/>
                <a:gd name="connsiteX2" fmla="*/ 914400 w 1044575"/>
                <a:gd name="connsiteY2" fmla="*/ 162995 h 804345"/>
                <a:gd name="connsiteX3" fmla="*/ 200836 w 1044575"/>
                <a:gd name="connsiteY3" fmla="*/ 0 h 804345"/>
                <a:gd name="connsiteX4" fmla="*/ 0 w 1044575"/>
                <a:gd name="connsiteY4" fmla="*/ 23295 h 804345"/>
                <a:gd name="connsiteX5" fmla="*/ 142875 w 1044575"/>
                <a:gd name="connsiteY5" fmla="*/ 804345 h 804345"/>
                <a:gd name="connsiteX0" fmla="*/ 139700 w 1041400"/>
                <a:gd name="connsiteY0" fmla="*/ 804345 h 804345"/>
                <a:gd name="connsiteX1" fmla="*/ 1041400 w 1041400"/>
                <a:gd name="connsiteY1" fmla="*/ 693220 h 804345"/>
                <a:gd name="connsiteX2" fmla="*/ 911225 w 1041400"/>
                <a:gd name="connsiteY2" fmla="*/ 162995 h 804345"/>
                <a:gd name="connsiteX3" fmla="*/ 197661 w 1041400"/>
                <a:gd name="connsiteY3" fmla="*/ 0 h 804345"/>
                <a:gd name="connsiteX4" fmla="*/ 0 w 1041400"/>
                <a:gd name="connsiteY4" fmla="*/ 16945 h 804345"/>
                <a:gd name="connsiteX5" fmla="*/ 139700 w 1041400"/>
                <a:gd name="connsiteY5" fmla="*/ 804345 h 804345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11225 w 1041400"/>
                <a:gd name="connsiteY2" fmla="*/ 166170 h 807520"/>
                <a:gd name="connsiteX3" fmla="*/ 197661 w 1041400"/>
                <a:gd name="connsiteY3" fmla="*/ 3175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11225 w 1041400"/>
                <a:gd name="connsiteY2" fmla="*/ 166170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20750 w 1041400"/>
                <a:gd name="connsiteY2" fmla="*/ 162995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17475 w 1019175"/>
                <a:gd name="connsiteY0" fmla="*/ 807520 h 807520"/>
                <a:gd name="connsiteX1" fmla="*/ 1019175 w 1019175"/>
                <a:gd name="connsiteY1" fmla="*/ 696395 h 807520"/>
                <a:gd name="connsiteX2" fmla="*/ 898525 w 1019175"/>
                <a:gd name="connsiteY2" fmla="*/ 162995 h 807520"/>
                <a:gd name="connsiteX3" fmla="*/ 648511 w 1019175"/>
                <a:gd name="connsiteY3" fmla="*/ 190500 h 807520"/>
                <a:gd name="connsiteX4" fmla="*/ 169085 w 1019175"/>
                <a:gd name="connsiteY4" fmla="*/ 0 h 807520"/>
                <a:gd name="connsiteX5" fmla="*/ 0 w 1019175"/>
                <a:gd name="connsiteY5" fmla="*/ 13770 h 807520"/>
                <a:gd name="connsiteX6" fmla="*/ 117475 w 1019175"/>
                <a:gd name="connsiteY6" fmla="*/ 807520 h 807520"/>
                <a:gd name="connsiteX0" fmla="*/ 82550 w 1019175"/>
                <a:gd name="connsiteY0" fmla="*/ 807520 h 807520"/>
                <a:gd name="connsiteX1" fmla="*/ 1019175 w 1019175"/>
                <a:gd name="connsiteY1" fmla="*/ 696395 h 807520"/>
                <a:gd name="connsiteX2" fmla="*/ 898525 w 1019175"/>
                <a:gd name="connsiteY2" fmla="*/ 162995 h 807520"/>
                <a:gd name="connsiteX3" fmla="*/ 648511 w 1019175"/>
                <a:gd name="connsiteY3" fmla="*/ 190500 h 807520"/>
                <a:gd name="connsiteX4" fmla="*/ 169085 w 1019175"/>
                <a:gd name="connsiteY4" fmla="*/ 0 h 807520"/>
                <a:gd name="connsiteX5" fmla="*/ 0 w 1019175"/>
                <a:gd name="connsiteY5" fmla="*/ 13770 h 807520"/>
                <a:gd name="connsiteX6" fmla="*/ 82550 w 1019175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898525 w 990600"/>
                <a:gd name="connsiteY2" fmla="*/ 162995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13770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13770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23295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4245 h 807520"/>
                <a:gd name="connsiteX6" fmla="*/ 82550 w 99060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01700 w 984250"/>
                <a:gd name="connsiteY2" fmla="*/ 159820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01700 w 984250"/>
                <a:gd name="connsiteY2" fmla="*/ 244486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889000 w 984250"/>
                <a:gd name="connsiteY2" fmla="*/ 291052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10167 w 984250"/>
                <a:gd name="connsiteY2" fmla="*/ 236018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10167 w 984250"/>
                <a:gd name="connsiteY2" fmla="*/ 236018 h 807520"/>
                <a:gd name="connsiteX3" fmla="*/ 650628 w 984250"/>
                <a:gd name="connsiteY3" fmla="*/ 2667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790575 h 790575"/>
                <a:gd name="connsiteX1" fmla="*/ 984250 w 984250"/>
                <a:gd name="connsiteY1" fmla="*/ 695325 h 790575"/>
                <a:gd name="connsiteX2" fmla="*/ 910167 w 984250"/>
                <a:gd name="connsiteY2" fmla="*/ 219073 h 790575"/>
                <a:gd name="connsiteX3" fmla="*/ 650628 w 984250"/>
                <a:gd name="connsiteY3" fmla="*/ 249755 h 790575"/>
                <a:gd name="connsiteX4" fmla="*/ 133102 w 984250"/>
                <a:gd name="connsiteY4" fmla="*/ 33855 h 790575"/>
                <a:gd name="connsiteX5" fmla="*/ 0 w 984250"/>
                <a:gd name="connsiteY5" fmla="*/ 0 h 790575"/>
                <a:gd name="connsiteX6" fmla="*/ 76200 w 984250"/>
                <a:gd name="connsiteY6" fmla="*/ 790575 h 790575"/>
                <a:gd name="connsiteX0" fmla="*/ 143933 w 1051983"/>
                <a:gd name="connsiteY0" fmla="*/ 756720 h 756720"/>
                <a:gd name="connsiteX1" fmla="*/ 1051983 w 1051983"/>
                <a:gd name="connsiteY1" fmla="*/ 661470 h 756720"/>
                <a:gd name="connsiteX2" fmla="*/ 977900 w 1051983"/>
                <a:gd name="connsiteY2" fmla="*/ 185218 h 756720"/>
                <a:gd name="connsiteX3" fmla="*/ 718361 w 1051983"/>
                <a:gd name="connsiteY3" fmla="*/ 215900 h 756720"/>
                <a:gd name="connsiteX4" fmla="*/ 200835 w 1051983"/>
                <a:gd name="connsiteY4" fmla="*/ 0 h 756720"/>
                <a:gd name="connsiteX5" fmla="*/ 0 w 1051983"/>
                <a:gd name="connsiteY5" fmla="*/ 46578 h 756720"/>
                <a:gd name="connsiteX6" fmla="*/ 143933 w 1051983"/>
                <a:gd name="connsiteY6" fmla="*/ 756720 h 756720"/>
                <a:gd name="connsiteX0" fmla="*/ 143933 w 1051983"/>
                <a:gd name="connsiteY0" fmla="*/ 739787 h 739787"/>
                <a:gd name="connsiteX1" fmla="*/ 1051983 w 1051983"/>
                <a:gd name="connsiteY1" fmla="*/ 644537 h 739787"/>
                <a:gd name="connsiteX2" fmla="*/ 977900 w 1051983"/>
                <a:gd name="connsiteY2" fmla="*/ 168285 h 739787"/>
                <a:gd name="connsiteX3" fmla="*/ 718361 w 1051983"/>
                <a:gd name="connsiteY3" fmla="*/ 198967 h 739787"/>
                <a:gd name="connsiteX4" fmla="*/ 196602 w 1051983"/>
                <a:gd name="connsiteY4" fmla="*/ 0 h 739787"/>
                <a:gd name="connsiteX5" fmla="*/ 0 w 1051983"/>
                <a:gd name="connsiteY5" fmla="*/ 29645 h 739787"/>
                <a:gd name="connsiteX6" fmla="*/ 143933 w 1051983"/>
                <a:gd name="connsiteY6" fmla="*/ 739787 h 739787"/>
                <a:gd name="connsiteX0" fmla="*/ 143933 w 1051983"/>
                <a:gd name="connsiteY0" fmla="*/ 739787 h 739787"/>
                <a:gd name="connsiteX1" fmla="*/ 1051983 w 1051983"/>
                <a:gd name="connsiteY1" fmla="*/ 644537 h 739787"/>
                <a:gd name="connsiteX2" fmla="*/ 977900 w 1051983"/>
                <a:gd name="connsiteY2" fmla="*/ 168285 h 739787"/>
                <a:gd name="connsiteX3" fmla="*/ 718361 w 1051983"/>
                <a:gd name="connsiteY3" fmla="*/ 198967 h 739787"/>
                <a:gd name="connsiteX4" fmla="*/ 196602 w 1051983"/>
                <a:gd name="connsiteY4" fmla="*/ 0 h 739787"/>
                <a:gd name="connsiteX5" fmla="*/ 0 w 1051983"/>
                <a:gd name="connsiteY5" fmla="*/ 16945 h 739787"/>
                <a:gd name="connsiteX6" fmla="*/ 143933 w 1051983"/>
                <a:gd name="connsiteY6" fmla="*/ 739787 h 739787"/>
                <a:gd name="connsiteX0" fmla="*/ 76200 w 1051983"/>
                <a:gd name="connsiteY0" fmla="*/ 744020 h 744020"/>
                <a:gd name="connsiteX1" fmla="*/ 1051983 w 1051983"/>
                <a:gd name="connsiteY1" fmla="*/ 644537 h 744020"/>
                <a:gd name="connsiteX2" fmla="*/ 977900 w 1051983"/>
                <a:gd name="connsiteY2" fmla="*/ 168285 h 744020"/>
                <a:gd name="connsiteX3" fmla="*/ 718361 w 1051983"/>
                <a:gd name="connsiteY3" fmla="*/ 198967 h 744020"/>
                <a:gd name="connsiteX4" fmla="*/ 196602 w 1051983"/>
                <a:gd name="connsiteY4" fmla="*/ 0 h 744020"/>
                <a:gd name="connsiteX5" fmla="*/ 0 w 1051983"/>
                <a:gd name="connsiteY5" fmla="*/ 16945 h 744020"/>
                <a:gd name="connsiteX6" fmla="*/ 76200 w 1051983"/>
                <a:gd name="connsiteY6" fmla="*/ 744020 h 74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1983" h="744020">
                  <a:moveTo>
                    <a:pt x="76200" y="744020"/>
                  </a:moveTo>
                  <a:lnTo>
                    <a:pt x="1051983" y="644537"/>
                  </a:lnTo>
                  <a:lnTo>
                    <a:pt x="977900" y="168285"/>
                  </a:lnTo>
                  <a:lnTo>
                    <a:pt x="718361" y="198967"/>
                  </a:lnTo>
                  <a:lnTo>
                    <a:pt x="196602" y="0"/>
                  </a:lnTo>
                  <a:lnTo>
                    <a:pt x="0" y="16945"/>
                  </a:lnTo>
                  <a:lnTo>
                    <a:pt x="76200" y="744020"/>
                  </a:lnTo>
                  <a:close/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"/>
            <p:cNvSpPr/>
            <p:nvPr/>
          </p:nvSpPr>
          <p:spPr>
            <a:xfrm>
              <a:off x="2315881" y="3522131"/>
              <a:ext cx="1037167" cy="759895"/>
            </a:xfrm>
            <a:custGeom>
              <a:avLst/>
              <a:gdLst>
                <a:gd name="connsiteX0" fmla="*/ 63500 w 552450"/>
                <a:gd name="connsiteY0" fmla="*/ 371475 h 371475"/>
                <a:gd name="connsiteX1" fmla="*/ 552450 w 552450"/>
                <a:gd name="connsiteY1" fmla="*/ 317500 h 371475"/>
                <a:gd name="connsiteX2" fmla="*/ 479425 w 552450"/>
                <a:gd name="connsiteY2" fmla="*/ 79375 h 371475"/>
                <a:gd name="connsiteX3" fmla="*/ 381000 w 552450"/>
                <a:gd name="connsiteY3" fmla="*/ 0 h 371475"/>
                <a:gd name="connsiteX4" fmla="*/ 0 w 552450"/>
                <a:gd name="connsiteY4" fmla="*/ 63500 h 371475"/>
                <a:gd name="connsiteX5" fmla="*/ 63500 w 552450"/>
                <a:gd name="connsiteY5" fmla="*/ 371475 h 371475"/>
                <a:gd name="connsiteX0" fmla="*/ 139700 w 628650"/>
                <a:gd name="connsiteY0" fmla="*/ 549275 h 549275"/>
                <a:gd name="connsiteX1" fmla="*/ 628650 w 628650"/>
                <a:gd name="connsiteY1" fmla="*/ 495300 h 549275"/>
                <a:gd name="connsiteX2" fmla="*/ 555625 w 628650"/>
                <a:gd name="connsiteY2" fmla="*/ 257175 h 549275"/>
                <a:gd name="connsiteX3" fmla="*/ 457200 w 628650"/>
                <a:gd name="connsiteY3" fmla="*/ 177800 h 549275"/>
                <a:gd name="connsiteX4" fmla="*/ 0 w 628650"/>
                <a:gd name="connsiteY4" fmla="*/ 0 h 549275"/>
                <a:gd name="connsiteX5" fmla="*/ 139700 w 628650"/>
                <a:gd name="connsiteY5" fmla="*/ 549275 h 549275"/>
                <a:gd name="connsiteX0" fmla="*/ 139700 w 628650"/>
                <a:gd name="connsiteY0" fmla="*/ 622300 h 622300"/>
                <a:gd name="connsiteX1" fmla="*/ 628650 w 628650"/>
                <a:gd name="connsiteY1" fmla="*/ 568325 h 622300"/>
                <a:gd name="connsiteX2" fmla="*/ 555625 w 628650"/>
                <a:gd name="connsiteY2" fmla="*/ 330200 h 622300"/>
                <a:gd name="connsiteX3" fmla="*/ 619125 w 628650"/>
                <a:gd name="connsiteY3" fmla="*/ 0 h 622300"/>
                <a:gd name="connsiteX4" fmla="*/ 0 w 628650"/>
                <a:gd name="connsiteY4" fmla="*/ 73025 h 622300"/>
                <a:gd name="connsiteX5" fmla="*/ 139700 w 628650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555625 w 835025"/>
                <a:gd name="connsiteY2" fmla="*/ 330200 h 622300"/>
                <a:gd name="connsiteX3" fmla="*/ 619125 w 835025"/>
                <a:gd name="connsiteY3" fmla="*/ 0 h 622300"/>
                <a:gd name="connsiteX4" fmla="*/ 0 w 835025"/>
                <a:gd name="connsiteY4" fmla="*/ 73025 h 622300"/>
                <a:gd name="connsiteX5" fmla="*/ 139700 w 835025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619125 w 835025"/>
                <a:gd name="connsiteY2" fmla="*/ 0 h 622300"/>
                <a:gd name="connsiteX3" fmla="*/ 0 w 835025"/>
                <a:gd name="connsiteY3" fmla="*/ 73025 h 622300"/>
                <a:gd name="connsiteX4" fmla="*/ 139700 w 835025"/>
                <a:gd name="connsiteY4" fmla="*/ 622300 h 622300"/>
                <a:gd name="connsiteX0" fmla="*/ 139700 w 835025"/>
                <a:gd name="connsiteY0" fmla="*/ 625475 h 625475"/>
                <a:gd name="connsiteX1" fmla="*/ 835025 w 835025"/>
                <a:gd name="connsiteY1" fmla="*/ 546100 h 625475"/>
                <a:gd name="connsiteX2" fmla="*/ 654050 w 835025"/>
                <a:gd name="connsiteY2" fmla="*/ 0 h 625475"/>
                <a:gd name="connsiteX3" fmla="*/ 0 w 835025"/>
                <a:gd name="connsiteY3" fmla="*/ 76200 h 625475"/>
                <a:gd name="connsiteX4" fmla="*/ 139700 w 835025"/>
                <a:gd name="connsiteY4" fmla="*/ 625475 h 625475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794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667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9720 h 629720"/>
                <a:gd name="connsiteX1" fmla="*/ 835025 w 835025"/>
                <a:gd name="connsiteY1" fmla="*/ 550345 h 629720"/>
                <a:gd name="connsiteX2" fmla="*/ 666750 w 835025"/>
                <a:gd name="connsiteY2" fmla="*/ 1070 h 629720"/>
                <a:gd name="connsiteX3" fmla="*/ 667561 w 835025"/>
                <a:gd name="connsiteY3" fmla="*/ 0 h 629720"/>
                <a:gd name="connsiteX4" fmla="*/ 0 w 835025"/>
                <a:gd name="connsiteY4" fmla="*/ 80445 h 629720"/>
                <a:gd name="connsiteX5" fmla="*/ 139700 w 835025"/>
                <a:gd name="connsiteY5" fmla="*/ 629720 h 629720"/>
                <a:gd name="connsiteX0" fmla="*/ 139700 w 988236"/>
                <a:gd name="connsiteY0" fmla="*/ 734495 h 734495"/>
                <a:gd name="connsiteX1" fmla="*/ 835025 w 988236"/>
                <a:gd name="connsiteY1" fmla="*/ 655120 h 734495"/>
                <a:gd name="connsiteX2" fmla="*/ 666750 w 988236"/>
                <a:gd name="connsiteY2" fmla="*/ 105845 h 734495"/>
                <a:gd name="connsiteX3" fmla="*/ 988236 w 988236"/>
                <a:gd name="connsiteY3" fmla="*/ 0 h 734495"/>
                <a:gd name="connsiteX4" fmla="*/ 0 w 988236"/>
                <a:gd name="connsiteY4" fmla="*/ 185220 h 734495"/>
                <a:gd name="connsiteX5" fmla="*/ 139700 w 988236"/>
                <a:gd name="connsiteY5" fmla="*/ 734495 h 734495"/>
                <a:gd name="connsiteX0" fmla="*/ 139700 w 1120775"/>
                <a:gd name="connsiteY0" fmla="*/ 734495 h 734495"/>
                <a:gd name="connsiteX1" fmla="*/ 835025 w 1120775"/>
                <a:gd name="connsiteY1" fmla="*/ 655120 h 734495"/>
                <a:gd name="connsiteX2" fmla="*/ 1120775 w 1120775"/>
                <a:gd name="connsiteY2" fmla="*/ 442395 h 734495"/>
                <a:gd name="connsiteX3" fmla="*/ 988236 w 1120775"/>
                <a:gd name="connsiteY3" fmla="*/ 0 h 734495"/>
                <a:gd name="connsiteX4" fmla="*/ 0 w 1120775"/>
                <a:gd name="connsiteY4" fmla="*/ 185220 h 734495"/>
                <a:gd name="connsiteX5" fmla="*/ 139700 w 1120775"/>
                <a:gd name="connsiteY5" fmla="*/ 734495 h 734495"/>
                <a:gd name="connsiteX0" fmla="*/ 139700 w 1270000"/>
                <a:gd name="connsiteY0" fmla="*/ 734495 h 1074220"/>
                <a:gd name="connsiteX1" fmla="*/ 1270000 w 1270000"/>
                <a:gd name="connsiteY1" fmla="*/ 1074220 h 1074220"/>
                <a:gd name="connsiteX2" fmla="*/ 1120775 w 1270000"/>
                <a:gd name="connsiteY2" fmla="*/ 442395 h 1074220"/>
                <a:gd name="connsiteX3" fmla="*/ 988236 w 1270000"/>
                <a:gd name="connsiteY3" fmla="*/ 0 h 1074220"/>
                <a:gd name="connsiteX4" fmla="*/ 0 w 1270000"/>
                <a:gd name="connsiteY4" fmla="*/ 185220 h 1074220"/>
                <a:gd name="connsiteX5" fmla="*/ 139700 w 1270000"/>
                <a:gd name="connsiteY5" fmla="*/ 734495 h 1074220"/>
                <a:gd name="connsiteX0" fmla="*/ 76200 w 1270000"/>
                <a:gd name="connsiteY0" fmla="*/ 1217095 h 1217095"/>
                <a:gd name="connsiteX1" fmla="*/ 1270000 w 1270000"/>
                <a:gd name="connsiteY1" fmla="*/ 1074220 h 1217095"/>
                <a:gd name="connsiteX2" fmla="*/ 1120775 w 1270000"/>
                <a:gd name="connsiteY2" fmla="*/ 442395 h 1217095"/>
                <a:gd name="connsiteX3" fmla="*/ 988236 w 1270000"/>
                <a:gd name="connsiteY3" fmla="*/ 0 h 1217095"/>
                <a:gd name="connsiteX4" fmla="*/ 0 w 1270000"/>
                <a:gd name="connsiteY4" fmla="*/ 185220 h 1217095"/>
                <a:gd name="connsiteX5" fmla="*/ 76200 w 1270000"/>
                <a:gd name="connsiteY5" fmla="*/ 1217095 h 1217095"/>
                <a:gd name="connsiteX0" fmla="*/ 76200 w 1120775"/>
                <a:gd name="connsiteY0" fmla="*/ 1217095 h 1217095"/>
                <a:gd name="connsiteX1" fmla="*/ 977900 w 1120775"/>
                <a:gd name="connsiteY1" fmla="*/ 1105970 h 1217095"/>
                <a:gd name="connsiteX2" fmla="*/ 1120775 w 1120775"/>
                <a:gd name="connsiteY2" fmla="*/ 442395 h 1217095"/>
                <a:gd name="connsiteX3" fmla="*/ 988236 w 1120775"/>
                <a:gd name="connsiteY3" fmla="*/ 0 h 1217095"/>
                <a:gd name="connsiteX4" fmla="*/ 0 w 1120775"/>
                <a:gd name="connsiteY4" fmla="*/ 185220 h 1217095"/>
                <a:gd name="connsiteX5" fmla="*/ 76200 w 1120775"/>
                <a:gd name="connsiteY5" fmla="*/ 1217095 h 1217095"/>
                <a:gd name="connsiteX0" fmla="*/ 76200 w 988236"/>
                <a:gd name="connsiteY0" fmla="*/ 1217095 h 1217095"/>
                <a:gd name="connsiteX1" fmla="*/ 977900 w 988236"/>
                <a:gd name="connsiteY1" fmla="*/ 1105970 h 1217095"/>
                <a:gd name="connsiteX2" fmla="*/ 847725 w 988236"/>
                <a:gd name="connsiteY2" fmla="*/ 575745 h 1217095"/>
                <a:gd name="connsiteX3" fmla="*/ 988236 w 988236"/>
                <a:gd name="connsiteY3" fmla="*/ 0 h 1217095"/>
                <a:gd name="connsiteX4" fmla="*/ 0 w 988236"/>
                <a:gd name="connsiteY4" fmla="*/ 185220 h 1217095"/>
                <a:gd name="connsiteX5" fmla="*/ 76200 w 988236"/>
                <a:gd name="connsiteY5" fmla="*/ 1217095 h 1217095"/>
                <a:gd name="connsiteX0" fmla="*/ 142875 w 1054911"/>
                <a:gd name="connsiteY0" fmla="*/ 1217095 h 1217095"/>
                <a:gd name="connsiteX1" fmla="*/ 1044575 w 1054911"/>
                <a:gd name="connsiteY1" fmla="*/ 1105970 h 1217095"/>
                <a:gd name="connsiteX2" fmla="*/ 914400 w 1054911"/>
                <a:gd name="connsiteY2" fmla="*/ 575745 h 1217095"/>
                <a:gd name="connsiteX3" fmla="*/ 1054911 w 1054911"/>
                <a:gd name="connsiteY3" fmla="*/ 0 h 1217095"/>
                <a:gd name="connsiteX4" fmla="*/ 0 w 1054911"/>
                <a:gd name="connsiteY4" fmla="*/ 436045 h 1217095"/>
                <a:gd name="connsiteX5" fmla="*/ 142875 w 1054911"/>
                <a:gd name="connsiteY5" fmla="*/ 1217095 h 1217095"/>
                <a:gd name="connsiteX0" fmla="*/ 142875 w 1044575"/>
                <a:gd name="connsiteY0" fmla="*/ 804345 h 804345"/>
                <a:gd name="connsiteX1" fmla="*/ 1044575 w 1044575"/>
                <a:gd name="connsiteY1" fmla="*/ 693220 h 804345"/>
                <a:gd name="connsiteX2" fmla="*/ 914400 w 1044575"/>
                <a:gd name="connsiteY2" fmla="*/ 162995 h 804345"/>
                <a:gd name="connsiteX3" fmla="*/ 200836 w 1044575"/>
                <a:gd name="connsiteY3" fmla="*/ 0 h 804345"/>
                <a:gd name="connsiteX4" fmla="*/ 0 w 1044575"/>
                <a:gd name="connsiteY4" fmla="*/ 23295 h 804345"/>
                <a:gd name="connsiteX5" fmla="*/ 142875 w 1044575"/>
                <a:gd name="connsiteY5" fmla="*/ 804345 h 804345"/>
                <a:gd name="connsiteX0" fmla="*/ 139700 w 1041400"/>
                <a:gd name="connsiteY0" fmla="*/ 804345 h 804345"/>
                <a:gd name="connsiteX1" fmla="*/ 1041400 w 1041400"/>
                <a:gd name="connsiteY1" fmla="*/ 693220 h 804345"/>
                <a:gd name="connsiteX2" fmla="*/ 911225 w 1041400"/>
                <a:gd name="connsiteY2" fmla="*/ 162995 h 804345"/>
                <a:gd name="connsiteX3" fmla="*/ 197661 w 1041400"/>
                <a:gd name="connsiteY3" fmla="*/ 0 h 804345"/>
                <a:gd name="connsiteX4" fmla="*/ 0 w 1041400"/>
                <a:gd name="connsiteY4" fmla="*/ 16945 h 804345"/>
                <a:gd name="connsiteX5" fmla="*/ 139700 w 1041400"/>
                <a:gd name="connsiteY5" fmla="*/ 804345 h 804345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11225 w 1041400"/>
                <a:gd name="connsiteY2" fmla="*/ 166170 h 807520"/>
                <a:gd name="connsiteX3" fmla="*/ 197661 w 1041400"/>
                <a:gd name="connsiteY3" fmla="*/ 3175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11225 w 1041400"/>
                <a:gd name="connsiteY2" fmla="*/ 166170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20750 w 1041400"/>
                <a:gd name="connsiteY2" fmla="*/ 162995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17475 w 1019175"/>
                <a:gd name="connsiteY0" fmla="*/ 807520 h 807520"/>
                <a:gd name="connsiteX1" fmla="*/ 1019175 w 1019175"/>
                <a:gd name="connsiteY1" fmla="*/ 696395 h 807520"/>
                <a:gd name="connsiteX2" fmla="*/ 898525 w 1019175"/>
                <a:gd name="connsiteY2" fmla="*/ 162995 h 807520"/>
                <a:gd name="connsiteX3" fmla="*/ 648511 w 1019175"/>
                <a:gd name="connsiteY3" fmla="*/ 190500 h 807520"/>
                <a:gd name="connsiteX4" fmla="*/ 169085 w 1019175"/>
                <a:gd name="connsiteY4" fmla="*/ 0 h 807520"/>
                <a:gd name="connsiteX5" fmla="*/ 0 w 1019175"/>
                <a:gd name="connsiteY5" fmla="*/ 13770 h 807520"/>
                <a:gd name="connsiteX6" fmla="*/ 117475 w 1019175"/>
                <a:gd name="connsiteY6" fmla="*/ 807520 h 807520"/>
                <a:gd name="connsiteX0" fmla="*/ 82550 w 1019175"/>
                <a:gd name="connsiteY0" fmla="*/ 807520 h 807520"/>
                <a:gd name="connsiteX1" fmla="*/ 1019175 w 1019175"/>
                <a:gd name="connsiteY1" fmla="*/ 696395 h 807520"/>
                <a:gd name="connsiteX2" fmla="*/ 898525 w 1019175"/>
                <a:gd name="connsiteY2" fmla="*/ 162995 h 807520"/>
                <a:gd name="connsiteX3" fmla="*/ 648511 w 1019175"/>
                <a:gd name="connsiteY3" fmla="*/ 190500 h 807520"/>
                <a:gd name="connsiteX4" fmla="*/ 169085 w 1019175"/>
                <a:gd name="connsiteY4" fmla="*/ 0 h 807520"/>
                <a:gd name="connsiteX5" fmla="*/ 0 w 1019175"/>
                <a:gd name="connsiteY5" fmla="*/ 13770 h 807520"/>
                <a:gd name="connsiteX6" fmla="*/ 82550 w 1019175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898525 w 990600"/>
                <a:gd name="connsiteY2" fmla="*/ 162995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13770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13770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23295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4245 h 807520"/>
                <a:gd name="connsiteX6" fmla="*/ 82550 w 99060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01700 w 984250"/>
                <a:gd name="connsiteY2" fmla="*/ 159820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42975 w 984250"/>
                <a:gd name="connsiteY2" fmla="*/ 156645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36625 w 984250"/>
                <a:gd name="connsiteY2" fmla="*/ 143945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36625 w 984250"/>
                <a:gd name="connsiteY2" fmla="*/ 143945 h 807520"/>
                <a:gd name="connsiteX3" fmla="*/ 696136 w 984250"/>
                <a:gd name="connsiteY3" fmla="*/ 174625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17045 h 817045"/>
                <a:gd name="connsiteX1" fmla="*/ 984250 w 984250"/>
                <a:gd name="connsiteY1" fmla="*/ 721795 h 817045"/>
                <a:gd name="connsiteX2" fmla="*/ 936625 w 984250"/>
                <a:gd name="connsiteY2" fmla="*/ 153470 h 817045"/>
                <a:gd name="connsiteX3" fmla="*/ 696136 w 984250"/>
                <a:gd name="connsiteY3" fmla="*/ 184150 h 817045"/>
                <a:gd name="connsiteX4" fmla="*/ 238935 w 984250"/>
                <a:gd name="connsiteY4" fmla="*/ 0 h 817045"/>
                <a:gd name="connsiteX5" fmla="*/ 0 w 984250"/>
                <a:gd name="connsiteY5" fmla="*/ 26470 h 817045"/>
                <a:gd name="connsiteX6" fmla="*/ 76200 w 984250"/>
                <a:gd name="connsiteY6" fmla="*/ 817045 h 817045"/>
                <a:gd name="connsiteX0" fmla="*/ 12700 w 920750"/>
                <a:gd name="connsiteY0" fmla="*/ 817045 h 817045"/>
                <a:gd name="connsiteX1" fmla="*/ 920750 w 920750"/>
                <a:gd name="connsiteY1" fmla="*/ 721795 h 817045"/>
                <a:gd name="connsiteX2" fmla="*/ 873125 w 920750"/>
                <a:gd name="connsiteY2" fmla="*/ 153470 h 817045"/>
                <a:gd name="connsiteX3" fmla="*/ 632636 w 920750"/>
                <a:gd name="connsiteY3" fmla="*/ 184150 h 817045"/>
                <a:gd name="connsiteX4" fmla="*/ 175435 w 920750"/>
                <a:gd name="connsiteY4" fmla="*/ 0 h 817045"/>
                <a:gd name="connsiteX5" fmla="*/ 0 w 920750"/>
                <a:gd name="connsiteY5" fmla="*/ 13770 h 817045"/>
                <a:gd name="connsiteX6" fmla="*/ 12700 w 920750"/>
                <a:gd name="connsiteY6" fmla="*/ 817045 h 817045"/>
                <a:gd name="connsiteX0" fmla="*/ 44450 w 952500"/>
                <a:gd name="connsiteY0" fmla="*/ 817045 h 817045"/>
                <a:gd name="connsiteX1" fmla="*/ 952500 w 952500"/>
                <a:gd name="connsiteY1" fmla="*/ 721795 h 817045"/>
                <a:gd name="connsiteX2" fmla="*/ 904875 w 952500"/>
                <a:gd name="connsiteY2" fmla="*/ 153470 h 817045"/>
                <a:gd name="connsiteX3" fmla="*/ 664386 w 952500"/>
                <a:gd name="connsiteY3" fmla="*/ 184150 h 817045"/>
                <a:gd name="connsiteX4" fmla="*/ 207185 w 952500"/>
                <a:gd name="connsiteY4" fmla="*/ 0 h 817045"/>
                <a:gd name="connsiteX5" fmla="*/ 0 w 952500"/>
                <a:gd name="connsiteY5" fmla="*/ 10595 h 817045"/>
                <a:gd name="connsiteX6" fmla="*/ 44450 w 952500"/>
                <a:gd name="connsiteY6" fmla="*/ 817045 h 817045"/>
                <a:gd name="connsiteX0" fmla="*/ 9525 w 952500"/>
                <a:gd name="connsiteY0" fmla="*/ 813870 h 813870"/>
                <a:gd name="connsiteX1" fmla="*/ 952500 w 952500"/>
                <a:gd name="connsiteY1" fmla="*/ 721795 h 813870"/>
                <a:gd name="connsiteX2" fmla="*/ 904875 w 952500"/>
                <a:gd name="connsiteY2" fmla="*/ 153470 h 813870"/>
                <a:gd name="connsiteX3" fmla="*/ 664386 w 952500"/>
                <a:gd name="connsiteY3" fmla="*/ 184150 h 813870"/>
                <a:gd name="connsiteX4" fmla="*/ 207185 w 952500"/>
                <a:gd name="connsiteY4" fmla="*/ 0 h 813870"/>
                <a:gd name="connsiteX5" fmla="*/ 0 w 952500"/>
                <a:gd name="connsiteY5" fmla="*/ 10595 h 813870"/>
                <a:gd name="connsiteX6" fmla="*/ 9525 w 952500"/>
                <a:gd name="connsiteY6" fmla="*/ 813870 h 813870"/>
                <a:gd name="connsiteX0" fmla="*/ 9525 w 952500"/>
                <a:gd name="connsiteY0" fmla="*/ 823395 h 823395"/>
                <a:gd name="connsiteX1" fmla="*/ 952500 w 952500"/>
                <a:gd name="connsiteY1" fmla="*/ 731320 h 823395"/>
                <a:gd name="connsiteX2" fmla="*/ 904875 w 952500"/>
                <a:gd name="connsiteY2" fmla="*/ 162995 h 823395"/>
                <a:gd name="connsiteX3" fmla="*/ 664386 w 952500"/>
                <a:gd name="connsiteY3" fmla="*/ 193675 h 823395"/>
                <a:gd name="connsiteX4" fmla="*/ 207185 w 952500"/>
                <a:gd name="connsiteY4" fmla="*/ 0 h 823395"/>
                <a:gd name="connsiteX5" fmla="*/ 0 w 952500"/>
                <a:gd name="connsiteY5" fmla="*/ 20120 h 823395"/>
                <a:gd name="connsiteX6" fmla="*/ 9525 w 952500"/>
                <a:gd name="connsiteY6" fmla="*/ 823395 h 823395"/>
                <a:gd name="connsiteX0" fmla="*/ 9525 w 952500"/>
                <a:gd name="connsiteY0" fmla="*/ 823395 h 823395"/>
                <a:gd name="connsiteX1" fmla="*/ 952500 w 952500"/>
                <a:gd name="connsiteY1" fmla="*/ 731320 h 823395"/>
                <a:gd name="connsiteX2" fmla="*/ 900642 w 952500"/>
                <a:gd name="connsiteY2" fmla="*/ 239195 h 823395"/>
                <a:gd name="connsiteX3" fmla="*/ 664386 w 952500"/>
                <a:gd name="connsiteY3" fmla="*/ 193675 h 823395"/>
                <a:gd name="connsiteX4" fmla="*/ 207185 w 952500"/>
                <a:gd name="connsiteY4" fmla="*/ 0 h 823395"/>
                <a:gd name="connsiteX5" fmla="*/ 0 w 952500"/>
                <a:gd name="connsiteY5" fmla="*/ 20120 h 823395"/>
                <a:gd name="connsiteX6" fmla="*/ 9525 w 952500"/>
                <a:gd name="connsiteY6" fmla="*/ 823395 h 823395"/>
                <a:gd name="connsiteX0" fmla="*/ 9525 w 952500"/>
                <a:gd name="connsiteY0" fmla="*/ 823395 h 823395"/>
                <a:gd name="connsiteX1" fmla="*/ 952500 w 952500"/>
                <a:gd name="connsiteY1" fmla="*/ 731320 h 823395"/>
                <a:gd name="connsiteX2" fmla="*/ 900642 w 952500"/>
                <a:gd name="connsiteY2" fmla="*/ 239195 h 823395"/>
                <a:gd name="connsiteX3" fmla="*/ 638986 w 952500"/>
                <a:gd name="connsiteY3" fmla="*/ 274108 h 823395"/>
                <a:gd name="connsiteX4" fmla="*/ 207185 w 952500"/>
                <a:gd name="connsiteY4" fmla="*/ 0 h 823395"/>
                <a:gd name="connsiteX5" fmla="*/ 0 w 952500"/>
                <a:gd name="connsiteY5" fmla="*/ 20120 h 823395"/>
                <a:gd name="connsiteX6" fmla="*/ 9525 w 952500"/>
                <a:gd name="connsiteY6" fmla="*/ 823395 h 823395"/>
                <a:gd name="connsiteX0" fmla="*/ 9525 w 952500"/>
                <a:gd name="connsiteY0" fmla="*/ 803275 h 803275"/>
                <a:gd name="connsiteX1" fmla="*/ 952500 w 952500"/>
                <a:gd name="connsiteY1" fmla="*/ 711200 h 803275"/>
                <a:gd name="connsiteX2" fmla="*/ 900642 w 952500"/>
                <a:gd name="connsiteY2" fmla="*/ 219075 h 803275"/>
                <a:gd name="connsiteX3" fmla="*/ 638986 w 952500"/>
                <a:gd name="connsiteY3" fmla="*/ 253988 h 803275"/>
                <a:gd name="connsiteX4" fmla="*/ 122518 w 952500"/>
                <a:gd name="connsiteY4" fmla="*/ 43380 h 803275"/>
                <a:gd name="connsiteX5" fmla="*/ 0 w 952500"/>
                <a:gd name="connsiteY5" fmla="*/ 0 h 803275"/>
                <a:gd name="connsiteX6" fmla="*/ 9525 w 952500"/>
                <a:gd name="connsiteY6" fmla="*/ 803275 h 803275"/>
                <a:gd name="connsiteX0" fmla="*/ 94192 w 1037167"/>
                <a:gd name="connsiteY0" fmla="*/ 759895 h 759895"/>
                <a:gd name="connsiteX1" fmla="*/ 1037167 w 1037167"/>
                <a:gd name="connsiteY1" fmla="*/ 667820 h 759895"/>
                <a:gd name="connsiteX2" fmla="*/ 985309 w 1037167"/>
                <a:gd name="connsiteY2" fmla="*/ 175695 h 759895"/>
                <a:gd name="connsiteX3" fmla="*/ 723653 w 1037167"/>
                <a:gd name="connsiteY3" fmla="*/ 210608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94192 w 1037167"/>
                <a:gd name="connsiteY6" fmla="*/ 759895 h 759895"/>
                <a:gd name="connsiteX0" fmla="*/ 17992 w 1037167"/>
                <a:gd name="connsiteY0" fmla="*/ 759895 h 759895"/>
                <a:gd name="connsiteX1" fmla="*/ 1037167 w 1037167"/>
                <a:gd name="connsiteY1" fmla="*/ 667820 h 759895"/>
                <a:gd name="connsiteX2" fmla="*/ 985309 w 1037167"/>
                <a:gd name="connsiteY2" fmla="*/ 175695 h 759895"/>
                <a:gd name="connsiteX3" fmla="*/ 723653 w 1037167"/>
                <a:gd name="connsiteY3" fmla="*/ 210608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17992 w 1037167"/>
                <a:gd name="connsiteY6" fmla="*/ 759895 h 75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7167" h="759895">
                  <a:moveTo>
                    <a:pt x="17992" y="759895"/>
                  </a:moveTo>
                  <a:lnTo>
                    <a:pt x="1037167" y="667820"/>
                  </a:lnTo>
                  <a:lnTo>
                    <a:pt x="985309" y="175695"/>
                  </a:lnTo>
                  <a:lnTo>
                    <a:pt x="723653" y="210608"/>
                  </a:lnTo>
                  <a:lnTo>
                    <a:pt x="207185" y="0"/>
                  </a:lnTo>
                  <a:lnTo>
                    <a:pt x="0" y="20120"/>
                  </a:lnTo>
                  <a:lnTo>
                    <a:pt x="17992" y="759895"/>
                  </a:lnTo>
                  <a:close/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7"/>
            <p:cNvSpPr/>
            <p:nvPr/>
          </p:nvSpPr>
          <p:spPr>
            <a:xfrm>
              <a:off x="908847" y="5869247"/>
              <a:ext cx="1983206" cy="288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accent2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36000" rIns="144000" bIns="36000" rtlCol="0" anchor="ctr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  <a:ea typeface="Arial" pitchFamily="-116" charset="0"/>
                  <a:cs typeface="Arial" pitchFamily="-116" charset="0"/>
                </a:rPr>
                <a:t>Treatment Rooms</a:t>
              </a:r>
              <a:endParaRPr lang="en-US" sz="1600" dirty="0">
                <a:solidFill>
                  <a:srgbClr val="FFFFFF"/>
                </a:solidFill>
                <a:ea typeface="Arial" pitchFamily="-116" charset="0"/>
                <a:cs typeface="Arial" pitchFamily="-116" charset="0"/>
              </a:endParaRPr>
            </a:p>
          </p:txBody>
        </p:sp>
        <p:cxnSp>
          <p:nvCxnSpPr>
            <p:cNvPr id="20" name="Straight Connector 19"/>
            <p:cNvCxnSpPr>
              <a:stCxn id="14" idx="1"/>
              <a:endCxn id="19" idx="0"/>
            </p:cNvCxnSpPr>
            <p:nvPr/>
          </p:nvCxnSpPr>
          <p:spPr>
            <a:xfrm flipH="1">
              <a:off x="1900450" y="4007922"/>
              <a:ext cx="2988240" cy="1861325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3" idx="1"/>
              <a:endCxn id="19" idx="0"/>
            </p:cNvCxnSpPr>
            <p:nvPr/>
          </p:nvCxnSpPr>
          <p:spPr>
            <a:xfrm flipH="1">
              <a:off x="1900450" y="3832236"/>
              <a:ext cx="4501657" cy="2037011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5" idx="1"/>
              <a:endCxn id="19" idx="0"/>
            </p:cNvCxnSpPr>
            <p:nvPr/>
          </p:nvCxnSpPr>
          <p:spPr>
            <a:xfrm flipH="1">
              <a:off x="1900450" y="4189951"/>
              <a:ext cx="1452598" cy="1679296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ihandform 1"/>
            <p:cNvSpPr/>
            <p:nvPr/>
          </p:nvSpPr>
          <p:spPr>
            <a:xfrm>
              <a:off x="737906" y="3695698"/>
              <a:ext cx="1019175" cy="789528"/>
            </a:xfrm>
            <a:custGeom>
              <a:avLst/>
              <a:gdLst>
                <a:gd name="connsiteX0" fmla="*/ 63500 w 552450"/>
                <a:gd name="connsiteY0" fmla="*/ 371475 h 371475"/>
                <a:gd name="connsiteX1" fmla="*/ 552450 w 552450"/>
                <a:gd name="connsiteY1" fmla="*/ 317500 h 371475"/>
                <a:gd name="connsiteX2" fmla="*/ 479425 w 552450"/>
                <a:gd name="connsiteY2" fmla="*/ 79375 h 371475"/>
                <a:gd name="connsiteX3" fmla="*/ 381000 w 552450"/>
                <a:gd name="connsiteY3" fmla="*/ 0 h 371475"/>
                <a:gd name="connsiteX4" fmla="*/ 0 w 552450"/>
                <a:gd name="connsiteY4" fmla="*/ 63500 h 371475"/>
                <a:gd name="connsiteX5" fmla="*/ 63500 w 552450"/>
                <a:gd name="connsiteY5" fmla="*/ 371475 h 371475"/>
                <a:gd name="connsiteX0" fmla="*/ 139700 w 628650"/>
                <a:gd name="connsiteY0" fmla="*/ 549275 h 549275"/>
                <a:gd name="connsiteX1" fmla="*/ 628650 w 628650"/>
                <a:gd name="connsiteY1" fmla="*/ 495300 h 549275"/>
                <a:gd name="connsiteX2" fmla="*/ 555625 w 628650"/>
                <a:gd name="connsiteY2" fmla="*/ 257175 h 549275"/>
                <a:gd name="connsiteX3" fmla="*/ 457200 w 628650"/>
                <a:gd name="connsiteY3" fmla="*/ 177800 h 549275"/>
                <a:gd name="connsiteX4" fmla="*/ 0 w 628650"/>
                <a:gd name="connsiteY4" fmla="*/ 0 h 549275"/>
                <a:gd name="connsiteX5" fmla="*/ 139700 w 628650"/>
                <a:gd name="connsiteY5" fmla="*/ 549275 h 549275"/>
                <a:gd name="connsiteX0" fmla="*/ 139700 w 628650"/>
                <a:gd name="connsiteY0" fmla="*/ 622300 h 622300"/>
                <a:gd name="connsiteX1" fmla="*/ 628650 w 628650"/>
                <a:gd name="connsiteY1" fmla="*/ 568325 h 622300"/>
                <a:gd name="connsiteX2" fmla="*/ 555625 w 628650"/>
                <a:gd name="connsiteY2" fmla="*/ 330200 h 622300"/>
                <a:gd name="connsiteX3" fmla="*/ 619125 w 628650"/>
                <a:gd name="connsiteY3" fmla="*/ 0 h 622300"/>
                <a:gd name="connsiteX4" fmla="*/ 0 w 628650"/>
                <a:gd name="connsiteY4" fmla="*/ 73025 h 622300"/>
                <a:gd name="connsiteX5" fmla="*/ 139700 w 628650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555625 w 835025"/>
                <a:gd name="connsiteY2" fmla="*/ 330200 h 622300"/>
                <a:gd name="connsiteX3" fmla="*/ 619125 w 835025"/>
                <a:gd name="connsiteY3" fmla="*/ 0 h 622300"/>
                <a:gd name="connsiteX4" fmla="*/ 0 w 835025"/>
                <a:gd name="connsiteY4" fmla="*/ 73025 h 622300"/>
                <a:gd name="connsiteX5" fmla="*/ 139700 w 835025"/>
                <a:gd name="connsiteY5" fmla="*/ 622300 h 622300"/>
                <a:gd name="connsiteX0" fmla="*/ 139700 w 835025"/>
                <a:gd name="connsiteY0" fmla="*/ 622300 h 622300"/>
                <a:gd name="connsiteX1" fmla="*/ 835025 w 835025"/>
                <a:gd name="connsiteY1" fmla="*/ 542925 h 622300"/>
                <a:gd name="connsiteX2" fmla="*/ 619125 w 835025"/>
                <a:gd name="connsiteY2" fmla="*/ 0 h 622300"/>
                <a:gd name="connsiteX3" fmla="*/ 0 w 835025"/>
                <a:gd name="connsiteY3" fmla="*/ 73025 h 622300"/>
                <a:gd name="connsiteX4" fmla="*/ 139700 w 835025"/>
                <a:gd name="connsiteY4" fmla="*/ 622300 h 622300"/>
                <a:gd name="connsiteX0" fmla="*/ 139700 w 835025"/>
                <a:gd name="connsiteY0" fmla="*/ 625475 h 625475"/>
                <a:gd name="connsiteX1" fmla="*/ 835025 w 835025"/>
                <a:gd name="connsiteY1" fmla="*/ 546100 h 625475"/>
                <a:gd name="connsiteX2" fmla="*/ 654050 w 835025"/>
                <a:gd name="connsiteY2" fmla="*/ 0 h 625475"/>
                <a:gd name="connsiteX3" fmla="*/ 0 w 835025"/>
                <a:gd name="connsiteY3" fmla="*/ 76200 h 625475"/>
                <a:gd name="connsiteX4" fmla="*/ 139700 w 835025"/>
                <a:gd name="connsiteY4" fmla="*/ 625475 h 625475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794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8650 h 628650"/>
                <a:gd name="connsiteX1" fmla="*/ 835025 w 835025"/>
                <a:gd name="connsiteY1" fmla="*/ 549275 h 628650"/>
                <a:gd name="connsiteX2" fmla="*/ 666750 w 835025"/>
                <a:gd name="connsiteY2" fmla="*/ 0 h 628650"/>
                <a:gd name="connsiteX3" fmla="*/ 0 w 835025"/>
                <a:gd name="connsiteY3" fmla="*/ 79375 h 628650"/>
                <a:gd name="connsiteX4" fmla="*/ 139700 w 835025"/>
                <a:gd name="connsiteY4" fmla="*/ 628650 h 628650"/>
                <a:gd name="connsiteX0" fmla="*/ 139700 w 835025"/>
                <a:gd name="connsiteY0" fmla="*/ 629720 h 629720"/>
                <a:gd name="connsiteX1" fmla="*/ 835025 w 835025"/>
                <a:gd name="connsiteY1" fmla="*/ 550345 h 629720"/>
                <a:gd name="connsiteX2" fmla="*/ 666750 w 835025"/>
                <a:gd name="connsiteY2" fmla="*/ 1070 h 629720"/>
                <a:gd name="connsiteX3" fmla="*/ 667561 w 835025"/>
                <a:gd name="connsiteY3" fmla="*/ 0 h 629720"/>
                <a:gd name="connsiteX4" fmla="*/ 0 w 835025"/>
                <a:gd name="connsiteY4" fmla="*/ 80445 h 629720"/>
                <a:gd name="connsiteX5" fmla="*/ 139700 w 835025"/>
                <a:gd name="connsiteY5" fmla="*/ 629720 h 629720"/>
                <a:gd name="connsiteX0" fmla="*/ 139700 w 988236"/>
                <a:gd name="connsiteY0" fmla="*/ 734495 h 734495"/>
                <a:gd name="connsiteX1" fmla="*/ 835025 w 988236"/>
                <a:gd name="connsiteY1" fmla="*/ 655120 h 734495"/>
                <a:gd name="connsiteX2" fmla="*/ 666750 w 988236"/>
                <a:gd name="connsiteY2" fmla="*/ 105845 h 734495"/>
                <a:gd name="connsiteX3" fmla="*/ 988236 w 988236"/>
                <a:gd name="connsiteY3" fmla="*/ 0 h 734495"/>
                <a:gd name="connsiteX4" fmla="*/ 0 w 988236"/>
                <a:gd name="connsiteY4" fmla="*/ 185220 h 734495"/>
                <a:gd name="connsiteX5" fmla="*/ 139700 w 988236"/>
                <a:gd name="connsiteY5" fmla="*/ 734495 h 734495"/>
                <a:gd name="connsiteX0" fmla="*/ 139700 w 1120775"/>
                <a:gd name="connsiteY0" fmla="*/ 734495 h 734495"/>
                <a:gd name="connsiteX1" fmla="*/ 835025 w 1120775"/>
                <a:gd name="connsiteY1" fmla="*/ 655120 h 734495"/>
                <a:gd name="connsiteX2" fmla="*/ 1120775 w 1120775"/>
                <a:gd name="connsiteY2" fmla="*/ 442395 h 734495"/>
                <a:gd name="connsiteX3" fmla="*/ 988236 w 1120775"/>
                <a:gd name="connsiteY3" fmla="*/ 0 h 734495"/>
                <a:gd name="connsiteX4" fmla="*/ 0 w 1120775"/>
                <a:gd name="connsiteY4" fmla="*/ 185220 h 734495"/>
                <a:gd name="connsiteX5" fmla="*/ 139700 w 1120775"/>
                <a:gd name="connsiteY5" fmla="*/ 734495 h 734495"/>
                <a:gd name="connsiteX0" fmla="*/ 139700 w 1270000"/>
                <a:gd name="connsiteY0" fmla="*/ 734495 h 1074220"/>
                <a:gd name="connsiteX1" fmla="*/ 1270000 w 1270000"/>
                <a:gd name="connsiteY1" fmla="*/ 1074220 h 1074220"/>
                <a:gd name="connsiteX2" fmla="*/ 1120775 w 1270000"/>
                <a:gd name="connsiteY2" fmla="*/ 442395 h 1074220"/>
                <a:gd name="connsiteX3" fmla="*/ 988236 w 1270000"/>
                <a:gd name="connsiteY3" fmla="*/ 0 h 1074220"/>
                <a:gd name="connsiteX4" fmla="*/ 0 w 1270000"/>
                <a:gd name="connsiteY4" fmla="*/ 185220 h 1074220"/>
                <a:gd name="connsiteX5" fmla="*/ 139700 w 1270000"/>
                <a:gd name="connsiteY5" fmla="*/ 734495 h 1074220"/>
                <a:gd name="connsiteX0" fmla="*/ 76200 w 1270000"/>
                <a:gd name="connsiteY0" fmla="*/ 1217095 h 1217095"/>
                <a:gd name="connsiteX1" fmla="*/ 1270000 w 1270000"/>
                <a:gd name="connsiteY1" fmla="*/ 1074220 h 1217095"/>
                <a:gd name="connsiteX2" fmla="*/ 1120775 w 1270000"/>
                <a:gd name="connsiteY2" fmla="*/ 442395 h 1217095"/>
                <a:gd name="connsiteX3" fmla="*/ 988236 w 1270000"/>
                <a:gd name="connsiteY3" fmla="*/ 0 h 1217095"/>
                <a:gd name="connsiteX4" fmla="*/ 0 w 1270000"/>
                <a:gd name="connsiteY4" fmla="*/ 185220 h 1217095"/>
                <a:gd name="connsiteX5" fmla="*/ 76200 w 1270000"/>
                <a:gd name="connsiteY5" fmla="*/ 1217095 h 1217095"/>
                <a:gd name="connsiteX0" fmla="*/ 76200 w 1120775"/>
                <a:gd name="connsiteY0" fmla="*/ 1217095 h 1217095"/>
                <a:gd name="connsiteX1" fmla="*/ 977900 w 1120775"/>
                <a:gd name="connsiteY1" fmla="*/ 1105970 h 1217095"/>
                <a:gd name="connsiteX2" fmla="*/ 1120775 w 1120775"/>
                <a:gd name="connsiteY2" fmla="*/ 442395 h 1217095"/>
                <a:gd name="connsiteX3" fmla="*/ 988236 w 1120775"/>
                <a:gd name="connsiteY3" fmla="*/ 0 h 1217095"/>
                <a:gd name="connsiteX4" fmla="*/ 0 w 1120775"/>
                <a:gd name="connsiteY4" fmla="*/ 185220 h 1217095"/>
                <a:gd name="connsiteX5" fmla="*/ 76200 w 1120775"/>
                <a:gd name="connsiteY5" fmla="*/ 1217095 h 1217095"/>
                <a:gd name="connsiteX0" fmla="*/ 76200 w 988236"/>
                <a:gd name="connsiteY0" fmla="*/ 1217095 h 1217095"/>
                <a:gd name="connsiteX1" fmla="*/ 977900 w 988236"/>
                <a:gd name="connsiteY1" fmla="*/ 1105970 h 1217095"/>
                <a:gd name="connsiteX2" fmla="*/ 847725 w 988236"/>
                <a:gd name="connsiteY2" fmla="*/ 575745 h 1217095"/>
                <a:gd name="connsiteX3" fmla="*/ 988236 w 988236"/>
                <a:gd name="connsiteY3" fmla="*/ 0 h 1217095"/>
                <a:gd name="connsiteX4" fmla="*/ 0 w 988236"/>
                <a:gd name="connsiteY4" fmla="*/ 185220 h 1217095"/>
                <a:gd name="connsiteX5" fmla="*/ 76200 w 988236"/>
                <a:gd name="connsiteY5" fmla="*/ 1217095 h 1217095"/>
                <a:gd name="connsiteX0" fmla="*/ 142875 w 1054911"/>
                <a:gd name="connsiteY0" fmla="*/ 1217095 h 1217095"/>
                <a:gd name="connsiteX1" fmla="*/ 1044575 w 1054911"/>
                <a:gd name="connsiteY1" fmla="*/ 1105970 h 1217095"/>
                <a:gd name="connsiteX2" fmla="*/ 914400 w 1054911"/>
                <a:gd name="connsiteY2" fmla="*/ 575745 h 1217095"/>
                <a:gd name="connsiteX3" fmla="*/ 1054911 w 1054911"/>
                <a:gd name="connsiteY3" fmla="*/ 0 h 1217095"/>
                <a:gd name="connsiteX4" fmla="*/ 0 w 1054911"/>
                <a:gd name="connsiteY4" fmla="*/ 436045 h 1217095"/>
                <a:gd name="connsiteX5" fmla="*/ 142875 w 1054911"/>
                <a:gd name="connsiteY5" fmla="*/ 1217095 h 1217095"/>
                <a:gd name="connsiteX0" fmla="*/ 142875 w 1044575"/>
                <a:gd name="connsiteY0" fmla="*/ 804345 h 804345"/>
                <a:gd name="connsiteX1" fmla="*/ 1044575 w 1044575"/>
                <a:gd name="connsiteY1" fmla="*/ 693220 h 804345"/>
                <a:gd name="connsiteX2" fmla="*/ 914400 w 1044575"/>
                <a:gd name="connsiteY2" fmla="*/ 162995 h 804345"/>
                <a:gd name="connsiteX3" fmla="*/ 200836 w 1044575"/>
                <a:gd name="connsiteY3" fmla="*/ 0 h 804345"/>
                <a:gd name="connsiteX4" fmla="*/ 0 w 1044575"/>
                <a:gd name="connsiteY4" fmla="*/ 23295 h 804345"/>
                <a:gd name="connsiteX5" fmla="*/ 142875 w 1044575"/>
                <a:gd name="connsiteY5" fmla="*/ 804345 h 804345"/>
                <a:gd name="connsiteX0" fmla="*/ 139700 w 1041400"/>
                <a:gd name="connsiteY0" fmla="*/ 804345 h 804345"/>
                <a:gd name="connsiteX1" fmla="*/ 1041400 w 1041400"/>
                <a:gd name="connsiteY1" fmla="*/ 693220 h 804345"/>
                <a:gd name="connsiteX2" fmla="*/ 911225 w 1041400"/>
                <a:gd name="connsiteY2" fmla="*/ 162995 h 804345"/>
                <a:gd name="connsiteX3" fmla="*/ 197661 w 1041400"/>
                <a:gd name="connsiteY3" fmla="*/ 0 h 804345"/>
                <a:gd name="connsiteX4" fmla="*/ 0 w 1041400"/>
                <a:gd name="connsiteY4" fmla="*/ 16945 h 804345"/>
                <a:gd name="connsiteX5" fmla="*/ 139700 w 1041400"/>
                <a:gd name="connsiteY5" fmla="*/ 804345 h 804345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11225 w 1041400"/>
                <a:gd name="connsiteY2" fmla="*/ 166170 h 807520"/>
                <a:gd name="connsiteX3" fmla="*/ 197661 w 1041400"/>
                <a:gd name="connsiteY3" fmla="*/ 3175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11225 w 1041400"/>
                <a:gd name="connsiteY2" fmla="*/ 166170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39700 w 1041400"/>
                <a:gd name="connsiteY0" fmla="*/ 807520 h 807520"/>
                <a:gd name="connsiteX1" fmla="*/ 1041400 w 1041400"/>
                <a:gd name="connsiteY1" fmla="*/ 696395 h 807520"/>
                <a:gd name="connsiteX2" fmla="*/ 920750 w 1041400"/>
                <a:gd name="connsiteY2" fmla="*/ 162995 h 807520"/>
                <a:gd name="connsiteX3" fmla="*/ 670736 w 1041400"/>
                <a:gd name="connsiteY3" fmla="*/ 190500 h 807520"/>
                <a:gd name="connsiteX4" fmla="*/ 191310 w 1041400"/>
                <a:gd name="connsiteY4" fmla="*/ 0 h 807520"/>
                <a:gd name="connsiteX5" fmla="*/ 0 w 1041400"/>
                <a:gd name="connsiteY5" fmla="*/ 20120 h 807520"/>
                <a:gd name="connsiteX6" fmla="*/ 139700 w 1041400"/>
                <a:gd name="connsiteY6" fmla="*/ 807520 h 807520"/>
                <a:gd name="connsiteX0" fmla="*/ 117475 w 1019175"/>
                <a:gd name="connsiteY0" fmla="*/ 807520 h 807520"/>
                <a:gd name="connsiteX1" fmla="*/ 1019175 w 1019175"/>
                <a:gd name="connsiteY1" fmla="*/ 696395 h 807520"/>
                <a:gd name="connsiteX2" fmla="*/ 898525 w 1019175"/>
                <a:gd name="connsiteY2" fmla="*/ 162995 h 807520"/>
                <a:gd name="connsiteX3" fmla="*/ 648511 w 1019175"/>
                <a:gd name="connsiteY3" fmla="*/ 190500 h 807520"/>
                <a:gd name="connsiteX4" fmla="*/ 169085 w 1019175"/>
                <a:gd name="connsiteY4" fmla="*/ 0 h 807520"/>
                <a:gd name="connsiteX5" fmla="*/ 0 w 1019175"/>
                <a:gd name="connsiteY5" fmla="*/ 13770 h 807520"/>
                <a:gd name="connsiteX6" fmla="*/ 117475 w 1019175"/>
                <a:gd name="connsiteY6" fmla="*/ 807520 h 807520"/>
                <a:gd name="connsiteX0" fmla="*/ 82550 w 1019175"/>
                <a:gd name="connsiteY0" fmla="*/ 807520 h 807520"/>
                <a:gd name="connsiteX1" fmla="*/ 1019175 w 1019175"/>
                <a:gd name="connsiteY1" fmla="*/ 696395 h 807520"/>
                <a:gd name="connsiteX2" fmla="*/ 898525 w 1019175"/>
                <a:gd name="connsiteY2" fmla="*/ 162995 h 807520"/>
                <a:gd name="connsiteX3" fmla="*/ 648511 w 1019175"/>
                <a:gd name="connsiteY3" fmla="*/ 190500 h 807520"/>
                <a:gd name="connsiteX4" fmla="*/ 169085 w 1019175"/>
                <a:gd name="connsiteY4" fmla="*/ 0 h 807520"/>
                <a:gd name="connsiteX5" fmla="*/ 0 w 1019175"/>
                <a:gd name="connsiteY5" fmla="*/ 13770 h 807520"/>
                <a:gd name="connsiteX6" fmla="*/ 82550 w 1019175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898525 w 990600"/>
                <a:gd name="connsiteY2" fmla="*/ 162995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13770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13770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23295 h 807520"/>
                <a:gd name="connsiteX6" fmla="*/ 82550 w 990600"/>
                <a:gd name="connsiteY6" fmla="*/ 807520 h 807520"/>
                <a:gd name="connsiteX0" fmla="*/ 82550 w 990600"/>
                <a:gd name="connsiteY0" fmla="*/ 807520 h 807520"/>
                <a:gd name="connsiteX1" fmla="*/ 990600 w 990600"/>
                <a:gd name="connsiteY1" fmla="*/ 712270 h 807520"/>
                <a:gd name="connsiteX2" fmla="*/ 908050 w 990600"/>
                <a:gd name="connsiteY2" fmla="*/ 159820 h 807520"/>
                <a:gd name="connsiteX3" fmla="*/ 648511 w 990600"/>
                <a:gd name="connsiteY3" fmla="*/ 190500 h 807520"/>
                <a:gd name="connsiteX4" fmla="*/ 169085 w 990600"/>
                <a:gd name="connsiteY4" fmla="*/ 0 h 807520"/>
                <a:gd name="connsiteX5" fmla="*/ 0 w 990600"/>
                <a:gd name="connsiteY5" fmla="*/ 4245 h 807520"/>
                <a:gd name="connsiteX6" fmla="*/ 82550 w 99060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01700 w 984250"/>
                <a:gd name="connsiteY2" fmla="*/ 159820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42975 w 984250"/>
                <a:gd name="connsiteY2" fmla="*/ 156645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36625 w 984250"/>
                <a:gd name="connsiteY2" fmla="*/ 143945 h 807520"/>
                <a:gd name="connsiteX3" fmla="*/ 642161 w 984250"/>
                <a:gd name="connsiteY3" fmla="*/ 190500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07520 h 807520"/>
                <a:gd name="connsiteX1" fmla="*/ 984250 w 984250"/>
                <a:gd name="connsiteY1" fmla="*/ 712270 h 807520"/>
                <a:gd name="connsiteX2" fmla="*/ 936625 w 984250"/>
                <a:gd name="connsiteY2" fmla="*/ 143945 h 807520"/>
                <a:gd name="connsiteX3" fmla="*/ 696136 w 984250"/>
                <a:gd name="connsiteY3" fmla="*/ 174625 h 807520"/>
                <a:gd name="connsiteX4" fmla="*/ 162735 w 984250"/>
                <a:gd name="connsiteY4" fmla="*/ 0 h 807520"/>
                <a:gd name="connsiteX5" fmla="*/ 0 w 984250"/>
                <a:gd name="connsiteY5" fmla="*/ 16945 h 807520"/>
                <a:gd name="connsiteX6" fmla="*/ 76200 w 984250"/>
                <a:gd name="connsiteY6" fmla="*/ 807520 h 807520"/>
                <a:gd name="connsiteX0" fmla="*/ 76200 w 984250"/>
                <a:gd name="connsiteY0" fmla="*/ 817045 h 817045"/>
                <a:gd name="connsiteX1" fmla="*/ 984250 w 984250"/>
                <a:gd name="connsiteY1" fmla="*/ 721795 h 817045"/>
                <a:gd name="connsiteX2" fmla="*/ 936625 w 984250"/>
                <a:gd name="connsiteY2" fmla="*/ 153470 h 817045"/>
                <a:gd name="connsiteX3" fmla="*/ 696136 w 984250"/>
                <a:gd name="connsiteY3" fmla="*/ 184150 h 817045"/>
                <a:gd name="connsiteX4" fmla="*/ 238935 w 984250"/>
                <a:gd name="connsiteY4" fmla="*/ 0 h 817045"/>
                <a:gd name="connsiteX5" fmla="*/ 0 w 984250"/>
                <a:gd name="connsiteY5" fmla="*/ 26470 h 817045"/>
                <a:gd name="connsiteX6" fmla="*/ 76200 w 984250"/>
                <a:gd name="connsiteY6" fmla="*/ 817045 h 817045"/>
                <a:gd name="connsiteX0" fmla="*/ 12700 w 920750"/>
                <a:gd name="connsiteY0" fmla="*/ 817045 h 817045"/>
                <a:gd name="connsiteX1" fmla="*/ 920750 w 920750"/>
                <a:gd name="connsiteY1" fmla="*/ 721795 h 817045"/>
                <a:gd name="connsiteX2" fmla="*/ 873125 w 920750"/>
                <a:gd name="connsiteY2" fmla="*/ 153470 h 817045"/>
                <a:gd name="connsiteX3" fmla="*/ 632636 w 920750"/>
                <a:gd name="connsiteY3" fmla="*/ 184150 h 817045"/>
                <a:gd name="connsiteX4" fmla="*/ 175435 w 920750"/>
                <a:gd name="connsiteY4" fmla="*/ 0 h 817045"/>
                <a:gd name="connsiteX5" fmla="*/ 0 w 920750"/>
                <a:gd name="connsiteY5" fmla="*/ 13770 h 817045"/>
                <a:gd name="connsiteX6" fmla="*/ 12700 w 920750"/>
                <a:gd name="connsiteY6" fmla="*/ 817045 h 817045"/>
                <a:gd name="connsiteX0" fmla="*/ 44450 w 952500"/>
                <a:gd name="connsiteY0" fmla="*/ 817045 h 817045"/>
                <a:gd name="connsiteX1" fmla="*/ 952500 w 952500"/>
                <a:gd name="connsiteY1" fmla="*/ 721795 h 817045"/>
                <a:gd name="connsiteX2" fmla="*/ 904875 w 952500"/>
                <a:gd name="connsiteY2" fmla="*/ 153470 h 817045"/>
                <a:gd name="connsiteX3" fmla="*/ 664386 w 952500"/>
                <a:gd name="connsiteY3" fmla="*/ 184150 h 817045"/>
                <a:gd name="connsiteX4" fmla="*/ 207185 w 952500"/>
                <a:gd name="connsiteY4" fmla="*/ 0 h 817045"/>
                <a:gd name="connsiteX5" fmla="*/ 0 w 952500"/>
                <a:gd name="connsiteY5" fmla="*/ 10595 h 817045"/>
                <a:gd name="connsiteX6" fmla="*/ 44450 w 952500"/>
                <a:gd name="connsiteY6" fmla="*/ 817045 h 817045"/>
                <a:gd name="connsiteX0" fmla="*/ 9525 w 952500"/>
                <a:gd name="connsiteY0" fmla="*/ 813870 h 813870"/>
                <a:gd name="connsiteX1" fmla="*/ 952500 w 952500"/>
                <a:gd name="connsiteY1" fmla="*/ 721795 h 813870"/>
                <a:gd name="connsiteX2" fmla="*/ 904875 w 952500"/>
                <a:gd name="connsiteY2" fmla="*/ 153470 h 813870"/>
                <a:gd name="connsiteX3" fmla="*/ 664386 w 952500"/>
                <a:gd name="connsiteY3" fmla="*/ 184150 h 813870"/>
                <a:gd name="connsiteX4" fmla="*/ 207185 w 952500"/>
                <a:gd name="connsiteY4" fmla="*/ 0 h 813870"/>
                <a:gd name="connsiteX5" fmla="*/ 0 w 952500"/>
                <a:gd name="connsiteY5" fmla="*/ 10595 h 813870"/>
                <a:gd name="connsiteX6" fmla="*/ 9525 w 952500"/>
                <a:gd name="connsiteY6" fmla="*/ 813870 h 813870"/>
                <a:gd name="connsiteX0" fmla="*/ 9525 w 952500"/>
                <a:gd name="connsiteY0" fmla="*/ 823395 h 823395"/>
                <a:gd name="connsiteX1" fmla="*/ 952500 w 952500"/>
                <a:gd name="connsiteY1" fmla="*/ 731320 h 823395"/>
                <a:gd name="connsiteX2" fmla="*/ 904875 w 952500"/>
                <a:gd name="connsiteY2" fmla="*/ 162995 h 823395"/>
                <a:gd name="connsiteX3" fmla="*/ 664386 w 952500"/>
                <a:gd name="connsiteY3" fmla="*/ 193675 h 823395"/>
                <a:gd name="connsiteX4" fmla="*/ 207185 w 952500"/>
                <a:gd name="connsiteY4" fmla="*/ 0 h 823395"/>
                <a:gd name="connsiteX5" fmla="*/ 0 w 952500"/>
                <a:gd name="connsiteY5" fmla="*/ 20120 h 823395"/>
                <a:gd name="connsiteX6" fmla="*/ 9525 w 952500"/>
                <a:gd name="connsiteY6" fmla="*/ 823395 h 823395"/>
                <a:gd name="connsiteX0" fmla="*/ 9525 w 952500"/>
                <a:gd name="connsiteY0" fmla="*/ 823395 h 823395"/>
                <a:gd name="connsiteX1" fmla="*/ 952500 w 952500"/>
                <a:gd name="connsiteY1" fmla="*/ 731320 h 823395"/>
                <a:gd name="connsiteX2" fmla="*/ 900642 w 952500"/>
                <a:gd name="connsiteY2" fmla="*/ 239195 h 823395"/>
                <a:gd name="connsiteX3" fmla="*/ 664386 w 952500"/>
                <a:gd name="connsiteY3" fmla="*/ 193675 h 823395"/>
                <a:gd name="connsiteX4" fmla="*/ 207185 w 952500"/>
                <a:gd name="connsiteY4" fmla="*/ 0 h 823395"/>
                <a:gd name="connsiteX5" fmla="*/ 0 w 952500"/>
                <a:gd name="connsiteY5" fmla="*/ 20120 h 823395"/>
                <a:gd name="connsiteX6" fmla="*/ 9525 w 952500"/>
                <a:gd name="connsiteY6" fmla="*/ 823395 h 823395"/>
                <a:gd name="connsiteX0" fmla="*/ 9525 w 952500"/>
                <a:gd name="connsiteY0" fmla="*/ 823395 h 823395"/>
                <a:gd name="connsiteX1" fmla="*/ 952500 w 952500"/>
                <a:gd name="connsiteY1" fmla="*/ 731320 h 823395"/>
                <a:gd name="connsiteX2" fmla="*/ 900642 w 952500"/>
                <a:gd name="connsiteY2" fmla="*/ 239195 h 823395"/>
                <a:gd name="connsiteX3" fmla="*/ 638986 w 952500"/>
                <a:gd name="connsiteY3" fmla="*/ 274108 h 823395"/>
                <a:gd name="connsiteX4" fmla="*/ 207185 w 952500"/>
                <a:gd name="connsiteY4" fmla="*/ 0 h 823395"/>
                <a:gd name="connsiteX5" fmla="*/ 0 w 952500"/>
                <a:gd name="connsiteY5" fmla="*/ 20120 h 823395"/>
                <a:gd name="connsiteX6" fmla="*/ 9525 w 952500"/>
                <a:gd name="connsiteY6" fmla="*/ 823395 h 823395"/>
                <a:gd name="connsiteX0" fmla="*/ 9525 w 952500"/>
                <a:gd name="connsiteY0" fmla="*/ 803275 h 803275"/>
                <a:gd name="connsiteX1" fmla="*/ 952500 w 952500"/>
                <a:gd name="connsiteY1" fmla="*/ 711200 h 803275"/>
                <a:gd name="connsiteX2" fmla="*/ 900642 w 952500"/>
                <a:gd name="connsiteY2" fmla="*/ 219075 h 803275"/>
                <a:gd name="connsiteX3" fmla="*/ 638986 w 952500"/>
                <a:gd name="connsiteY3" fmla="*/ 253988 h 803275"/>
                <a:gd name="connsiteX4" fmla="*/ 122518 w 952500"/>
                <a:gd name="connsiteY4" fmla="*/ 43380 h 803275"/>
                <a:gd name="connsiteX5" fmla="*/ 0 w 952500"/>
                <a:gd name="connsiteY5" fmla="*/ 0 h 803275"/>
                <a:gd name="connsiteX6" fmla="*/ 9525 w 952500"/>
                <a:gd name="connsiteY6" fmla="*/ 803275 h 803275"/>
                <a:gd name="connsiteX0" fmla="*/ 94192 w 1037167"/>
                <a:gd name="connsiteY0" fmla="*/ 759895 h 759895"/>
                <a:gd name="connsiteX1" fmla="*/ 1037167 w 1037167"/>
                <a:gd name="connsiteY1" fmla="*/ 667820 h 759895"/>
                <a:gd name="connsiteX2" fmla="*/ 985309 w 1037167"/>
                <a:gd name="connsiteY2" fmla="*/ 175695 h 759895"/>
                <a:gd name="connsiteX3" fmla="*/ 723653 w 1037167"/>
                <a:gd name="connsiteY3" fmla="*/ 210608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94192 w 1037167"/>
                <a:gd name="connsiteY6" fmla="*/ 759895 h 759895"/>
                <a:gd name="connsiteX0" fmla="*/ 17992 w 1037167"/>
                <a:gd name="connsiteY0" fmla="*/ 759895 h 759895"/>
                <a:gd name="connsiteX1" fmla="*/ 1037167 w 1037167"/>
                <a:gd name="connsiteY1" fmla="*/ 667820 h 759895"/>
                <a:gd name="connsiteX2" fmla="*/ 985309 w 1037167"/>
                <a:gd name="connsiteY2" fmla="*/ 175695 h 759895"/>
                <a:gd name="connsiteX3" fmla="*/ 723653 w 1037167"/>
                <a:gd name="connsiteY3" fmla="*/ 210608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17992 w 1037167"/>
                <a:gd name="connsiteY6" fmla="*/ 759895 h 759895"/>
                <a:gd name="connsiteX0" fmla="*/ 17992 w 1037167"/>
                <a:gd name="connsiteY0" fmla="*/ 759895 h 759895"/>
                <a:gd name="connsiteX1" fmla="*/ 1037167 w 1037167"/>
                <a:gd name="connsiteY1" fmla="*/ 667820 h 759895"/>
                <a:gd name="connsiteX2" fmla="*/ 1036109 w 1037167"/>
                <a:gd name="connsiteY2" fmla="*/ 150295 h 759895"/>
                <a:gd name="connsiteX3" fmla="*/ 723653 w 1037167"/>
                <a:gd name="connsiteY3" fmla="*/ 210608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17992 w 1037167"/>
                <a:gd name="connsiteY6" fmla="*/ 759895 h 759895"/>
                <a:gd name="connsiteX0" fmla="*/ 17992 w 1037167"/>
                <a:gd name="connsiteY0" fmla="*/ 759895 h 759895"/>
                <a:gd name="connsiteX1" fmla="*/ 1037167 w 1037167"/>
                <a:gd name="connsiteY1" fmla="*/ 667820 h 759895"/>
                <a:gd name="connsiteX2" fmla="*/ 1036109 w 1037167"/>
                <a:gd name="connsiteY2" fmla="*/ 150295 h 759895"/>
                <a:gd name="connsiteX3" fmla="*/ 749053 w 1037167"/>
                <a:gd name="connsiteY3" fmla="*/ 189442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17992 w 1037167"/>
                <a:gd name="connsiteY6" fmla="*/ 759895 h 759895"/>
                <a:gd name="connsiteX0" fmla="*/ 17992 w 1037167"/>
                <a:gd name="connsiteY0" fmla="*/ 759895 h 759895"/>
                <a:gd name="connsiteX1" fmla="*/ 1037167 w 1037167"/>
                <a:gd name="connsiteY1" fmla="*/ 667820 h 759895"/>
                <a:gd name="connsiteX2" fmla="*/ 1036109 w 1037167"/>
                <a:gd name="connsiteY2" fmla="*/ 162995 h 759895"/>
                <a:gd name="connsiteX3" fmla="*/ 749053 w 1037167"/>
                <a:gd name="connsiteY3" fmla="*/ 189442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17992 w 1037167"/>
                <a:gd name="connsiteY6" fmla="*/ 759895 h 759895"/>
                <a:gd name="connsiteX0" fmla="*/ 17992 w 1037167"/>
                <a:gd name="connsiteY0" fmla="*/ 759895 h 759895"/>
                <a:gd name="connsiteX1" fmla="*/ 1037167 w 1037167"/>
                <a:gd name="connsiteY1" fmla="*/ 667820 h 759895"/>
                <a:gd name="connsiteX2" fmla="*/ 1036109 w 1037167"/>
                <a:gd name="connsiteY2" fmla="*/ 162995 h 759895"/>
                <a:gd name="connsiteX3" fmla="*/ 761753 w 1037167"/>
                <a:gd name="connsiteY3" fmla="*/ 172508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17992 w 1037167"/>
                <a:gd name="connsiteY6" fmla="*/ 759895 h 759895"/>
                <a:gd name="connsiteX0" fmla="*/ 17992 w 1037167"/>
                <a:gd name="connsiteY0" fmla="*/ 759895 h 759895"/>
                <a:gd name="connsiteX1" fmla="*/ 1037167 w 1037167"/>
                <a:gd name="connsiteY1" fmla="*/ 667820 h 759895"/>
                <a:gd name="connsiteX2" fmla="*/ 1036109 w 1037167"/>
                <a:gd name="connsiteY2" fmla="*/ 154528 h 759895"/>
                <a:gd name="connsiteX3" fmla="*/ 761753 w 1037167"/>
                <a:gd name="connsiteY3" fmla="*/ 172508 h 759895"/>
                <a:gd name="connsiteX4" fmla="*/ 207185 w 1037167"/>
                <a:gd name="connsiteY4" fmla="*/ 0 h 759895"/>
                <a:gd name="connsiteX5" fmla="*/ 0 w 1037167"/>
                <a:gd name="connsiteY5" fmla="*/ 20120 h 759895"/>
                <a:gd name="connsiteX6" fmla="*/ 17992 w 1037167"/>
                <a:gd name="connsiteY6" fmla="*/ 759895 h 759895"/>
                <a:gd name="connsiteX0" fmla="*/ 17992 w 1037167"/>
                <a:gd name="connsiteY0" fmla="*/ 789528 h 789528"/>
                <a:gd name="connsiteX1" fmla="*/ 1037167 w 1037167"/>
                <a:gd name="connsiteY1" fmla="*/ 697453 h 789528"/>
                <a:gd name="connsiteX2" fmla="*/ 1036109 w 1037167"/>
                <a:gd name="connsiteY2" fmla="*/ 184161 h 789528"/>
                <a:gd name="connsiteX3" fmla="*/ 761753 w 1037167"/>
                <a:gd name="connsiteY3" fmla="*/ 202141 h 789528"/>
                <a:gd name="connsiteX4" fmla="*/ 270685 w 1037167"/>
                <a:gd name="connsiteY4" fmla="*/ 0 h 789528"/>
                <a:gd name="connsiteX5" fmla="*/ 0 w 1037167"/>
                <a:gd name="connsiteY5" fmla="*/ 49753 h 789528"/>
                <a:gd name="connsiteX6" fmla="*/ 17992 w 1037167"/>
                <a:gd name="connsiteY6" fmla="*/ 789528 h 789528"/>
                <a:gd name="connsiteX0" fmla="*/ 0 w 1019175"/>
                <a:gd name="connsiteY0" fmla="*/ 789528 h 789528"/>
                <a:gd name="connsiteX1" fmla="*/ 1019175 w 1019175"/>
                <a:gd name="connsiteY1" fmla="*/ 697453 h 789528"/>
                <a:gd name="connsiteX2" fmla="*/ 1018117 w 1019175"/>
                <a:gd name="connsiteY2" fmla="*/ 184161 h 789528"/>
                <a:gd name="connsiteX3" fmla="*/ 743761 w 1019175"/>
                <a:gd name="connsiteY3" fmla="*/ 202141 h 789528"/>
                <a:gd name="connsiteX4" fmla="*/ 252693 w 1019175"/>
                <a:gd name="connsiteY4" fmla="*/ 0 h 789528"/>
                <a:gd name="connsiteX5" fmla="*/ 49742 w 1019175"/>
                <a:gd name="connsiteY5" fmla="*/ 3186 h 789528"/>
                <a:gd name="connsiteX6" fmla="*/ 0 w 1019175"/>
                <a:gd name="connsiteY6" fmla="*/ 789528 h 789528"/>
                <a:gd name="connsiteX0" fmla="*/ 0 w 1019175"/>
                <a:gd name="connsiteY0" fmla="*/ 789528 h 789528"/>
                <a:gd name="connsiteX1" fmla="*/ 1019175 w 1019175"/>
                <a:gd name="connsiteY1" fmla="*/ 697453 h 789528"/>
                <a:gd name="connsiteX2" fmla="*/ 1018117 w 1019175"/>
                <a:gd name="connsiteY2" fmla="*/ 184161 h 789528"/>
                <a:gd name="connsiteX3" fmla="*/ 743761 w 1019175"/>
                <a:gd name="connsiteY3" fmla="*/ 202141 h 789528"/>
                <a:gd name="connsiteX4" fmla="*/ 252693 w 1019175"/>
                <a:gd name="connsiteY4" fmla="*/ 0 h 789528"/>
                <a:gd name="connsiteX5" fmla="*/ 49742 w 1019175"/>
                <a:gd name="connsiteY5" fmla="*/ 15886 h 789528"/>
                <a:gd name="connsiteX6" fmla="*/ 0 w 1019175"/>
                <a:gd name="connsiteY6" fmla="*/ 789528 h 78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9175" h="789528">
                  <a:moveTo>
                    <a:pt x="0" y="789528"/>
                  </a:moveTo>
                  <a:lnTo>
                    <a:pt x="1019175" y="697453"/>
                  </a:lnTo>
                  <a:cubicBezTo>
                    <a:pt x="1018822" y="524945"/>
                    <a:pt x="1018470" y="356669"/>
                    <a:pt x="1018117" y="184161"/>
                  </a:cubicBezTo>
                  <a:lnTo>
                    <a:pt x="743761" y="202141"/>
                  </a:lnTo>
                  <a:lnTo>
                    <a:pt x="252693" y="0"/>
                  </a:lnTo>
                  <a:lnTo>
                    <a:pt x="49742" y="15886"/>
                  </a:lnTo>
                  <a:lnTo>
                    <a:pt x="0" y="789528"/>
                  </a:lnTo>
                  <a:close/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6" name="Straight Connector 35"/>
            <p:cNvCxnSpPr>
              <a:stCxn id="33" idx="1"/>
              <a:endCxn id="19" idx="0"/>
            </p:cNvCxnSpPr>
            <p:nvPr/>
          </p:nvCxnSpPr>
          <p:spPr>
            <a:xfrm>
              <a:off x="1757081" y="4393151"/>
              <a:ext cx="143369" cy="1476096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Jolly, UCL — VHEE'17, Daresbury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grpSp>
        <p:nvGrpSpPr>
          <p:cNvPr id="29" name="Group 28"/>
          <p:cNvGrpSpPr/>
          <p:nvPr/>
        </p:nvGrpSpPr>
        <p:grpSpPr>
          <a:xfrm>
            <a:off x="5213350" y="2425700"/>
            <a:ext cx="2816582" cy="3519261"/>
            <a:chOff x="5213350" y="2425700"/>
            <a:chExt cx="2816582" cy="3519261"/>
          </a:xfrm>
        </p:grpSpPr>
        <p:sp>
          <p:nvSpPr>
            <p:cNvPr id="24" name="Freeform 23"/>
            <p:cNvSpPr/>
            <p:nvPr/>
          </p:nvSpPr>
          <p:spPr>
            <a:xfrm>
              <a:off x="5213350" y="2425700"/>
              <a:ext cx="1365250" cy="984250"/>
            </a:xfrm>
            <a:custGeom>
              <a:avLst/>
              <a:gdLst>
                <a:gd name="connsiteX0" fmla="*/ 88900 w 1365250"/>
                <a:gd name="connsiteY0" fmla="*/ 800100 h 984250"/>
                <a:gd name="connsiteX1" fmla="*/ 0 w 1365250"/>
                <a:gd name="connsiteY1" fmla="*/ 393700 h 984250"/>
                <a:gd name="connsiteX2" fmla="*/ 158750 w 1365250"/>
                <a:gd name="connsiteY2" fmla="*/ 50800 h 984250"/>
                <a:gd name="connsiteX3" fmla="*/ 660400 w 1365250"/>
                <a:gd name="connsiteY3" fmla="*/ 0 h 984250"/>
                <a:gd name="connsiteX4" fmla="*/ 1206500 w 1365250"/>
                <a:gd name="connsiteY4" fmla="*/ 285750 h 984250"/>
                <a:gd name="connsiteX5" fmla="*/ 1365250 w 1365250"/>
                <a:gd name="connsiteY5" fmla="*/ 895350 h 984250"/>
                <a:gd name="connsiteX6" fmla="*/ 831850 w 1365250"/>
                <a:gd name="connsiteY6" fmla="*/ 984250 h 984250"/>
                <a:gd name="connsiteX7" fmla="*/ 304800 w 1365250"/>
                <a:gd name="connsiteY7" fmla="*/ 774700 h 984250"/>
                <a:gd name="connsiteX8" fmla="*/ 88900 w 1365250"/>
                <a:gd name="connsiteY8" fmla="*/ 800100 h 98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5250" h="984250">
                  <a:moveTo>
                    <a:pt x="88900" y="800100"/>
                  </a:moveTo>
                  <a:lnTo>
                    <a:pt x="0" y="393700"/>
                  </a:lnTo>
                  <a:lnTo>
                    <a:pt x="158750" y="50800"/>
                  </a:lnTo>
                  <a:lnTo>
                    <a:pt x="660400" y="0"/>
                  </a:lnTo>
                  <a:lnTo>
                    <a:pt x="1206500" y="285750"/>
                  </a:lnTo>
                  <a:lnTo>
                    <a:pt x="1365250" y="895350"/>
                  </a:lnTo>
                  <a:lnTo>
                    <a:pt x="831850" y="984250"/>
                  </a:lnTo>
                  <a:lnTo>
                    <a:pt x="304800" y="774700"/>
                  </a:lnTo>
                  <a:lnTo>
                    <a:pt x="88900" y="800100"/>
                  </a:lnTo>
                  <a:close/>
                </a:path>
              </a:pathLst>
            </a:custGeom>
            <a:noFill/>
            <a:ln w="19050" cmpd="sng">
              <a:solidFill>
                <a:srgbClr val="26267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hteck 15"/>
            <p:cNvSpPr/>
            <p:nvPr/>
          </p:nvSpPr>
          <p:spPr>
            <a:xfrm>
              <a:off x="6869266" y="5656961"/>
              <a:ext cx="1160666" cy="288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accent2">
                  <a:lumMod val="75000"/>
                </a:schemeClr>
              </a:solidFill>
              <a:tailEnd type="oval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36000" rIns="144000" bIns="36000" rtlCol="0" anchor="ctr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  <a:ea typeface="Arial" pitchFamily="-116" charset="0"/>
                  <a:cs typeface="Arial" pitchFamily="-116" charset="0"/>
                </a:rPr>
                <a:t>Gantry</a:t>
              </a:r>
              <a:endParaRPr lang="en-US" sz="1600" dirty="0">
                <a:solidFill>
                  <a:srgbClr val="FFFFFF"/>
                </a:solidFill>
                <a:ea typeface="Arial" pitchFamily="-116" charset="0"/>
                <a:cs typeface="Arial" pitchFamily="-116" charset="0"/>
              </a:endParaRPr>
            </a:p>
          </p:txBody>
        </p:sp>
        <p:cxnSp>
          <p:nvCxnSpPr>
            <p:cNvPr id="37" name="Straight Connector 36"/>
            <p:cNvCxnSpPr>
              <a:stCxn id="35" idx="0"/>
              <a:endCxn id="24" idx="5"/>
            </p:cNvCxnSpPr>
            <p:nvPr/>
          </p:nvCxnSpPr>
          <p:spPr>
            <a:xfrm flipH="1" flipV="1">
              <a:off x="6578600" y="3321050"/>
              <a:ext cx="870999" cy="2335911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25/07/17</a:t>
            </a:r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791916" y="6497569"/>
            <a:ext cx="4157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dirty="0" smtClean="0">
                <a:latin typeface="+mn-lt"/>
              </a:rPr>
              <a:t>Images courtesy of UCLH/Jan </a:t>
            </a:r>
            <a:r>
              <a:rPr lang="en-US" sz="1000" dirty="0" err="1" smtClean="0">
                <a:latin typeface="+mn-lt"/>
              </a:rPr>
              <a:t>Timmer</a:t>
            </a:r>
            <a:r>
              <a:rPr lang="en-US" sz="1000" dirty="0" smtClean="0">
                <a:latin typeface="+mn-lt"/>
              </a:rPr>
              <a:t>, Varian Inc.</a:t>
            </a:r>
            <a:endParaRPr lang="en-U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87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47003</TotalTime>
  <Words>874</Words>
  <Application>Microsoft Macintosh PowerPoint</Application>
  <PresentationFormat>On-screen Show (4:3)</PresentationFormat>
  <Paragraphs>211</Paragraphs>
  <Slides>18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1_Default Design</vt:lpstr>
      <vt:lpstr>Chart</vt:lpstr>
      <vt:lpstr>The UCLH Proton Beam Therapy Centre</vt:lpstr>
      <vt:lpstr>UK Overseas PBT Programme</vt:lpstr>
      <vt:lpstr>NHS PBT: Recent History</vt:lpstr>
      <vt:lpstr>NHS England Patient Mix</vt:lpstr>
      <vt:lpstr>NHS England PBT Service</vt:lpstr>
      <vt:lpstr>Operational Expectations</vt:lpstr>
      <vt:lpstr>UCL Cancer Campus (2015)</vt:lpstr>
      <vt:lpstr>UCLH Proton Beam Therapy Site</vt:lpstr>
      <vt:lpstr>UCLH Proton Therapy Facility</vt:lpstr>
      <vt:lpstr>UCLH PBT Facility</vt:lpstr>
      <vt:lpstr>UCLH PBT Construction</vt:lpstr>
      <vt:lpstr>UCLH PBT Building Services</vt:lpstr>
      <vt:lpstr>UCLH PBT Site: Facts &amp; Figures</vt:lpstr>
      <vt:lpstr>UCLH PBT Site Progress</vt:lpstr>
      <vt:lpstr>UCLH PBT: The Big Dig…</vt:lpstr>
      <vt:lpstr>UCLH PBT: Hitting Rock Bottom…</vt:lpstr>
      <vt:lpstr>UCLH PBT Site Drone Footage</vt:lpstr>
      <vt:lpstr>Onwards to 2020…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Simon Jolly</cp:lastModifiedBy>
  <cp:revision>607</cp:revision>
  <dcterms:created xsi:type="dcterms:W3CDTF">2010-06-07T11:18:15Z</dcterms:created>
  <dcterms:modified xsi:type="dcterms:W3CDTF">2017-07-26T08:21:51Z</dcterms:modified>
</cp:coreProperties>
</file>