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61" r:id="rId5"/>
    <p:sldId id="262" r:id="rId6"/>
    <p:sldId id="260"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7" d="100"/>
          <a:sy n="97" d="100"/>
        </p:scale>
        <p:origin x="1435" y="7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6FACEB-8685-4953-B118-F3B2A416B2AB}" type="datetimeFigureOut">
              <a:rPr lang="en-GB" smtClean="0"/>
              <a:t>31/01/2018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4DA11C-BF6B-4998-8BA1-88078603E4DF}" type="slidenum">
              <a:rPr lang="en-GB" smtClean="0"/>
              <a:t>‹#›</a:t>
            </a:fld>
            <a:endParaRPr lang="en-GB"/>
          </a:p>
        </p:txBody>
      </p:sp>
    </p:spTree>
    <p:extLst>
      <p:ext uri="{BB962C8B-B14F-4D97-AF65-F5344CB8AC3E}">
        <p14:creationId xmlns:p14="http://schemas.microsoft.com/office/powerpoint/2010/main" val="637202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GB"/>
              <a:t>31/01/2018</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482926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a:t>31/01/2018</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3726843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a:t>31/01/2018</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44386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GB"/>
              <a:t>31/01/2018</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1306671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GB"/>
              <a:t>31/01/2018</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1818884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GB"/>
              <a:t>31/01/2018</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165686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GB"/>
              <a:t>31/01/2018</a:t>
            </a:r>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3931453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GB"/>
              <a:t>31/01/2018</a:t>
            </a:r>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3874851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31/01/2018</a:t>
            </a:r>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3680904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GB"/>
              <a:t>31/01/2018</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142947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GB"/>
              <a:t>31/01/2018</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380870-AA05-47B3-AA4F-C665C20ACBEF}" type="slidenum">
              <a:rPr lang="en-GB" smtClean="0"/>
              <a:t>‹#›</a:t>
            </a:fld>
            <a:endParaRPr lang="en-GB"/>
          </a:p>
        </p:txBody>
      </p:sp>
    </p:spTree>
    <p:extLst>
      <p:ext uri="{BB962C8B-B14F-4D97-AF65-F5344CB8AC3E}">
        <p14:creationId xmlns:p14="http://schemas.microsoft.com/office/powerpoint/2010/main" val="2303837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a:t>31/01/2018</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80870-AA05-47B3-AA4F-C665C20ACBEF}" type="slidenum">
              <a:rPr lang="en-GB" smtClean="0"/>
              <a:t>‹#›</a:t>
            </a:fld>
            <a:endParaRPr lang="en-GB"/>
          </a:p>
        </p:txBody>
      </p:sp>
    </p:spTree>
    <p:extLst>
      <p:ext uri="{BB962C8B-B14F-4D97-AF65-F5344CB8AC3E}">
        <p14:creationId xmlns:p14="http://schemas.microsoft.com/office/powerpoint/2010/main" val="24804550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0F0F4-F409-45A1-AE31-F880B810F820}"/>
              </a:ext>
            </a:extLst>
          </p:cNvPr>
          <p:cNvSpPr>
            <a:spLocks noGrp="1"/>
          </p:cNvSpPr>
          <p:nvPr>
            <p:ph type="ctrTitle"/>
          </p:nvPr>
        </p:nvSpPr>
        <p:spPr>
          <a:xfrm>
            <a:off x="628650" y="2093056"/>
            <a:ext cx="7886700" cy="727782"/>
          </a:xfrm>
        </p:spPr>
        <p:txBody>
          <a:bodyPr>
            <a:noAutofit/>
          </a:bodyPr>
          <a:lstStyle/>
          <a:p>
            <a:r>
              <a:rPr lang="en-GB" sz="4000" dirty="0"/>
              <a:t>C++ </a:t>
            </a:r>
            <a:r>
              <a:rPr lang="en-GB" sz="4000" dirty="0" err="1"/>
              <a:t>LeCroyData</a:t>
            </a:r>
            <a:r>
              <a:rPr lang="en-GB" sz="4000" dirty="0"/>
              <a:t> Class Progress</a:t>
            </a:r>
          </a:p>
        </p:txBody>
      </p:sp>
      <p:sp>
        <p:nvSpPr>
          <p:cNvPr id="3" name="Subtitle 2">
            <a:extLst>
              <a:ext uri="{FF2B5EF4-FFF2-40B4-BE49-F238E27FC236}">
                <a16:creationId xmlns:a16="http://schemas.microsoft.com/office/drawing/2014/main" id="{A0C8A0D4-0003-46C8-B783-430500488DE9}"/>
              </a:ext>
            </a:extLst>
          </p:cNvPr>
          <p:cNvSpPr>
            <a:spLocks noGrp="1"/>
          </p:cNvSpPr>
          <p:nvPr>
            <p:ph type="subTitle" idx="1"/>
          </p:nvPr>
        </p:nvSpPr>
        <p:spPr>
          <a:xfrm>
            <a:off x="1143000" y="4658773"/>
            <a:ext cx="6858000" cy="1655762"/>
          </a:xfrm>
        </p:spPr>
        <p:txBody>
          <a:bodyPr/>
          <a:lstStyle/>
          <a:p>
            <a:endParaRPr lang="en-GB" dirty="0"/>
          </a:p>
          <a:p>
            <a:r>
              <a:rPr lang="en-GB" dirty="0"/>
              <a:t>Dan Walker</a:t>
            </a:r>
          </a:p>
          <a:p>
            <a:r>
              <a:rPr lang="en-GB" dirty="0"/>
              <a:t>University College London</a:t>
            </a:r>
          </a:p>
        </p:txBody>
      </p:sp>
      <p:grpSp>
        <p:nvGrpSpPr>
          <p:cNvPr id="6" name="Group 5">
            <a:extLst>
              <a:ext uri="{FF2B5EF4-FFF2-40B4-BE49-F238E27FC236}">
                <a16:creationId xmlns:a16="http://schemas.microsoft.com/office/drawing/2014/main" id="{78DAAAA8-C593-41D4-ABC9-C7A49FBD0AFA}"/>
              </a:ext>
            </a:extLst>
          </p:cNvPr>
          <p:cNvGrpSpPr/>
          <p:nvPr/>
        </p:nvGrpSpPr>
        <p:grpSpPr>
          <a:xfrm>
            <a:off x="2862" y="-5484"/>
            <a:ext cx="9158111" cy="842121"/>
            <a:chOff x="0" y="0"/>
            <a:chExt cx="9158111" cy="842121"/>
          </a:xfrm>
        </p:grpSpPr>
        <p:pic>
          <p:nvPicPr>
            <p:cNvPr id="7" name="Picture 6" descr="mid-red.eps">
              <a:extLst>
                <a:ext uri="{FF2B5EF4-FFF2-40B4-BE49-F238E27FC236}">
                  <a16:creationId xmlns:a16="http://schemas.microsoft.com/office/drawing/2014/main" id="{F2BFB8E5-8F04-4A8D-9F73-2859A4E771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3000" y="0"/>
              <a:ext cx="2935111" cy="842121"/>
            </a:xfrm>
            <a:prstGeom prst="rect">
              <a:avLst/>
            </a:prstGeom>
          </p:spPr>
        </p:pic>
        <p:pic>
          <p:nvPicPr>
            <p:cNvPr id="8" name="Picture 7" descr="ucl_banner_crop.pdf">
              <a:extLst>
                <a:ext uri="{FF2B5EF4-FFF2-40B4-BE49-F238E27FC236}">
                  <a16:creationId xmlns:a16="http://schemas.microsoft.com/office/drawing/2014/main" id="{998A732D-9BF3-4CF8-8B77-D9A3254019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237112" cy="842121"/>
            </a:xfrm>
            <a:prstGeom prst="rect">
              <a:avLst/>
            </a:prstGeom>
          </p:spPr>
        </p:pic>
      </p:grpSp>
      <p:sp>
        <p:nvSpPr>
          <p:cNvPr id="9" name="Slide Number Placeholder 8">
            <a:extLst>
              <a:ext uri="{FF2B5EF4-FFF2-40B4-BE49-F238E27FC236}">
                <a16:creationId xmlns:a16="http://schemas.microsoft.com/office/drawing/2014/main" id="{F92CE8F3-DA54-4E1A-B73D-E2C458F8C7E9}"/>
              </a:ext>
            </a:extLst>
          </p:cNvPr>
          <p:cNvSpPr>
            <a:spLocks noGrp="1"/>
          </p:cNvSpPr>
          <p:nvPr>
            <p:ph type="sldNum" sz="quarter" idx="12"/>
          </p:nvPr>
        </p:nvSpPr>
        <p:spPr/>
        <p:txBody>
          <a:bodyPr/>
          <a:lstStyle/>
          <a:p>
            <a:fld id="{7C380870-AA05-47B3-AA4F-C665C20ACBEF}" type="slidenum">
              <a:rPr lang="en-GB" smtClean="0"/>
              <a:t>1</a:t>
            </a:fld>
            <a:endParaRPr lang="en-GB"/>
          </a:p>
        </p:txBody>
      </p:sp>
      <p:sp>
        <p:nvSpPr>
          <p:cNvPr id="4" name="Date Placeholder 3">
            <a:extLst>
              <a:ext uri="{FF2B5EF4-FFF2-40B4-BE49-F238E27FC236}">
                <a16:creationId xmlns:a16="http://schemas.microsoft.com/office/drawing/2014/main" id="{7D92C9D9-3CF1-4530-8E5A-3E7960BCDDB1}"/>
              </a:ext>
            </a:extLst>
          </p:cNvPr>
          <p:cNvSpPr>
            <a:spLocks noGrp="1"/>
          </p:cNvSpPr>
          <p:nvPr>
            <p:ph type="dt" sz="half" idx="10"/>
          </p:nvPr>
        </p:nvSpPr>
        <p:spPr/>
        <p:txBody>
          <a:bodyPr/>
          <a:lstStyle/>
          <a:p>
            <a:r>
              <a:rPr lang="en-GB"/>
              <a:t>31/01/2018</a:t>
            </a:r>
          </a:p>
        </p:txBody>
      </p:sp>
    </p:spTree>
    <p:extLst>
      <p:ext uri="{BB962C8B-B14F-4D97-AF65-F5344CB8AC3E}">
        <p14:creationId xmlns:p14="http://schemas.microsoft.com/office/powerpoint/2010/main" val="3761904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D438C-374B-467C-B69B-991733F061D0}"/>
              </a:ext>
            </a:extLst>
          </p:cNvPr>
          <p:cNvSpPr>
            <a:spLocks noGrp="1"/>
          </p:cNvSpPr>
          <p:nvPr>
            <p:ph type="title"/>
          </p:nvPr>
        </p:nvSpPr>
        <p:spPr>
          <a:xfrm>
            <a:off x="628650" y="943098"/>
            <a:ext cx="7886700" cy="1325563"/>
          </a:xfrm>
        </p:spPr>
        <p:txBody>
          <a:bodyPr/>
          <a:lstStyle/>
          <a:p>
            <a:r>
              <a:rPr lang="en-GB" dirty="0"/>
              <a:t>Recap</a:t>
            </a:r>
          </a:p>
        </p:txBody>
      </p:sp>
      <p:sp>
        <p:nvSpPr>
          <p:cNvPr id="3" name="Content Placeholder 2">
            <a:extLst>
              <a:ext uri="{FF2B5EF4-FFF2-40B4-BE49-F238E27FC236}">
                <a16:creationId xmlns:a16="http://schemas.microsoft.com/office/drawing/2014/main" id="{28C4027E-63A4-48D8-8C1A-F0E2EC57D6E8}"/>
              </a:ext>
            </a:extLst>
          </p:cNvPr>
          <p:cNvSpPr>
            <a:spLocks noGrp="1"/>
          </p:cNvSpPr>
          <p:nvPr>
            <p:ph idx="1"/>
          </p:nvPr>
        </p:nvSpPr>
        <p:spPr>
          <a:xfrm>
            <a:off x="628650" y="2403597"/>
            <a:ext cx="7886700" cy="4351338"/>
          </a:xfrm>
        </p:spPr>
        <p:txBody>
          <a:bodyPr/>
          <a:lstStyle/>
          <a:p>
            <a:r>
              <a:rPr lang="en-GB" dirty="0"/>
              <a:t>Load </a:t>
            </a:r>
            <a:r>
              <a:rPr lang="en-GB" dirty="0" err="1"/>
              <a:t>LeCroy</a:t>
            </a:r>
            <a:r>
              <a:rPr lang="en-GB" dirty="0"/>
              <a:t> binary data for quick and easy processing in ROOT.</a:t>
            </a:r>
          </a:p>
          <a:p>
            <a:r>
              <a:rPr lang="en-GB" dirty="0"/>
              <a:t>Identify pile-up, calculate ADC counts for each pulse, and get it done </a:t>
            </a:r>
            <a:r>
              <a:rPr lang="en-GB" u="sng" dirty="0"/>
              <a:t>fast</a:t>
            </a:r>
            <a:r>
              <a:rPr lang="en-GB" dirty="0"/>
              <a:t>. – Choose two of three.</a:t>
            </a:r>
          </a:p>
        </p:txBody>
      </p:sp>
      <p:sp>
        <p:nvSpPr>
          <p:cNvPr id="4" name="Date Placeholder 3">
            <a:extLst>
              <a:ext uri="{FF2B5EF4-FFF2-40B4-BE49-F238E27FC236}">
                <a16:creationId xmlns:a16="http://schemas.microsoft.com/office/drawing/2014/main" id="{2CD1FB74-30BD-41BA-A2B1-5305CA654F2F}"/>
              </a:ext>
            </a:extLst>
          </p:cNvPr>
          <p:cNvSpPr>
            <a:spLocks noGrp="1"/>
          </p:cNvSpPr>
          <p:nvPr>
            <p:ph type="dt" sz="half" idx="10"/>
          </p:nvPr>
        </p:nvSpPr>
        <p:spPr/>
        <p:txBody>
          <a:bodyPr/>
          <a:lstStyle/>
          <a:p>
            <a:r>
              <a:rPr lang="en-GB"/>
              <a:t>31/01/2018</a:t>
            </a:r>
          </a:p>
        </p:txBody>
      </p:sp>
      <p:sp>
        <p:nvSpPr>
          <p:cNvPr id="5" name="Slide Number Placeholder 4">
            <a:extLst>
              <a:ext uri="{FF2B5EF4-FFF2-40B4-BE49-F238E27FC236}">
                <a16:creationId xmlns:a16="http://schemas.microsoft.com/office/drawing/2014/main" id="{CFB314C6-316F-432B-A8DD-22758CE421CF}"/>
              </a:ext>
            </a:extLst>
          </p:cNvPr>
          <p:cNvSpPr>
            <a:spLocks noGrp="1"/>
          </p:cNvSpPr>
          <p:nvPr>
            <p:ph type="sldNum" sz="quarter" idx="12"/>
          </p:nvPr>
        </p:nvSpPr>
        <p:spPr/>
        <p:txBody>
          <a:bodyPr/>
          <a:lstStyle/>
          <a:p>
            <a:fld id="{7C380870-AA05-47B3-AA4F-C665C20ACBEF}" type="slidenum">
              <a:rPr lang="en-GB" smtClean="0"/>
              <a:t>2</a:t>
            </a:fld>
            <a:endParaRPr lang="en-GB"/>
          </a:p>
        </p:txBody>
      </p:sp>
    </p:spTree>
    <p:extLst>
      <p:ext uri="{BB962C8B-B14F-4D97-AF65-F5344CB8AC3E}">
        <p14:creationId xmlns:p14="http://schemas.microsoft.com/office/powerpoint/2010/main" val="51872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D438C-374B-467C-B69B-991733F061D0}"/>
              </a:ext>
            </a:extLst>
          </p:cNvPr>
          <p:cNvSpPr>
            <a:spLocks noGrp="1"/>
          </p:cNvSpPr>
          <p:nvPr>
            <p:ph type="title"/>
          </p:nvPr>
        </p:nvSpPr>
        <p:spPr>
          <a:xfrm>
            <a:off x="0" y="0"/>
            <a:ext cx="9144000" cy="1759789"/>
          </a:xfrm>
        </p:spPr>
        <p:txBody>
          <a:bodyPr>
            <a:normAutofit/>
          </a:bodyPr>
          <a:lstStyle/>
          <a:p>
            <a:r>
              <a:rPr lang="en-GB" sz="2500" dirty="0"/>
              <a:t>Previous Results: Analysis by function fitting, filter by Chi2/</a:t>
            </a:r>
            <a:r>
              <a:rPr lang="en-GB" sz="2500" dirty="0" err="1"/>
              <a:t>NdF</a:t>
            </a:r>
            <a:br>
              <a:rPr lang="en-GB" sz="2500" dirty="0"/>
            </a:br>
            <a:br>
              <a:rPr lang="en-GB" sz="2500" dirty="0"/>
            </a:br>
            <a:r>
              <a:rPr lang="en-GB" sz="2500" dirty="0"/>
              <a:t>Slow, with many pulses discarded.</a:t>
            </a:r>
          </a:p>
        </p:txBody>
      </p:sp>
      <p:sp>
        <p:nvSpPr>
          <p:cNvPr id="4" name="Date Placeholder 3">
            <a:extLst>
              <a:ext uri="{FF2B5EF4-FFF2-40B4-BE49-F238E27FC236}">
                <a16:creationId xmlns:a16="http://schemas.microsoft.com/office/drawing/2014/main" id="{2CD1FB74-30BD-41BA-A2B1-5305CA654F2F}"/>
              </a:ext>
            </a:extLst>
          </p:cNvPr>
          <p:cNvSpPr>
            <a:spLocks noGrp="1"/>
          </p:cNvSpPr>
          <p:nvPr>
            <p:ph type="dt" sz="half" idx="10"/>
          </p:nvPr>
        </p:nvSpPr>
        <p:spPr/>
        <p:txBody>
          <a:bodyPr/>
          <a:lstStyle/>
          <a:p>
            <a:r>
              <a:rPr lang="en-GB"/>
              <a:t>31/01/2018</a:t>
            </a:r>
          </a:p>
        </p:txBody>
      </p:sp>
      <p:sp>
        <p:nvSpPr>
          <p:cNvPr id="5" name="Slide Number Placeholder 4">
            <a:extLst>
              <a:ext uri="{FF2B5EF4-FFF2-40B4-BE49-F238E27FC236}">
                <a16:creationId xmlns:a16="http://schemas.microsoft.com/office/drawing/2014/main" id="{CFB314C6-316F-432B-A8DD-22758CE421CF}"/>
              </a:ext>
            </a:extLst>
          </p:cNvPr>
          <p:cNvSpPr>
            <a:spLocks noGrp="1"/>
          </p:cNvSpPr>
          <p:nvPr>
            <p:ph type="sldNum" sz="quarter" idx="12"/>
          </p:nvPr>
        </p:nvSpPr>
        <p:spPr/>
        <p:txBody>
          <a:bodyPr/>
          <a:lstStyle/>
          <a:p>
            <a:fld id="{7C380870-AA05-47B3-AA4F-C665C20ACBEF}" type="slidenum">
              <a:rPr lang="en-GB" smtClean="0"/>
              <a:t>3</a:t>
            </a:fld>
            <a:endParaRPr lang="en-GB"/>
          </a:p>
        </p:txBody>
      </p:sp>
      <p:pic>
        <p:nvPicPr>
          <p:cNvPr id="11" name="Picture 10">
            <a:extLst>
              <a:ext uri="{FF2B5EF4-FFF2-40B4-BE49-F238E27FC236}">
                <a16:creationId xmlns:a16="http://schemas.microsoft.com/office/drawing/2014/main" id="{CC96F128-FA1F-43D1-9905-0FD300F3E2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219" y="1851026"/>
            <a:ext cx="8817562" cy="4505324"/>
          </a:xfrm>
          <a:prstGeom prst="rect">
            <a:avLst/>
          </a:prstGeom>
        </p:spPr>
      </p:pic>
    </p:spTree>
    <p:extLst>
      <p:ext uri="{BB962C8B-B14F-4D97-AF65-F5344CB8AC3E}">
        <p14:creationId xmlns:p14="http://schemas.microsoft.com/office/powerpoint/2010/main" val="1074812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D438C-374B-467C-B69B-991733F061D0}"/>
              </a:ext>
            </a:extLst>
          </p:cNvPr>
          <p:cNvSpPr>
            <a:spLocks noGrp="1"/>
          </p:cNvSpPr>
          <p:nvPr>
            <p:ph type="title"/>
          </p:nvPr>
        </p:nvSpPr>
        <p:spPr>
          <a:xfrm>
            <a:off x="0" y="0"/>
            <a:ext cx="9144000" cy="1851025"/>
          </a:xfrm>
        </p:spPr>
        <p:txBody>
          <a:bodyPr>
            <a:normAutofit fontScale="90000"/>
          </a:bodyPr>
          <a:lstStyle/>
          <a:p>
            <a:r>
              <a:rPr lang="en-GB" sz="2800" dirty="0"/>
              <a:t>Previous Results: Custom triggers for Schmitt ‘trigger’ and time interval definitions of regions of interest in the acquisition.</a:t>
            </a:r>
            <a:br>
              <a:rPr lang="en-GB" sz="2800" dirty="0"/>
            </a:br>
            <a:br>
              <a:rPr lang="en-GB" sz="2800" dirty="0"/>
            </a:br>
            <a:r>
              <a:rPr lang="en-GB" sz="2800" dirty="0"/>
              <a:t>Fast, retains data for many pulses (often including double pulses), fails to recreate Caen spectrum.</a:t>
            </a:r>
          </a:p>
        </p:txBody>
      </p:sp>
      <p:sp>
        <p:nvSpPr>
          <p:cNvPr id="4" name="Date Placeholder 3">
            <a:extLst>
              <a:ext uri="{FF2B5EF4-FFF2-40B4-BE49-F238E27FC236}">
                <a16:creationId xmlns:a16="http://schemas.microsoft.com/office/drawing/2014/main" id="{2CD1FB74-30BD-41BA-A2B1-5305CA654F2F}"/>
              </a:ext>
            </a:extLst>
          </p:cNvPr>
          <p:cNvSpPr>
            <a:spLocks noGrp="1"/>
          </p:cNvSpPr>
          <p:nvPr>
            <p:ph type="dt" sz="half" idx="10"/>
          </p:nvPr>
        </p:nvSpPr>
        <p:spPr/>
        <p:txBody>
          <a:bodyPr/>
          <a:lstStyle/>
          <a:p>
            <a:r>
              <a:rPr lang="en-GB"/>
              <a:t>31/01/2018</a:t>
            </a:r>
          </a:p>
        </p:txBody>
      </p:sp>
      <p:sp>
        <p:nvSpPr>
          <p:cNvPr id="5" name="Slide Number Placeholder 4">
            <a:extLst>
              <a:ext uri="{FF2B5EF4-FFF2-40B4-BE49-F238E27FC236}">
                <a16:creationId xmlns:a16="http://schemas.microsoft.com/office/drawing/2014/main" id="{CFB314C6-316F-432B-A8DD-22758CE421CF}"/>
              </a:ext>
            </a:extLst>
          </p:cNvPr>
          <p:cNvSpPr>
            <a:spLocks noGrp="1"/>
          </p:cNvSpPr>
          <p:nvPr>
            <p:ph type="sldNum" sz="quarter" idx="12"/>
          </p:nvPr>
        </p:nvSpPr>
        <p:spPr/>
        <p:txBody>
          <a:bodyPr/>
          <a:lstStyle/>
          <a:p>
            <a:fld id="{7C380870-AA05-47B3-AA4F-C665C20ACBEF}" type="slidenum">
              <a:rPr lang="en-GB" smtClean="0"/>
              <a:t>4</a:t>
            </a:fld>
            <a:endParaRPr lang="en-GB"/>
          </a:p>
        </p:txBody>
      </p:sp>
      <p:pic>
        <p:nvPicPr>
          <p:cNvPr id="11" name="Picture 10">
            <a:extLst>
              <a:ext uri="{FF2B5EF4-FFF2-40B4-BE49-F238E27FC236}">
                <a16:creationId xmlns:a16="http://schemas.microsoft.com/office/drawing/2014/main" id="{CC96F128-FA1F-43D1-9905-0FD300F3E2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219" y="1931445"/>
            <a:ext cx="8817562" cy="4344486"/>
          </a:xfrm>
          <a:prstGeom prst="rect">
            <a:avLst/>
          </a:prstGeom>
        </p:spPr>
      </p:pic>
    </p:spTree>
    <p:extLst>
      <p:ext uri="{BB962C8B-B14F-4D97-AF65-F5344CB8AC3E}">
        <p14:creationId xmlns:p14="http://schemas.microsoft.com/office/powerpoint/2010/main" val="740702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D438C-374B-467C-B69B-991733F061D0}"/>
              </a:ext>
            </a:extLst>
          </p:cNvPr>
          <p:cNvSpPr>
            <a:spLocks noGrp="1"/>
          </p:cNvSpPr>
          <p:nvPr>
            <p:ph type="title"/>
          </p:nvPr>
        </p:nvSpPr>
        <p:spPr>
          <a:xfrm>
            <a:off x="0" y="0"/>
            <a:ext cx="9144000" cy="1851025"/>
          </a:xfrm>
        </p:spPr>
        <p:txBody>
          <a:bodyPr>
            <a:normAutofit/>
          </a:bodyPr>
          <a:lstStyle/>
          <a:p>
            <a:r>
              <a:rPr lang="en-GB" sz="2800" dirty="0"/>
              <a:t>Previous Results: Integrating over the whole acquisition</a:t>
            </a:r>
            <a:br>
              <a:rPr lang="en-GB" sz="2800" dirty="0"/>
            </a:br>
            <a:br>
              <a:rPr lang="en-GB" sz="2800" dirty="0"/>
            </a:br>
            <a:r>
              <a:rPr lang="en-GB" sz="2800" dirty="0"/>
              <a:t>Fast, but with a wide peak. Still not a good reconstruction of the trusted data.</a:t>
            </a:r>
          </a:p>
        </p:txBody>
      </p:sp>
      <p:sp>
        <p:nvSpPr>
          <p:cNvPr id="4" name="Date Placeholder 3">
            <a:extLst>
              <a:ext uri="{FF2B5EF4-FFF2-40B4-BE49-F238E27FC236}">
                <a16:creationId xmlns:a16="http://schemas.microsoft.com/office/drawing/2014/main" id="{2CD1FB74-30BD-41BA-A2B1-5305CA654F2F}"/>
              </a:ext>
            </a:extLst>
          </p:cNvPr>
          <p:cNvSpPr>
            <a:spLocks noGrp="1"/>
          </p:cNvSpPr>
          <p:nvPr>
            <p:ph type="dt" sz="half" idx="10"/>
          </p:nvPr>
        </p:nvSpPr>
        <p:spPr/>
        <p:txBody>
          <a:bodyPr/>
          <a:lstStyle/>
          <a:p>
            <a:r>
              <a:rPr lang="en-GB"/>
              <a:t>31/01/2018</a:t>
            </a:r>
          </a:p>
        </p:txBody>
      </p:sp>
      <p:sp>
        <p:nvSpPr>
          <p:cNvPr id="5" name="Slide Number Placeholder 4">
            <a:extLst>
              <a:ext uri="{FF2B5EF4-FFF2-40B4-BE49-F238E27FC236}">
                <a16:creationId xmlns:a16="http://schemas.microsoft.com/office/drawing/2014/main" id="{CFB314C6-316F-432B-A8DD-22758CE421CF}"/>
              </a:ext>
            </a:extLst>
          </p:cNvPr>
          <p:cNvSpPr>
            <a:spLocks noGrp="1"/>
          </p:cNvSpPr>
          <p:nvPr>
            <p:ph type="sldNum" sz="quarter" idx="12"/>
          </p:nvPr>
        </p:nvSpPr>
        <p:spPr/>
        <p:txBody>
          <a:bodyPr/>
          <a:lstStyle/>
          <a:p>
            <a:fld id="{7C380870-AA05-47B3-AA4F-C665C20ACBEF}" type="slidenum">
              <a:rPr lang="en-GB" smtClean="0"/>
              <a:t>5</a:t>
            </a:fld>
            <a:endParaRPr lang="en-GB"/>
          </a:p>
        </p:txBody>
      </p:sp>
      <p:pic>
        <p:nvPicPr>
          <p:cNvPr id="11" name="Picture 10">
            <a:extLst>
              <a:ext uri="{FF2B5EF4-FFF2-40B4-BE49-F238E27FC236}">
                <a16:creationId xmlns:a16="http://schemas.microsoft.com/office/drawing/2014/main" id="{CC96F128-FA1F-43D1-9905-0FD300F3E2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219" y="1931445"/>
            <a:ext cx="8817561" cy="4344486"/>
          </a:xfrm>
          <a:prstGeom prst="rect">
            <a:avLst/>
          </a:prstGeom>
        </p:spPr>
      </p:pic>
    </p:spTree>
    <p:extLst>
      <p:ext uri="{BB962C8B-B14F-4D97-AF65-F5344CB8AC3E}">
        <p14:creationId xmlns:p14="http://schemas.microsoft.com/office/powerpoint/2010/main" val="2696935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D438C-374B-467C-B69B-991733F061D0}"/>
              </a:ext>
            </a:extLst>
          </p:cNvPr>
          <p:cNvSpPr>
            <a:spLocks noGrp="1"/>
          </p:cNvSpPr>
          <p:nvPr>
            <p:ph type="title"/>
          </p:nvPr>
        </p:nvSpPr>
        <p:spPr>
          <a:xfrm>
            <a:off x="0" y="0"/>
            <a:ext cx="9144000" cy="1325563"/>
          </a:xfrm>
        </p:spPr>
        <p:txBody>
          <a:bodyPr>
            <a:normAutofit/>
          </a:bodyPr>
          <a:lstStyle/>
          <a:p>
            <a:r>
              <a:rPr lang="en-GB" sz="2500" dirty="0"/>
              <a:t>New Spectrum Results: Use the trigger from the data file, and define a region in time around that, </a:t>
            </a:r>
            <a:r>
              <a:rPr lang="en-GB" sz="2500" u="sng" dirty="0"/>
              <a:t>including an offset parameter</a:t>
            </a:r>
            <a:r>
              <a:rPr lang="en-GB" sz="2500" dirty="0"/>
              <a:t>.</a:t>
            </a:r>
            <a:endParaRPr lang="en-GB" sz="2500" u="sng" dirty="0"/>
          </a:p>
        </p:txBody>
      </p:sp>
      <p:sp>
        <p:nvSpPr>
          <p:cNvPr id="4" name="Date Placeholder 3">
            <a:extLst>
              <a:ext uri="{FF2B5EF4-FFF2-40B4-BE49-F238E27FC236}">
                <a16:creationId xmlns:a16="http://schemas.microsoft.com/office/drawing/2014/main" id="{2CD1FB74-30BD-41BA-A2B1-5305CA654F2F}"/>
              </a:ext>
            </a:extLst>
          </p:cNvPr>
          <p:cNvSpPr>
            <a:spLocks noGrp="1"/>
          </p:cNvSpPr>
          <p:nvPr>
            <p:ph type="dt" sz="half" idx="10"/>
          </p:nvPr>
        </p:nvSpPr>
        <p:spPr/>
        <p:txBody>
          <a:bodyPr/>
          <a:lstStyle/>
          <a:p>
            <a:r>
              <a:rPr lang="en-GB"/>
              <a:t>31/01/2018</a:t>
            </a:r>
          </a:p>
        </p:txBody>
      </p:sp>
      <p:sp>
        <p:nvSpPr>
          <p:cNvPr id="5" name="Slide Number Placeholder 4">
            <a:extLst>
              <a:ext uri="{FF2B5EF4-FFF2-40B4-BE49-F238E27FC236}">
                <a16:creationId xmlns:a16="http://schemas.microsoft.com/office/drawing/2014/main" id="{CFB314C6-316F-432B-A8DD-22758CE421CF}"/>
              </a:ext>
            </a:extLst>
          </p:cNvPr>
          <p:cNvSpPr>
            <a:spLocks noGrp="1"/>
          </p:cNvSpPr>
          <p:nvPr>
            <p:ph type="sldNum" sz="quarter" idx="12"/>
          </p:nvPr>
        </p:nvSpPr>
        <p:spPr/>
        <p:txBody>
          <a:bodyPr/>
          <a:lstStyle/>
          <a:p>
            <a:fld id="{7C380870-AA05-47B3-AA4F-C665C20ACBEF}" type="slidenum">
              <a:rPr lang="en-GB" smtClean="0"/>
              <a:t>6</a:t>
            </a:fld>
            <a:endParaRPr lang="en-GB"/>
          </a:p>
        </p:txBody>
      </p:sp>
      <p:pic>
        <p:nvPicPr>
          <p:cNvPr id="11" name="Picture 10">
            <a:extLst>
              <a:ext uri="{FF2B5EF4-FFF2-40B4-BE49-F238E27FC236}">
                <a16:creationId xmlns:a16="http://schemas.microsoft.com/office/drawing/2014/main" id="{CC96F128-FA1F-43D1-9905-0FD300F3E2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928" y="1009291"/>
            <a:ext cx="10599856" cy="5222636"/>
          </a:xfrm>
          <a:prstGeom prst="rect">
            <a:avLst/>
          </a:prstGeom>
        </p:spPr>
      </p:pic>
    </p:spTree>
    <p:extLst>
      <p:ext uri="{BB962C8B-B14F-4D97-AF65-F5344CB8AC3E}">
        <p14:creationId xmlns:p14="http://schemas.microsoft.com/office/powerpoint/2010/main" val="167805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C96F128-FA1F-43D1-9905-0FD300F3E2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927" y="1009291"/>
            <a:ext cx="10599853" cy="5222636"/>
          </a:xfrm>
          <a:prstGeom prst="rect">
            <a:avLst/>
          </a:prstGeom>
        </p:spPr>
      </p:pic>
      <p:sp>
        <p:nvSpPr>
          <p:cNvPr id="2" name="Title 1">
            <a:extLst>
              <a:ext uri="{FF2B5EF4-FFF2-40B4-BE49-F238E27FC236}">
                <a16:creationId xmlns:a16="http://schemas.microsoft.com/office/drawing/2014/main" id="{2E8D438C-374B-467C-B69B-991733F061D0}"/>
              </a:ext>
            </a:extLst>
          </p:cNvPr>
          <p:cNvSpPr>
            <a:spLocks noGrp="1"/>
          </p:cNvSpPr>
          <p:nvPr>
            <p:ph type="title"/>
          </p:nvPr>
        </p:nvSpPr>
        <p:spPr>
          <a:xfrm>
            <a:off x="0" y="0"/>
            <a:ext cx="9144000" cy="1325563"/>
          </a:xfrm>
        </p:spPr>
        <p:txBody>
          <a:bodyPr>
            <a:normAutofit fontScale="90000"/>
          </a:bodyPr>
          <a:lstStyle/>
          <a:p>
            <a:r>
              <a:rPr lang="en-GB" sz="2500" dirty="0"/>
              <a:t>New Spectrum Results: Fast, narrow peak, reconstructs the Caen results… Mostly. (Peak ADC counts ~0.03% lower than in Caen spectrum when integration region symmetric around the trigger. Could try tweaking the offset parameter very gently to look for improvements?)</a:t>
            </a:r>
            <a:endParaRPr lang="en-GB" sz="2500" u="sng" dirty="0"/>
          </a:p>
        </p:txBody>
      </p:sp>
      <p:sp>
        <p:nvSpPr>
          <p:cNvPr id="4" name="Date Placeholder 3">
            <a:extLst>
              <a:ext uri="{FF2B5EF4-FFF2-40B4-BE49-F238E27FC236}">
                <a16:creationId xmlns:a16="http://schemas.microsoft.com/office/drawing/2014/main" id="{2CD1FB74-30BD-41BA-A2B1-5305CA654F2F}"/>
              </a:ext>
            </a:extLst>
          </p:cNvPr>
          <p:cNvSpPr>
            <a:spLocks noGrp="1"/>
          </p:cNvSpPr>
          <p:nvPr>
            <p:ph type="dt" sz="half" idx="10"/>
          </p:nvPr>
        </p:nvSpPr>
        <p:spPr/>
        <p:txBody>
          <a:bodyPr/>
          <a:lstStyle/>
          <a:p>
            <a:r>
              <a:rPr lang="en-GB"/>
              <a:t>31/01/2018</a:t>
            </a:r>
          </a:p>
        </p:txBody>
      </p:sp>
      <p:sp>
        <p:nvSpPr>
          <p:cNvPr id="5" name="Slide Number Placeholder 4">
            <a:extLst>
              <a:ext uri="{FF2B5EF4-FFF2-40B4-BE49-F238E27FC236}">
                <a16:creationId xmlns:a16="http://schemas.microsoft.com/office/drawing/2014/main" id="{CFB314C6-316F-432B-A8DD-22758CE421CF}"/>
              </a:ext>
            </a:extLst>
          </p:cNvPr>
          <p:cNvSpPr>
            <a:spLocks noGrp="1"/>
          </p:cNvSpPr>
          <p:nvPr>
            <p:ph type="sldNum" sz="quarter" idx="12"/>
          </p:nvPr>
        </p:nvSpPr>
        <p:spPr/>
        <p:txBody>
          <a:bodyPr/>
          <a:lstStyle/>
          <a:p>
            <a:fld id="{7C380870-AA05-47B3-AA4F-C665C20ACBEF}" type="slidenum">
              <a:rPr lang="en-GB" smtClean="0"/>
              <a:t>7</a:t>
            </a:fld>
            <a:endParaRPr lang="en-GB"/>
          </a:p>
        </p:txBody>
      </p:sp>
      <p:cxnSp>
        <p:nvCxnSpPr>
          <p:cNvPr id="6" name="Straight Arrow Connector 5">
            <a:extLst>
              <a:ext uri="{FF2B5EF4-FFF2-40B4-BE49-F238E27FC236}">
                <a16:creationId xmlns:a16="http://schemas.microsoft.com/office/drawing/2014/main" id="{551E5C32-3D36-43B9-A3B6-5828803AE698}"/>
              </a:ext>
            </a:extLst>
          </p:cNvPr>
          <p:cNvCxnSpPr>
            <a:cxnSpLocks/>
          </p:cNvCxnSpPr>
          <p:nvPr/>
        </p:nvCxnSpPr>
        <p:spPr>
          <a:xfrm flipH="1">
            <a:off x="2061714" y="3056185"/>
            <a:ext cx="241539" cy="1528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E04BFC3-2984-4A4F-92E2-6AA10F01CF84}"/>
              </a:ext>
            </a:extLst>
          </p:cNvPr>
          <p:cNvSpPr txBox="1"/>
          <p:nvPr/>
        </p:nvSpPr>
        <p:spPr>
          <a:xfrm>
            <a:off x="2173857" y="2770683"/>
            <a:ext cx="1552755" cy="369332"/>
          </a:xfrm>
          <a:prstGeom prst="rect">
            <a:avLst/>
          </a:prstGeom>
          <a:noFill/>
        </p:spPr>
        <p:txBody>
          <a:bodyPr wrap="square" rtlCol="0">
            <a:spAutoFit/>
          </a:bodyPr>
          <a:lstStyle/>
          <a:p>
            <a:r>
              <a:rPr lang="en-GB" dirty="0"/>
              <a:t>?</a:t>
            </a:r>
          </a:p>
        </p:txBody>
      </p:sp>
    </p:spTree>
    <p:extLst>
      <p:ext uri="{BB962C8B-B14F-4D97-AF65-F5344CB8AC3E}">
        <p14:creationId xmlns:p14="http://schemas.microsoft.com/office/powerpoint/2010/main" val="40579479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3391</TotalTime>
  <Words>178</Words>
  <Application>Microsoft Office PowerPoint</Application>
  <PresentationFormat>On-screen Show (4:3)</PresentationFormat>
  <Paragraphs>27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 LeCroyData Class Progress</vt:lpstr>
      <vt:lpstr>Recap</vt:lpstr>
      <vt:lpstr>Previous Results: Analysis by function fitting, filter by Chi2/NdF  Slow, with many pulses discarded.</vt:lpstr>
      <vt:lpstr>Previous Results: Custom triggers for Schmitt ‘trigger’ and time interval definitions of regions of interest in the acquisition.  Fast, retains data for many pulses (often including double pulses), fails to recreate Caen spectrum.</vt:lpstr>
      <vt:lpstr>Previous Results: Integrating over the whole acquisition  Fast, but with a wide peak. Still not a good reconstruction of the trusted data.</vt:lpstr>
      <vt:lpstr>New Spectrum Results: Use the trigger from the data file, and define a region in time around that, including an offset parameter.</vt:lpstr>
      <vt:lpstr>New Spectrum Results: Fast, narrow peak, reconstructs the Caen results… Mostly. (Peak ADC counts ~0.03% lower than in Caen spectrum when integration region symmetric around the trigger. Could try tweaking the offset parameter very gently to look for improvements?)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Walker</dc:creator>
  <cp:lastModifiedBy>Dan Walker</cp:lastModifiedBy>
  <cp:revision>28</cp:revision>
  <dcterms:created xsi:type="dcterms:W3CDTF">2017-12-31T12:03:28Z</dcterms:created>
  <dcterms:modified xsi:type="dcterms:W3CDTF">2018-01-31T11:17:38Z</dcterms:modified>
</cp:coreProperties>
</file>