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0"/>
  </p:notesMasterIdLst>
  <p:handoutMasterIdLst>
    <p:handoutMasterId r:id="rId41"/>
  </p:handoutMasterIdLst>
  <p:sldIdLst>
    <p:sldId id="256" r:id="rId2"/>
    <p:sldId id="260" r:id="rId3"/>
    <p:sldId id="270" r:id="rId4"/>
    <p:sldId id="262" r:id="rId5"/>
    <p:sldId id="279" r:id="rId6"/>
    <p:sldId id="274" r:id="rId7"/>
    <p:sldId id="275" r:id="rId8"/>
    <p:sldId id="276" r:id="rId9"/>
    <p:sldId id="277" r:id="rId10"/>
    <p:sldId id="265" r:id="rId11"/>
    <p:sldId id="295" r:id="rId12"/>
    <p:sldId id="271" r:id="rId13"/>
    <p:sldId id="278" r:id="rId14"/>
    <p:sldId id="273" r:id="rId15"/>
    <p:sldId id="284" r:id="rId16"/>
    <p:sldId id="290" r:id="rId17"/>
    <p:sldId id="291" r:id="rId18"/>
    <p:sldId id="281" r:id="rId19"/>
    <p:sldId id="287" r:id="rId20"/>
    <p:sldId id="289" r:id="rId21"/>
    <p:sldId id="301" r:id="rId22"/>
    <p:sldId id="299" r:id="rId23"/>
    <p:sldId id="300" r:id="rId24"/>
    <p:sldId id="266" r:id="rId25"/>
    <p:sldId id="259" r:id="rId26"/>
    <p:sldId id="293" r:id="rId27"/>
    <p:sldId id="292" r:id="rId28"/>
    <p:sldId id="283" r:id="rId29"/>
    <p:sldId id="286" r:id="rId30"/>
    <p:sldId id="288" r:id="rId31"/>
    <p:sldId id="298" r:id="rId32"/>
    <p:sldId id="296" r:id="rId33"/>
    <p:sldId id="297" r:id="rId34"/>
    <p:sldId id="269" r:id="rId35"/>
    <p:sldId id="285" r:id="rId36"/>
    <p:sldId id="294" r:id="rId37"/>
    <p:sldId id="263" r:id="rId38"/>
    <p:sldId id="280"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2735"/>
    <a:srgbClr val="1E1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135" autoAdjust="0"/>
  </p:normalViewPr>
  <p:slideViewPr>
    <p:cSldViewPr>
      <p:cViewPr>
        <p:scale>
          <a:sx n="85" d="100"/>
          <a:sy n="85" d="100"/>
        </p:scale>
        <p:origin x="-2304" y="-26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F45DCE1-34F7-164A-B5E6-5058893A61F5}" type="datetimeFigureOut">
              <a:rPr lang="en-US" smtClean="0"/>
              <a:t>19/06/18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C1A42C4-5C42-5148-9EFD-209B5338FECA}" type="slidenum">
              <a:rPr lang="en-US" smtClean="0"/>
              <a:t>‹#›</a:t>
            </a:fld>
            <a:endParaRPr lang="en-US"/>
          </a:p>
        </p:txBody>
      </p:sp>
    </p:spTree>
    <p:extLst>
      <p:ext uri="{BB962C8B-B14F-4D97-AF65-F5344CB8AC3E}">
        <p14:creationId xmlns:p14="http://schemas.microsoft.com/office/powerpoint/2010/main" val="27703687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9D41DF-377D-AB45-B044-2AFD9CD246A6}" type="datetimeFigureOut">
              <a:rPr lang="en-US" smtClean="0"/>
              <a:t>19/06/18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938C27-5E36-DD49-9FA9-DD82CFA67EDC}" type="slidenum">
              <a:rPr lang="en-US" smtClean="0"/>
              <a:t>‹#›</a:t>
            </a:fld>
            <a:endParaRPr lang="en-US"/>
          </a:p>
        </p:txBody>
      </p:sp>
    </p:spTree>
    <p:extLst>
      <p:ext uri="{BB962C8B-B14F-4D97-AF65-F5344CB8AC3E}">
        <p14:creationId xmlns:p14="http://schemas.microsoft.com/office/powerpoint/2010/main" val="66948218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Hello everybody. My name is Laurent Kelleter. I work at the High-Energy Physics Institute of UCL. I am very glad to have the opportunity to present to you the results of our work at UCL. So this talk is about a range telescope for range quality assurance in proton therapy. This means we want to build a detector that can measure the range of a clinical proton beam in water. This measurement is necessary in the daily quality assurance process in every proton therapy </a:t>
            </a:r>
            <a:r>
              <a:rPr lang="en-US" baseline="0" dirty="0" err="1" smtClean="0"/>
              <a:t>centre</a:t>
            </a:r>
            <a:r>
              <a:rPr lang="en-US" baseline="0" dirty="0" smtClean="0"/>
              <a:t>. The detector has to be easy to handle, precise and cheap. So I would like to talk about the range quality assurance in a proton therapy </a:t>
            </a:r>
            <a:r>
              <a:rPr lang="en-US" baseline="0" dirty="0" err="1" smtClean="0"/>
              <a:t>centre</a:t>
            </a:r>
            <a:r>
              <a:rPr lang="en-US" baseline="0" dirty="0" smtClean="0"/>
              <a:t>, about our idea for a cheap and precise detector and about the first results that we’ve got using our first detector prototype.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Let’s start with the range quality assurance </a:t>
            </a:r>
            <a:r>
              <a:rPr lang="en-US" baseline="0" dirty="0" err="1" smtClean="0"/>
              <a:t>proces</a:t>
            </a:r>
            <a:r>
              <a:rPr lang="en-US" baseline="0" dirty="0" smtClean="0"/>
              <a:t> in proton therapy.</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a:t>
            </a:fld>
            <a:endParaRPr lang="en-US"/>
          </a:p>
        </p:txBody>
      </p:sp>
    </p:spTree>
    <p:extLst>
      <p:ext uri="{BB962C8B-B14F-4D97-AF65-F5344CB8AC3E}">
        <p14:creationId xmlns:p14="http://schemas.microsoft.com/office/powerpoint/2010/main" val="200828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 2-3 mm thick scintillator sheets from </a:t>
            </a:r>
            <a:r>
              <a:rPr lang="en-US" dirty="0" err="1" smtClean="0"/>
              <a:t>Nuvia</a:t>
            </a:r>
            <a:r>
              <a:rPr lang="en-US" dirty="0" smtClean="0"/>
              <a:t>. They have a area of 10 by 10 cm in order to absorb the full beam and even</a:t>
            </a:r>
            <a:r>
              <a:rPr lang="en-US" baseline="0" dirty="0" smtClean="0"/>
              <a:t> allow some space for scanning in the </a:t>
            </a:r>
            <a:r>
              <a:rPr lang="en-US" baseline="0" dirty="0" err="1" smtClean="0"/>
              <a:t>xy</a:t>
            </a:r>
            <a:r>
              <a:rPr lang="en-US" baseline="0" dirty="0" smtClean="0"/>
              <a:t> plane. We then painted them black in order optically isolate them from each other. We left the sides unpainted where we want to do the readout of the light output.</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10</a:t>
            </a:fld>
            <a:endParaRPr lang="en-US"/>
          </a:p>
        </p:txBody>
      </p:sp>
    </p:spTree>
    <p:extLst>
      <p:ext uri="{BB962C8B-B14F-4D97-AF65-F5344CB8AC3E}">
        <p14:creationId xmlns:p14="http://schemas.microsoft.com/office/powerpoint/2010/main" val="2344260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initial idea for a readout was to use photodiodes. One photodiode per sheet. Since this</a:t>
            </a:r>
            <a:r>
              <a:rPr lang="en-US" baseline="0" dirty="0" smtClean="0"/>
              <a:t> requires major hardware developing capacities, we decided to go for an easier option and use a 15 by 10 cm large pixel sensor. It would also be possible to use a DSLR camera. However, these cameras introduce lensing effects which is why we decided to go for the pixel sensor.</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11</a:t>
            </a:fld>
            <a:endParaRPr lang="en-US"/>
          </a:p>
        </p:txBody>
      </p:sp>
    </p:spTree>
    <p:extLst>
      <p:ext uri="{BB962C8B-B14F-4D97-AF65-F5344CB8AC3E}">
        <p14:creationId xmlns:p14="http://schemas.microsoft.com/office/powerpoint/2010/main" val="3009047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then put our prototype in a light tight flight box. You can see it here mounted to a treatment couch. There is a beam entrance window made of Mylar on the right side.</a:t>
            </a:r>
          </a:p>
          <a:p>
            <a:r>
              <a:rPr lang="en-US" dirty="0" smtClean="0"/>
              <a:t>This is how it looks when you open the box</a:t>
            </a:r>
            <a:r>
              <a:rPr lang="mr-IN" dirty="0" smtClean="0"/>
              <a:t>…</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12</a:t>
            </a:fld>
            <a:endParaRPr lang="en-US"/>
          </a:p>
        </p:txBody>
      </p:sp>
    </p:spTree>
    <p:extLst>
      <p:ext uri="{BB962C8B-B14F-4D97-AF65-F5344CB8AC3E}">
        <p14:creationId xmlns:p14="http://schemas.microsoft.com/office/powerpoint/2010/main" val="2032007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see the sensor here on top of the scintillator stack. The stack is fixed in a vice and sits on</a:t>
            </a:r>
            <a:r>
              <a:rPr lang="en-US" baseline="0" dirty="0" smtClean="0"/>
              <a:t> an optical breadboard. As you can see, we also used a DSLR camera as a backup. However, the nicer images are produced by the pixel sensor.</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13</a:t>
            </a:fld>
            <a:endParaRPr lang="en-US"/>
          </a:p>
        </p:txBody>
      </p:sp>
    </p:spTree>
    <p:extLst>
      <p:ext uri="{BB962C8B-B14F-4D97-AF65-F5344CB8AC3E}">
        <p14:creationId xmlns:p14="http://schemas.microsoft.com/office/powerpoint/2010/main" val="899160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you then get for a 100MeV proton beam entering from the left side. You can see the Bragg peak on the right end. The flickering comes from the fluctuating beam current.</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14</a:t>
            </a:fld>
            <a:endParaRPr lang="en-US"/>
          </a:p>
        </p:txBody>
      </p:sp>
    </p:spTree>
    <p:extLst>
      <p:ext uri="{BB962C8B-B14F-4D97-AF65-F5344CB8AC3E}">
        <p14:creationId xmlns:p14="http://schemas.microsoft.com/office/powerpoint/2010/main" val="3836280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integrated</a:t>
            </a:r>
            <a:r>
              <a:rPr lang="en-US" baseline="0" dirty="0" smtClean="0"/>
              <a:t> light output of each individual sheet after background subtraction and calibration.</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15</a:t>
            </a:fld>
            <a:endParaRPr lang="en-US"/>
          </a:p>
        </p:txBody>
      </p:sp>
    </p:spTree>
    <p:extLst>
      <p:ext uri="{BB962C8B-B14F-4D97-AF65-F5344CB8AC3E}">
        <p14:creationId xmlns:p14="http://schemas.microsoft.com/office/powerpoint/2010/main" val="1020018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fit the quenched Bragg curve to the data. Marvelous!</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16</a:t>
            </a:fld>
            <a:endParaRPr lang="en-US"/>
          </a:p>
        </p:txBody>
      </p:sp>
    </p:spTree>
    <p:extLst>
      <p:ext uri="{BB962C8B-B14F-4D97-AF65-F5344CB8AC3E}">
        <p14:creationId xmlns:p14="http://schemas.microsoft.com/office/powerpoint/2010/main" val="3311566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reconstruct the pristine Bragg curve by putting the fitted parameters from the quenched Bragg curve in the analytical formula</a:t>
            </a:r>
            <a:r>
              <a:rPr lang="en-US" baseline="0" dirty="0" smtClean="0"/>
              <a:t> of a pristine Bragg curve.</a:t>
            </a:r>
          </a:p>
          <a:p>
            <a:r>
              <a:rPr lang="en-US" baseline="0" dirty="0" smtClean="0"/>
              <a:t>But we did not just one single energy or range measurement. We measured a couple of beam energies.</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17</a:t>
            </a:fld>
            <a:endParaRPr lang="en-US"/>
          </a:p>
        </p:txBody>
      </p:sp>
    </p:spTree>
    <p:extLst>
      <p:ext uri="{BB962C8B-B14F-4D97-AF65-F5344CB8AC3E}">
        <p14:creationId xmlns:p14="http://schemas.microsoft.com/office/powerpoint/2010/main" val="793464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is it. I was quite happy when it turned out to work that well.</a:t>
            </a:r>
          </a:p>
          <a:p>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18</a:t>
            </a:fld>
            <a:endParaRPr lang="en-US"/>
          </a:p>
        </p:txBody>
      </p:sp>
    </p:spTree>
    <p:extLst>
      <p:ext uri="{BB962C8B-B14F-4D97-AF65-F5344CB8AC3E}">
        <p14:creationId xmlns:p14="http://schemas.microsoft.com/office/powerpoint/2010/main" val="2315526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then plotted the means of the reconstructed ranges </a:t>
            </a:r>
            <a:r>
              <a:rPr lang="en-US" dirty="0" err="1" smtClean="0"/>
              <a:t>vs</a:t>
            </a:r>
            <a:r>
              <a:rPr lang="en-US" dirty="0" smtClean="0"/>
              <a:t> the expected ranges that were given to us by </a:t>
            </a:r>
            <a:r>
              <a:rPr lang="en-US" dirty="0" err="1" smtClean="0"/>
              <a:t>MedAustron</a:t>
            </a:r>
            <a:r>
              <a:rPr lang="en-US" dirty="0" smtClean="0"/>
              <a:t>. The dependence is nicely</a:t>
            </a:r>
            <a:r>
              <a:rPr lang="en-US" baseline="0" dirty="0" smtClean="0"/>
              <a:t> linear with a slope close to one. The offset is an indicator for the water-equivalent offset between our detector and the </a:t>
            </a:r>
            <a:r>
              <a:rPr lang="en-US" baseline="0" dirty="0" err="1" smtClean="0"/>
              <a:t>isocentre</a:t>
            </a:r>
            <a:r>
              <a:rPr lang="en-US" baseline="0" dirty="0" smtClean="0"/>
              <a:t> where the official range was measured. We do also have </a:t>
            </a:r>
            <a:r>
              <a:rPr lang="en-US" baseline="0" dirty="0" smtClean="0"/>
              <a:t>a </a:t>
            </a:r>
            <a:r>
              <a:rPr lang="en-US" baseline="0" dirty="0" smtClean="0"/>
              <a:t>beam entrance </a:t>
            </a:r>
            <a:r>
              <a:rPr lang="en-US" baseline="0" dirty="0" smtClean="0"/>
              <a:t>window made of </a:t>
            </a:r>
            <a:r>
              <a:rPr lang="en-US" baseline="0" dirty="0" err="1" smtClean="0"/>
              <a:t>aluminium</a:t>
            </a:r>
            <a:r>
              <a:rPr lang="en-US" baseline="0" dirty="0" smtClean="0"/>
              <a:t>. </a:t>
            </a:r>
            <a:r>
              <a:rPr lang="en-US" baseline="0" dirty="0" smtClean="0"/>
              <a:t>You can see the values scatter nicely around the </a:t>
            </a:r>
            <a:r>
              <a:rPr lang="en-US" baseline="0" dirty="0" smtClean="0"/>
              <a:t>linear </a:t>
            </a:r>
            <a:r>
              <a:rPr lang="en-US" baseline="0" dirty="0" smtClean="0"/>
              <a:t>fit in the residuals. The scattering gives us an idea about the reconstruction uncertainty with is bout 0.15mm.</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19</a:t>
            </a:fld>
            <a:endParaRPr lang="en-US"/>
          </a:p>
        </p:txBody>
      </p:sp>
    </p:spTree>
    <p:extLst>
      <p:ext uri="{BB962C8B-B14F-4D97-AF65-F5344CB8AC3E}">
        <p14:creationId xmlns:p14="http://schemas.microsoft.com/office/powerpoint/2010/main" val="2560476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reason why we are doing this, or the problem we want to tackle is range quality assurance in proton </a:t>
            </a:r>
            <a:r>
              <a:rPr lang="en-US" dirty="0" smtClean="0"/>
              <a:t>therapy</a:t>
            </a:r>
            <a:r>
              <a:rPr lang="en-US" baseline="0" dirty="0" smtClean="0"/>
              <a:t> which is c</a:t>
            </a:r>
            <a:r>
              <a:rPr lang="en-US" dirty="0" smtClean="0"/>
              <a:t>arried</a:t>
            </a:r>
            <a:r>
              <a:rPr lang="en-US" baseline="0" dirty="0" smtClean="0"/>
              <a:t> </a:t>
            </a:r>
            <a:r>
              <a:rPr lang="en-US" baseline="0" dirty="0" smtClean="0"/>
              <a:t>out daily in every PTC</a:t>
            </a:r>
          </a:p>
          <a:p>
            <a:r>
              <a:rPr lang="en-US" baseline="0" dirty="0" smtClean="0"/>
              <a:t>This is an example </a:t>
            </a:r>
            <a:r>
              <a:rPr lang="en-US" baseline="0" dirty="0" smtClean="0"/>
              <a:t>from PSI, really nice integrated custom system, measure all energy </a:t>
            </a:r>
            <a:r>
              <a:rPr lang="en-US" baseline="0" dirty="0" smtClean="0"/>
              <a:t>steps, fit the range </a:t>
            </a:r>
            <a:r>
              <a:rPr lang="en-US" baseline="0" dirty="0" smtClean="0"/>
              <a:t>and check whether they’re within tolerance.</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2</a:t>
            </a:fld>
            <a:endParaRPr lang="en-US"/>
          </a:p>
        </p:txBody>
      </p:sp>
    </p:spTree>
    <p:extLst>
      <p:ext uri="{BB962C8B-B14F-4D97-AF65-F5344CB8AC3E}">
        <p14:creationId xmlns:p14="http://schemas.microsoft.com/office/powerpoint/2010/main" val="1469475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did some radiation damage tests during</a:t>
            </a:r>
            <a:r>
              <a:rPr lang="en-US" baseline="0" dirty="0" smtClean="0"/>
              <a:t> another beam test in </a:t>
            </a:r>
            <a:r>
              <a:rPr lang="en-US" baseline="0" dirty="0" err="1" smtClean="0"/>
              <a:t>Clatterbridge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20</a:t>
            </a:fld>
            <a:endParaRPr lang="en-US"/>
          </a:p>
        </p:txBody>
      </p:sp>
    </p:spTree>
    <p:extLst>
      <p:ext uri="{BB962C8B-B14F-4D97-AF65-F5344CB8AC3E}">
        <p14:creationId xmlns:p14="http://schemas.microsoft.com/office/powerpoint/2010/main" val="40461530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a calibrated projected image of the CMOS sensor. We delivered 6,000Gy peak dose to the scintillator, worth about 1 year of daily QA. We can see a light output reduction of about 3% at the peak.</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21</a:t>
            </a:fld>
            <a:endParaRPr lang="en-US"/>
          </a:p>
        </p:txBody>
      </p:sp>
    </p:spTree>
    <p:extLst>
      <p:ext uri="{BB962C8B-B14F-4D97-AF65-F5344CB8AC3E}">
        <p14:creationId xmlns:p14="http://schemas.microsoft.com/office/powerpoint/2010/main" val="4046153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radiation damage has a negligible effect on the range reconstruction. However, this is only preliminary and we need to make sure we understand it well enough before we take our final conclusion.</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22</a:t>
            </a:fld>
            <a:endParaRPr lang="en-US"/>
          </a:p>
        </p:txBody>
      </p:sp>
    </p:spTree>
    <p:extLst>
      <p:ext uri="{BB962C8B-B14F-4D97-AF65-F5344CB8AC3E}">
        <p14:creationId xmlns:p14="http://schemas.microsoft.com/office/powerpoint/2010/main" val="4046153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put the last plot into context, here is the same plot on a larger scale, shown  together with some +- 1mm tolerance lines.</a:t>
            </a:r>
            <a:r>
              <a:rPr lang="en-US" baseline="0" dirty="0" smtClean="0"/>
              <a:t> You can see that the range measurement is very stable.</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23</a:t>
            </a:fld>
            <a:endParaRPr lang="en-US"/>
          </a:p>
        </p:txBody>
      </p:sp>
    </p:spTree>
    <p:extLst>
      <p:ext uri="{BB962C8B-B14F-4D97-AF65-F5344CB8AC3E}">
        <p14:creationId xmlns:p14="http://schemas.microsoft.com/office/powerpoint/2010/main" val="4046153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conclude, we developed</a:t>
            </a:r>
            <a:r>
              <a:rPr lang="en-GB" baseline="0" dirty="0" smtClean="0"/>
              <a:t> and build a prototype range telescope on a scintillator basis. The range reconstruction uncertainty is about 150 micron which is competitive with other commercially available devices. The issue with quenching has been overcome and the radiation damage assessment shows that the detector is robust.</a:t>
            </a:r>
          </a:p>
          <a:p>
            <a:r>
              <a:rPr lang="en-US" dirty="0" smtClean="0"/>
              <a:t>As an outlook: Since the CMOS sensor is a bit of an overkill, we want</a:t>
            </a:r>
            <a:r>
              <a:rPr lang="en-US" baseline="0" dirty="0" smtClean="0"/>
              <a:t> to downgrade and use a cheaper and simpler way of readout, something like photodiodes. And we also want to build a large second prototype which can cover the full clinical proton beam energy range. In order to do that, we are looking for a new postdoc in our group: the deadline for the application for the Innovation fellowship is on the 6</a:t>
            </a:r>
            <a:r>
              <a:rPr lang="en-US" baseline="30000" dirty="0" smtClean="0"/>
              <a:t>th</a:t>
            </a:r>
            <a:r>
              <a:rPr lang="en-US" baseline="0" dirty="0" smtClean="0"/>
              <a:t> of July! If you are interested or you know somebody who might be, please fell free t talk to either me or Dr. Simon Jolly.</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24</a:t>
            </a:fld>
            <a:endParaRPr lang="en-US"/>
          </a:p>
        </p:txBody>
      </p:sp>
    </p:spTree>
    <p:extLst>
      <p:ext uri="{BB962C8B-B14F-4D97-AF65-F5344CB8AC3E}">
        <p14:creationId xmlns:p14="http://schemas.microsoft.com/office/powerpoint/2010/main" val="1885466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name of the whole group,</a:t>
            </a:r>
            <a:r>
              <a:rPr lang="en-US" baseline="0" dirty="0" smtClean="0"/>
              <a:t> t</a:t>
            </a:r>
            <a:r>
              <a:rPr lang="en-US" dirty="0" smtClean="0"/>
              <a:t>hank </a:t>
            </a:r>
            <a:r>
              <a:rPr lang="en-US" dirty="0" smtClean="0"/>
              <a:t>you very much for your attention.</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25</a:t>
            </a:fld>
            <a:endParaRPr lang="en-US"/>
          </a:p>
        </p:txBody>
      </p:sp>
    </p:spTree>
    <p:extLst>
      <p:ext uri="{BB962C8B-B14F-4D97-AF65-F5344CB8AC3E}">
        <p14:creationId xmlns:p14="http://schemas.microsoft.com/office/powerpoint/2010/main" val="1312678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each run is taken at a different energy/range. In each run there are 21 frames which are fitted individually. The reconstructed range is then plotted in a histogram which you can see here. The runs are displayed in different </a:t>
            </a:r>
            <a:r>
              <a:rPr lang="en-US" baseline="0" dirty="0" err="1" smtClean="0"/>
              <a:t>colours</a:t>
            </a:r>
            <a:r>
              <a:rPr lang="en-US" baseline="0" dirty="0" smtClean="0"/>
              <a:t>. You can see that all the runs are far apart and have well distinct ranges.</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28</a:t>
            </a:fld>
            <a:endParaRPr lang="en-US"/>
          </a:p>
        </p:txBody>
      </p:sp>
    </p:spTree>
    <p:extLst>
      <p:ext uri="{BB962C8B-B14F-4D97-AF65-F5344CB8AC3E}">
        <p14:creationId xmlns:p14="http://schemas.microsoft.com/office/powerpoint/2010/main" val="359815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did a test of different beam currents. Here you see a video of that. Remember that there might be some quenching at high beam current.</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29</a:t>
            </a:fld>
            <a:endParaRPr lang="en-US"/>
          </a:p>
        </p:txBody>
      </p:sp>
    </p:spTree>
    <p:extLst>
      <p:ext uri="{BB962C8B-B14F-4D97-AF65-F5344CB8AC3E}">
        <p14:creationId xmlns:p14="http://schemas.microsoft.com/office/powerpoint/2010/main" val="9270897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 plotted the height-parameter of the fit </a:t>
            </a:r>
            <a:r>
              <a:rPr lang="en-US" dirty="0" err="1" smtClean="0"/>
              <a:t>vs</a:t>
            </a:r>
            <a:r>
              <a:rPr lang="en-US" dirty="0" smtClean="0"/>
              <a:t> the set intensity in the synchrotron. Unfortunately</a:t>
            </a:r>
            <a:r>
              <a:rPr lang="en-US" baseline="0" dirty="0" smtClean="0"/>
              <a:t> there are not many data points. Beam current-induced quenching would manifest as a non linearity in this plot. This is not seen, so we can say that there is no additional quenching at this beam current.</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30</a:t>
            </a:fld>
            <a:endParaRPr lang="en-US"/>
          </a:p>
        </p:txBody>
      </p:sp>
    </p:spTree>
    <p:extLst>
      <p:ext uri="{BB962C8B-B14F-4D97-AF65-F5344CB8AC3E}">
        <p14:creationId xmlns:p14="http://schemas.microsoft.com/office/powerpoint/2010/main" val="1542899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Laurent </a:t>
            </a:r>
            <a:r>
              <a:rPr lang="en-US" dirty="0" err="1" smtClean="0"/>
              <a:t>Kelleter</a:t>
            </a:r>
            <a:r>
              <a:rPr lang="en-US" dirty="0" smtClean="0"/>
              <a:t>,</a:t>
            </a:r>
            <a:r>
              <a:rPr lang="en-US" baseline="0" dirty="0" smtClean="0"/>
              <a:t> OMA fellow from UCL</a:t>
            </a:r>
            <a:r>
              <a:rPr lang="en-US" dirty="0" smtClean="0"/>
              <a:t>, </a:t>
            </a:r>
            <a:r>
              <a:rPr lang="en-US" dirty="0" err="1" smtClean="0"/>
              <a:t>we,ve</a:t>
            </a:r>
            <a:r>
              <a:rPr lang="en-US" dirty="0" smtClean="0"/>
              <a:t> seen a lot of motivation for proton therapy so I just want to jump straight into my topic. </a:t>
            </a:r>
            <a:r>
              <a:rPr lang="en-US" dirty="0" err="1" smtClean="0"/>
              <a:t>wanna</a:t>
            </a:r>
            <a:r>
              <a:rPr lang="en-US" baseline="0" dirty="0" smtClean="0"/>
              <a:t> </a:t>
            </a:r>
            <a:r>
              <a:rPr lang="en-US" dirty="0" smtClean="0"/>
              <a:t>talk about this</a:t>
            </a:r>
          </a:p>
          <a:p>
            <a:r>
              <a:rPr lang="en-US" dirty="0" smtClean="0"/>
              <a:t>Projector is not broken, what you see is a video of a proton beam in a segmented block of plastic scintillator. Beam</a:t>
            </a:r>
            <a:r>
              <a:rPr lang="en-US" baseline="0" dirty="0" smtClean="0"/>
              <a:t> comes from left to right, you can see the Bragg peak. </a:t>
            </a:r>
            <a:r>
              <a:rPr lang="en-US" dirty="0" smtClean="0"/>
              <a:t>The flickering</a:t>
            </a:r>
            <a:r>
              <a:rPr lang="en-US" baseline="0" dirty="0" smtClean="0"/>
              <a:t> is the fluctuation of the beam current</a:t>
            </a:r>
          </a:p>
        </p:txBody>
      </p:sp>
      <p:sp>
        <p:nvSpPr>
          <p:cNvPr id="4" name="Slide Number Placeholder 3"/>
          <p:cNvSpPr>
            <a:spLocks noGrp="1"/>
          </p:cNvSpPr>
          <p:nvPr>
            <p:ph type="sldNum" sz="quarter" idx="10"/>
          </p:nvPr>
        </p:nvSpPr>
        <p:spPr/>
        <p:txBody>
          <a:bodyPr/>
          <a:lstStyle/>
          <a:p>
            <a:fld id="{14938C27-5E36-DD49-9FA9-DD82CFA67EDC}" type="slidenum">
              <a:rPr lang="en-US" smtClean="0"/>
              <a:t>34</a:t>
            </a:fld>
            <a:endParaRPr lang="en-US"/>
          </a:p>
        </p:txBody>
      </p:sp>
    </p:spTree>
    <p:extLst>
      <p:ext uri="{BB962C8B-B14F-4D97-AF65-F5344CB8AC3E}">
        <p14:creationId xmlns:p14="http://schemas.microsoft.com/office/powerpoint/2010/main" val="1743911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reason they’re so fast: multi layer ionization </a:t>
            </a:r>
            <a:r>
              <a:rPr lang="en-US" dirty="0" smtClean="0"/>
              <a:t>chamber. It is a stack of ionization chambers with some absorber in between the sheets which absorb the proton beam.</a:t>
            </a:r>
            <a:endParaRPr lang="en-US" dirty="0" smtClean="0"/>
          </a:p>
          <a:p>
            <a:r>
              <a:rPr lang="en-US" dirty="0" smtClean="0"/>
              <a:t>Really expensive</a:t>
            </a:r>
          </a:p>
          <a:p>
            <a:r>
              <a:rPr lang="en-US" dirty="0" smtClean="0"/>
              <a:t>Many PTCs don</a:t>
            </a:r>
            <a:r>
              <a:rPr lang="mr-IN" dirty="0" smtClean="0"/>
              <a:t>’</a:t>
            </a:r>
            <a:r>
              <a:rPr lang="en-US" dirty="0" smtClean="0"/>
              <a:t>t pay for it or don’t put the effort in developing their own and do a customized solution (manual </a:t>
            </a:r>
            <a:r>
              <a:rPr lang="en-US" dirty="0" smtClean="0"/>
              <a:t>scanning with a single ionization chamber in a water tank)</a:t>
            </a:r>
            <a:r>
              <a:rPr lang="en-US" dirty="0" smtClean="0"/>
              <a:t>: slow</a:t>
            </a:r>
          </a:p>
          <a:p>
            <a:r>
              <a:rPr lang="en-US" dirty="0" smtClean="0"/>
              <a:t>Our idea: build a similar range telescope on the basis of cheap plastic</a:t>
            </a:r>
            <a:r>
              <a:rPr lang="en-US" baseline="0" dirty="0" smtClean="0"/>
              <a:t> scintillator</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3</a:t>
            </a:fld>
            <a:endParaRPr lang="en-US"/>
          </a:p>
        </p:txBody>
      </p:sp>
    </p:spTree>
    <p:extLst>
      <p:ext uri="{BB962C8B-B14F-4D97-AF65-F5344CB8AC3E}">
        <p14:creationId xmlns:p14="http://schemas.microsoft.com/office/powerpoint/2010/main" val="1259096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zoom to the ranges around 55mm. You can see that</a:t>
            </a:r>
            <a:r>
              <a:rPr lang="en-US" baseline="0" dirty="0" smtClean="0"/>
              <a:t> the measured ranges form nice little Gaussians with a sigma of about 0.05mm. We also </a:t>
            </a:r>
            <a:r>
              <a:rPr lang="en-US" baseline="0" dirty="0" err="1" smtClean="0"/>
              <a:t>remeasured</a:t>
            </a:r>
            <a:r>
              <a:rPr lang="en-US" baseline="0" dirty="0" smtClean="0"/>
              <a:t> one range a couple of times and the run-to-run </a:t>
            </a:r>
            <a:r>
              <a:rPr lang="en-US" baseline="0" dirty="0" err="1" smtClean="0"/>
              <a:t>stbility</a:t>
            </a:r>
            <a:r>
              <a:rPr lang="en-US" baseline="0" dirty="0" smtClean="0"/>
              <a:t> is also remarkable.</a:t>
            </a:r>
          </a:p>
          <a:p>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35</a:t>
            </a:fld>
            <a:endParaRPr lang="en-US"/>
          </a:p>
        </p:txBody>
      </p:sp>
    </p:spTree>
    <p:extLst>
      <p:ext uri="{BB962C8B-B14F-4D97-AF65-F5344CB8AC3E}">
        <p14:creationId xmlns:p14="http://schemas.microsoft.com/office/powerpoint/2010/main" val="1130706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ionization density gets very high, the light</a:t>
            </a:r>
            <a:r>
              <a:rPr lang="en-US" baseline="0" dirty="0" smtClean="0"/>
              <a:t> output stops being linear to the energy deposition. The strength of the ionization dependence of the quenching is described by </a:t>
            </a:r>
            <a:r>
              <a:rPr lang="en-US" baseline="0" dirty="0" err="1" smtClean="0"/>
              <a:t>Birk’s</a:t>
            </a:r>
            <a:r>
              <a:rPr lang="en-US" baseline="0" dirty="0" smtClean="0"/>
              <a:t> constant.</a:t>
            </a:r>
          </a:p>
          <a:p>
            <a:r>
              <a:rPr lang="en-US" baseline="0" dirty="0" smtClean="0"/>
              <a:t>Since protons have a comparatively large </a:t>
            </a:r>
            <a:r>
              <a:rPr lang="en-US" baseline="0" dirty="0" err="1" smtClean="0"/>
              <a:t>dEdx</a:t>
            </a:r>
            <a:r>
              <a:rPr lang="en-US" baseline="0" dirty="0" smtClean="0"/>
              <a:t>, the Bragg curve in a plastic scintillator appears mashed-up. The ionization density depends on the energy and nature of the particle and also on the beam current in case of high beam intensities. So we really need to be careful when we try to take into account quenching.</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36</a:t>
            </a:fld>
            <a:endParaRPr lang="en-US"/>
          </a:p>
        </p:txBody>
      </p:sp>
    </p:spTree>
    <p:extLst>
      <p:ext uri="{BB962C8B-B14F-4D97-AF65-F5344CB8AC3E}">
        <p14:creationId xmlns:p14="http://schemas.microsoft.com/office/powerpoint/2010/main" val="25399845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Firstly,</a:t>
            </a:r>
            <a:r>
              <a:rPr lang="en-US" baseline="0" dirty="0" smtClean="0"/>
              <a:t> we run a couple of simulations in order to understand how much light we expect, what the maximum sheet thickness is, etc. We were relying here on the Geant4 simulation of the </a:t>
            </a:r>
            <a:r>
              <a:rPr lang="en-US" baseline="0" dirty="0" err="1" smtClean="0"/>
              <a:t>SuperNEMO</a:t>
            </a:r>
            <a:r>
              <a:rPr lang="en-US" baseline="0" dirty="0" smtClean="0"/>
              <a:t> calorimeter. Here you can see the simulation of a proton in red entering a scintillator stack and producing optical photons in blue.</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37</a:t>
            </a:fld>
            <a:endParaRPr lang="en-US"/>
          </a:p>
        </p:txBody>
      </p:sp>
    </p:spTree>
    <p:extLst>
      <p:ext uri="{BB962C8B-B14F-4D97-AF65-F5344CB8AC3E}">
        <p14:creationId xmlns:p14="http://schemas.microsoft.com/office/powerpoint/2010/main" val="5498970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is how that looks like.</a:t>
            </a:r>
          </a:p>
          <a:p>
            <a:r>
              <a:rPr lang="en-US" dirty="0" smtClean="0"/>
              <a:t>We</a:t>
            </a:r>
            <a:r>
              <a:rPr lang="en-US" baseline="0" dirty="0" smtClean="0"/>
              <a:t> then did the analysis of the integrated light output per sheet, which brings us to my </a:t>
            </a:r>
            <a:r>
              <a:rPr lang="en-US" baseline="0" dirty="0" err="1" smtClean="0"/>
              <a:t>favourite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38</a:t>
            </a:fld>
            <a:endParaRPr lang="en-US"/>
          </a:p>
        </p:txBody>
      </p:sp>
    </p:spTree>
    <p:extLst>
      <p:ext uri="{BB962C8B-B14F-4D97-AF65-F5344CB8AC3E}">
        <p14:creationId xmlns:p14="http://schemas.microsoft.com/office/powerpoint/2010/main" val="951381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how our idea looks like. We have this scintillator segmented</a:t>
            </a:r>
            <a:r>
              <a:rPr lang="en-US" baseline="0" dirty="0" smtClean="0"/>
              <a:t> into sheets. </a:t>
            </a:r>
            <a:r>
              <a:rPr lang="en-US" dirty="0" smtClean="0"/>
              <a:t>The proton beam is fully absorbed in the scintillator stack. The light yield</a:t>
            </a:r>
            <a:r>
              <a:rPr lang="en-US" baseline="0" dirty="0" smtClean="0"/>
              <a:t> of e</a:t>
            </a:r>
            <a:r>
              <a:rPr lang="en-US" dirty="0" smtClean="0"/>
              <a:t>ach sheet of the stack is read out individually. The light output of the stack looks like a mashed-up Bragg curve because of the dependence of the quenching effect on the ionization density. Our task is now to reconstruct the pristine Bragg curve from the light output.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It is worth to mention that the plastic scintillator is nearly water equivalent with a density of about 1.02g/cm3. Therefore, only a tiny correction factor is needed to reconstruct the water-equivalent range of the protons.</a:t>
            </a:r>
          </a:p>
          <a:p>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4</a:t>
            </a:fld>
            <a:endParaRPr lang="en-US"/>
          </a:p>
        </p:txBody>
      </p:sp>
    </p:spTree>
    <p:extLst>
      <p:ext uri="{BB962C8B-B14F-4D97-AF65-F5344CB8AC3E}">
        <p14:creationId xmlns:p14="http://schemas.microsoft.com/office/powerpoint/2010/main" val="1434105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did a simulation of the light output in such a segmented</a:t>
            </a:r>
            <a:r>
              <a:rPr lang="en-US" baseline="0" dirty="0" smtClean="0"/>
              <a:t> scintillator stack. </a:t>
            </a:r>
            <a:r>
              <a:rPr lang="en-US" dirty="0" smtClean="0"/>
              <a:t>This </a:t>
            </a:r>
            <a:r>
              <a:rPr lang="en-US" dirty="0" smtClean="0"/>
              <a:t>is what you get when you plot</a:t>
            </a:r>
            <a:r>
              <a:rPr lang="en-US" baseline="0" dirty="0" smtClean="0"/>
              <a:t> the light yield of each sheet against the depth in the stack. You can clearly see the Bragg peak where the protons stop, but it looks slightly mashed-up compared to a pristine Bragg curve. The work I’ve done was to develop a description of this quenched Bragg curve by combining </a:t>
            </a:r>
            <a:r>
              <a:rPr lang="en-US" baseline="0" dirty="0" err="1" smtClean="0"/>
              <a:t>Birk’s</a:t>
            </a:r>
            <a:r>
              <a:rPr lang="en-US" baseline="0" dirty="0" smtClean="0"/>
              <a:t> law with an analytical description of the Bragg curve by Thomas </a:t>
            </a:r>
            <a:r>
              <a:rPr lang="en-US" baseline="0" dirty="0" err="1" smtClean="0"/>
              <a:t>Bortfeld</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5</a:t>
            </a:fld>
            <a:endParaRPr lang="en-US"/>
          </a:p>
        </p:txBody>
      </p:sp>
    </p:spTree>
    <p:extLst>
      <p:ext uri="{BB962C8B-B14F-4D97-AF65-F5344CB8AC3E}">
        <p14:creationId xmlns:p14="http://schemas.microsoft.com/office/powerpoint/2010/main" val="169306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the model of the quenched Bragg curve is fitted to the simulated light output. You can see it describes the simulation fairly well. The model has three fit parameters: a scaling factor for the height phi, the width sigma of the peak and most importantly the range. This fitted parameters can be taken from this fit and put into the formula of a pristine Bragg curve.</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6</a:t>
            </a:fld>
            <a:endParaRPr lang="en-US"/>
          </a:p>
        </p:txBody>
      </p:sp>
    </p:spTree>
    <p:extLst>
      <p:ext uri="{BB962C8B-B14F-4D97-AF65-F5344CB8AC3E}">
        <p14:creationId xmlns:p14="http://schemas.microsoft.com/office/powerpoint/2010/main" val="1533252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shown in this plot. The pristine Bragg curve</a:t>
            </a:r>
            <a:r>
              <a:rPr lang="en-US" baseline="0" dirty="0" smtClean="0"/>
              <a:t> has been reconstructed using the fit parameters from the quenched Bragg curve fit.</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7</a:t>
            </a:fld>
            <a:endParaRPr lang="en-US"/>
          </a:p>
        </p:txBody>
      </p:sp>
    </p:spTree>
    <p:extLst>
      <p:ext uri="{BB962C8B-B14F-4D97-AF65-F5344CB8AC3E}">
        <p14:creationId xmlns:p14="http://schemas.microsoft.com/office/powerpoint/2010/main" val="805017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compare the reconstructed Bragg curve to the actual simulated energy deposition. We seen that they are fairly similar. The difference at the peak stems from an overestimation</a:t>
            </a:r>
            <a:r>
              <a:rPr lang="en-US" baseline="0" dirty="0" smtClean="0"/>
              <a:t> of the width sigma of the peak. This overestimation comes from the poor resolution of the light output, which is 5mm here.</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8</a:t>
            </a:fld>
            <a:endParaRPr lang="en-US"/>
          </a:p>
        </p:txBody>
      </p:sp>
    </p:spTree>
    <p:extLst>
      <p:ext uri="{BB962C8B-B14F-4D97-AF65-F5344CB8AC3E}">
        <p14:creationId xmlns:p14="http://schemas.microsoft.com/office/powerpoint/2010/main" val="2977739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also possible to convert the</a:t>
            </a:r>
            <a:r>
              <a:rPr lang="en-US" baseline="0" dirty="0" smtClean="0"/>
              <a:t> range in the scintillator to range in water using simulated R(E) curves. When I compare it to the expected range in water I see that the values deviate by about 3 </a:t>
            </a:r>
            <a:r>
              <a:rPr lang="en-US" baseline="0" dirty="0" err="1" smtClean="0"/>
              <a:t>permille</a:t>
            </a:r>
            <a:r>
              <a:rPr lang="en-US" baseline="0" dirty="0" smtClean="0"/>
              <a:t>, which gives us the  combined model and range reconstruction uncertainty.</a:t>
            </a:r>
          </a:p>
          <a:p>
            <a:r>
              <a:rPr lang="en-US" baseline="0" dirty="0" smtClean="0"/>
              <a:t>So far so good, I did extensive simulations and developed a model for the range reconstruction. Now we can get on with building a prototype.</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9</a:t>
            </a:fld>
            <a:endParaRPr lang="en-US"/>
          </a:p>
        </p:txBody>
      </p:sp>
    </p:spTree>
    <p:extLst>
      <p:ext uri="{BB962C8B-B14F-4D97-AF65-F5344CB8AC3E}">
        <p14:creationId xmlns:p14="http://schemas.microsoft.com/office/powerpoint/2010/main" val="42665682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4" Type="http://schemas.openxmlformats.org/officeDocument/2006/relationships/image" Target="../media/image3.jpe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GB" smtClean="0"/>
              <a:t>26/6/2018</a:t>
            </a:r>
            <a:endParaRPr lang="en-GB"/>
          </a:p>
        </p:txBody>
      </p:sp>
      <p:sp>
        <p:nvSpPr>
          <p:cNvPr id="5" name="Footer Placeholder 4"/>
          <p:cNvSpPr>
            <a:spLocks noGrp="1"/>
          </p:cNvSpPr>
          <p:nvPr>
            <p:ph type="ftr" sz="quarter" idx="11"/>
          </p:nvPr>
        </p:nvSpPr>
        <p:spPr/>
        <p:txBody>
          <a:bodyPr/>
          <a:lstStyle/>
          <a:p>
            <a:r>
              <a:rPr lang="en-GB" smtClean="0"/>
              <a:t>laurent.kelleter@ucl.ac.uk</a:t>
            </a:r>
            <a:endParaRPr lang="en-GB"/>
          </a:p>
        </p:txBody>
      </p:sp>
      <p:sp>
        <p:nvSpPr>
          <p:cNvPr id="6" name="Slide Number Placeholder 5"/>
          <p:cNvSpPr>
            <a:spLocks noGrp="1"/>
          </p:cNvSpPr>
          <p:nvPr>
            <p:ph type="sldNum" sz="quarter" idx="12"/>
          </p:nvPr>
        </p:nvSpPr>
        <p:spPr/>
        <p:txBody>
          <a:bodyPr/>
          <a:lstStyle/>
          <a:p>
            <a:fld id="{01B1F274-A603-4C51-99A6-9A47F728F8FD}" type="slidenum">
              <a:rPr lang="en-GB" smtClean="0"/>
              <a:pPr/>
              <a:t>‹#›</a:t>
            </a:fld>
            <a:endParaRPr lang="en-GB"/>
          </a:p>
        </p:txBody>
      </p:sp>
      <p:sp>
        <p:nvSpPr>
          <p:cNvPr id="8" name="Rectangle 7"/>
          <p:cNvSpPr/>
          <p:nvPr userDrawn="1"/>
        </p:nvSpPr>
        <p:spPr>
          <a:xfrm rot="5400000">
            <a:off x="3719362" y="-3746746"/>
            <a:ext cx="1705275" cy="9144000"/>
          </a:xfrm>
          <a:prstGeom prst="rect">
            <a:avLst/>
          </a:prstGeom>
          <a:solidFill>
            <a:srgbClr val="363547"/>
          </a:solidFill>
          <a:ln>
            <a:solidFill>
              <a:srgbClr val="3635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89786"/>
            <a:ext cx="9144000" cy="5997677"/>
          </a:xfrm>
          <a:prstGeom prst="rect">
            <a:avLst/>
          </a:prstGeom>
        </p:spPr>
      </p:pic>
      <p:pic>
        <p:nvPicPr>
          <p:cNvPr id="9" name="Picture 8" descr="OMA Logo (white).eps"/>
          <p:cNvPicPr>
            <a:picLocks noChangeAspect="1"/>
          </p:cNvPicPr>
          <p:nvPr userDrawn="1"/>
        </p:nvPicPr>
        <p:blipFill>
          <a:blip r:embed="rId3" cstate="print"/>
          <a:stretch>
            <a:fillRect/>
          </a:stretch>
        </p:blipFill>
        <p:spPr>
          <a:xfrm>
            <a:off x="323528" y="332657"/>
            <a:ext cx="2362766" cy="720080"/>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84368" y="6038943"/>
            <a:ext cx="1031032" cy="682533"/>
          </a:xfrm>
          <a:prstGeom prst="rect">
            <a:avLst/>
          </a:prstGeom>
          <a:ln>
            <a:solidFill>
              <a:schemeClr val="bg1"/>
            </a:solidFill>
          </a:ln>
        </p:spPr>
      </p:pic>
    </p:spTree>
    <p:extLst>
      <p:ext uri="{BB962C8B-B14F-4D97-AF65-F5344CB8AC3E}">
        <p14:creationId xmlns:p14="http://schemas.microsoft.com/office/powerpoint/2010/main" val="2594617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1072" y="85698"/>
            <a:ext cx="6745224" cy="606998"/>
          </a:xfrm>
        </p:spPr>
        <p:txBody>
          <a:bodyPr/>
          <a:lstStyle>
            <a:lvl1pPr algn="l">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199" y="1124745"/>
            <a:ext cx="8229600" cy="4752528"/>
          </a:xfrm>
        </p:spPr>
        <p:txBody>
          <a:bodyPr/>
          <a:lstStyle>
            <a:lvl1pPr>
              <a:defRPr>
                <a:solidFill>
                  <a:schemeClr val="tx1"/>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a:xfrm>
            <a:off x="1547664" y="6356350"/>
            <a:ext cx="874440" cy="365125"/>
          </a:xfrm>
        </p:spPr>
        <p:txBody>
          <a:bodyPr/>
          <a:lstStyle/>
          <a:p>
            <a:r>
              <a:rPr lang="en-GB" smtClean="0"/>
              <a:t>26/6/2018</a:t>
            </a:r>
            <a:endParaRPr lang="en-GB" dirty="0"/>
          </a:p>
        </p:txBody>
      </p:sp>
      <p:sp>
        <p:nvSpPr>
          <p:cNvPr id="5" name="Footer Placeholder 4"/>
          <p:cNvSpPr>
            <a:spLocks noGrp="1"/>
          </p:cNvSpPr>
          <p:nvPr>
            <p:ph type="ftr" sz="quarter" idx="11"/>
          </p:nvPr>
        </p:nvSpPr>
        <p:spPr>
          <a:xfrm>
            <a:off x="2627784" y="6356350"/>
            <a:ext cx="2952328" cy="365125"/>
          </a:xfrm>
        </p:spPr>
        <p:txBody>
          <a:bodyPr/>
          <a:lstStyle/>
          <a:p>
            <a:r>
              <a:rPr lang="en-GB" dirty="0" err="1" smtClean="0"/>
              <a:t>laurent.kelleter@ucl.ac.uk</a:t>
            </a:r>
            <a:endParaRPr lang="en-GB" dirty="0"/>
          </a:p>
        </p:txBody>
      </p:sp>
      <p:sp>
        <p:nvSpPr>
          <p:cNvPr id="6" name="Slide Number Placeholder 5"/>
          <p:cNvSpPr>
            <a:spLocks noGrp="1"/>
          </p:cNvSpPr>
          <p:nvPr>
            <p:ph type="sldNum" sz="quarter" idx="12"/>
          </p:nvPr>
        </p:nvSpPr>
        <p:spPr>
          <a:xfrm>
            <a:off x="5796136" y="6356350"/>
            <a:ext cx="576064" cy="365125"/>
          </a:xfrm>
        </p:spPr>
        <p:txBody>
          <a:bodyPr/>
          <a:lstStyle/>
          <a:p>
            <a:fld id="{01B1F274-A603-4C51-99A6-9A47F728F8FD}" type="slidenum">
              <a:rPr lang="en-GB" smtClean="0"/>
              <a:pPr/>
              <a:t>‹#›</a:t>
            </a:fld>
            <a:r>
              <a:rPr lang="en-GB" dirty="0" smtClean="0"/>
              <a:t>/25</a:t>
            </a:r>
            <a:endParaRPr lang="en-GB" dirty="0"/>
          </a:p>
        </p:txBody>
      </p:sp>
      <p:sp>
        <p:nvSpPr>
          <p:cNvPr id="7" name="Rectangle 6"/>
          <p:cNvSpPr/>
          <p:nvPr userDrawn="1"/>
        </p:nvSpPr>
        <p:spPr>
          <a:xfrm rot="5400000">
            <a:off x="4127354" y="-4154736"/>
            <a:ext cx="889291" cy="9144000"/>
          </a:xfrm>
          <a:prstGeom prst="rect">
            <a:avLst/>
          </a:prstGeom>
          <a:solidFill>
            <a:srgbClr val="363547"/>
          </a:solidFill>
          <a:ln>
            <a:solidFill>
              <a:srgbClr val="3635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poster-top.JPG"/>
          <p:cNvPicPr>
            <a:picLocks noChangeAspect="1"/>
          </p:cNvPicPr>
          <p:nvPr userDrawn="1"/>
        </p:nvPicPr>
        <p:blipFill>
          <a:blip r:embed="rId2" cstate="print"/>
          <a:stretch>
            <a:fillRect/>
          </a:stretch>
        </p:blipFill>
        <p:spPr>
          <a:xfrm>
            <a:off x="7401300" y="0"/>
            <a:ext cx="1742699" cy="1656182"/>
          </a:xfrm>
          <a:prstGeom prst="ellipse">
            <a:avLst/>
          </a:prstGeom>
          <a:ln>
            <a:noFill/>
          </a:ln>
          <a:effectLst>
            <a:softEdge rad="112500"/>
          </a:effectLst>
        </p:spPr>
      </p:pic>
      <p:cxnSp>
        <p:nvCxnSpPr>
          <p:cNvPr id="10" name="Straight Connector 9"/>
          <p:cNvCxnSpPr/>
          <p:nvPr userDrawn="1"/>
        </p:nvCxnSpPr>
        <p:spPr>
          <a:xfrm>
            <a:off x="-1" y="6165304"/>
            <a:ext cx="9144001" cy="0"/>
          </a:xfrm>
          <a:prstGeom prst="line">
            <a:avLst/>
          </a:prstGeom>
          <a:ln>
            <a:solidFill>
              <a:srgbClr val="363547"/>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98904" y="6259458"/>
            <a:ext cx="692284" cy="45828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60232" y="6253843"/>
            <a:ext cx="1458842" cy="463899"/>
          </a:xfrm>
          <a:prstGeom prst="rect">
            <a:avLst/>
          </a:prstGeom>
        </p:spPr>
      </p:pic>
      <p:pic>
        <p:nvPicPr>
          <p:cNvPr id="12" name="Picture 11" descr="eps-logo-black-large-BW.png"/>
          <p:cNvPicPr>
            <a:picLocks noChangeAspect="1"/>
          </p:cNvPicPr>
          <p:nvPr userDrawn="1"/>
        </p:nvPicPr>
        <p:blipFill rotWithShape="1">
          <a:blip r:embed="rId5" cstate="print">
            <a:extLst>
              <a:ext uri="{28A0092B-C50C-407E-A947-70E740481C1C}">
                <a14:useLocalDpi xmlns:a14="http://schemas.microsoft.com/office/drawing/2010/main" val="0"/>
              </a:ext>
            </a:extLst>
          </a:blip>
          <a:srcRect l="15263"/>
          <a:stretch/>
        </p:blipFill>
        <p:spPr>
          <a:xfrm>
            <a:off x="179512" y="6309368"/>
            <a:ext cx="1242555" cy="432000"/>
          </a:xfrm>
          <a:prstGeom prst="rect">
            <a:avLst/>
          </a:prstGeom>
        </p:spPr>
      </p:pic>
    </p:spTree>
    <p:extLst>
      <p:ext uri="{BB962C8B-B14F-4D97-AF65-F5344CB8AC3E}">
        <p14:creationId xmlns:p14="http://schemas.microsoft.com/office/powerpoint/2010/main" val="26028026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smtClean="0"/>
              <a:t>26/6/2018</a:t>
            </a:r>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laurent.kelleter@ucl.ac.uk</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1F274-A603-4C51-99A6-9A47F728F8FD}" type="slidenum">
              <a:rPr lang="en-GB" smtClean="0"/>
              <a:pPr/>
              <a:t>‹#›</a:t>
            </a:fld>
            <a:endParaRPr lang="en-GB"/>
          </a:p>
        </p:txBody>
      </p:sp>
    </p:spTree>
    <p:extLst>
      <p:ext uri="{BB962C8B-B14F-4D97-AF65-F5344CB8AC3E}">
        <p14:creationId xmlns:p14="http://schemas.microsoft.com/office/powerpoint/2010/main" val="969070798"/>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2.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gif"/><Relationship Id="rId4" Type="http://schemas.openxmlformats.org/officeDocument/2006/relationships/image" Target="../media/image27.gi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6.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2.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6.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2132856"/>
            <a:ext cx="3312368" cy="1470025"/>
          </a:xfrm>
        </p:spPr>
        <p:txBody>
          <a:bodyPr>
            <a:normAutofit fontScale="90000"/>
          </a:bodyPr>
          <a:lstStyle/>
          <a:p>
            <a:r>
              <a:rPr lang="en-GB" sz="3200" b="1" dirty="0" smtClean="0">
                <a:solidFill>
                  <a:schemeClr val="bg1"/>
                </a:solidFill>
                <a:effectLst>
                  <a:outerShdw blurRad="50800" dist="38100" dir="2700000" algn="tl" rotWithShape="0">
                    <a:prstClr val="black">
                      <a:alpha val="40000"/>
                    </a:prstClr>
                  </a:outerShdw>
                </a:effectLst>
              </a:rPr>
              <a:t>A Scintillator-based Range Telescope for </a:t>
            </a:r>
            <a:r>
              <a:rPr lang="en-GB" sz="3200" b="1" dirty="0" smtClean="0">
                <a:solidFill>
                  <a:schemeClr val="bg1"/>
                </a:solidFill>
                <a:effectLst>
                  <a:outerShdw blurRad="50800" dist="38100" dir="2700000" algn="tl" rotWithShape="0">
                    <a:prstClr val="black">
                      <a:alpha val="40000"/>
                    </a:prstClr>
                  </a:outerShdw>
                </a:effectLst>
              </a:rPr>
              <a:t>Quality Assurance in Proton </a:t>
            </a:r>
            <a:r>
              <a:rPr lang="en-GB" sz="3200" b="1" dirty="0" smtClean="0">
                <a:solidFill>
                  <a:schemeClr val="bg1"/>
                </a:solidFill>
                <a:effectLst>
                  <a:outerShdw blurRad="50800" dist="38100" dir="2700000" algn="tl" rotWithShape="0">
                    <a:prstClr val="black">
                      <a:alpha val="40000"/>
                    </a:prstClr>
                  </a:outerShdw>
                </a:effectLst>
              </a:rPr>
              <a:t>Therapy</a:t>
            </a:r>
            <a:endParaRPr lang="en-GB" sz="3200" b="1" dirty="0">
              <a:solidFill>
                <a:schemeClr val="bg1"/>
              </a:solidFill>
              <a:effectLst>
                <a:outerShdw blurRad="50800" dist="38100" dir="2700000" algn="tl" rotWithShape="0">
                  <a:prstClr val="black">
                    <a:alpha val="40000"/>
                  </a:prstClr>
                </a:outerShdw>
              </a:effectLst>
            </a:endParaRPr>
          </a:p>
        </p:txBody>
      </p:sp>
      <p:sp>
        <p:nvSpPr>
          <p:cNvPr id="3" name="Subtitle 2"/>
          <p:cNvSpPr>
            <a:spLocks noGrp="1"/>
          </p:cNvSpPr>
          <p:nvPr>
            <p:ph type="subTitle" idx="1"/>
          </p:nvPr>
        </p:nvSpPr>
        <p:spPr>
          <a:xfrm>
            <a:off x="251520" y="4077072"/>
            <a:ext cx="3168352" cy="1536576"/>
          </a:xfrm>
        </p:spPr>
        <p:txBody>
          <a:bodyPr>
            <a:normAutofit/>
          </a:bodyPr>
          <a:lstStyle/>
          <a:p>
            <a:r>
              <a:rPr lang="en-GB" sz="1800" dirty="0" smtClean="0">
                <a:solidFill>
                  <a:schemeClr val="bg1"/>
                </a:solidFill>
                <a:effectLst>
                  <a:outerShdw blurRad="50800" dist="38100" dir="2700000" algn="tl" rotWithShape="0">
                    <a:prstClr val="black">
                      <a:alpha val="40000"/>
                    </a:prstClr>
                  </a:outerShdw>
                </a:effectLst>
              </a:rPr>
              <a:t>Laurent </a:t>
            </a:r>
            <a:r>
              <a:rPr lang="en-GB" sz="1800" dirty="0" err="1" smtClean="0">
                <a:solidFill>
                  <a:schemeClr val="bg1"/>
                </a:solidFill>
                <a:effectLst>
                  <a:outerShdw blurRad="50800" dist="38100" dir="2700000" algn="tl" rotWithShape="0">
                    <a:prstClr val="black">
                      <a:alpha val="40000"/>
                    </a:prstClr>
                  </a:outerShdw>
                </a:effectLst>
              </a:rPr>
              <a:t>Kelleter</a:t>
            </a:r>
            <a:endParaRPr lang="en-GB" sz="1800" dirty="0" smtClean="0">
              <a:solidFill>
                <a:schemeClr val="bg1"/>
              </a:solidFill>
              <a:effectLst>
                <a:outerShdw blurRad="50800" dist="38100" dir="2700000" algn="tl" rotWithShape="0">
                  <a:prstClr val="black">
                    <a:alpha val="40000"/>
                  </a:prstClr>
                </a:outerShdw>
              </a:effectLst>
            </a:endParaRPr>
          </a:p>
          <a:p>
            <a:r>
              <a:rPr lang="en-GB" sz="1800" dirty="0" smtClean="0">
                <a:solidFill>
                  <a:schemeClr val="bg1"/>
                </a:solidFill>
                <a:effectLst>
                  <a:outerShdw blurRad="50800" dist="38100" dir="2700000" algn="tl" rotWithShape="0">
                    <a:prstClr val="black">
                      <a:alpha val="40000"/>
                    </a:prstClr>
                  </a:outerShdw>
                </a:effectLst>
              </a:rPr>
              <a:t>Department of Physics and Astronomy (HEP)</a:t>
            </a:r>
          </a:p>
          <a:p>
            <a:r>
              <a:rPr lang="en-GB" sz="1800" dirty="0" smtClean="0">
                <a:solidFill>
                  <a:schemeClr val="bg1"/>
                </a:solidFill>
                <a:effectLst>
                  <a:outerShdw blurRad="50800" dist="38100" dir="2700000" algn="tl" rotWithShape="0">
                    <a:prstClr val="black">
                      <a:alpha val="40000"/>
                    </a:prstClr>
                  </a:outerShdw>
                </a:effectLst>
              </a:rPr>
              <a:t>University College London</a:t>
            </a:r>
          </a:p>
        </p:txBody>
      </p:sp>
    </p:spTree>
    <p:extLst>
      <p:ext uri="{BB962C8B-B14F-4D97-AF65-F5344CB8AC3E}">
        <p14:creationId xmlns:p14="http://schemas.microsoft.com/office/powerpoint/2010/main" val="172980058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Scintillator Sheets</a:t>
            </a:r>
            <a:endParaRPr lang="en-US"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3" name="Picture 2" descr="Shee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716" y="2110972"/>
            <a:ext cx="4817364" cy="2902204"/>
          </a:xfrm>
          <a:prstGeom prst="rect">
            <a:avLst/>
          </a:prstGeom>
        </p:spPr>
      </p:pic>
      <p:pic>
        <p:nvPicPr>
          <p:cNvPr id="9" name="Picture 8" descr="Screen Shot 2018-04-30 at 15.50.4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3660" y="2082651"/>
            <a:ext cx="2938780" cy="2930525"/>
          </a:xfrm>
          <a:prstGeom prst="rect">
            <a:avLst/>
          </a:prstGeom>
        </p:spPr>
      </p:pic>
      <p:cxnSp>
        <p:nvCxnSpPr>
          <p:cNvPr id="10" name="Straight Arrow Connector 9"/>
          <p:cNvCxnSpPr/>
          <p:nvPr/>
        </p:nvCxnSpPr>
        <p:spPr>
          <a:xfrm>
            <a:off x="611560" y="4149080"/>
            <a:ext cx="288032" cy="648072"/>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11560" y="4931876"/>
            <a:ext cx="1525365" cy="369332"/>
          </a:xfrm>
          <a:prstGeom prst="rect">
            <a:avLst/>
          </a:prstGeom>
          <a:solidFill>
            <a:schemeClr val="bg1"/>
          </a:solidFill>
          <a:ln>
            <a:solidFill>
              <a:srgbClr val="FF0000"/>
            </a:solidFill>
          </a:ln>
        </p:spPr>
        <p:txBody>
          <a:bodyPr wrap="none" rtlCol="0">
            <a:spAutoFit/>
          </a:bodyPr>
          <a:lstStyle/>
          <a:p>
            <a:r>
              <a:rPr lang="en-US" dirty="0" smtClean="0">
                <a:solidFill>
                  <a:srgbClr val="FF0000"/>
                </a:solidFill>
              </a:rPr>
              <a:t>10 cm x 10 cm</a:t>
            </a:r>
            <a:endParaRPr lang="en-US" dirty="0">
              <a:solidFill>
                <a:srgbClr val="FF0000"/>
              </a:solidFill>
            </a:endParaRPr>
          </a:p>
        </p:txBody>
      </p:sp>
      <p:cxnSp>
        <p:nvCxnSpPr>
          <p:cNvPr id="13" name="Straight Arrow Connector 12"/>
          <p:cNvCxnSpPr/>
          <p:nvPr/>
        </p:nvCxnSpPr>
        <p:spPr>
          <a:xfrm flipV="1">
            <a:off x="1187624" y="4509120"/>
            <a:ext cx="1440160" cy="360040"/>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6" name="Date Placeholder 15"/>
          <p:cNvSpPr>
            <a:spLocks noGrp="1"/>
          </p:cNvSpPr>
          <p:nvPr>
            <p:ph type="dt" sz="half" idx="10"/>
          </p:nvPr>
        </p:nvSpPr>
        <p:spPr/>
        <p:txBody>
          <a:bodyPr/>
          <a:lstStyle/>
          <a:p>
            <a:r>
              <a:rPr lang="en-GB" smtClean="0"/>
              <a:t>26/6/2018</a:t>
            </a:r>
            <a:endParaRPr lang="en-GB" dirty="0"/>
          </a:p>
        </p:txBody>
      </p:sp>
      <p:sp>
        <p:nvSpPr>
          <p:cNvPr id="17" name="Slide Number Placeholder 16"/>
          <p:cNvSpPr>
            <a:spLocks noGrp="1"/>
          </p:cNvSpPr>
          <p:nvPr>
            <p:ph type="sldNum" sz="quarter" idx="12"/>
          </p:nvPr>
        </p:nvSpPr>
        <p:spPr/>
        <p:txBody>
          <a:bodyPr/>
          <a:lstStyle/>
          <a:p>
            <a:fld id="{01B1F274-A603-4C51-99A6-9A47F728F8FD}" type="slidenum">
              <a:rPr lang="en-GB" smtClean="0"/>
              <a:pPr/>
              <a:t>10</a:t>
            </a:fld>
            <a:r>
              <a:rPr lang="en-GB" smtClean="0"/>
              <a:t>/25</a:t>
            </a:r>
            <a:endParaRPr lang="en-GB" dirty="0"/>
          </a:p>
        </p:txBody>
      </p:sp>
    </p:spTree>
    <p:extLst>
      <p:ext uri="{BB962C8B-B14F-4D97-AF65-F5344CB8AC3E}">
        <p14:creationId xmlns:p14="http://schemas.microsoft.com/office/powerpoint/2010/main" val="312426150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Readout: Pixel Sensor</a:t>
            </a:r>
            <a:endParaRPr lang="en-US"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22" name="Picture 21" descr="Screen Shot 2018-04-30 at 16.09.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3900" y="1228725"/>
            <a:ext cx="5156200" cy="4400550"/>
          </a:xfrm>
          <a:prstGeom prst="rect">
            <a:avLst/>
          </a:prstGeom>
        </p:spPr>
      </p:pic>
      <p:cxnSp>
        <p:nvCxnSpPr>
          <p:cNvPr id="8" name="Straight Arrow Connector 7"/>
          <p:cNvCxnSpPr/>
          <p:nvPr/>
        </p:nvCxnSpPr>
        <p:spPr>
          <a:xfrm>
            <a:off x="2915816" y="4221088"/>
            <a:ext cx="2232248" cy="792088"/>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5868144" y="2132856"/>
            <a:ext cx="720080" cy="2160240"/>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rot="1086733">
            <a:off x="3603938" y="4680887"/>
            <a:ext cx="700658" cy="369332"/>
          </a:xfrm>
          <a:prstGeom prst="rect">
            <a:avLst/>
          </a:prstGeom>
          <a:solidFill>
            <a:schemeClr val="bg1"/>
          </a:solidFill>
          <a:ln>
            <a:solidFill>
              <a:srgbClr val="FF0000"/>
            </a:solidFill>
          </a:ln>
        </p:spPr>
        <p:txBody>
          <a:bodyPr wrap="none" rtlCol="0">
            <a:spAutoFit/>
          </a:bodyPr>
          <a:lstStyle/>
          <a:p>
            <a:r>
              <a:rPr lang="en-US" dirty="0" smtClean="0">
                <a:solidFill>
                  <a:srgbClr val="FF0000"/>
                </a:solidFill>
              </a:rPr>
              <a:t>10cm</a:t>
            </a:r>
            <a:endParaRPr lang="en-US" dirty="0">
              <a:solidFill>
                <a:srgbClr val="FF0000"/>
              </a:solidFill>
            </a:endParaRPr>
          </a:p>
        </p:txBody>
      </p:sp>
      <p:sp>
        <p:nvSpPr>
          <p:cNvPr id="14" name="TextBox 13"/>
          <p:cNvSpPr txBox="1"/>
          <p:nvPr/>
        </p:nvSpPr>
        <p:spPr>
          <a:xfrm>
            <a:off x="6444208" y="3284984"/>
            <a:ext cx="700658" cy="369332"/>
          </a:xfrm>
          <a:prstGeom prst="rect">
            <a:avLst/>
          </a:prstGeom>
          <a:solidFill>
            <a:schemeClr val="bg1"/>
          </a:solidFill>
          <a:ln>
            <a:solidFill>
              <a:srgbClr val="FF0000"/>
            </a:solidFill>
          </a:ln>
        </p:spPr>
        <p:txBody>
          <a:bodyPr wrap="none" rtlCol="0">
            <a:spAutoFit/>
          </a:bodyPr>
          <a:lstStyle/>
          <a:p>
            <a:r>
              <a:rPr lang="en-US" dirty="0" smtClean="0">
                <a:solidFill>
                  <a:srgbClr val="FF0000"/>
                </a:solidFill>
              </a:rPr>
              <a:t>15cm</a:t>
            </a:r>
            <a:endParaRPr lang="en-US" dirty="0">
              <a:solidFill>
                <a:srgbClr val="FF0000"/>
              </a:solidFill>
            </a:endParaRPr>
          </a:p>
        </p:txBody>
      </p:sp>
      <p:sp>
        <p:nvSpPr>
          <p:cNvPr id="6" name="Date Placeholder 5"/>
          <p:cNvSpPr>
            <a:spLocks noGrp="1"/>
          </p:cNvSpPr>
          <p:nvPr>
            <p:ph type="dt" sz="half" idx="10"/>
          </p:nvPr>
        </p:nvSpPr>
        <p:spPr/>
        <p:txBody>
          <a:bodyPr/>
          <a:lstStyle/>
          <a:p>
            <a:r>
              <a:rPr lang="en-GB" smtClean="0"/>
              <a:t>26/6/2018</a:t>
            </a:r>
            <a:endParaRPr lang="en-GB" dirty="0"/>
          </a:p>
        </p:txBody>
      </p:sp>
      <p:sp>
        <p:nvSpPr>
          <p:cNvPr id="7" name="Slide Number Placeholder 6"/>
          <p:cNvSpPr>
            <a:spLocks noGrp="1"/>
          </p:cNvSpPr>
          <p:nvPr>
            <p:ph type="sldNum" sz="quarter" idx="12"/>
          </p:nvPr>
        </p:nvSpPr>
        <p:spPr/>
        <p:txBody>
          <a:bodyPr/>
          <a:lstStyle/>
          <a:p>
            <a:fld id="{01B1F274-A603-4C51-99A6-9A47F728F8FD}" type="slidenum">
              <a:rPr lang="en-GB" smtClean="0"/>
              <a:pPr/>
              <a:t>11</a:t>
            </a:fld>
            <a:r>
              <a:rPr lang="en-GB" smtClean="0"/>
              <a:t>/25</a:t>
            </a:r>
            <a:endParaRPr lang="en-GB" dirty="0"/>
          </a:p>
        </p:txBody>
      </p:sp>
    </p:spTree>
    <p:extLst>
      <p:ext uri="{BB962C8B-B14F-4D97-AF65-F5344CB8AC3E}">
        <p14:creationId xmlns:p14="http://schemas.microsoft.com/office/powerpoint/2010/main" val="420813501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MedAustron</a:t>
            </a:r>
            <a:r>
              <a:rPr lang="en-US" dirty="0" smtClean="0"/>
              <a:t> Beam Test</a:t>
            </a:r>
            <a:endParaRPr lang="en-US"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20" name="Picture 19" descr="IMG_306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170246" y="1027246"/>
            <a:ext cx="4803509" cy="4803509"/>
          </a:xfrm>
          <a:prstGeom prst="rect">
            <a:avLst/>
          </a:prstGeom>
        </p:spPr>
      </p:pic>
      <p:sp>
        <p:nvSpPr>
          <p:cNvPr id="7" name="TextBox 6"/>
          <p:cNvSpPr txBox="1"/>
          <p:nvPr/>
        </p:nvSpPr>
        <p:spPr>
          <a:xfrm>
            <a:off x="5868144" y="3131676"/>
            <a:ext cx="731991" cy="369332"/>
          </a:xfrm>
          <a:prstGeom prst="rect">
            <a:avLst/>
          </a:prstGeom>
          <a:solidFill>
            <a:schemeClr val="bg1"/>
          </a:solidFill>
        </p:spPr>
        <p:txBody>
          <a:bodyPr wrap="none" rtlCol="0">
            <a:spAutoFit/>
          </a:bodyPr>
          <a:lstStyle/>
          <a:p>
            <a:r>
              <a:rPr lang="en-US" b="1" dirty="0" smtClean="0">
                <a:solidFill>
                  <a:srgbClr val="FF0000"/>
                </a:solidFill>
              </a:rPr>
              <a:t>Beam</a:t>
            </a:r>
            <a:endParaRPr lang="en-US" b="1" dirty="0">
              <a:solidFill>
                <a:srgbClr val="FF0000"/>
              </a:solidFill>
            </a:endParaRPr>
          </a:p>
        </p:txBody>
      </p:sp>
      <p:cxnSp>
        <p:nvCxnSpPr>
          <p:cNvPr id="8" name="Straight Arrow Connector 7"/>
          <p:cNvCxnSpPr/>
          <p:nvPr/>
        </p:nvCxnSpPr>
        <p:spPr>
          <a:xfrm flipH="1" flipV="1">
            <a:off x="5652120" y="3573016"/>
            <a:ext cx="864096" cy="216024"/>
          </a:xfrm>
          <a:prstGeom prst="straightConnector1">
            <a:avLst/>
          </a:prstGeom>
          <a:ln>
            <a:solidFill>
              <a:srgbClr val="FF0000"/>
            </a:solidFill>
            <a:tailEnd type="arrow"/>
          </a:ln>
          <a:effectLst/>
        </p:spPr>
        <p:style>
          <a:lnRef idx="3">
            <a:schemeClr val="accent2"/>
          </a:lnRef>
          <a:fillRef idx="0">
            <a:schemeClr val="accent2"/>
          </a:fillRef>
          <a:effectRef idx="2">
            <a:schemeClr val="accent2"/>
          </a:effectRef>
          <a:fontRef idx="minor">
            <a:schemeClr val="tx1"/>
          </a:fontRef>
        </p:style>
      </p:cxnSp>
      <p:sp>
        <p:nvSpPr>
          <p:cNvPr id="6" name="Date Placeholder 5"/>
          <p:cNvSpPr>
            <a:spLocks noGrp="1"/>
          </p:cNvSpPr>
          <p:nvPr>
            <p:ph type="dt" sz="half" idx="10"/>
          </p:nvPr>
        </p:nvSpPr>
        <p:spPr/>
        <p:txBody>
          <a:bodyPr/>
          <a:lstStyle/>
          <a:p>
            <a:r>
              <a:rPr lang="en-GB" smtClean="0"/>
              <a:t>26/6/2018</a:t>
            </a:r>
            <a:endParaRPr lang="en-GB" dirty="0"/>
          </a:p>
        </p:txBody>
      </p:sp>
      <p:sp>
        <p:nvSpPr>
          <p:cNvPr id="9" name="Slide Number Placeholder 8"/>
          <p:cNvSpPr>
            <a:spLocks noGrp="1"/>
          </p:cNvSpPr>
          <p:nvPr>
            <p:ph type="sldNum" sz="quarter" idx="12"/>
          </p:nvPr>
        </p:nvSpPr>
        <p:spPr/>
        <p:txBody>
          <a:bodyPr/>
          <a:lstStyle/>
          <a:p>
            <a:fld id="{01B1F274-A603-4C51-99A6-9A47F728F8FD}" type="slidenum">
              <a:rPr lang="en-GB" smtClean="0"/>
              <a:pPr/>
              <a:t>12</a:t>
            </a:fld>
            <a:r>
              <a:rPr lang="en-GB" smtClean="0"/>
              <a:t>/25</a:t>
            </a:r>
            <a:endParaRPr lang="en-GB" dirty="0"/>
          </a:p>
        </p:txBody>
      </p:sp>
    </p:spTree>
    <p:extLst>
      <p:ext uri="{BB962C8B-B14F-4D97-AF65-F5344CB8AC3E}">
        <p14:creationId xmlns:p14="http://schemas.microsoft.com/office/powerpoint/2010/main" val="311759983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MedAustron</a:t>
            </a:r>
            <a:r>
              <a:rPr lang="en-US" dirty="0" smtClean="0"/>
              <a:t> Beam Test</a:t>
            </a:r>
            <a:endParaRPr lang="en-US"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3" name="Picture 2" descr="IMG_305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170246" y="1027246"/>
            <a:ext cx="4803509" cy="4803509"/>
          </a:xfrm>
          <a:prstGeom prst="rect">
            <a:avLst/>
          </a:prstGeom>
        </p:spPr>
      </p:pic>
      <p:sp>
        <p:nvSpPr>
          <p:cNvPr id="6" name="TextBox 5"/>
          <p:cNvSpPr txBox="1"/>
          <p:nvPr/>
        </p:nvSpPr>
        <p:spPr>
          <a:xfrm>
            <a:off x="5940152" y="3059668"/>
            <a:ext cx="731991" cy="369332"/>
          </a:xfrm>
          <a:prstGeom prst="rect">
            <a:avLst/>
          </a:prstGeom>
          <a:solidFill>
            <a:schemeClr val="bg1"/>
          </a:solidFill>
        </p:spPr>
        <p:txBody>
          <a:bodyPr wrap="none" rtlCol="0">
            <a:spAutoFit/>
          </a:bodyPr>
          <a:lstStyle/>
          <a:p>
            <a:r>
              <a:rPr lang="en-US" b="1" dirty="0" smtClean="0">
                <a:solidFill>
                  <a:srgbClr val="FF0000"/>
                </a:solidFill>
              </a:rPr>
              <a:t>Beam</a:t>
            </a:r>
            <a:endParaRPr lang="en-US" b="1" dirty="0">
              <a:solidFill>
                <a:srgbClr val="FF0000"/>
              </a:solidFill>
            </a:endParaRPr>
          </a:p>
        </p:txBody>
      </p:sp>
      <p:cxnSp>
        <p:nvCxnSpPr>
          <p:cNvPr id="8" name="Straight Arrow Connector 7"/>
          <p:cNvCxnSpPr/>
          <p:nvPr/>
        </p:nvCxnSpPr>
        <p:spPr>
          <a:xfrm flipH="1">
            <a:off x="5724128" y="3501008"/>
            <a:ext cx="936104" cy="0"/>
          </a:xfrm>
          <a:prstGeom prst="straightConnector1">
            <a:avLst/>
          </a:prstGeom>
          <a:ln>
            <a:solidFill>
              <a:srgbClr val="FF0000"/>
            </a:solidFill>
            <a:tailEnd type="arrow"/>
          </a:ln>
          <a:effectLst/>
        </p:spPr>
        <p:style>
          <a:lnRef idx="3">
            <a:schemeClr val="accent2"/>
          </a:lnRef>
          <a:fillRef idx="0">
            <a:schemeClr val="accent2"/>
          </a:fillRef>
          <a:effectRef idx="2">
            <a:schemeClr val="accent2"/>
          </a:effectRef>
          <a:fontRef idx="minor">
            <a:schemeClr val="tx1"/>
          </a:fontRef>
        </p:style>
      </p:cxnSp>
      <p:sp>
        <p:nvSpPr>
          <p:cNvPr id="9" name="Date Placeholder 8"/>
          <p:cNvSpPr>
            <a:spLocks noGrp="1"/>
          </p:cNvSpPr>
          <p:nvPr>
            <p:ph type="dt" sz="half" idx="10"/>
          </p:nvPr>
        </p:nvSpPr>
        <p:spPr/>
        <p:txBody>
          <a:bodyPr/>
          <a:lstStyle/>
          <a:p>
            <a:r>
              <a:rPr lang="en-GB" smtClean="0"/>
              <a:t>26/6/2018</a:t>
            </a:r>
            <a:endParaRPr lang="en-GB" dirty="0"/>
          </a:p>
        </p:txBody>
      </p:sp>
      <p:sp>
        <p:nvSpPr>
          <p:cNvPr id="10" name="Slide Number Placeholder 9"/>
          <p:cNvSpPr>
            <a:spLocks noGrp="1"/>
          </p:cNvSpPr>
          <p:nvPr>
            <p:ph type="sldNum" sz="quarter" idx="12"/>
          </p:nvPr>
        </p:nvSpPr>
        <p:spPr/>
        <p:txBody>
          <a:bodyPr/>
          <a:lstStyle/>
          <a:p>
            <a:fld id="{01B1F274-A603-4C51-99A6-9A47F728F8FD}" type="slidenum">
              <a:rPr lang="en-GB" smtClean="0"/>
              <a:pPr/>
              <a:t>13</a:t>
            </a:fld>
            <a:r>
              <a:rPr lang="en-GB" smtClean="0"/>
              <a:t>/25</a:t>
            </a:r>
            <a:endParaRPr lang="en-GB" dirty="0"/>
          </a:p>
        </p:txBody>
      </p:sp>
    </p:spTree>
    <p:extLst>
      <p:ext uri="{BB962C8B-B14F-4D97-AF65-F5344CB8AC3E}">
        <p14:creationId xmlns:p14="http://schemas.microsoft.com/office/powerpoint/2010/main" val="312992806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Run at 97.4 MeV</a:t>
            </a:r>
            <a:endParaRPr lang="en-US"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3" name="Picture 2" descr="Run0033_croppe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750" y="889000"/>
            <a:ext cx="5270500" cy="5080000"/>
          </a:xfrm>
          <a:prstGeom prst="rect">
            <a:avLst/>
          </a:prstGeom>
        </p:spPr>
      </p:pic>
      <p:sp>
        <p:nvSpPr>
          <p:cNvPr id="10" name="TextBox 9"/>
          <p:cNvSpPr txBox="1"/>
          <p:nvPr/>
        </p:nvSpPr>
        <p:spPr>
          <a:xfrm>
            <a:off x="611560" y="3140968"/>
            <a:ext cx="731991" cy="369332"/>
          </a:xfrm>
          <a:prstGeom prst="rect">
            <a:avLst/>
          </a:prstGeom>
          <a:solidFill>
            <a:schemeClr val="bg1"/>
          </a:solidFill>
        </p:spPr>
        <p:txBody>
          <a:bodyPr wrap="none" rtlCol="0">
            <a:spAutoFit/>
          </a:bodyPr>
          <a:lstStyle/>
          <a:p>
            <a:r>
              <a:rPr lang="en-US" b="1" dirty="0" smtClean="0">
                <a:solidFill>
                  <a:srgbClr val="FF0000"/>
                </a:solidFill>
              </a:rPr>
              <a:t>Beam</a:t>
            </a:r>
            <a:endParaRPr lang="en-US" b="1" dirty="0">
              <a:solidFill>
                <a:srgbClr val="FF0000"/>
              </a:solidFill>
            </a:endParaRPr>
          </a:p>
        </p:txBody>
      </p:sp>
      <p:cxnSp>
        <p:nvCxnSpPr>
          <p:cNvPr id="11" name="Straight Arrow Connector 10"/>
          <p:cNvCxnSpPr/>
          <p:nvPr/>
        </p:nvCxnSpPr>
        <p:spPr>
          <a:xfrm flipV="1">
            <a:off x="611560" y="3573016"/>
            <a:ext cx="936104" cy="9292"/>
          </a:xfrm>
          <a:prstGeom prst="straightConnector1">
            <a:avLst/>
          </a:prstGeom>
          <a:ln>
            <a:solidFill>
              <a:srgbClr val="FF0000"/>
            </a:solidFill>
            <a:tailEnd type="arrow"/>
          </a:ln>
          <a:effectLst/>
        </p:spPr>
        <p:style>
          <a:lnRef idx="3">
            <a:schemeClr val="accent2"/>
          </a:lnRef>
          <a:fillRef idx="0">
            <a:schemeClr val="accent2"/>
          </a:fillRef>
          <a:effectRef idx="2">
            <a:schemeClr val="accent2"/>
          </a:effectRef>
          <a:fontRef idx="minor">
            <a:schemeClr val="tx1"/>
          </a:fontRef>
        </p:style>
      </p:cxnSp>
      <p:sp>
        <p:nvSpPr>
          <p:cNvPr id="7" name="Date Placeholder 6"/>
          <p:cNvSpPr>
            <a:spLocks noGrp="1"/>
          </p:cNvSpPr>
          <p:nvPr>
            <p:ph type="dt" sz="half" idx="10"/>
          </p:nvPr>
        </p:nvSpPr>
        <p:spPr/>
        <p:txBody>
          <a:bodyPr/>
          <a:lstStyle/>
          <a:p>
            <a:r>
              <a:rPr lang="en-GB" smtClean="0"/>
              <a:t>26/6/2018</a:t>
            </a:r>
            <a:endParaRPr lang="en-GB" dirty="0"/>
          </a:p>
        </p:txBody>
      </p:sp>
      <p:sp>
        <p:nvSpPr>
          <p:cNvPr id="8" name="Slide Number Placeholder 7"/>
          <p:cNvSpPr>
            <a:spLocks noGrp="1"/>
          </p:cNvSpPr>
          <p:nvPr>
            <p:ph type="sldNum" sz="quarter" idx="12"/>
          </p:nvPr>
        </p:nvSpPr>
        <p:spPr/>
        <p:txBody>
          <a:bodyPr/>
          <a:lstStyle/>
          <a:p>
            <a:fld id="{01B1F274-A603-4C51-99A6-9A47F728F8FD}" type="slidenum">
              <a:rPr lang="en-GB" smtClean="0"/>
              <a:pPr/>
              <a:t>14</a:t>
            </a:fld>
            <a:r>
              <a:rPr lang="en-GB" smtClean="0"/>
              <a:t>/25</a:t>
            </a:r>
            <a:endParaRPr lang="en-GB" dirty="0"/>
          </a:p>
        </p:txBody>
      </p:sp>
    </p:spTree>
    <p:extLst>
      <p:ext uri="{BB962C8B-B14F-4D97-AF65-F5344CB8AC3E}">
        <p14:creationId xmlns:p14="http://schemas.microsoft.com/office/powerpoint/2010/main" val="41235116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Range reconstruction</a:t>
            </a:r>
            <a:endParaRPr lang="en-US"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8" name="Picture 7" descr="Run33_full_noR0_noBragg_noQ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569" y="1118997"/>
            <a:ext cx="7150862" cy="4620006"/>
          </a:xfrm>
          <a:prstGeom prst="rect">
            <a:avLst/>
          </a:prstGeom>
        </p:spPr>
      </p:pic>
      <p:sp>
        <p:nvSpPr>
          <p:cNvPr id="6" name="Date Placeholder 5"/>
          <p:cNvSpPr>
            <a:spLocks noGrp="1"/>
          </p:cNvSpPr>
          <p:nvPr>
            <p:ph type="dt" sz="half" idx="10"/>
          </p:nvPr>
        </p:nvSpPr>
        <p:spPr/>
        <p:txBody>
          <a:bodyPr/>
          <a:lstStyle/>
          <a:p>
            <a:r>
              <a:rPr lang="en-GB" smtClean="0"/>
              <a:t>26/6/2018</a:t>
            </a:r>
            <a:endParaRPr lang="en-GB" dirty="0"/>
          </a:p>
        </p:txBody>
      </p:sp>
      <p:sp>
        <p:nvSpPr>
          <p:cNvPr id="7" name="Slide Number Placeholder 6"/>
          <p:cNvSpPr>
            <a:spLocks noGrp="1"/>
          </p:cNvSpPr>
          <p:nvPr>
            <p:ph type="sldNum" sz="quarter" idx="12"/>
          </p:nvPr>
        </p:nvSpPr>
        <p:spPr/>
        <p:txBody>
          <a:bodyPr/>
          <a:lstStyle/>
          <a:p>
            <a:fld id="{01B1F274-A603-4C51-99A6-9A47F728F8FD}" type="slidenum">
              <a:rPr lang="en-GB" smtClean="0"/>
              <a:pPr/>
              <a:t>15</a:t>
            </a:fld>
            <a:r>
              <a:rPr lang="en-GB" smtClean="0"/>
              <a:t>/25</a:t>
            </a:r>
            <a:endParaRPr lang="en-GB" dirty="0"/>
          </a:p>
        </p:txBody>
      </p:sp>
    </p:spTree>
    <p:extLst>
      <p:ext uri="{BB962C8B-B14F-4D97-AF65-F5344CB8AC3E}">
        <p14:creationId xmlns:p14="http://schemas.microsoft.com/office/powerpoint/2010/main" val="203532614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Range reconstruction</a:t>
            </a:r>
            <a:endParaRPr lang="en-US"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3" name="Picture 2" descr="Run33_full_noR0_noBrag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569" y="1118997"/>
            <a:ext cx="7150862" cy="4620006"/>
          </a:xfrm>
          <a:prstGeom prst="rect">
            <a:avLst/>
          </a:prstGeom>
        </p:spPr>
      </p:pic>
      <p:sp>
        <p:nvSpPr>
          <p:cNvPr id="7" name="Date Placeholder 6"/>
          <p:cNvSpPr>
            <a:spLocks noGrp="1"/>
          </p:cNvSpPr>
          <p:nvPr>
            <p:ph type="dt" sz="half" idx="10"/>
          </p:nvPr>
        </p:nvSpPr>
        <p:spPr/>
        <p:txBody>
          <a:bodyPr/>
          <a:lstStyle/>
          <a:p>
            <a:r>
              <a:rPr lang="en-GB" smtClean="0"/>
              <a:t>26/6/2018</a:t>
            </a:r>
            <a:endParaRPr lang="en-GB" dirty="0"/>
          </a:p>
        </p:txBody>
      </p:sp>
      <p:sp>
        <p:nvSpPr>
          <p:cNvPr id="8" name="Slide Number Placeholder 7"/>
          <p:cNvSpPr>
            <a:spLocks noGrp="1"/>
          </p:cNvSpPr>
          <p:nvPr>
            <p:ph type="sldNum" sz="quarter" idx="12"/>
          </p:nvPr>
        </p:nvSpPr>
        <p:spPr/>
        <p:txBody>
          <a:bodyPr/>
          <a:lstStyle/>
          <a:p>
            <a:fld id="{01B1F274-A603-4C51-99A6-9A47F728F8FD}" type="slidenum">
              <a:rPr lang="en-GB" smtClean="0"/>
              <a:pPr/>
              <a:t>16</a:t>
            </a:fld>
            <a:r>
              <a:rPr lang="en-GB" smtClean="0"/>
              <a:t>/25</a:t>
            </a:r>
            <a:endParaRPr lang="en-GB" dirty="0"/>
          </a:p>
        </p:txBody>
      </p:sp>
    </p:spTree>
    <p:extLst>
      <p:ext uri="{BB962C8B-B14F-4D97-AF65-F5344CB8AC3E}">
        <p14:creationId xmlns:p14="http://schemas.microsoft.com/office/powerpoint/2010/main" val="355169493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Range reconstruction</a:t>
            </a:r>
            <a:endParaRPr lang="en-US"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3" name="Picture 2" descr="Run33_full_noR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569" y="1118997"/>
            <a:ext cx="7150862" cy="4620006"/>
          </a:xfrm>
          <a:prstGeom prst="rect">
            <a:avLst/>
          </a:prstGeom>
        </p:spPr>
      </p:pic>
      <p:sp>
        <p:nvSpPr>
          <p:cNvPr id="7" name="Date Placeholder 6"/>
          <p:cNvSpPr>
            <a:spLocks noGrp="1"/>
          </p:cNvSpPr>
          <p:nvPr>
            <p:ph type="dt" sz="half" idx="10"/>
          </p:nvPr>
        </p:nvSpPr>
        <p:spPr/>
        <p:txBody>
          <a:bodyPr/>
          <a:lstStyle/>
          <a:p>
            <a:r>
              <a:rPr lang="en-GB" smtClean="0"/>
              <a:t>26/6/2018</a:t>
            </a:r>
            <a:endParaRPr lang="en-GB" dirty="0"/>
          </a:p>
        </p:txBody>
      </p:sp>
      <p:sp>
        <p:nvSpPr>
          <p:cNvPr id="8" name="Slide Number Placeholder 7"/>
          <p:cNvSpPr>
            <a:spLocks noGrp="1"/>
          </p:cNvSpPr>
          <p:nvPr>
            <p:ph type="sldNum" sz="quarter" idx="12"/>
          </p:nvPr>
        </p:nvSpPr>
        <p:spPr/>
        <p:txBody>
          <a:bodyPr/>
          <a:lstStyle/>
          <a:p>
            <a:fld id="{01B1F274-A603-4C51-99A6-9A47F728F8FD}" type="slidenum">
              <a:rPr lang="en-GB" smtClean="0"/>
              <a:pPr/>
              <a:t>17</a:t>
            </a:fld>
            <a:r>
              <a:rPr lang="en-GB" smtClean="0"/>
              <a:t>/25</a:t>
            </a:r>
            <a:endParaRPr lang="en-GB" dirty="0"/>
          </a:p>
        </p:txBody>
      </p:sp>
    </p:spTree>
    <p:extLst>
      <p:ext uri="{BB962C8B-B14F-4D97-AF65-F5344CB8AC3E}">
        <p14:creationId xmlns:p14="http://schemas.microsoft.com/office/powerpoint/2010/main" val="58143246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Range Scan</a:t>
            </a:r>
            <a:endParaRPr lang="en-US" sz="4000"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3" name="Picture 2" descr="energyscan_fast_loop_croppe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580" y="2113047"/>
            <a:ext cx="3162300" cy="3048000"/>
          </a:xfrm>
          <a:prstGeom prst="rect">
            <a:avLst/>
          </a:prstGeom>
        </p:spPr>
      </p:pic>
      <p:pic>
        <p:nvPicPr>
          <p:cNvPr id="6" name="Picture 5" descr="energyscan_analysis_normalized.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7904" y="1916832"/>
            <a:ext cx="5325110" cy="3440430"/>
          </a:xfrm>
          <a:prstGeom prst="rect">
            <a:avLst/>
          </a:prstGeom>
        </p:spPr>
      </p:pic>
      <p:sp>
        <p:nvSpPr>
          <p:cNvPr id="8" name="Date Placeholder 7"/>
          <p:cNvSpPr>
            <a:spLocks noGrp="1"/>
          </p:cNvSpPr>
          <p:nvPr>
            <p:ph type="dt" sz="half" idx="10"/>
          </p:nvPr>
        </p:nvSpPr>
        <p:spPr/>
        <p:txBody>
          <a:bodyPr/>
          <a:lstStyle/>
          <a:p>
            <a:r>
              <a:rPr lang="en-GB" smtClean="0"/>
              <a:t>26/6/2018</a:t>
            </a:r>
            <a:endParaRPr lang="en-GB" dirty="0"/>
          </a:p>
        </p:txBody>
      </p:sp>
      <p:sp>
        <p:nvSpPr>
          <p:cNvPr id="9" name="Slide Number Placeholder 8"/>
          <p:cNvSpPr>
            <a:spLocks noGrp="1"/>
          </p:cNvSpPr>
          <p:nvPr>
            <p:ph type="sldNum" sz="quarter" idx="12"/>
          </p:nvPr>
        </p:nvSpPr>
        <p:spPr/>
        <p:txBody>
          <a:bodyPr/>
          <a:lstStyle/>
          <a:p>
            <a:fld id="{01B1F274-A603-4C51-99A6-9A47F728F8FD}" type="slidenum">
              <a:rPr lang="en-GB" smtClean="0"/>
              <a:pPr/>
              <a:t>18</a:t>
            </a:fld>
            <a:r>
              <a:rPr lang="en-GB" smtClean="0"/>
              <a:t>/25</a:t>
            </a:r>
            <a:endParaRPr lang="en-GB" dirty="0"/>
          </a:p>
        </p:txBody>
      </p:sp>
    </p:spTree>
    <p:extLst>
      <p:ext uri="{BB962C8B-B14F-4D97-AF65-F5344CB8AC3E}">
        <p14:creationId xmlns:p14="http://schemas.microsoft.com/office/powerpoint/2010/main" val="12308484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Range Scan: Range Linearity</a:t>
            </a:r>
            <a:endParaRPr lang="en-US"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6" name="Picture 5" descr="fit_vs_exp_rangeH2O_withR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372" y="971550"/>
            <a:ext cx="5477256" cy="4914900"/>
          </a:xfrm>
          <a:prstGeom prst="rect">
            <a:avLst/>
          </a:prstGeom>
        </p:spPr>
      </p:pic>
      <p:sp>
        <p:nvSpPr>
          <p:cNvPr id="7" name="Date Placeholder 6"/>
          <p:cNvSpPr>
            <a:spLocks noGrp="1"/>
          </p:cNvSpPr>
          <p:nvPr>
            <p:ph type="dt" sz="half" idx="10"/>
          </p:nvPr>
        </p:nvSpPr>
        <p:spPr/>
        <p:txBody>
          <a:bodyPr/>
          <a:lstStyle/>
          <a:p>
            <a:r>
              <a:rPr lang="en-GB" smtClean="0"/>
              <a:t>26/6/2018</a:t>
            </a:r>
            <a:endParaRPr lang="en-GB" dirty="0"/>
          </a:p>
        </p:txBody>
      </p:sp>
      <p:sp>
        <p:nvSpPr>
          <p:cNvPr id="8" name="Slide Number Placeholder 7"/>
          <p:cNvSpPr>
            <a:spLocks noGrp="1"/>
          </p:cNvSpPr>
          <p:nvPr>
            <p:ph type="sldNum" sz="quarter" idx="12"/>
          </p:nvPr>
        </p:nvSpPr>
        <p:spPr/>
        <p:txBody>
          <a:bodyPr/>
          <a:lstStyle/>
          <a:p>
            <a:fld id="{01B1F274-A603-4C51-99A6-9A47F728F8FD}" type="slidenum">
              <a:rPr lang="en-GB" smtClean="0"/>
              <a:pPr/>
              <a:t>19</a:t>
            </a:fld>
            <a:r>
              <a:rPr lang="en-GB" smtClean="0"/>
              <a:t>/25</a:t>
            </a:r>
            <a:endParaRPr lang="en-GB" dirty="0"/>
          </a:p>
        </p:txBody>
      </p:sp>
    </p:spTree>
    <p:extLst>
      <p:ext uri="{BB962C8B-B14F-4D97-AF65-F5344CB8AC3E}">
        <p14:creationId xmlns:p14="http://schemas.microsoft.com/office/powerpoint/2010/main" val="282786063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Range Quality Assurance in Proton Therapy</a:t>
            </a:r>
            <a:endParaRPr lang="en-US" sz="2800"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8" name="Picture 7" descr="pmbaa5131f04_h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6430" y="980728"/>
            <a:ext cx="5591141" cy="2493818"/>
          </a:xfrm>
          <a:prstGeom prst="rect">
            <a:avLst/>
          </a:prstGeom>
        </p:spPr>
      </p:pic>
      <p:sp>
        <p:nvSpPr>
          <p:cNvPr id="9" name="TextBox 8"/>
          <p:cNvSpPr txBox="1"/>
          <p:nvPr/>
        </p:nvSpPr>
        <p:spPr>
          <a:xfrm>
            <a:off x="251520" y="5754742"/>
            <a:ext cx="3777597" cy="338554"/>
          </a:xfrm>
          <a:prstGeom prst="rect">
            <a:avLst/>
          </a:prstGeom>
          <a:noFill/>
        </p:spPr>
        <p:txBody>
          <a:bodyPr wrap="none" rtlCol="0">
            <a:spAutoFit/>
          </a:bodyPr>
          <a:lstStyle/>
          <a:p>
            <a:r>
              <a:rPr lang="en-US" sz="1600" dirty="0" smtClean="0"/>
              <a:t>O. </a:t>
            </a:r>
            <a:r>
              <a:rPr lang="en-US" sz="1600" dirty="0" err="1" smtClean="0"/>
              <a:t>Actis</a:t>
            </a:r>
            <a:r>
              <a:rPr lang="en-US" sz="1600" dirty="0" smtClean="0"/>
              <a:t> </a:t>
            </a:r>
            <a:r>
              <a:rPr lang="en-US" sz="1600" i="1" dirty="0" smtClean="0"/>
              <a:t>et al. </a:t>
            </a:r>
            <a:r>
              <a:rPr lang="en-US" sz="1600" dirty="0" smtClean="0"/>
              <a:t>2017 </a:t>
            </a:r>
            <a:r>
              <a:rPr lang="en-US" sz="1600" i="1" dirty="0" smtClean="0"/>
              <a:t>Phys. Med Biol. </a:t>
            </a:r>
            <a:r>
              <a:rPr lang="en-US" sz="1600" b="1" dirty="0" smtClean="0"/>
              <a:t>62</a:t>
            </a:r>
            <a:r>
              <a:rPr lang="en-US" sz="1600" dirty="0" smtClean="0"/>
              <a:t> 1661 </a:t>
            </a:r>
            <a:endParaRPr lang="en-US" sz="1600" dirty="0"/>
          </a:p>
        </p:txBody>
      </p:sp>
      <p:pic>
        <p:nvPicPr>
          <p:cNvPr id="3" name="Picture 2" descr="pmbaa5131f06_hr.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6430" y="3573016"/>
            <a:ext cx="5591141" cy="2144683"/>
          </a:xfrm>
          <a:prstGeom prst="rect">
            <a:avLst/>
          </a:prstGeom>
        </p:spPr>
      </p:pic>
      <p:sp>
        <p:nvSpPr>
          <p:cNvPr id="7" name="Date Placeholder 6"/>
          <p:cNvSpPr>
            <a:spLocks noGrp="1"/>
          </p:cNvSpPr>
          <p:nvPr>
            <p:ph type="dt" sz="half" idx="10"/>
          </p:nvPr>
        </p:nvSpPr>
        <p:spPr/>
        <p:txBody>
          <a:bodyPr/>
          <a:lstStyle/>
          <a:p>
            <a:r>
              <a:rPr lang="en-GB" smtClean="0"/>
              <a:t>26/6/2018</a:t>
            </a:r>
            <a:endParaRPr lang="en-GB" dirty="0"/>
          </a:p>
        </p:txBody>
      </p:sp>
      <p:sp>
        <p:nvSpPr>
          <p:cNvPr id="10" name="Slide Number Placeholder 9"/>
          <p:cNvSpPr>
            <a:spLocks noGrp="1"/>
          </p:cNvSpPr>
          <p:nvPr>
            <p:ph type="sldNum" sz="quarter" idx="12"/>
          </p:nvPr>
        </p:nvSpPr>
        <p:spPr/>
        <p:txBody>
          <a:bodyPr/>
          <a:lstStyle/>
          <a:p>
            <a:fld id="{01B1F274-A603-4C51-99A6-9A47F728F8FD}" type="slidenum">
              <a:rPr lang="en-GB" smtClean="0"/>
              <a:pPr/>
              <a:t>2</a:t>
            </a:fld>
            <a:r>
              <a:rPr lang="en-GB" smtClean="0"/>
              <a:t>/25</a:t>
            </a:r>
            <a:endParaRPr lang="en-GB" dirty="0"/>
          </a:p>
        </p:txBody>
      </p:sp>
    </p:spTree>
    <p:extLst>
      <p:ext uri="{BB962C8B-B14F-4D97-AF65-F5344CB8AC3E}">
        <p14:creationId xmlns:p14="http://schemas.microsoft.com/office/powerpoint/2010/main" val="24111021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err="1" smtClean="0"/>
              <a:t>Clatterbridge</a:t>
            </a:r>
            <a:r>
              <a:rPr lang="en-US" sz="2800" dirty="0" smtClean="0"/>
              <a:t> Beam Test: Radiation Damage</a:t>
            </a:r>
            <a:endParaRPr lang="en-US" sz="2800"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3" name="Picture 2" descr="radi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350" y="1629000"/>
            <a:ext cx="5397301" cy="3600000"/>
          </a:xfrm>
          <a:prstGeom prst="rect">
            <a:avLst/>
          </a:prstGeom>
        </p:spPr>
      </p:pic>
      <p:sp>
        <p:nvSpPr>
          <p:cNvPr id="6" name="Date Placeholder 5"/>
          <p:cNvSpPr>
            <a:spLocks noGrp="1"/>
          </p:cNvSpPr>
          <p:nvPr>
            <p:ph type="dt" sz="half" idx="10"/>
          </p:nvPr>
        </p:nvSpPr>
        <p:spPr/>
        <p:txBody>
          <a:bodyPr/>
          <a:lstStyle/>
          <a:p>
            <a:r>
              <a:rPr lang="en-GB" smtClean="0"/>
              <a:t>26/6/2018</a:t>
            </a:r>
            <a:endParaRPr lang="en-GB" dirty="0"/>
          </a:p>
        </p:txBody>
      </p:sp>
      <p:sp>
        <p:nvSpPr>
          <p:cNvPr id="8" name="Slide Number Placeholder 7"/>
          <p:cNvSpPr>
            <a:spLocks noGrp="1"/>
          </p:cNvSpPr>
          <p:nvPr>
            <p:ph type="sldNum" sz="quarter" idx="12"/>
          </p:nvPr>
        </p:nvSpPr>
        <p:spPr/>
        <p:txBody>
          <a:bodyPr/>
          <a:lstStyle/>
          <a:p>
            <a:fld id="{01B1F274-A603-4C51-99A6-9A47F728F8FD}" type="slidenum">
              <a:rPr lang="en-GB" smtClean="0"/>
              <a:pPr/>
              <a:t>20</a:t>
            </a:fld>
            <a:r>
              <a:rPr lang="en-GB" smtClean="0"/>
              <a:t>/25</a:t>
            </a:r>
            <a:endParaRPr lang="en-GB" dirty="0"/>
          </a:p>
        </p:txBody>
      </p:sp>
    </p:spTree>
    <p:extLst>
      <p:ext uri="{BB962C8B-B14F-4D97-AF65-F5344CB8AC3E}">
        <p14:creationId xmlns:p14="http://schemas.microsoft.com/office/powerpoint/2010/main" val="387074463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err="1" smtClean="0"/>
              <a:t>Clatterbridge</a:t>
            </a:r>
            <a:r>
              <a:rPr lang="en-US" sz="2800" dirty="0" smtClean="0"/>
              <a:t> Beam Test: Radiation Damage</a:t>
            </a:r>
            <a:endParaRPr lang="en-US" sz="2800"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sp>
        <p:nvSpPr>
          <p:cNvPr id="8" name="Date Placeholder 7"/>
          <p:cNvSpPr>
            <a:spLocks noGrp="1"/>
          </p:cNvSpPr>
          <p:nvPr>
            <p:ph type="dt" sz="half" idx="10"/>
          </p:nvPr>
        </p:nvSpPr>
        <p:spPr/>
        <p:txBody>
          <a:bodyPr/>
          <a:lstStyle/>
          <a:p>
            <a:r>
              <a:rPr lang="en-GB" smtClean="0"/>
              <a:t>26/6/2018</a:t>
            </a:r>
            <a:endParaRPr lang="en-GB" dirty="0"/>
          </a:p>
        </p:txBody>
      </p:sp>
      <p:sp>
        <p:nvSpPr>
          <p:cNvPr id="9" name="Slide Number Placeholder 8"/>
          <p:cNvSpPr>
            <a:spLocks noGrp="1"/>
          </p:cNvSpPr>
          <p:nvPr>
            <p:ph type="sldNum" sz="quarter" idx="12"/>
          </p:nvPr>
        </p:nvSpPr>
        <p:spPr/>
        <p:txBody>
          <a:bodyPr/>
          <a:lstStyle/>
          <a:p>
            <a:fld id="{01B1F274-A603-4C51-99A6-9A47F728F8FD}" type="slidenum">
              <a:rPr lang="en-GB" smtClean="0"/>
              <a:pPr/>
              <a:t>21</a:t>
            </a:fld>
            <a:r>
              <a:rPr lang="en-GB" smtClean="0"/>
              <a:t>/25</a:t>
            </a:r>
            <a:endParaRPr lang="en-GB" dirty="0"/>
          </a:p>
        </p:txBody>
      </p:sp>
      <p:pic>
        <p:nvPicPr>
          <p:cNvPr id="10" name="Picture 9" descr="lightOutputAfterFrying_medaustroncalibrat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140" y="1089000"/>
            <a:ext cx="7243721" cy="4680000"/>
          </a:xfrm>
          <a:prstGeom prst="rect">
            <a:avLst/>
          </a:prstGeom>
        </p:spPr>
      </p:pic>
    </p:spTree>
    <p:extLst>
      <p:ext uri="{BB962C8B-B14F-4D97-AF65-F5344CB8AC3E}">
        <p14:creationId xmlns:p14="http://schemas.microsoft.com/office/powerpoint/2010/main" val="364943411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err="1" smtClean="0"/>
              <a:t>Clatterbridge</a:t>
            </a:r>
            <a:r>
              <a:rPr lang="en-US" sz="2800" dirty="0" smtClean="0"/>
              <a:t> Beam Test: Radiation Damage</a:t>
            </a:r>
            <a:endParaRPr lang="en-US" sz="2800"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3" name="Picture 2" descr="Ranges_FryU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140" y="1413296"/>
            <a:ext cx="7243721" cy="4680000"/>
          </a:xfrm>
          <a:prstGeom prst="rect">
            <a:avLst/>
          </a:prstGeom>
        </p:spPr>
      </p:pic>
      <p:sp>
        <p:nvSpPr>
          <p:cNvPr id="6" name="TextBox 5"/>
          <p:cNvSpPr txBox="1"/>
          <p:nvPr/>
        </p:nvSpPr>
        <p:spPr>
          <a:xfrm>
            <a:off x="3185018" y="1412776"/>
            <a:ext cx="954934" cy="369332"/>
          </a:xfrm>
          <a:prstGeom prst="rect">
            <a:avLst/>
          </a:prstGeom>
          <a:noFill/>
        </p:spPr>
        <p:txBody>
          <a:bodyPr wrap="none" rtlCol="0">
            <a:spAutoFit/>
          </a:bodyPr>
          <a:lstStyle/>
          <a:p>
            <a:r>
              <a:rPr lang="en-US" dirty="0" smtClean="0">
                <a:solidFill>
                  <a:srgbClr val="FF0000"/>
                </a:solidFill>
              </a:rPr>
              <a:t>1600 </a:t>
            </a:r>
            <a:r>
              <a:rPr lang="en-US" dirty="0" err="1" smtClean="0">
                <a:solidFill>
                  <a:srgbClr val="FF0000"/>
                </a:solidFill>
              </a:rPr>
              <a:t>Gy</a:t>
            </a:r>
            <a:endParaRPr lang="en-US" dirty="0">
              <a:solidFill>
                <a:srgbClr val="FF0000"/>
              </a:solidFill>
            </a:endParaRPr>
          </a:p>
        </p:txBody>
      </p:sp>
      <p:sp>
        <p:nvSpPr>
          <p:cNvPr id="8" name="TextBox 7"/>
          <p:cNvSpPr txBox="1"/>
          <p:nvPr/>
        </p:nvSpPr>
        <p:spPr>
          <a:xfrm>
            <a:off x="5417266" y="1412776"/>
            <a:ext cx="954934" cy="369332"/>
          </a:xfrm>
          <a:prstGeom prst="rect">
            <a:avLst/>
          </a:prstGeom>
          <a:noFill/>
        </p:spPr>
        <p:txBody>
          <a:bodyPr wrap="none" rtlCol="0">
            <a:spAutoFit/>
          </a:bodyPr>
          <a:lstStyle/>
          <a:p>
            <a:r>
              <a:rPr lang="en-US" dirty="0" smtClean="0">
                <a:solidFill>
                  <a:srgbClr val="FF0000"/>
                </a:solidFill>
              </a:rPr>
              <a:t>3160 </a:t>
            </a:r>
            <a:r>
              <a:rPr lang="en-US" dirty="0" err="1" smtClean="0">
                <a:solidFill>
                  <a:srgbClr val="FF0000"/>
                </a:solidFill>
              </a:rPr>
              <a:t>Gy</a:t>
            </a:r>
            <a:endParaRPr lang="en-US" dirty="0">
              <a:solidFill>
                <a:srgbClr val="FF0000"/>
              </a:solidFill>
            </a:endParaRPr>
          </a:p>
        </p:txBody>
      </p:sp>
      <p:sp>
        <p:nvSpPr>
          <p:cNvPr id="9" name="TextBox 8"/>
          <p:cNvSpPr txBox="1"/>
          <p:nvPr/>
        </p:nvSpPr>
        <p:spPr>
          <a:xfrm>
            <a:off x="6228184" y="980728"/>
            <a:ext cx="954934" cy="369332"/>
          </a:xfrm>
          <a:prstGeom prst="rect">
            <a:avLst/>
          </a:prstGeom>
          <a:noFill/>
        </p:spPr>
        <p:txBody>
          <a:bodyPr wrap="none" rtlCol="0">
            <a:spAutoFit/>
          </a:bodyPr>
          <a:lstStyle/>
          <a:p>
            <a:r>
              <a:rPr lang="en-US" dirty="0" smtClean="0">
                <a:solidFill>
                  <a:srgbClr val="FF0000"/>
                </a:solidFill>
              </a:rPr>
              <a:t>4750 </a:t>
            </a:r>
            <a:r>
              <a:rPr lang="en-US" dirty="0" err="1" smtClean="0">
                <a:solidFill>
                  <a:srgbClr val="FF0000"/>
                </a:solidFill>
              </a:rPr>
              <a:t>Gy</a:t>
            </a:r>
            <a:endParaRPr lang="en-US" dirty="0">
              <a:solidFill>
                <a:srgbClr val="FF0000"/>
              </a:solidFill>
            </a:endParaRPr>
          </a:p>
        </p:txBody>
      </p:sp>
      <p:sp>
        <p:nvSpPr>
          <p:cNvPr id="10" name="TextBox 9"/>
          <p:cNvSpPr txBox="1"/>
          <p:nvPr/>
        </p:nvSpPr>
        <p:spPr>
          <a:xfrm>
            <a:off x="6804248" y="1412776"/>
            <a:ext cx="954934" cy="369332"/>
          </a:xfrm>
          <a:prstGeom prst="rect">
            <a:avLst/>
          </a:prstGeom>
          <a:noFill/>
        </p:spPr>
        <p:txBody>
          <a:bodyPr wrap="none" rtlCol="0">
            <a:spAutoFit/>
          </a:bodyPr>
          <a:lstStyle/>
          <a:p>
            <a:r>
              <a:rPr lang="en-US" dirty="0" smtClean="0">
                <a:solidFill>
                  <a:srgbClr val="FF0000"/>
                </a:solidFill>
              </a:rPr>
              <a:t>6340 </a:t>
            </a:r>
            <a:r>
              <a:rPr lang="en-US" dirty="0" err="1" smtClean="0">
                <a:solidFill>
                  <a:srgbClr val="FF0000"/>
                </a:solidFill>
              </a:rPr>
              <a:t>Gy</a:t>
            </a:r>
            <a:endParaRPr lang="en-US" dirty="0">
              <a:solidFill>
                <a:srgbClr val="FF0000"/>
              </a:solidFill>
            </a:endParaRPr>
          </a:p>
        </p:txBody>
      </p:sp>
      <p:sp>
        <p:nvSpPr>
          <p:cNvPr id="11" name="TextBox 10"/>
          <p:cNvSpPr txBox="1"/>
          <p:nvPr/>
        </p:nvSpPr>
        <p:spPr>
          <a:xfrm>
            <a:off x="1138388" y="1124744"/>
            <a:ext cx="1245954" cy="646331"/>
          </a:xfrm>
          <a:prstGeom prst="rect">
            <a:avLst/>
          </a:prstGeom>
          <a:noFill/>
        </p:spPr>
        <p:txBody>
          <a:bodyPr wrap="none" rtlCol="0">
            <a:spAutoFit/>
          </a:bodyPr>
          <a:lstStyle/>
          <a:p>
            <a:r>
              <a:rPr lang="en-US" dirty="0" smtClean="0">
                <a:solidFill>
                  <a:srgbClr val="FF0000"/>
                </a:solidFill>
              </a:rPr>
              <a:t>Cumulative</a:t>
            </a:r>
          </a:p>
          <a:p>
            <a:r>
              <a:rPr lang="en-US" dirty="0" smtClean="0">
                <a:solidFill>
                  <a:srgbClr val="FF0000"/>
                </a:solidFill>
              </a:rPr>
              <a:t>peak dose</a:t>
            </a:r>
            <a:endParaRPr lang="en-US" dirty="0">
              <a:solidFill>
                <a:srgbClr val="FF0000"/>
              </a:solidFill>
            </a:endParaRPr>
          </a:p>
        </p:txBody>
      </p:sp>
      <p:cxnSp>
        <p:nvCxnSpPr>
          <p:cNvPr id="13" name="Straight Arrow Connector 12"/>
          <p:cNvCxnSpPr/>
          <p:nvPr/>
        </p:nvCxnSpPr>
        <p:spPr>
          <a:xfrm>
            <a:off x="3779912" y="1772816"/>
            <a:ext cx="0" cy="172819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228184" y="1772816"/>
            <a:ext cx="0" cy="223224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732240" y="1340768"/>
            <a:ext cx="0" cy="23762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7020272" y="1772816"/>
            <a:ext cx="0" cy="244827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Date Placeholder 11"/>
          <p:cNvSpPr>
            <a:spLocks noGrp="1"/>
          </p:cNvSpPr>
          <p:nvPr>
            <p:ph type="dt" sz="half" idx="10"/>
          </p:nvPr>
        </p:nvSpPr>
        <p:spPr/>
        <p:txBody>
          <a:bodyPr/>
          <a:lstStyle/>
          <a:p>
            <a:r>
              <a:rPr lang="en-GB" smtClean="0"/>
              <a:t>26/6/2018</a:t>
            </a:r>
            <a:endParaRPr lang="en-GB" dirty="0"/>
          </a:p>
        </p:txBody>
      </p:sp>
      <p:sp>
        <p:nvSpPr>
          <p:cNvPr id="17" name="Slide Number Placeholder 16"/>
          <p:cNvSpPr>
            <a:spLocks noGrp="1"/>
          </p:cNvSpPr>
          <p:nvPr>
            <p:ph type="sldNum" sz="quarter" idx="12"/>
          </p:nvPr>
        </p:nvSpPr>
        <p:spPr/>
        <p:txBody>
          <a:bodyPr/>
          <a:lstStyle/>
          <a:p>
            <a:fld id="{01B1F274-A603-4C51-99A6-9A47F728F8FD}" type="slidenum">
              <a:rPr lang="en-GB" smtClean="0"/>
              <a:pPr/>
              <a:t>22</a:t>
            </a:fld>
            <a:r>
              <a:rPr lang="en-GB" smtClean="0"/>
              <a:t>/25</a:t>
            </a:r>
            <a:endParaRPr lang="en-GB" dirty="0"/>
          </a:p>
        </p:txBody>
      </p:sp>
    </p:spTree>
    <p:extLst>
      <p:ext uri="{BB962C8B-B14F-4D97-AF65-F5344CB8AC3E}">
        <p14:creationId xmlns:p14="http://schemas.microsoft.com/office/powerpoint/2010/main" val="131259893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err="1" smtClean="0"/>
              <a:t>Clatterbridge</a:t>
            </a:r>
            <a:r>
              <a:rPr lang="en-US" sz="2800" dirty="0" smtClean="0"/>
              <a:t> Beam Test: Radiation Damage</a:t>
            </a:r>
            <a:endParaRPr lang="en-US" sz="2800"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7" name="Picture 6" descr="Ranges_FryUp_withToleran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140" y="1089000"/>
            <a:ext cx="7243721" cy="4680000"/>
          </a:xfrm>
          <a:prstGeom prst="rect">
            <a:avLst/>
          </a:prstGeom>
        </p:spPr>
      </p:pic>
      <p:sp>
        <p:nvSpPr>
          <p:cNvPr id="3" name="Date Placeholder 2"/>
          <p:cNvSpPr>
            <a:spLocks noGrp="1"/>
          </p:cNvSpPr>
          <p:nvPr>
            <p:ph type="dt" sz="half" idx="10"/>
          </p:nvPr>
        </p:nvSpPr>
        <p:spPr/>
        <p:txBody>
          <a:bodyPr/>
          <a:lstStyle/>
          <a:p>
            <a:r>
              <a:rPr lang="en-GB" smtClean="0"/>
              <a:t>26/6/2018</a:t>
            </a:r>
            <a:endParaRPr lang="en-GB" dirty="0"/>
          </a:p>
        </p:txBody>
      </p:sp>
      <p:sp>
        <p:nvSpPr>
          <p:cNvPr id="6" name="Slide Number Placeholder 5"/>
          <p:cNvSpPr>
            <a:spLocks noGrp="1"/>
          </p:cNvSpPr>
          <p:nvPr>
            <p:ph type="sldNum" sz="quarter" idx="12"/>
          </p:nvPr>
        </p:nvSpPr>
        <p:spPr/>
        <p:txBody>
          <a:bodyPr/>
          <a:lstStyle/>
          <a:p>
            <a:fld id="{01B1F274-A603-4C51-99A6-9A47F728F8FD}" type="slidenum">
              <a:rPr lang="en-GB" smtClean="0"/>
              <a:pPr/>
              <a:t>23</a:t>
            </a:fld>
            <a:r>
              <a:rPr lang="en-GB" smtClean="0"/>
              <a:t>/25</a:t>
            </a:r>
            <a:endParaRPr lang="en-GB" dirty="0"/>
          </a:p>
        </p:txBody>
      </p:sp>
    </p:spTree>
    <p:extLst>
      <p:ext uri="{BB962C8B-B14F-4D97-AF65-F5344CB8AC3E}">
        <p14:creationId xmlns:p14="http://schemas.microsoft.com/office/powerpoint/2010/main" val="307311422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Conclusion</a:t>
            </a:r>
            <a:endParaRPr lang="en-US" dirty="0"/>
          </a:p>
        </p:txBody>
      </p:sp>
      <p:sp>
        <p:nvSpPr>
          <p:cNvPr id="3" name="Content Placeholder 2"/>
          <p:cNvSpPr>
            <a:spLocks noGrp="1"/>
          </p:cNvSpPr>
          <p:nvPr>
            <p:ph idx="1"/>
          </p:nvPr>
        </p:nvSpPr>
        <p:spPr>
          <a:xfrm>
            <a:off x="457198" y="1124745"/>
            <a:ext cx="8363273" cy="4752528"/>
          </a:xfrm>
        </p:spPr>
        <p:txBody>
          <a:bodyPr>
            <a:normAutofit/>
          </a:bodyPr>
          <a:lstStyle/>
          <a:p>
            <a:r>
              <a:rPr lang="en-US" sz="2400" dirty="0" smtClean="0"/>
              <a:t>Results</a:t>
            </a:r>
          </a:p>
          <a:p>
            <a:pPr lvl="1"/>
            <a:r>
              <a:rPr lang="en-US" sz="2000" dirty="0" smtClean="0"/>
              <a:t>Developed </a:t>
            </a:r>
            <a:r>
              <a:rPr lang="en-US" sz="2000" dirty="0" smtClean="0"/>
              <a:t>model for range reconstruction</a:t>
            </a:r>
          </a:p>
          <a:p>
            <a:pPr lvl="1"/>
            <a:r>
              <a:rPr lang="en-US" sz="2000" dirty="0" smtClean="0"/>
              <a:t>Build a prototype with image sensor</a:t>
            </a:r>
          </a:p>
          <a:p>
            <a:pPr lvl="1"/>
            <a:r>
              <a:rPr lang="en-US" sz="2000" dirty="0" smtClean="0"/>
              <a:t>Beam test results:</a:t>
            </a:r>
          </a:p>
          <a:p>
            <a:pPr lvl="2"/>
            <a:r>
              <a:rPr lang="en-US" sz="1800" dirty="0" smtClean="0"/>
              <a:t>Range reconstruction uncertainty ~0.15mm</a:t>
            </a:r>
          </a:p>
          <a:p>
            <a:pPr lvl="2"/>
            <a:r>
              <a:rPr lang="en-US" sz="1800" dirty="0" smtClean="0"/>
              <a:t>Preliminary</a:t>
            </a:r>
            <a:r>
              <a:rPr lang="en-US" sz="1800" dirty="0" smtClean="0"/>
              <a:t>: negligible deterioration of range reconstruction after 6,000 </a:t>
            </a:r>
            <a:r>
              <a:rPr lang="en-US" sz="1800" dirty="0" err="1" smtClean="0"/>
              <a:t>Gy</a:t>
            </a:r>
            <a:endParaRPr lang="en-US" sz="1800" dirty="0"/>
          </a:p>
          <a:p>
            <a:pPr>
              <a:lnSpc>
                <a:spcPct val="150000"/>
              </a:lnSpc>
            </a:pPr>
            <a:r>
              <a:rPr lang="en-US" sz="2400" dirty="0" smtClean="0"/>
              <a:t>Outlook</a:t>
            </a:r>
            <a:endParaRPr lang="en-US" sz="2000" dirty="0" smtClean="0"/>
          </a:p>
          <a:p>
            <a:pPr lvl="1"/>
            <a:r>
              <a:rPr lang="en-US" sz="2000" dirty="0" smtClean="0"/>
              <a:t>Image sensor is overkill. Build customized readout with </a:t>
            </a:r>
            <a:r>
              <a:rPr lang="en-US" sz="2000" dirty="0" smtClean="0"/>
              <a:t>photodiodes</a:t>
            </a:r>
          </a:p>
          <a:p>
            <a:pPr lvl="1"/>
            <a:r>
              <a:rPr lang="en-US" sz="2000" dirty="0" smtClean="0"/>
              <a:t>Build large prototype for full clinical proton beam range</a:t>
            </a:r>
            <a:endParaRPr lang="en-US" sz="2000" dirty="0" smtClean="0"/>
          </a:p>
          <a:p>
            <a:pPr lvl="1"/>
            <a:r>
              <a:rPr lang="en-US" sz="2000" dirty="0" smtClean="0">
                <a:solidFill>
                  <a:srgbClr val="FF0000"/>
                </a:solidFill>
              </a:rPr>
              <a:t>Open postdoctoral position in our group: Innovation Fellowship in Proton Beam Therapy Diagnostics Development. Deadline 6</a:t>
            </a:r>
            <a:r>
              <a:rPr lang="en-US" sz="2000" baseline="30000" dirty="0" smtClean="0">
                <a:solidFill>
                  <a:srgbClr val="FF0000"/>
                </a:solidFill>
              </a:rPr>
              <a:t>th</a:t>
            </a:r>
            <a:r>
              <a:rPr lang="en-US" sz="2000" dirty="0" smtClean="0">
                <a:solidFill>
                  <a:srgbClr val="FF0000"/>
                </a:solidFill>
              </a:rPr>
              <a:t> July!</a:t>
            </a:r>
            <a:endParaRPr lang="en-US" sz="2000" dirty="0" smtClean="0">
              <a:solidFill>
                <a:srgbClr val="FF0000"/>
              </a:solidFill>
            </a:endParaRPr>
          </a:p>
          <a:p>
            <a:endParaRPr lang="en-US" sz="2000" dirty="0"/>
          </a:p>
          <a:p>
            <a:endParaRPr lang="en-US" sz="2400" dirty="0" smtClean="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sp>
        <p:nvSpPr>
          <p:cNvPr id="7" name="Date Placeholder 6"/>
          <p:cNvSpPr>
            <a:spLocks noGrp="1"/>
          </p:cNvSpPr>
          <p:nvPr>
            <p:ph type="dt" sz="half" idx="10"/>
          </p:nvPr>
        </p:nvSpPr>
        <p:spPr/>
        <p:txBody>
          <a:bodyPr/>
          <a:lstStyle/>
          <a:p>
            <a:r>
              <a:rPr lang="en-GB" smtClean="0"/>
              <a:t>26/6/2018</a:t>
            </a:r>
            <a:endParaRPr lang="en-GB" dirty="0"/>
          </a:p>
        </p:txBody>
      </p:sp>
      <p:sp>
        <p:nvSpPr>
          <p:cNvPr id="8" name="Slide Number Placeholder 7"/>
          <p:cNvSpPr>
            <a:spLocks noGrp="1"/>
          </p:cNvSpPr>
          <p:nvPr>
            <p:ph type="sldNum" sz="quarter" idx="12"/>
          </p:nvPr>
        </p:nvSpPr>
        <p:spPr/>
        <p:txBody>
          <a:bodyPr/>
          <a:lstStyle/>
          <a:p>
            <a:fld id="{01B1F274-A603-4C51-99A6-9A47F728F8FD}" type="slidenum">
              <a:rPr lang="en-GB" smtClean="0"/>
              <a:pPr/>
              <a:t>24</a:t>
            </a:fld>
            <a:r>
              <a:rPr lang="en-GB" smtClean="0"/>
              <a:t>/25</a:t>
            </a:r>
            <a:endParaRPr lang="en-GB" dirty="0"/>
          </a:p>
        </p:txBody>
      </p:sp>
    </p:spTree>
    <p:extLst>
      <p:ext uri="{BB962C8B-B14F-4D97-AF65-F5344CB8AC3E}">
        <p14:creationId xmlns:p14="http://schemas.microsoft.com/office/powerpoint/2010/main" val="238278872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Thank you for your attention</a:t>
            </a:r>
            <a:endParaRPr lang="en-US" dirty="0"/>
          </a:p>
        </p:txBody>
      </p:sp>
      <p:pic>
        <p:nvPicPr>
          <p:cNvPr id="4" name="Picture 3"/>
          <p:cNvPicPr>
            <a:picLocks noChangeAspect="1"/>
          </p:cNvPicPr>
          <p:nvPr/>
        </p:nvPicPr>
        <p:blipFill>
          <a:blip r:embed="rId3"/>
          <a:stretch/>
        </p:blipFill>
        <p:spPr>
          <a:xfrm>
            <a:off x="1869749" y="1179000"/>
            <a:ext cx="5404503" cy="3600000"/>
          </a:xfrm>
          <a:prstGeom prst="rect">
            <a:avLst/>
          </a:prstGeom>
          <a:ln>
            <a:noFill/>
          </a:ln>
        </p:spPr>
      </p:pic>
      <p:sp>
        <p:nvSpPr>
          <p:cNvPr id="5" name="TextShape 1"/>
          <p:cNvSpPr txBox="1"/>
          <p:nvPr/>
        </p:nvSpPr>
        <p:spPr>
          <a:xfrm>
            <a:off x="539552" y="4869160"/>
            <a:ext cx="8064896" cy="1080000"/>
          </a:xfrm>
          <a:prstGeom prst="rect">
            <a:avLst/>
          </a:prstGeom>
          <a:noFill/>
          <a:ln>
            <a:noFill/>
          </a:ln>
        </p:spPr>
        <p:txBody>
          <a:bodyPr lIns="89934" tIns="44968" rIns="89934" bIns="44968"/>
          <a:lstStyle/>
          <a:p>
            <a:pPr>
              <a:lnSpc>
                <a:spcPct val="100000"/>
              </a:lnSpc>
            </a:pPr>
            <a:r>
              <a:rPr lang="en-GB" sz="2000" dirty="0">
                <a:solidFill>
                  <a:srgbClr val="000000"/>
                </a:solidFill>
                <a:ea typeface="ＭＳ Ｐゴシック"/>
              </a:rPr>
              <a:t>This project has received funding from the European Union’s Horizon 2020 research and innovation programme under the Marie </a:t>
            </a:r>
            <a:r>
              <a:rPr lang="en-GB" sz="2000" dirty="0" err="1">
                <a:solidFill>
                  <a:srgbClr val="000000"/>
                </a:solidFill>
                <a:ea typeface="ＭＳ Ｐゴシック"/>
              </a:rPr>
              <a:t>Sklodowska</a:t>
            </a:r>
            <a:r>
              <a:rPr lang="en-GB" sz="2000" dirty="0">
                <a:solidFill>
                  <a:srgbClr val="000000"/>
                </a:solidFill>
                <a:ea typeface="ＭＳ Ｐゴシック"/>
              </a:rPr>
              <a:t>-Curie grant agreement No 675265, OMA – Optimization of Medical Accelerators.</a:t>
            </a:r>
            <a:endParaRPr dirty="0"/>
          </a:p>
        </p:txBody>
      </p:sp>
      <p:sp>
        <p:nvSpPr>
          <p:cNvPr id="8" name="Footer Placeholder 7"/>
          <p:cNvSpPr>
            <a:spLocks noGrp="1"/>
          </p:cNvSpPr>
          <p:nvPr>
            <p:ph type="ftr" sz="quarter" idx="11"/>
          </p:nvPr>
        </p:nvSpPr>
        <p:spPr/>
        <p:txBody>
          <a:bodyPr/>
          <a:lstStyle/>
          <a:p>
            <a:r>
              <a:rPr lang="en-GB" smtClean="0"/>
              <a:t>laurent.kelleter@ucl.ac.uk</a:t>
            </a:r>
            <a:endParaRPr lang="en-GB" dirty="0"/>
          </a:p>
        </p:txBody>
      </p:sp>
      <p:sp>
        <p:nvSpPr>
          <p:cNvPr id="6" name="Date Placeholder 5"/>
          <p:cNvSpPr>
            <a:spLocks noGrp="1"/>
          </p:cNvSpPr>
          <p:nvPr>
            <p:ph type="dt" sz="half" idx="10"/>
          </p:nvPr>
        </p:nvSpPr>
        <p:spPr/>
        <p:txBody>
          <a:bodyPr/>
          <a:lstStyle/>
          <a:p>
            <a:r>
              <a:rPr lang="en-GB" smtClean="0"/>
              <a:t>26/6/2018</a:t>
            </a:r>
            <a:endParaRPr lang="en-GB" dirty="0"/>
          </a:p>
        </p:txBody>
      </p:sp>
      <p:sp>
        <p:nvSpPr>
          <p:cNvPr id="9" name="Slide Number Placeholder 8"/>
          <p:cNvSpPr>
            <a:spLocks noGrp="1"/>
          </p:cNvSpPr>
          <p:nvPr>
            <p:ph type="sldNum" sz="quarter" idx="12"/>
          </p:nvPr>
        </p:nvSpPr>
        <p:spPr/>
        <p:txBody>
          <a:bodyPr/>
          <a:lstStyle/>
          <a:p>
            <a:fld id="{01B1F274-A603-4C51-99A6-9A47F728F8FD}" type="slidenum">
              <a:rPr lang="en-GB" smtClean="0"/>
              <a:pPr/>
              <a:t>25</a:t>
            </a:fld>
            <a:r>
              <a:rPr lang="en-GB" smtClean="0"/>
              <a:t>/25</a:t>
            </a:r>
            <a:endParaRPr lang="en-GB" dirty="0"/>
          </a:p>
        </p:txBody>
      </p:sp>
    </p:spTree>
    <p:extLst>
      <p:ext uri="{BB962C8B-B14F-4D97-AF65-F5344CB8AC3E}">
        <p14:creationId xmlns:p14="http://schemas.microsoft.com/office/powerpoint/2010/main" val="61266072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GB" smtClean="0"/>
              <a:t>laurent.kelleter@ucl.ac.uk</a:t>
            </a:r>
            <a:endParaRPr lang="en-GB" dirty="0"/>
          </a:p>
        </p:txBody>
      </p:sp>
      <p:sp>
        <p:nvSpPr>
          <p:cNvPr id="9" name="Content Placeholder 2"/>
          <p:cNvSpPr>
            <a:spLocks noGrp="1"/>
          </p:cNvSpPr>
          <p:nvPr>
            <p:ph idx="1"/>
          </p:nvPr>
        </p:nvSpPr>
        <p:spPr>
          <a:xfrm>
            <a:off x="457199" y="2636912"/>
            <a:ext cx="8229600" cy="3240360"/>
          </a:xfrm>
        </p:spPr>
        <p:txBody>
          <a:bodyPr>
            <a:normAutofit/>
          </a:bodyPr>
          <a:lstStyle/>
          <a:p>
            <a:pPr marL="0" indent="0" algn="ctr">
              <a:buNone/>
            </a:pPr>
            <a:r>
              <a:rPr lang="en-US" sz="4000" dirty="0" smtClean="0"/>
              <a:t>Backup</a:t>
            </a:r>
          </a:p>
        </p:txBody>
      </p:sp>
      <p:sp>
        <p:nvSpPr>
          <p:cNvPr id="3" name="Date Placeholder 2"/>
          <p:cNvSpPr>
            <a:spLocks noGrp="1"/>
          </p:cNvSpPr>
          <p:nvPr>
            <p:ph type="dt" sz="half" idx="10"/>
          </p:nvPr>
        </p:nvSpPr>
        <p:spPr/>
        <p:txBody>
          <a:bodyPr/>
          <a:lstStyle/>
          <a:p>
            <a:r>
              <a:rPr lang="en-GB" smtClean="0"/>
              <a:t>26/6/2018</a:t>
            </a:r>
            <a:endParaRPr lang="en-GB" dirty="0"/>
          </a:p>
        </p:txBody>
      </p:sp>
      <p:sp>
        <p:nvSpPr>
          <p:cNvPr id="4" name="Slide Number Placeholder 3"/>
          <p:cNvSpPr>
            <a:spLocks noGrp="1"/>
          </p:cNvSpPr>
          <p:nvPr>
            <p:ph type="sldNum" sz="quarter" idx="12"/>
          </p:nvPr>
        </p:nvSpPr>
        <p:spPr/>
        <p:txBody>
          <a:bodyPr/>
          <a:lstStyle/>
          <a:p>
            <a:fld id="{01B1F274-A603-4C51-99A6-9A47F728F8FD}" type="slidenum">
              <a:rPr lang="en-GB" smtClean="0"/>
              <a:pPr/>
              <a:t>26</a:t>
            </a:fld>
            <a:r>
              <a:rPr lang="en-GB" smtClean="0"/>
              <a:t>/25</a:t>
            </a:r>
            <a:endParaRPr lang="en-GB" dirty="0"/>
          </a:p>
        </p:txBody>
      </p:sp>
    </p:spTree>
    <p:extLst>
      <p:ext uri="{BB962C8B-B14F-4D97-AF65-F5344CB8AC3E}">
        <p14:creationId xmlns:p14="http://schemas.microsoft.com/office/powerpoint/2010/main" val="31089467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Range reconstruction</a:t>
            </a:r>
            <a:endParaRPr lang="en-US"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3" name="Picture 2" descr="Run33_fu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569" y="1118997"/>
            <a:ext cx="7150862" cy="4620006"/>
          </a:xfrm>
          <a:prstGeom prst="rect">
            <a:avLst/>
          </a:prstGeom>
        </p:spPr>
      </p:pic>
      <p:sp>
        <p:nvSpPr>
          <p:cNvPr id="7" name="Date Placeholder 6"/>
          <p:cNvSpPr>
            <a:spLocks noGrp="1"/>
          </p:cNvSpPr>
          <p:nvPr>
            <p:ph type="dt" sz="half" idx="10"/>
          </p:nvPr>
        </p:nvSpPr>
        <p:spPr/>
        <p:txBody>
          <a:bodyPr/>
          <a:lstStyle/>
          <a:p>
            <a:r>
              <a:rPr lang="en-GB" smtClean="0"/>
              <a:t>26/6/2018</a:t>
            </a:r>
            <a:endParaRPr lang="en-GB" dirty="0"/>
          </a:p>
        </p:txBody>
      </p:sp>
      <p:sp>
        <p:nvSpPr>
          <p:cNvPr id="8" name="Slide Number Placeholder 7"/>
          <p:cNvSpPr>
            <a:spLocks noGrp="1"/>
          </p:cNvSpPr>
          <p:nvPr>
            <p:ph type="sldNum" sz="quarter" idx="12"/>
          </p:nvPr>
        </p:nvSpPr>
        <p:spPr/>
        <p:txBody>
          <a:bodyPr/>
          <a:lstStyle/>
          <a:p>
            <a:fld id="{01B1F274-A603-4C51-99A6-9A47F728F8FD}" type="slidenum">
              <a:rPr lang="en-GB" smtClean="0"/>
              <a:pPr/>
              <a:t>27</a:t>
            </a:fld>
            <a:r>
              <a:rPr lang="en-GB" smtClean="0"/>
              <a:t>/25</a:t>
            </a:r>
            <a:endParaRPr lang="en-GB" dirty="0"/>
          </a:p>
        </p:txBody>
      </p:sp>
    </p:spTree>
    <p:extLst>
      <p:ext uri="{BB962C8B-B14F-4D97-AF65-F5344CB8AC3E}">
        <p14:creationId xmlns:p14="http://schemas.microsoft.com/office/powerpoint/2010/main" val="58143246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Range Scan: Reproducibility</a:t>
            </a:r>
            <a:endParaRPr lang="en-US"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6" name="Picture 5" descr="reconstructed_rang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569" y="1118997"/>
            <a:ext cx="7150862" cy="4620006"/>
          </a:xfrm>
          <a:prstGeom prst="rect">
            <a:avLst/>
          </a:prstGeom>
        </p:spPr>
      </p:pic>
      <p:sp>
        <p:nvSpPr>
          <p:cNvPr id="7" name="Date Placeholder 6"/>
          <p:cNvSpPr>
            <a:spLocks noGrp="1"/>
          </p:cNvSpPr>
          <p:nvPr>
            <p:ph type="dt" sz="half" idx="10"/>
          </p:nvPr>
        </p:nvSpPr>
        <p:spPr/>
        <p:txBody>
          <a:bodyPr/>
          <a:lstStyle/>
          <a:p>
            <a:r>
              <a:rPr lang="en-GB" smtClean="0"/>
              <a:t>26/6/2018</a:t>
            </a:r>
            <a:endParaRPr lang="en-GB" dirty="0"/>
          </a:p>
        </p:txBody>
      </p:sp>
      <p:sp>
        <p:nvSpPr>
          <p:cNvPr id="8" name="Slide Number Placeholder 7"/>
          <p:cNvSpPr>
            <a:spLocks noGrp="1"/>
          </p:cNvSpPr>
          <p:nvPr>
            <p:ph type="sldNum" sz="quarter" idx="12"/>
          </p:nvPr>
        </p:nvSpPr>
        <p:spPr/>
        <p:txBody>
          <a:bodyPr/>
          <a:lstStyle/>
          <a:p>
            <a:fld id="{01B1F274-A603-4C51-99A6-9A47F728F8FD}" type="slidenum">
              <a:rPr lang="en-GB" smtClean="0"/>
              <a:pPr/>
              <a:t>28</a:t>
            </a:fld>
            <a:r>
              <a:rPr lang="en-GB" smtClean="0"/>
              <a:t>/25</a:t>
            </a:r>
            <a:endParaRPr lang="en-GB" dirty="0"/>
          </a:p>
        </p:txBody>
      </p:sp>
    </p:spTree>
    <p:extLst>
      <p:ext uri="{BB962C8B-B14F-4D97-AF65-F5344CB8AC3E}">
        <p14:creationId xmlns:p14="http://schemas.microsoft.com/office/powerpoint/2010/main" val="297118007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Intensity Scan</a:t>
            </a:r>
            <a:endParaRPr lang="en-US"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6" name="Picture 5" descr="intensityscan_fast_loop_croppe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5350" y="889000"/>
            <a:ext cx="4813300" cy="5080000"/>
          </a:xfrm>
          <a:prstGeom prst="rect">
            <a:avLst/>
          </a:prstGeom>
        </p:spPr>
      </p:pic>
      <p:sp>
        <p:nvSpPr>
          <p:cNvPr id="7" name="Date Placeholder 6"/>
          <p:cNvSpPr>
            <a:spLocks noGrp="1"/>
          </p:cNvSpPr>
          <p:nvPr>
            <p:ph type="dt" sz="half" idx="10"/>
          </p:nvPr>
        </p:nvSpPr>
        <p:spPr/>
        <p:txBody>
          <a:bodyPr/>
          <a:lstStyle/>
          <a:p>
            <a:r>
              <a:rPr lang="en-GB" smtClean="0"/>
              <a:t>26/6/2018</a:t>
            </a:r>
            <a:endParaRPr lang="en-GB" dirty="0"/>
          </a:p>
        </p:txBody>
      </p:sp>
      <p:sp>
        <p:nvSpPr>
          <p:cNvPr id="8" name="Slide Number Placeholder 7"/>
          <p:cNvSpPr>
            <a:spLocks noGrp="1"/>
          </p:cNvSpPr>
          <p:nvPr>
            <p:ph type="sldNum" sz="quarter" idx="12"/>
          </p:nvPr>
        </p:nvSpPr>
        <p:spPr/>
        <p:txBody>
          <a:bodyPr/>
          <a:lstStyle/>
          <a:p>
            <a:fld id="{01B1F274-A603-4C51-99A6-9A47F728F8FD}" type="slidenum">
              <a:rPr lang="en-GB" smtClean="0"/>
              <a:pPr/>
              <a:t>29</a:t>
            </a:fld>
            <a:r>
              <a:rPr lang="en-GB" smtClean="0"/>
              <a:t>/25</a:t>
            </a:r>
            <a:endParaRPr lang="en-GB" dirty="0"/>
          </a:p>
        </p:txBody>
      </p:sp>
    </p:spTree>
    <p:extLst>
      <p:ext uri="{BB962C8B-B14F-4D97-AF65-F5344CB8AC3E}">
        <p14:creationId xmlns:p14="http://schemas.microsoft.com/office/powerpoint/2010/main" val="99204104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Range Quality Assurance in Proton Therapy</a:t>
            </a:r>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sp>
        <p:nvSpPr>
          <p:cNvPr id="9" name="TextBox 8"/>
          <p:cNvSpPr txBox="1"/>
          <p:nvPr/>
        </p:nvSpPr>
        <p:spPr>
          <a:xfrm>
            <a:off x="611560" y="5579948"/>
            <a:ext cx="4226713" cy="369332"/>
          </a:xfrm>
          <a:prstGeom prst="rect">
            <a:avLst/>
          </a:prstGeom>
          <a:noFill/>
        </p:spPr>
        <p:txBody>
          <a:bodyPr wrap="none" rtlCol="0">
            <a:spAutoFit/>
          </a:bodyPr>
          <a:lstStyle/>
          <a:p>
            <a:r>
              <a:rPr lang="en-US" dirty="0" smtClean="0"/>
              <a:t>O. </a:t>
            </a:r>
            <a:r>
              <a:rPr lang="en-US" dirty="0" err="1" smtClean="0"/>
              <a:t>Actis</a:t>
            </a:r>
            <a:r>
              <a:rPr lang="en-US" dirty="0" smtClean="0"/>
              <a:t> </a:t>
            </a:r>
            <a:r>
              <a:rPr lang="en-US" i="1" dirty="0" smtClean="0"/>
              <a:t>et al. </a:t>
            </a:r>
            <a:r>
              <a:rPr lang="en-US" dirty="0" smtClean="0"/>
              <a:t>2017 </a:t>
            </a:r>
            <a:r>
              <a:rPr lang="en-US" i="1" dirty="0" smtClean="0"/>
              <a:t>Phys. Med Biol. </a:t>
            </a:r>
            <a:r>
              <a:rPr lang="en-US" b="1" dirty="0" smtClean="0"/>
              <a:t>62</a:t>
            </a:r>
            <a:r>
              <a:rPr lang="en-US" dirty="0" smtClean="0"/>
              <a:t> 1661 </a:t>
            </a:r>
            <a:endParaRPr lang="en-US" dirty="0"/>
          </a:p>
        </p:txBody>
      </p:sp>
      <p:pic>
        <p:nvPicPr>
          <p:cNvPr id="3" name="Picture 2" descr="pmbaa5131f02_h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648" y="1196752"/>
            <a:ext cx="6197970" cy="4222866"/>
          </a:xfrm>
          <a:prstGeom prst="rect">
            <a:avLst/>
          </a:prstGeom>
        </p:spPr>
      </p:pic>
      <p:sp>
        <p:nvSpPr>
          <p:cNvPr id="7" name="Date Placeholder 6"/>
          <p:cNvSpPr>
            <a:spLocks noGrp="1"/>
          </p:cNvSpPr>
          <p:nvPr>
            <p:ph type="dt" sz="half" idx="10"/>
          </p:nvPr>
        </p:nvSpPr>
        <p:spPr/>
        <p:txBody>
          <a:bodyPr/>
          <a:lstStyle/>
          <a:p>
            <a:r>
              <a:rPr lang="en-GB" smtClean="0"/>
              <a:t>26/6/2018</a:t>
            </a:r>
            <a:endParaRPr lang="en-GB" dirty="0"/>
          </a:p>
        </p:txBody>
      </p:sp>
      <p:sp>
        <p:nvSpPr>
          <p:cNvPr id="8" name="Slide Number Placeholder 7"/>
          <p:cNvSpPr>
            <a:spLocks noGrp="1"/>
          </p:cNvSpPr>
          <p:nvPr>
            <p:ph type="sldNum" sz="quarter" idx="12"/>
          </p:nvPr>
        </p:nvSpPr>
        <p:spPr/>
        <p:txBody>
          <a:bodyPr/>
          <a:lstStyle/>
          <a:p>
            <a:fld id="{01B1F274-A603-4C51-99A6-9A47F728F8FD}" type="slidenum">
              <a:rPr lang="en-GB" smtClean="0"/>
              <a:pPr/>
              <a:t>3</a:t>
            </a:fld>
            <a:r>
              <a:rPr lang="en-GB" smtClean="0"/>
              <a:t>/25</a:t>
            </a:r>
            <a:endParaRPr lang="en-GB" dirty="0"/>
          </a:p>
        </p:txBody>
      </p:sp>
    </p:spTree>
    <p:extLst>
      <p:ext uri="{BB962C8B-B14F-4D97-AF65-F5344CB8AC3E}">
        <p14:creationId xmlns:p14="http://schemas.microsoft.com/office/powerpoint/2010/main" val="306517293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Intensity Scan</a:t>
            </a:r>
            <a:endParaRPr lang="en-US"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3" name="Picture 2" descr="fit_vs_exp_intensit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569" y="1118997"/>
            <a:ext cx="7150862" cy="4620006"/>
          </a:xfrm>
          <a:prstGeom prst="rect">
            <a:avLst/>
          </a:prstGeom>
        </p:spPr>
      </p:pic>
      <p:sp>
        <p:nvSpPr>
          <p:cNvPr id="7" name="Date Placeholder 6"/>
          <p:cNvSpPr>
            <a:spLocks noGrp="1"/>
          </p:cNvSpPr>
          <p:nvPr>
            <p:ph type="dt" sz="half" idx="10"/>
          </p:nvPr>
        </p:nvSpPr>
        <p:spPr/>
        <p:txBody>
          <a:bodyPr/>
          <a:lstStyle/>
          <a:p>
            <a:r>
              <a:rPr lang="en-GB" smtClean="0"/>
              <a:t>26/6/2018</a:t>
            </a:r>
            <a:endParaRPr lang="en-GB" dirty="0"/>
          </a:p>
        </p:txBody>
      </p:sp>
      <p:sp>
        <p:nvSpPr>
          <p:cNvPr id="8" name="Slide Number Placeholder 7"/>
          <p:cNvSpPr>
            <a:spLocks noGrp="1"/>
          </p:cNvSpPr>
          <p:nvPr>
            <p:ph type="sldNum" sz="quarter" idx="12"/>
          </p:nvPr>
        </p:nvSpPr>
        <p:spPr/>
        <p:txBody>
          <a:bodyPr/>
          <a:lstStyle/>
          <a:p>
            <a:fld id="{01B1F274-A603-4C51-99A6-9A47F728F8FD}" type="slidenum">
              <a:rPr lang="en-GB" smtClean="0"/>
              <a:pPr/>
              <a:t>30</a:t>
            </a:fld>
            <a:r>
              <a:rPr lang="en-GB" smtClean="0"/>
              <a:t>/25</a:t>
            </a:r>
            <a:endParaRPr lang="en-GB" dirty="0"/>
          </a:p>
        </p:txBody>
      </p:sp>
    </p:spTree>
    <p:extLst>
      <p:ext uri="{BB962C8B-B14F-4D97-AF65-F5344CB8AC3E}">
        <p14:creationId xmlns:p14="http://schemas.microsoft.com/office/powerpoint/2010/main" val="133098587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Calibration</a:t>
            </a:r>
            <a:endParaRPr lang="en-US"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3" name="Picture 2" descr="Run43_calibration_slic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569" y="1118997"/>
            <a:ext cx="7150862" cy="4620006"/>
          </a:xfrm>
          <a:prstGeom prst="rect">
            <a:avLst/>
          </a:prstGeom>
        </p:spPr>
      </p:pic>
      <p:sp>
        <p:nvSpPr>
          <p:cNvPr id="7" name="Date Placeholder 6"/>
          <p:cNvSpPr>
            <a:spLocks noGrp="1"/>
          </p:cNvSpPr>
          <p:nvPr>
            <p:ph type="dt" sz="half" idx="10"/>
          </p:nvPr>
        </p:nvSpPr>
        <p:spPr/>
        <p:txBody>
          <a:bodyPr/>
          <a:lstStyle/>
          <a:p>
            <a:r>
              <a:rPr lang="en-GB" smtClean="0"/>
              <a:t>26/6/2018</a:t>
            </a:r>
            <a:endParaRPr lang="en-GB" dirty="0"/>
          </a:p>
        </p:txBody>
      </p:sp>
      <p:sp>
        <p:nvSpPr>
          <p:cNvPr id="8" name="Slide Number Placeholder 7"/>
          <p:cNvSpPr>
            <a:spLocks noGrp="1"/>
          </p:cNvSpPr>
          <p:nvPr>
            <p:ph type="sldNum" sz="quarter" idx="12"/>
          </p:nvPr>
        </p:nvSpPr>
        <p:spPr/>
        <p:txBody>
          <a:bodyPr/>
          <a:lstStyle/>
          <a:p>
            <a:fld id="{01B1F274-A603-4C51-99A6-9A47F728F8FD}" type="slidenum">
              <a:rPr lang="en-GB" smtClean="0"/>
              <a:pPr/>
              <a:t>31</a:t>
            </a:fld>
            <a:r>
              <a:rPr lang="en-GB" smtClean="0"/>
              <a:t>/25</a:t>
            </a:r>
            <a:endParaRPr lang="en-GB" dirty="0"/>
          </a:p>
        </p:txBody>
      </p:sp>
    </p:spTree>
    <p:extLst>
      <p:ext uri="{BB962C8B-B14F-4D97-AF65-F5344CB8AC3E}">
        <p14:creationId xmlns:p14="http://schemas.microsoft.com/office/powerpoint/2010/main" val="387493269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Background</a:t>
            </a:r>
            <a:endParaRPr lang="en-US"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6" name="Picture 5" descr="backgroundru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625" y="1395413"/>
            <a:ext cx="5238750" cy="4067175"/>
          </a:xfrm>
          <a:prstGeom prst="rect">
            <a:avLst/>
          </a:prstGeom>
        </p:spPr>
      </p:pic>
      <p:sp>
        <p:nvSpPr>
          <p:cNvPr id="7" name="Date Placeholder 6"/>
          <p:cNvSpPr>
            <a:spLocks noGrp="1"/>
          </p:cNvSpPr>
          <p:nvPr>
            <p:ph type="dt" sz="half" idx="10"/>
          </p:nvPr>
        </p:nvSpPr>
        <p:spPr/>
        <p:txBody>
          <a:bodyPr/>
          <a:lstStyle/>
          <a:p>
            <a:r>
              <a:rPr lang="en-GB" smtClean="0"/>
              <a:t>26/6/2018</a:t>
            </a:r>
            <a:endParaRPr lang="en-GB" dirty="0"/>
          </a:p>
        </p:txBody>
      </p:sp>
      <p:sp>
        <p:nvSpPr>
          <p:cNvPr id="8" name="Slide Number Placeholder 7"/>
          <p:cNvSpPr>
            <a:spLocks noGrp="1"/>
          </p:cNvSpPr>
          <p:nvPr>
            <p:ph type="sldNum" sz="quarter" idx="12"/>
          </p:nvPr>
        </p:nvSpPr>
        <p:spPr/>
        <p:txBody>
          <a:bodyPr/>
          <a:lstStyle/>
          <a:p>
            <a:fld id="{01B1F274-A603-4C51-99A6-9A47F728F8FD}" type="slidenum">
              <a:rPr lang="en-GB" smtClean="0"/>
              <a:pPr/>
              <a:t>32</a:t>
            </a:fld>
            <a:r>
              <a:rPr lang="en-GB" smtClean="0"/>
              <a:t>/25</a:t>
            </a:r>
            <a:endParaRPr lang="en-GB" dirty="0"/>
          </a:p>
        </p:txBody>
      </p:sp>
    </p:spTree>
    <p:extLst>
      <p:ext uri="{BB962C8B-B14F-4D97-AF65-F5344CB8AC3E}">
        <p14:creationId xmlns:p14="http://schemas.microsoft.com/office/powerpoint/2010/main" val="358447622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Range reconstruction Uncertainty</a:t>
            </a:r>
            <a:endParaRPr lang="en-US" sz="3600"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3" name="Picture 2" descr="reconstructed_ranges_sigm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569" y="1118997"/>
            <a:ext cx="7150862" cy="4620006"/>
          </a:xfrm>
          <a:prstGeom prst="rect">
            <a:avLst/>
          </a:prstGeom>
        </p:spPr>
      </p:pic>
      <p:sp>
        <p:nvSpPr>
          <p:cNvPr id="7" name="Date Placeholder 6"/>
          <p:cNvSpPr>
            <a:spLocks noGrp="1"/>
          </p:cNvSpPr>
          <p:nvPr>
            <p:ph type="dt" sz="half" idx="10"/>
          </p:nvPr>
        </p:nvSpPr>
        <p:spPr/>
        <p:txBody>
          <a:bodyPr/>
          <a:lstStyle/>
          <a:p>
            <a:r>
              <a:rPr lang="en-GB" smtClean="0"/>
              <a:t>26/6/2018</a:t>
            </a:r>
            <a:endParaRPr lang="en-GB" dirty="0"/>
          </a:p>
        </p:txBody>
      </p:sp>
      <p:sp>
        <p:nvSpPr>
          <p:cNvPr id="8" name="Slide Number Placeholder 7"/>
          <p:cNvSpPr>
            <a:spLocks noGrp="1"/>
          </p:cNvSpPr>
          <p:nvPr>
            <p:ph type="sldNum" sz="quarter" idx="12"/>
          </p:nvPr>
        </p:nvSpPr>
        <p:spPr/>
        <p:txBody>
          <a:bodyPr/>
          <a:lstStyle/>
          <a:p>
            <a:fld id="{01B1F274-A603-4C51-99A6-9A47F728F8FD}" type="slidenum">
              <a:rPr lang="en-GB" smtClean="0"/>
              <a:pPr/>
              <a:t>33</a:t>
            </a:fld>
            <a:r>
              <a:rPr lang="en-GB" smtClean="0"/>
              <a:t>/25</a:t>
            </a:r>
            <a:endParaRPr lang="en-GB" dirty="0"/>
          </a:p>
        </p:txBody>
      </p:sp>
    </p:spTree>
    <p:extLst>
      <p:ext uri="{BB962C8B-B14F-4D97-AF65-F5344CB8AC3E}">
        <p14:creationId xmlns:p14="http://schemas.microsoft.com/office/powerpoint/2010/main" val="387493269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1E1E1E"/>
        </a:solidFill>
        <a:effectLst/>
      </p:bgPr>
    </p:bg>
    <p:spTree>
      <p:nvGrpSpPr>
        <p:cNvPr id="1" name=""/>
        <p:cNvGrpSpPr/>
        <p:nvPr/>
      </p:nvGrpSpPr>
      <p:grpSpPr>
        <a:xfrm>
          <a:off x="0" y="0"/>
          <a:ext cx="0" cy="0"/>
          <a:chOff x="0" y="0"/>
          <a:chExt cx="0" cy="0"/>
        </a:xfrm>
      </p:grpSpPr>
      <p:pic>
        <p:nvPicPr>
          <p:cNvPr id="5" name="Picture 4" descr="Run0033_croppe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1281" y="0"/>
            <a:ext cx="7115175" cy="6858000"/>
          </a:xfrm>
          <a:prstGeom prst="rect">
            <a:avLst/>
          </a:prstGeom>
        </p:spPr>
      </p:pic>
    </p:spTree>
    <p:extLst>
      <p:ext uri="{BB962C8B-B14F-4D97-AF65-F5344CB8AC3E}">
        <p14:creationId xmlns:p14="http://schemas.microsoft.com/office/powerpoint/2010/main" val="378024083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Range Scan: Reproducibility</a:t>
            </a:r>
            <a:endParaRPr lang="en-US"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6" name="Picture 5" descr="reconstructed_ranges_zoo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569" y="1118997"/>
            <a:ext cx="7150862" cy="4620006"/>
          </a:xfrm>
          <a:prstGeom prst="rect">
            <a:avLst/>
          </a:prstGeom>
        </p:spPr>
      </p:pic>
      <p:sp>
        <p:nvSpPr>
          <p:cNvPr id="7" name="Date Placeholder 6"/>
          <p:cNvSpPr>
            <a:spLocks noGrp="1"/>
          </p:cNvSpPr>
          <p:nvPr>
            <p:ph type="dt" sz="half" idx="10"/>
          </p:nvPr>
        </p:nvSpPr>
        <p:spPr/>
        <p:txBody>
          <a:bodyPr/>
          <a:lstStyle/>
          <a:p>
            <a:r>
              <a:rPr lang="en-GB" smtClean="0"/>
              <a:t>26/6/2018</a:t>
            </a:r>
            <a:endParaRPr lang="en-GB" dirty="0"/>
          </a:p>
        </p:txBody>
      </p:sp>
      <p:sp>
        <p:nvSpPr>
          <p:cNvPr id="8" name="Slide Number Placeholder 7"/>
          <p:cNvSpPr>
            <a:spLocks noGrp="1"/>
          </p:cNvSpPr>
          <p:nvPr>
            <p:ph type="sldNum" sz="quarter" idx="12"/>
          </p:nvPr>
        </p:nvSpPr>
        <p:spPr/>
        <p:txBody>
          <a:bodyPr/>
          <a:lstStyle/>
          <a:p>
            <a:fld id="{01B1F274-A603-4C51-99A6-9A47F728F8FD}" type="slidenum">
              <a:rPr lang="en-GB" smtClean="0"/>
              <a:pPr/>
              <a:t>35</a:t>
            </a:fld>
            <a:r>
              <a:rPr lang="en-GB" smtClean="0"/>
              <a:t>/25</a:t>
            </a:r>
            <a:endParaRPr lang="en-GB" dirty="0"/>
          </a:p>
        </p:txBody>
      </p:sp>
    </p:spTree>
    <p:extLst>
      <p:ext uri="{BB962C8B-B14F-4D97-AF65-F5344CB8AC3E}">
        <p14:creationId xmlns:p14="http://schemas.microsoft.com/office/powerpoint/2010/main" val="99204104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r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272" y="1234440"/>
            <a:ext cx="5852160" cy="4389120"/>
          </a:xfrm>
          <a:prstGeom prst="rect">
            <a:avLst/>
          </a:prstGeom>
        </p:spPr>
      </p:pic>
      <p:sp>
        <p:nvSpPr>
          <p:cNvPr id="2" name="Title 1"/>
          <p:cNvSpPr>
            <a:spLocks noGrp="1"/>
          </p:cNvSpPr>
          <p:nvPr>
            <p:ph type="title"/>
          </p:nvPr>
        </p:nvSpPr>
        <p:spPr/>
        <p:txBody>
          <a:bodyPr>
            <a:normAutofit fontScale="90000"/>
          </a:bodyPr>
          <a:lstStyle/>
          <a:p>
            <a:r>
              <a:rPr lang="en-US" dirty="0" smtClean="0"/>
              <a:t>Quenching: </a:t>
            </a:r>
            <a:r>
              <a:rPr lang="en-US" dirty="0" err="1" smtClean="0"/>
              <a:t>Birk’s</a:t>
            </a:r>
            <a:r>
              <a:rPr lang="en-US" dirty="0" smtClean="0"/>
              <a:t> Law</a:t>
            </a:r>
            <a:endParaRPr lang="en-US"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9" name="Picture 8" descr="Screen Shot 2018-05-02 at 16.48.5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044" y="2980491"/>
            <a:ext cx="1790700" cy="889000"/>
          </a:xfrm>
          <a:prstGeom prst="rect">
            <a:avLst/>
          </a:prstGeom>
        </p:spPr>
      </p:pic>
      <p:sp>
        <p:nvSpPr>
          <p:cNvPr id="7" name="Date Placeholder 6"/>
          <p:cNvSpPr>
            <a:spLocks noGrp="1"/>
          </p:cNvSpPr>
          <p:nvPr>
            <p:ph type="dt" sz="half" idx="10"/>
          </p:nvPr>
        </p:nvSpPr>
        <p:spPr/>
        <p:txBody>
          <a:bodyPr/>
          <a:lstStyle/>
          <a:p>
            <a:r>
              <a:rPr lang="en-GB" smtClean="0"/>
              <a:t>26/6/2018</a:t>
            </a:r>
            <a:endParaRPr lang="en-GB" dirty="0"/>
          </a:p>
        </p:txBody>
      </p:sp>
      <p:sp>
        <p:nvSpPr>
          <p:cNvPr id="8" name="Slide Number Placeholder 7"/>
          <p:cNvSpPr>
            <a:spLocks noGrp="1"/>
          </p:cNvSpPr>
          <p:nvPr>
            <p:ph type="sldNum" sz="quarter" idx="12"/>
          </p:nvPr>
        </p:nvSpPr>
        <p:spPr/>
        <p:txBody>
          <a:bodyPr/>
          <a:lstStyle/>
          <a:p>
            <a:fld id="{01B1F274-A603-4C51-99A6-9A47F728F8FD}" type="slidenum">
              <a:rPr lang="en-GB" smtClean="0"/>
              <a:pPr/>
              <a:t>36</a:t>
            </a:fld>
            <a:r>
              <a:rPr lang="en-GB" smtClean="0"/>
              <a:t>/25</a:t>
            </a:r>
            <a:endParaRPr lang="en-GB" dirty="0"/>
          </a:p>
        </p:txBody>
      </p:sp>
    </p:spTree>
    <p:extLst>
      <p:ext uri="{BB962C8B-B14F-4D97-AF65-F5344CB8AC3E}">
        <p14:creationId xmlns:p14="http://schemas.microsoft.com/office/powerpoint/2010/main" val="272085901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Range Telescope: Simulation</a:t>
            </a:r>
            <a:endParaRPr lang="en-US" dirty="0"/>
          </a:p>
        </p:txBody>
      </p:sp>
      <p:sp>
        <p:nvSpPr>
          <p:cNvPr id="5" name="Footer Placeholder 4"/>
          <p:cNvSpPr>
            <a:spLocks noGrp="1"/>
          </p:cNvSpPr>
          <p:nvPr>
            <p:ph type="ftr" sz="quarter" idx="11"/>
          </p:nvPr>
        </p:nvSpPr>
        <p:spPr>
          <a:xfrm>
            <a:off x="2627784" y="6376243"/>
            <a:ext cx="2952328" cy="365125"/>
          </a:xfrm>
        </p:spPr>
        <p:txBody>
          <a:bodyPr/>
          <a:lstStyle/>
          <a:p>
            <a:r>
              <a:rPr lang="en-GB" smtClean="0"/>
              <a:t>laurent.kelleter@ucl.ac.uk</a:t>
            </a:r>
            <a:endParaRPr lang="en-GB" dirty="0"/>
          </a:p>
        </p:txBody>
      </p:sp>
      <p:pic>
        <p:nvPicPr>
          <p:cNvPr id="10" name="Picture 9" descr="RT_10x5mm_70MeV_1ph_1pr_ni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4939" y="1567403"/>
            <a:ext cx="6314123" cy="4093845"/>
          </a:xfrm>
          <a:prstGeom prst="rect">
            <a:avLst/>
          </a:prstGeom>
        </p:spPr>
      </p:pic>
      <p:sp>
        <p:nvSpPr>
          <p:cNvPr id="6" name="TextBox 5"/>
          <p:cNvSpPr txBox="1"/>
          <p:nvPr/>
        </p:nvSpPr>
        <p:spPr>
          <a:xfrm>
            <a:off x="3489300" y="1115452"/>
            <a:ext cx="1907568" cy="369332"/>
          </a:xfrm>
          <a:prstGeom prst="rect">
            <a:avLst/>
          </a:prstGeom>
          <a:noFill/>
        </p:spPr>
        <p:txBody>
          <a:bodyPr wrap="none" rtlCol="0">
            <a:spAutoFit/>
          </a:bodyPr>
          <a:lstStyle/>
          <a:p>
            <a:r>
              <a:rPr lang="en-US" dirty="0" smtClean="0"/>
              <a:t>Geant4 simulation</a:t>
            </a:r>
            <a:endParaRPr lang="en-US" dirty="0"/>
          </a:p>
        </p:txBody>
      </p:sp>
      <p:sp>
        <p:nvSpPr>
          <p:cNvPr id="11" name="TextBox 10"/>
          <p:cNvSpPr txBox="1"/>
          <p:nvPr/>
        </p:nvSpPr>
        <p:spPr>
          <a:xfrm>
            <a:off x="1331640" y="2843644"/>
            <a:ext cx="1409723" cy="369332"/>
          </a:xfrm>
          <a:prstGeom prst="rect">
            <a:avLst/>
          </a:prstGeom>
          <a:noFill/>
        </p:spPr>
        <p:txBody>
          <a:bodyPr wrap="none" rtlCol="0">
            <a:spAutoFit/>
          </a:bodyPr>
          <a:lstStyle/>
          <a:p>
            <a:r>
              <a:rPr lang="en-US" dirty="0" smtClean="0">
                <a:solidFill>
                  <a:srgbClr val="FF0000"/>
                </a:solidFill>
              </a:rPr>
              <a:t>Proton beam</a:t>
            </a:r>
            <a:endParaRPr lang="en-US" dirty="0">
              <a:solidFill>
                <a:srgbClr val="FF0000"/>
              </a:solidFill>
            </a:endParaRPr>
          </a:p>
        </p:txBody>
      </p:sp>
      <p:sp>
        <p:nvSpPr>
          <p:cNvPr id="7" name="Date Placeholder 6"/>
          <p:cNvSpPr>
            <a:spLocks noGrp="1"/>
          </p:cNvSpPr>
          <p:nvPr>
            <p:ph type="dt" sz="half" idx="10"/>
          </p:nvPr>
        </p:nvSpPr>
        <p:spPr/>
        <p:txBody>
          <a:bodyPr/>
          <a:lstStyle/>
          <a:p>
            <a:r>
              <a:rPr lang="en-GB" smtClean="0"/>
              <a:t>26/6/2018</a:t>
            </a:r>
            <a:endParaRPr lang="en-GB" dirty="0"/>
          </a:p>
        </p:txBody>
      </p:sp>
      <p:sp>
        <p:nvSpPr>
          <p:cNvPr id="8" name="Slide Number Placeholder 7"/>
          <p:cNvSpPr>
            <a:spLocks noGrp="1"/>
          </p:cNvSpPr>
          <p:nvPr>
            <p:ph type="sldNum" sz="quarter" idx="12"/>
          </p:nvPr>
        </p:nvSpPr>
        <p:spPr/>
        <p:txBody>
          <a:bodyPr/>
          <a:lstStyle/>
          <a:p>
            <a:fld id="{01B1F274-A603-4C51-99A6-9A47F728F8FD}" type="slidenum">
              <a:rPr lang="en-GB" smtClean="0"/>
              <a:pPr/>
              <a:t>37</a:t>
            </a:fld>
            <a:r>
              <a:rPr lang="en-GB" smtClean="0"/>
              <a:t>/25</a:t>
            </a:r>
            <a:endParaRPr lang="en-GB" dirty="0"/>
          </a:p>
        </p:txBody>
      </p:sp>
    </p:spTree>
    <p:extLst>
      <p:ext uri="{BB962C8B-B14F-4D97-AF65-F5344CB8AC3E}">
        <p14:creationId xmlns:p14="http://schemas.microsoft.com/office/powerpoint/2010/main" val="87622421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Range Scan</a:t>
            </a:r>
            <a:endParaRPr lang="en-US" sz="4000"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3" name="Picture 2" descr="energyscan_fast_loop_croppe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750" y="889000"/>
            <a:ext cx="5270500" cy="5080000"/>
          </a:xfrm>
          <a:prstGeom prst="rect">
            <a:avLst/>
          </a:prstGeom>
        </p:spPr>
      </p:pic>
      <p:sp>
        <p:nvSpPr>
          <p:cNvPr id="7" name="TextBox 6"/>
          <p:cNvSpPr txBox="1"/>
          <p:nvPr/>
        </p:nvSpPr>
        <p:spPr>
          <a:xfrm>
            <a:off x="611560" y="3140968"/>
            <a:ext cx="731991" cy="369332"/>
          </a:xfrm>
          <a:prstGeom prst="rect">
            <a:avLst/>
          </a:prstGeom>
          <a:solidFill>
            <a:schemeClr val="bg1"/>
          </a:solidFill>
        </p:spPr>
        <p:txBody>
          <a:bodyPr wrap="none" rtlCol="0">
            <a:spAutoFit/>
          </a:bodyPr>
          <a:lstStyle/>
          <a:p>
            <a:r>
              <a:rPr lang="en-US" b="1" dirty="0" smtClean="0">
                <a:solidFill>
                  <a:srgbClr val="FF0000"/>
                </a:solidFill>
              </a:rPr>
              <a:t>Beam</a:t>
            </a:r>
            <a:endParaRPr lang="en-US" b="1" dirty="0">
              <a:solidFill>
                <a:srgbClr val="FF0000"/>
              </a:solidFill>
            </a:endParaRPr>
          </a:p>
        </p:txBody>
      </p:sp>
      <p:cxnSp>
        <p:nvCxnSpPr>
          <p:cNvPr id="8" name="Straight Arrow Connector 7"/>
          <p:cNvCxnSpPr/>
          <p:nvPr/>
        </p:nvCxnSpPr>
        <p:spPr>
          <a:xfrm flipV="1">
            <a:off x="611560" y="3573016"/>
            <a:ext cx="936104" cy="9292"/>
          </a:xfrm>
          <a:prstGeom prst="straightConnector1">
            <a:avLst/>
          </a:prstGeom>
          <a:ln>
            <a:solidFill>
              <a:srgbClr val="FF0000"/>
            </a:solidFill>
            <a:tailEnd type="arrow"/>
          </a:ln>
          <a:effectLst/>
        </p:spPr>
        <p:style>
          <a:lnRef idx="3">
            <a:schemeClr val="accent2"/>
          </a:lnRef>
          <a:fillRef idx="0">
            <a:schemeClr val="accent2"/>
          </a:fillRef>
          <a:effectRef idx="2">
            <a:schemeClr val="accent2"/>
          </a:effectRef>
          <a:fontRef idx="minor">
            <a:schemeClr val="tx1"/>
          </a:fontRef>
        </p:style>
      </p:cxnSp>
      <p:sp>
        <p:nvSpPr>
          <p:cNvPr id="9" name="Date Placeholder 8"/>
          <p:cNvSpPr>
            <a:spLocks noGrp="1"/>
          </p:cNvSpPr>
          <p:nvPr>
            <p:ph type="dt" sz="half" idx="10"/>
          </p:nvPr>
        </p:nvSpPr>
        <p:spPr/>
        <p:txBody>
          <a:bodyPr/>
          <a:lstStyle/>
          <a:p>
            <a:r>
              <a:rPr lang="en-GB" smtClean="0"/>
              <a:t>26/6/2018</a:t>
            </a:r>
            <a:endParaRPr lang="en-GB" dirty="0"/>
          </a:p>
        </p:txBody>
      </p:sp>
      <p:sp>
        <p:nvSpPr>
          <p:cNvPr id="10" name="Slide Number Placeholder 9"/>
          <p:cNvSpPr>
            <a:spLocks noGrp="1"/>
          </p:cNvSpPr>
          <p:nvPr>
            <p:ph type="sldNum" sz="quarter" idx="12"/>
          </p:nvPr>
        </p:nvSpPr>
        <p:spPr/>
        <p:txBody>
          <a:bodyPr/>
          <a:lstStyle/>
          <a:p>
            <a:fld id="{01B1F274-A603-4C51-99A6-9A47F728F8FD}" type="slidenum">
              <a:rPr lang="en-GB" smtClean="0"/>
              <a:pPr/>
              <a:t>38</a:t>
            </a:fld>
            <a:r>
              <a:rPr lang="en-GB" smtClean="0"/>
              <a:t>/25</a:t>
            </a:r>
            <a:endParaRPr lang="en-GB" dirty="0"/>
          </a:p>
        </p:txBody>
      </p:sp>
    </p:spTree>
    <p:extLst>
      <p:ext uri="{BB962C8B-B14F-4D97-AF65-F5344CB8AC3E}">
        <p14:creationId xmlns:p14="http://schemas.microsoft.com/office/powerpoint/2010/main" val="59458119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Range Telescope: Principle</a:t>
            </a:r>
            <a:endParaRPr lang="en-US"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6" name="Picture 5"/>
          <p:cNvPicPr>
            <a:picLocks noChangeAspect="1"/>
          </p:cNvPicPr>
          <p:nvPr/>
        </p:nvPicPr>
        <p:blipFill>
          <a:blip r:embed="rId3"/>
          <a:stretch/>
        </p:blipFill>
        <p:spPr>
          <a:xfrm>
            <a:off x="360007" y="2420888"/>
            <a:ext cx="8419790" cy="2160000"/>
          </a:xfrm>
          <a:prstGeom prst="rect">
            <a:avLst/>
          </a:prstGeom>
          <a:ln>
            <a:noFill/>
          </a:ln>
        </p:spPr>
      </p:pic>
      <p:sp>
        <p:nvSpPr>
          <p:cNvPr id="7" name="Date Placeholder 6"/>
          <p:cNvSpPr>
            <a:spLocks noGrp="1"/>
          </p:cNvSpPr>
          <p:nvPr>
            <p:ph type="dt" sz="half" idx="10"/>
          </p:nvPr>
        </p:nvSpPr>
        <p:spPr/>
        <p:txBody>
          <a:bodyPr/>
          <a:lstStyle/>
          <a:p>
            <a:r>
              <a:rPr lang="en-GB" smtClean="0"/>
              <a:t>26/6/2018</a:t>
            </a:r>
            <a:endParaRPr lang="en-GB" dirty="0"/>
          </a:p>
        </p:txBody>
      </p:sp>
      <p:sp>
        <p:nvSpPr>
          <p:cNvPr id="8" name="Slide Number Placeholder 7"/>
          <p:cNvSpPr>
            <a:spLocks noGrp="1"/>
          </p:cNvSpPr>
          <p:nvPr>
            <p:ph type="sldNum" sz="quarter" idx="12"/>
          </p:nvPr>
        </p:nvSpPr>
        <p:spPr/>
        <p:txBody>
          <a:bodyPr/>
          <a:lstStyle/>
          <a:p>
            <a:fld id="{01B1F274-A603-4C51-99A6-9A47F728F8FD}" type="slidenum">
              <a:rPr lang="en-GB" smtClean="0"/>
              <a:pPr/>
              <a:t>4</a:t>
            </a:fld>
            <a:r>
              <a:rPr lang="en-GB" smtClean="0"/>
              <a:t>/25</a:t>
            </a:r>
            <a:endParaRPr lang="en-GB" dirty="0"/>
          </a:p>
        </p:txBody>
      </p:sp>
    </p:spTree>
    <p:extLst>
      <p:ext uri="{BB962C8B-B14F-4D97-AF65-F5344CB8AC3E}">
        <p14:creationId xmlns:p14="http://schemas.microsoft.com/office/powerpoint/2010/main" val="419303507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Proton Range Reconstruction</a:t>
            </a:r>
            <a:endParaRPr lang="en-US" dirty="0"/>
          </a:p>
        </p:txBody>
      </p:sp>
      <p:sp>
        <p:nvSpPr>
          <p:cNvPr id="5" name="Footer Placeholder 4"/>
          <p:cNvSpPr>
            <a:spLocks noGrp="1"/>
          </p:cNvSpPr>
          <p:nvPr>
            <p:ph type="ftr" sz="quarter" idx="11"/>
          </p:nvPr>
        </p:nvSpPr>
        <p:spPr>
          <a:xfrm>
            <a:off x="2627784" y="6376243"/>
            <a:ext cx="2952328" cy="365125"/>
          </a:xfrm>
        </p:spPr>
        <p:txBody>
          <a:bodyPr/>
          <a:lstStyle/>
          <a:p>
            <a:r>
              <a:rPr lang="en-GB" smtClean="0"/>
              <a:t>laurent.kelleter@ucl.ac.uk</a:t>
            </a:r>
            <a:endParaRPr lang="en-GB" dirty="0"/>
          </a:p>
        </p:txBody>
      </p:sp>
      <p:pic>
        <p:nvPicPr>
          <p:cNvPr id="9" name="Picture 8" descr="QB_150MeV_noRangeBox_noEdep_noBragg_noQ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569" y="1118997"/>
            <a:ext cx="7150862" cy="4620006"/>
          </a:xfrm>
          <a:prstGeom prst="rect">
            <a:avLst/>
          </a:prstGeom>
        </p:spPr>
      </p:pic>
      <p:sp>
        <p:nvSpPr>
          <p:cNvPr id="6" name="TextBox 5"/>
          <p:cNvSpPr txBox="1"/>
          <p:nvPr/>
        </p:nvSpPr>
        <p:spPr>
          <a:xfrm>
            <a:off x="3489300" y="1115452"/>
            <a:ext cx="1907568" cy="369332"/>
          </a:xfrm>
          <a:prstGeom prst="rect">
            <a:avLst/>
          </a:prstGeom>
          <a:noFill/>
        </p:spPr>
        <p:txBody>
          <a:bodyPr wrap="none" rtlCol="0">
            <a:spAutoFit/>
          </a:bodyPr>
          <a:lstStyle/>
          <a:p>
            <a:r>
              <a:rPr lang="en-US" dirty="0" smtClean="0"/>
              <a:t>Geant4 simulation</a:t>
            </a:r>
            <a:endParaRPr lang="en-US" dirty="0"/>
          </a:p>
        </p:txBody>
      </p:sp>
      <p:sp>
        <p:nvSpPr>
          <p:cNvPr id="7" name="Date Placeholder 6"/>
          <p:cNvSpPr>
            <a:spLocks noGrp="1"/>
          </p:cNvSpPr>
          <p:nvPr>
            <p:ph type="dt" sz="half" idx="10"/>
          </p:nvPr>
        </p:nvSpPr>
        <p:spPr/>
        <p:txBody>
          <a:bodyPr/>
          <a:lstStyle/>
          <a:p>
            <a:r>
              <a:rPr lang="en-GB" smtClean="0"/>
              <a:t>26/6/2018</a:t>
            </a:r>
            <a:endParaRPr lang="en-GB" dirty="0"/>
          </a:p>
        </p:txBody>
      </p:sp>
      <p:sp>
        <p:nvSpPr>
          <p:cNvPr id="8" name="Slide Number Placeholder 7"/>
          <p:cNvSpPr>
            <a:spLocks noGrp="1"/>
          </p:cNvSpPr>
          <p:nvPr>
            <p:ph type="sldNum" sz="quarter" idx="12"/>
          </p:nvPr>
        </p:nvSpPr>
        <p:spPr/>
        <p:txBody>
          <a:bodyPr/>
          <a:lstStyle/>
          <a:p>
            <a:fld id="{01B1F274-A603-4C51-99A6-9A47F728F8FD}" type="slidenum">
              <a:rPr lang="en-GB" smtClean="0"/>
              <a:pPr/>
              <a:t>5</a:t>
            </a:fld>
            <a:r>
              <a:rPr lang="en-GB" smtClean="0"/>
              <a:t>/25</a:t>
            </a:r>
            <a:endParaRPr lang="en-GB" dirty="0"/>
          </a:p>
        </p:txBody>
      </p:sp>
    </p:spTree>
    <p:extLst>
      <p:ext uri="{BB962C8B-B14F-4D97-AF65-F5344CB8AC3E}">
        <p14:creationId xmlns:p14="http://schemas.microsoft.com/office/powerpoint/2010/main" val="130506818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Proton Range Reconstruction</a:t>
            </a:r>
            <a:endParaRPr lang="en-US" dirty="0"/>
          </a:p>
        </p:txBody>
      </p:sp>
      <p:sp>
        <p:nvSpPr>
          <p:cNvPr id="5" name="Footer Placeholder 4"/>
          <p:cNvSpPr>
            <a:spLocks noGrp="1"/>
          </p:cNvSpPr>
          <p:nvPr>
            <p:ph type="ftr" sz="quarter" idx="11"/>
          </p:nvPr>
        </p:nvSpPr>
        <p:spPr>
          <a:xfrm>
            <a:off x="2627784" y="6376243"/>
            <a:ext cx="2952328" cy="365125"/>
          </a:xfrm>
        </p:spPr>
        <p:txBody>
          <a:bodyPr/>
          <a:lstStyle/>
          <a:p>
            <a:r>
              <a:rPr lang="en-GB" smtClean="0"/>
              <a:t>laurent.kelleter@ucl.ac.uk</a:t>
            </a:r>
            <a:endParaRPr lang="en-GB" dirty="0"/>
          </a:p>
        </p:txBody>
      </p:sp>
      <p:pic>
        <p:nvPicPr>
          <p:cNvPr id="6" name="Picture 5" descr="QB_150MeV_noRangeBox_noEdep_noBrag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569" y="1118997"/>
            <a:ext cx="7150862" cy="4620006"/>
          </a:xfrm>
          <a:prstGeom prst="rect">
            <a:avLst/>
          </a:prstGeom>
        </p:spPr>
      </p:pic>
      <p:sp>
        <p:nvSpPr>
          <p:cNvPr id="12" name="TextBox 11"/>
          <p:cNvSpPr txBox="1"/>
          <p:nvPr/>
        </p:nvSpPr>
        <p:spPr>
          <a:xfrm>
            <a:off x="3489300" y="1115452"/>
            <a:ext cx="1907568" cy="369332"/>
          </a:xfrm>
          <a:prstGeom prst="rect">
            <a:avLst/>
          </a:prstGeom>
          <a:noFill/>
        </p:spPr>
        <p:txBody>
          <a:bodyPr wrap="none" rtlCol="0">
            <a:spAutoFit/>
          </a:bodyPr>
          <a:lstStyle/>
          <a:p>
            <a:r>
              <a:rPr lang="en-US" dirty="0" smtClean="0"/>
              <a:t>Geant4 simulation</a:t>
            </a:r>
            <a:endParaRPr lang="en-US" dirty="0"/>
          </a:p>
        </p:txBody>
      </p:sp>
      <p:sp>
        <p:nvSpPr>
          <p:cNvPr id="7" name="Date Placeholder 6"/>
          <p:cNvSpPr>
            <a:spLocks noGrp="1"/>
          </p:cNvSpPr>
          <p:nvPr>
            <p:ph type="dt" sz="half" idx="10"/>
          </p:nvPr>
        </p:nvSpPr>
        <p:spPr/>
        <p:txBody>
          <a:bodyPr/>
          <a:lstStyle/>
          <a:p>
            <a:r>
              <a:rPr lang="en-GB" smtClean="0"/>
              <a:t>26/6/2018</a:t>
            </a:r>
            <a:endParaRPr lang="en-GB" dirty="0"/>
          </a:p>
        </p:txBody>
      </p:sp>
      <p:sp>
        <p:nvSpPr>
          <p:cNvPr id="8" name="Slide Number Placeholder 7"/>
          <p:cNvSpPr>
            <a:spLocks noGrp="1"/>
          </p:cNvSpPr>
          <p:nvPr>
            <p:ph type="sldNum" sz="quarter" idx="12"/>
          </p:nvPr>
        </p:nvSpPr>
        <p:spPr/>
        <p:txBody>
          <a:bodyPr/>
          <a:lstStyle/>
          <a:p>
            <a:fld id="{01B1F274-A603-4C51-99A6-9A47F728F8FD}" type="slidenum">
              <a:rPr lang="en-GB" smtClean="0"/>
              <a:pPr/>
              <a:t>6</a:t>
            </a:fld>
            <a:r>
              <a:rPr lang="en-GB" smtClean="0"/>
              <a:t>/25</a:t>
            </a:r>
            <a:endParaRPr lang="en-GB" dirty="0"/>
          </a:p>
        </p:txBody>
      </p:sp>
    </p:spTree>
    <p:extLst>
      <p:ext uri="{BB962C8B-B14F-4D97-AF65-F5344CB8AC3E}">
        <p14:creationId xmlns:p14="http://schemas.microsoft.com/office/powerpoint/2010/main" val="100346103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Proton Range Reconstruction</a:t>
            </a:r>
            <a:endParaRPr lang="en-US" dirty="0"/>
          </a:p>
        </p:txBody>
      </p:sp>
      <p:sp>
        <p:nvSpPr>
          <p:cNvPr id="5" name="Footer Placeholder 4"/>
          <p:cNvSpPr>
            <a:spLocks noGrp="1"/>
          </p:cNvSpPr>
          <p:nvPr>
            <p:ph type="ftr" sz="quarter" idx="11"/>
          </p:nvPr>
        </p:nvSpPr>
        <p:spPr>
          <a:xfrm>
            <a:off x="2627784" y="6376243"/>
            <a:ext cx="2952328" cy="365125"/>
          </a:xfrm>
        </p:spPr>
        <p:txBody>
          <a:bodyPr/>
          <a:lstStyle/>
          <a:p>
            <a:r>
              <a:rPr lang="en-GB" smtClean="0"/>
              <a:t>laurent.kelleter@ucl.ac.uk</a:t>
            </a:r>
            <a:endParaRPr lang="en-GB" dirty="0"/>
          </a:p>
        </p:txBody>
      </p:sp>
      <p:pic>
        <p:nvPicPr>
          <p:cNvPr id="6" name="Picture 5" descr="QB_150MeV_noRangeBox_noEde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569" y="1118997"/>
            <a:ext cx="7150862" cy="4620006"/>
          </a:xfrm>
          <a:prstGeom prst="rect">
            <a:avLst/>
          </a:prstGeom>
        </p:spPr>
      </p:pic>
      <p:sp>
        <p:nvSpPr>
          <p:cNvPr id="11" name="TextBox 10"/>
          <p:cNvSpPr txBox="1"/>
          <p:nvPr/>
        </p:nvSpPr>
        <p:spPr>
          <a:xfrm>
            <a:off x="3489300" y="1115452"/>
            <a:ext cx="1907568" cy="369332"/>
          </a:xfrm>
          <a:prstGeom prst="rect">
            <a:avLst/>
          </a:prstGeom>
          <a:noFill/>
        </p:spPr>
        <p:txBody>
          <a:bodyPr wrap="none" rtlCol="0">
            <a:spAutoFit/>
          </a:bodyPr>
          <a:lstStyle/>
          <a:p>
            <a:r>
              <a:rPr lang="en-US" dirty="0" smtClean="0"/>
              <a:t>Geant4 simulation</a:t>
            </a:r>
            <a:endParaRPr lang="en-US" dirty="0"/>
          </a:p>
        </p:txBody>
      </p:sp>
      <p:sp>
        <p:nvSpPr>
          <p:cNvPr id="7" name="Date Placeholder 6"/>
          <p:cNvSpPr>
            <a:spLocks noGrp="1"/>
          </p:cNvSpPr>
          <p:nvPr>
            <p:ph type="dt" sz="half" idx="10"/>
          </p:nvPr>
        </p:nvSpPr>
        <p:spPr/>
        <p:txBody>
          <a:bodyPr/>
          <a:lstStyle/>
          <a:p>
            <a:r>
              <a:rPr lang="en-GB" smtClean="0"/>
              <a:t>26/6/2018</a:t>
            </a:r>
            <a:endParaRPr lang="en-GB" dirty="0"/>
          </a:p>
        </p:txBody>
      </p:sp>
      <p:sp>
        <p:nvSpPr>
          <p:cNvPr id="8" name="Slide Number Placeholder 7"/>
          <p:cNvSpPr>
            <a:spLocks noGrp="1"/>
          </p:cNvSpPr>
          <p:nvPr>
            <p:ph type="sldNum" sz="quarter" idx="12"/>
          </p:nvPr>
        </p:nvSpPr>
        <p:spPr/>
        <p:txBody>
          <a:bodyPr/>
          <a:lstStyle/>
          <a:p>
            <a:fld id="{01B1F274-A603-4C51-99A6-9A47F728F8FD}" type="slidenum">
              <a:rPr lang="en-GB" smtClean="0"/>
              <a:pPr/>
              <a:t>7</a:t>
            </a:fld>
            <a:r>
              <a:rPr lang="en-GB" smtClean="0"/>
              <a:t>/25</a:t>
            </a:r>
            <a:endParaRPr lang="en-GB" dirty="0"/>
          </a:p>
        </p:txBody>
      </p:sp>
    </p:spTree>
    <p:extLst>
      <p:ext uri="{BB962C8B-B14F-4D97-AF65-F5344CB8AC3E}">
        <p14:creationId xmlns:p14="http://schemas.microsoft.com/office/powerpoint/2010/main" val="148713338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Proton Range Reconstruction</a:t>
            </a:r>
            <a:endParaRPr lang="en-US" dirty="0"/>
          </a:p>
        </p:txBody>
      </p:sp>
      <p:sp>
        <p:nvSpPr>
          <p:cNvPr id="5" name="Footer Placeholder 4"/>
          <p:cNvSpPr>
            <a:spLocks noGrp="1"/>
          </p:cNvSpPr>
          <p:nvPr>
            <p:ph type="ftr" sz="quarter" idx="11"/>
          </p:nvPr>
        </p:nvSpPr>
        <p:spPr>
          <a:xfrm>
            <a:off x="2627784" y="6376243"/>
            <a:ext cx="2952328" cy="365125"/>
          </a:xfrm>
        </p:spPr>
        <p:txBody>
          <a:bodyPr/>
          <a:lstStyle/>
          <a:p>
            <a:r>
              <a:rPr lang="en-GB" smtClean="0"/>
              <a:t>laurent.kelleter@ucl.ac.uk</a:t>
            </a:r>
            <a:endParaRPr lang="en-GB" dirty="0"/>
          </a:p>
        </p:txBody>
      </p:sp>
      <p:pic>
        <p:nvPicPr>
          <p:cNvPr id="15" name="Picture 14" descr="QB_150MeV_noRangeBo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569" y="1118997"/>
            <a:ext cx="7150862" cy="4620006"/>
          </a:xfrm>
          <a:prstGeom prst="rect">
            <a:avLst/>
          </a:prstGeom>
        </p:spPr>
      </p:pic>
      <p:sp>
        <p:nvSpPr>
          <p:cNvPr id="16" name="TextBox 15"/>
          <p:cNvSpPr txBox="1"/>
          <p:nvPr/>
        </p:nvSpPr>
        <p:spPr>
          <a:xfrm>
            <a:off x="3489300" y="1115452"/>
            <a:ext cx="1907568" cy="369332"/>
          </a:xfrm>
          <a:prstGeom prst="rect">
            <a:avLst/>
          </a:prstGeom>
          <a:noFill/>
        </p:spPr>
        <p:txBody>
          <a:bodyPr wrap="none" rtlCol="0">
            <a:spAutoFit/>
          </a:bodyPr>
          <a:lstStyle/>
          <a:p>
            <a:r>
              <a:rPr lang="en-US" dirty="0" smtClean="0"/>
              <a:t>Geant4 simulation</a:t>
            </a:r>
            <a:endParaRPr lang="en-US" dirty="0"/>
          </a:p>
        </p:txBody>
      </p:sp>
      <p:sp>
        <p:nvSpPr>
          <p:cNvPr id="6" name="Date Placeholder 5"/>
          <p:cNvSpPr>
            <a:spLocks noGrp="1"/>
          </p:cNvSpPr>
          <p:nvPr>
            <p:ph type="dt" sz="half" idx="10"/>
          </p:nvPr>
        </p:nvSpPr>
        <p:spPr/>
        <p:txBody>
          <a:bodyPr/>
          <a:lstStyle/>
          <a:p>
            <a:r>
              <a:rPr lang="en-GB" smtClean="0"/>
              <a:t>26/6/2018</a:t>
            </a:r>
            <a:endParaRPr lang="en-GB" dirty="0"/>
          </a:p>
        </p:txBody>
      </p:sp>
      <p:sp>
        <p:nvSpPr>
          <p:cNvPr id="7" name="Slide Number Placeholder 6"/>
          <p:cNvSpPr>
            <a:spLocks noGrp="1"/>
          </p:cNvSpPr>
          <p:nvPr>
            <p:ph type="sldNum" sz="quarter" idx="12"/>
          </p:nvPr>
        </p:nvSpPr>
        <p:spPr/>
        <p:txBody>
          <a:bodyPr/>
          <a:lstStyle/>
          <a:p>
            <a:fld id="{01B1F274-A603-4C51-99A6-9A47F728F8FD}" type="slidenum">
              <a:rPr lang="en-GB" smtClean="0"/>
              <a:pPr/>
              <a:t>8</a:t>
            </a:fld>
            <a:r>
              <a:rPr lang="en-GB" smtClean="0"/>
              <a:t>/25</a:t>
            </a:r>
            <a:endParaRPr lang="en-GB" dirty="0"/>
          </a:p>
        </p:txBody>
      </p:sp>
    </p:spTree>
    <p:extLst>
      <p:ext uri="{BB962C8B-B14F-4D97-AF65-F5344CB8AC3E}">
        <p14:creationId xmlns:p14="http://schemas.microsoft.com/office/powerpoint/2010/main" val="148713338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Proton Range Reconstruction</a:t>
            </a:r>
            <a:endParaRPr lang="en-US" dirty="0"/>
          </a:p>
        </p:txBody>
      </p:sp>
      <p:sp>
        <p:nvSpPr>
          <p:cNvPr id="5" name="Footer Placeholder 4"/>
          <p:cNvSpPr>
            <a:spLocks noGrp="1"/>
          </p:cNvSpPr>
          <p:nvPr>
            <p:ph type="ftr" sz="quarter" idx="11"/>
          </p:nvPr>
        </p:nvSpPr>
        <p:spPr>
          <a:xfrm>
            <a:off x="2627784" y="6376243"/>
            <a:ext cx="2952328" cy="365125"/>
          </a:xfrm>
        </p:spPr>
        <p:txBody>
          <a:bodyPr/>
          <a:lstStyle/>
          <a:p>
            <a:r>
              <a:rPr lang="en-GB" smtClean="0"/>
              <a:t>laurent.kelleter@ucl.ac.uk</a:t>
            </a:r>
            <a:endParaRPr lang="en-GB" dirty="0"/>
          </a:p>
        </p:txBody>
      </p:sp>
      <p:pic>
        <p:nvPicPr>
          <p:cNvPr id="6" name="Picture 5" descr="QB_150MeV_fu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569" y="1118997"/>
            <a:ext cx="7150862" cy="4620006"/>
          </a:xfrm>
          <a:prstGeom prst="rect">
            <a:avLst/>
          </a:prstGeom>
        </p:spPr>
      </p:pic>
      <p:sp>
        <p:nvSpPr>
          <p:cNvPr id="11" name="TextBox 10"/>
          <p:cNvSpPr txBox="1"/>
          <p:nvPr/>
        </p:nvSpPr>
        <p:spPr>
          <a:xfrm>
            <a:off x="3489300" y="1115452"/>
            <a:ext cx="1907568" cy="369332"/>
          </a:xfrm>
          <a:prstGeom prst="rect">
            <a:avLst/>
          </a:prstGeom>
          <a:noFill/>
        </p:spPr>
        <p:txBody>
          <a:bodyPr wrap="none" rtlCol="0">
            <a:spAutoFit/>
          </a:bodyPr>
          <a:lstStyle/>
          <a:p>
            <a:r>
              <a:rPr lang="en-US" dirty="0" smtClean="0"/>
              <a:t>Geant4 simulation</a:t>
            </a:r>
            <a:endParaRPr lang="en-US" dirty="0"/>
          </a:p>
        </p:txBody>
      </p:sp>
      <p:sp>
        <p:nvSpPr>
          <p:cNvPr id="7" name="Date Placeholder 6"/>
          <p:cNvSpPr>
            <a:spLocks noGrp="1"/>
          </p:cNvSpPr>
          <p:nvPr>
            <p:ph type="dt" sz="half" idx="10"/>
          </p:nvPr>
        </p:nvSpPr>
        <p:spPr/>
        <p:txBody>
          <a:bodyPr/>
          <a:lstStyle/>
          <a:p>
            <a:r>
              <a:rPr lang="en-GB" smtClean="0"/>
              <a:t>26/6/2018</a:t>
            </a:r>
            <a:endParaRPr lang="en-GB" dirty="0"/>
          </a:p>
        </p:txBody>
      </p:sp>
      <p:sp>
        <p:nvSpPr>
          <p:cNvPr id="8" name="Slide Number Placeholder 7"/>
          <p:cNvSpPr>
            <a:spLocks noGrp="1"/>
          </p:cNvSpPr>
          <p:nvPr>
            <p:ph type="sldNum" sz="quarter" idx="12"/>
          </p:nvPr>
        </p:nvSpPr>
        <p:spPr/>
        <p:txBody>
          <a:bodyPr/>
          <a:lstStyle/>
          <a:p>
            <a:fld id="{01B1F274-A603-4C51-99A6-9A47F728F8FD}" type="slidenum">
              <a:rPr lang="en-GB" smtClean="0"/>
              <a:pPr/>
              <a:t>9</a:t>
            </a:fld>
            <a:r>
              <a:rPr lang="en-GB" smtClean="0"/>
              <a:t>/25</a:t>
            </a:r>
            <a:endParaRPr lang="en-GB" dirty="0"/>
          </a:p>
        </p:txBody>
      </p:sp>
    </p:spTree>
    <p:extLst>
      <p:ext uri="{BB962C8B-B14F-4D97-AF65-F5344CB8AC3E}">
        <p14:creationId xmlns:p14="http://schemas.microsoft.com/office/powerpoint/2010/main" val="101176991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10735</TotalTime>
  <Words>2754</Words>
  <Application>Microsoft Macintosh PowerPoint</Application>
  <PresentationFormat>On-screen Show (4:3)</PresentationFormat>
  <Paragraphs>260</Paragraphs>
  <Slides>38</Slides>
  <Notes>33</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A Scintillator-based Range Telescope for Quality Assurance in Proton Therapy</vt:lpstr>
      <vt:lpstr>Range Quality Assurance in Proton Therapy</vt:lpstr>
      <vt:lpstr>Range Quality Assurance in Proton Therapy</vt:lpstr>
      <vt:lpstr>Range Telescope: Principle</vt:lpstr>
      <vt:lpstr>Proton Range Reconstruction</vt:lpstr>
      <vt:lpstr>Proton Range Reconstruction</vt:lpstr>
      <vt:lpstr>Proton Range Reconstruction</vt:lpstr>
      <vt:lpstr>Proton Range Reconstruction</vt:lpstr>
      <vt:lpstr>Proton Range Reconstruction</vt:lpstr>
      <vt:lpstr>Scintillator Sheets</vt:lpstr>
      <vt:lpstr>Readout: Pixel Sensor</vt:lpstr>
      <vt:lpstr>MedAustron Beam Test</vt:lpstr>
      <vt:lpstr>MedAustron Beam Test</vt:lpstr>
      <vt:lpstr>Run at 97.4 MeV</vt:lpstr>
      <vt:lpstr>Range reconstruction</vt:lpstr>
      <vt:lpstr>Range reconstruction</vt:lpstr>
      <vt:lpstr>Range reconstruction</vt:lpstr>
      <vt:lpstr>Range Scan</vt:lpstr>
      <vt:lpstr>Range Scan: Range Linearity</vt:lpstr>
      <vt:lpstr>Clatterbridge Beam Test: Radiation Damage</vt:lpstr>
      <vt:lpstr>Clatterbridge Beam Test: Radiation Damage</vt:lpstr>
      <vt:lpstr>Clatterbridge Beam Test: Radiation Damage</vt:lpstr>
      <vt:lpstr>Clatterbridge Beam Test: Radiation Damage</vt:lpstr>
      <vt:lpstr>Conclusion</vt:lpstr>
      <vt:lpstr>Thank you for your attention</vt:lpstr>
      <vt:lpstr>PowerPoint Presentation</vt:lpstr>
      <vt:lpstr>Range reconstruction</vt:lpstr>
      <vt:lpstr>Range Scan: Reproducibility</vt:lpstr>
      <vt:lpstr>Intensity Scan</vt:lpstr>
      <vt:lpstr>Intensity Scan</vt:lpstr>
      <vt:lpstr>Calibration</vt:lpstr>
      <vt:lpstr>Background</vt:lpstr>
      <vt:lpstr>Range reconstruction Uncertainty</vt:lpstr>
      <vt:lpstr>PowerPoint Presentation</vt:lpstr>
      <vt:lpstr>Range Scan: Reproducibility</vt:lpstr>
      <vt:lpstr>Quenching: Birk’s Law</vt:lpstr>
      <vt:lpstr>Range Telescope: Simulation</vt:lpstr>
      <vt:lpstr>Range Scan</vt:lpstr>
    </vt:vector>
  </TitlesOfParts>
  <Company>Daresbury Laboratory (STFC)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Laurent Kelleter</cp:lastModifiedBy>
  <cp:revision>218</cp:revision>
  <dcterms:created xsi:type="dcterms:W3CDTF">2017-03-10T07:56:32Z</dcterms:created>
  <dcterms:modified xsi:type="dcterms:W3CDTF">2018-06-20T15:35:15Z</dcterms:modified>
</cp:coreProperties>
</file>