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6"/>
  </p:notesMasterIdLst>
  <p:handoutMasterIdLst>
    <p:handoutMasterId r:id="rId37"/>
  </p:handoutMasterIdLst>
  <p:sldIdLst>
    <p:sldId id="269" r:id="rId2"/>
    <p:sldId id="256" r:id="rId3"/>
    <p:sldId id="260" r:id="rId4"/>
    <p:sldId id="270" r:id="rId5"/>
    <p:sldId id="268" r:id="rId6"/>
    <p:sldId id="294" r:id="rId7"/>
    <p:sldId id="262" r:id="rId8"/>
    <p:sldId id="263" r:id="rId9"/>
    <p:sldId id="279" r:id="rId10"/>
    <p:sldId id="274" r:id="rId11"/>
    <p:sldId id="275" r:id="rId12"/>
    <p:sldId id="276" r:id="rId13"/>
    <p:sldId id="277" r:id="rId14"/>
    <p:sldId id="265" r:id="rId15"/>
    <p:sldId id="295" r:id="rId16"/>
    <p:sldId id="271" r:id="rId17"/>
    <p:sldId id="272" r:id="rId18"/>
    <p:sldId id="278" r:id="rId19"/>
    <p:sldId id="273" r:id="rId20"/>
    <p:sldId id="284" r:id="rId21"/>
    <p:sldId id="290" r:id="rId22"/>
    <p:sldId id="291" r:id="rId23"/>
    <p:sldId id="280" r:id="rId24"/>
    <p:sldId id="281" r:id="rId25"/>
    <p:sldId id="283" r:id="rId26"/>
    <p:sldId id="285" r:id="rId27"/>
    <p:sldId id="287" r:id="rId28"/>
    <p:sldId id="286" r:id="rId29"/>
    <p:sldId id="288" r:id="rId30"/>
    <p:sldId id="289" r:id="rId31"/>
    <p:sldId id="266" r:id="rId32"/>
    <p:sldId id="259" r:id="rId33"/>
    <p:sldId id="293" r:id="rId34"/>
    <p:sldId id="29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735"/>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42" autoAdjust="0"/>
  </p:normalViewPr>
  <p:slideViewPr>
    <p:cSldViewPr>
      <p:cViewPr>
        <p:scale>
          <a:sx n="85" d="100"/>
          <a:sy n="85" d="100"/>
        </p:scale>
        <p:origin x="-2320" y="-2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5DCE1-34F7-164A-B5E6-5058893A61F5}" type="datetimeFigureOut">
              <a:rPr lang="en-US" smtClean="0"/>
              <a:t>02/05/18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A42C4-5C42-5148-9EFD-209B5338FECA}" type="slidenum">
              <a:rPr lang="en-US" smtClean="0"/>
              <a:t>‹#›</a:t>
            </a:fld>
            <a:endParaRPr lang="en-US"/>
          </a:p>
        </p:txBody>
      </p:sp>
    </p:spTree>
    <p:extLst>
      <p:ext uri="{BB962C8B-B14F-4D97-AF65-F5344CB8AC3E}">
        <p14:creationId xmlns:p14="http://schemas.microsoft.com/office/powerpoint/2010/main" val="277036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41DF-377D-AB45-B044-2AFD9CD246A6}" type="datetimeFigureOut">
              <a:rPr lang="en-US" smtClean="0"/>
              <a:t>02/05/18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38C27-5E36-DD49-9FA9-DD82CFA67EDC}" type="slidenum">
              <a:rPr lang="en-US" smtClean="0"/>
              <a:t>‹#›</a:t>
            </a:fld>
            <a:endParaRPr lang="en-US"/>
          </a:p>
        </p:txBody>
      </p:sp>
    </p:spTree>
    <p:extLst>
      <p:ext uri="{BB962C8B-B14F-4D97-AF65-F5344CB8AC3E}">
        <p14:creationId xmlns:p14="http://schemas.microsoft.com/office/powerpoint/2010/main" val="6694821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Laurent </a:t>
            </a:r>
            <a:r>
              <a:rPr lang="en-US" dirty="0" err="1" smtClean="0"/>
              <a:t>Kelleter</a:t>
            </a:r>
            <a:r>
              <a:rPr lang="en-US" dirty="0" smtClean="0"/>
              <a:t> from HEP, </a:t>
            </a:r>
            <a:r>
              <a:rPr lang="en-US" dirty="0" err="1" smtClean="0"/>
              <a:t>wanna</a:t>
            </a:r>
            <a:r>
              <a:rPr lang="en-US" baseline="0" dirty="0" smtClean="0"/>
              <a:t> </a:t>
            </a:r>
            <a:r>
              <a:rPr lang="en-US" dirty="0" smtClean="0"/>
              <a:t>talk about this</a:t>
            </a:r>
          </a:p>
          <a:p>
            <a:r>
              <a:rPr lang="en-US" dirty="0" smtClean="0"/>
              <a:t>Projector is not broken, what you see is a video of a proton beam in a segmented block of plastic scintillator. Beam</a:t>
            </a:r>
            <a:r>
              <a:rPr lang="en-US" baseline="0" dirty="0" smtClean="0"/>
              <a:t> comes from left to right, you can see the Bragg peak. </a:t>
            </a:r>
            <a:r>
              <a:rPr lang="en-US" dirty="0" smtClean="0"/>
              <a:t>The flickering</a:t>
            </a:r>
            <a:r>
              <a:rPr lang="en-US" baseline="0" dirty="0" smtClean="0"/>
              <a:t> is the fluctuation of the beam current</a:t>
            </a:r>
          </a:p>
        </p:txBody>
      </p:sp>
      <p:sp>
        <p:nvSpPr>
          <p:cNvPr id="4" name="Slide Number Placeholder 3"/>
          <p:cNvSpPr>
            <a:spLocks noGrp="1"/>
          </p:cNvSpPr>
          <p:nvPr>
            <p:ph type="sldNum" sz="quarter" idx="10"/>
          </p:nvPr>
        </p:nvSpPr>
        <p:spPr/>
        <p:txBody>
          <a:bodyPr/>
          <a:lstStyle/>
          <a:p>
            <a:fld id="{14938C27-5E36-DD49-9FA9-DD82CFA67EDC}" type="slidenum">
              <a:rPr lang="en-US" smtClean="0"/>
              <a:t>1</a:t>
            </a:fld>
            <a:endParaRPr lang="en-US"/>
          </a:p>
        </p:txBody>
      </p:sp>
    </p:spTree>
    <p:extLst>
      <p:ext uri="{BB962C8B-B14F-4D97-AF65-F5344CB8AC3E}">
        <p14:creationId xmlns:p14="http://schemas.microsoft.com/office/powerpoint/2010/main" val="174391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call this a range telescope. I would like to talk about what this is for, how we got where we are now and where we want to go. This work is been carried out within the European training network OMA which stands for Optimization of Medical Accelerators and is funded by the EU.</a:t>
            </a:r>
            <a:endParaRPr lang="en-US" dirty="0" smtClean="0"/>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a:t>
            </a:fld>
            <a:endParaRPr lang="en-US"/>
          </a:p>
        </p:txBody>
      </p:sp>
    </p:spTree>
    <p:extLst>
      <p:ext uri="{BB962C8B-B14F-4D97-AF65-F5344CB8AC3E}">
        <p14:creationId xmlns:p14="http://schemas.microsoft.com/office/powerpoint/2010/main" val="200828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why we are doing this, or the problem we want to tackle is range quality assurance in proton therapy</a:t>
            </a:r>
          </a:p>
          <a:p>
            <a:r>
              <a:rPr lang="en-US" dirty="0" smtClean="0"/>
              <a:t>Carried</a:t>
            </a:r>
            <a:r>
              <a:rPr lang="en-US" baseline="0" dirty="0" smtClean="0"/>
              <a:t> out daily in every PTC</a:t>
            </a:r>
          </a:p>
          <a:p>
            <a:r>
              <a:rPr lang="en-US" baseline="0" dirty="0" smtClean="0"/>
              <a:t>Example from PSI, really nice integrated custom system, measure all energy steps and check whether they’re within tolerance.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a:t>
            </a:fld>
            <a:endParaRPr lang="en-US"/>
          </a:p>
        </p:txBody>
      </p:sp>
    </p:spTree>
    <p:extLst>
      <p:ext uri="{BB962C8B-B14F-4D97-AF65-F5344CB8AC3E}">
        <p14:creationId xmlns:p14="http://schemas.microsoft.com/office/powerpoint/2010/main" val="146947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they’re so fast: multi layer </a:t>
            </a:r>
            <a:r>
              <a:rPr lang="en-US" dirty="0" err="1" smtClean="0"/>
              <a:t>ionisation</a:t>
            </a:r>
            <a:r>
              <a:rPr lang="en-US" dirty="0" smtClean="0"/>
              <a:t> chamber</a:t>
            </a:r>
          </a:p>
          <a:p>
            <a:r>
              <a:rPr lang="en-US" dirty="0" smtClean="0"/>
              <a:t>Really expensive</a:t>
            </a:r>
          </a:p>
          <a:p>
            <a:r>
              <a:rPr lang="en-US" dirty="0" smtClean="0"/>
              <a:t>Many PTCs don</a:t>
            </a:r>
            <a:r>
              <a:rPr lang="mr-IN" dirty="0" smtClean="0"/>
              <a:t>’</a:t>
            </a:r>
            <a:r>
              <a:rPr lang="en-US" dirty="0" smtClean="0"/>
              <a:t>t pay for it or don’t put the effort in developing their own and do a customized solution (manual scanning): slow</a:t>
            </a:r>
          </a:p>
          <a:p>
            <a:r>
              <a:rPr lang="en-US" dirty="0" smtClean="0"/>
              <a:t>Our idea: build a similar range telescope on the basis of cheap plastic</a:t>
            </a:r>
            <a:r>
              <a:rPr lang="en-US" baseline="0" dirty="0" smtClean="0"/>
              <a:t> scintillator</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4</a:t>
            </a:fld>
            <a:endParaRPr lang="en-US"/>
          </a:p>
        </p:txBody>
      </p:sp>
    </p:spTree>
    <p:extLst>
      <p:ext uri="{BB962C8B-B14F-4D97-AF65-F5344CB8AC3E}">
        <p14:creationId xmlns:p14="http://schemas.microsoft.com/office/powerpoint/2010/main" val="125909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4/5/2018</a:t>
            </a:r>
            <a:endParaRPr lang="en-GB"/>
          </a:p>
        </p:txBody>
      </p:sp>
      <p:sp>
        <p:nvSpPr>
          <p:cNvPr id="5" name="Footer Placeholder 4"/>
          <p:cNvSpPr>
            <a:spLocks noGrp="1"/>
          </p:cNvSpPr>
          <p:nvPr>
            <p:ph type="ftr" sz="quarter" idx="11"/>
          </p:nvPr>
        </p:nvSpPr>
        <p:spPr/>
        <p:txBody>
          <a:bodyPr/>
          <a:lstStyle/>
          <a:p>
            <a:r>
              <a:rPr lang="en-GB" smtClean="0"/>
              <a:t>laurent.kelleter@ucl.ac.uk</a:t>
            </a:r>
            <a:endParaRPr lang="en-GB"/>
          </a:p>
        </p:txBody>
      </p:sp>
      <p:sp>
        <p:nvSpPr>
          <p:cNvPr id="6" name="Slide Number Placeholder 5"/>
          <p:cNvSpPr>
            <a:spLocks noGrp="1"/>
          </p:cNvSpPr>
          <p:nvPr>
            <p:ph type="sldNum" sz="quarter" idx="12"/>
          </p:nvPr>
        </p:nvSpPr>
        <p:spPr/>
        <p:txBody>
          <a:bodyPr/>
          <a:lstStyle/>
          <a:p>
            <a:fld id="{01B1F274-A603-4C51-99A6-9A47F728F8FD}" type="slidenum">
              <a:rPr lang="en-GB" smtClean="0"/>
              <a:pPr/>
              <a:t>‹#›</a:t>
            </a:fld>
            <a:endParaRPr lang="en-GB"/>
          </a:p>
        </p:txBody>
      </p:sp>
      <p:sp>
        <p:nvSpPr>
          <p:cNvPr id="8" name="Rectangle 7"/>
          <p:cNvSpPr/>
          <p:nvPr userDrawn="1"/>
        </p:nvSpPr>
        <p:spPr>
          <a:xfrm rot="5400000">
            <a:off x="3719362" y="-3746746"/>
            <a:ext cx="1705275"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786"/>
            <a:ext cx="9144000" cy="5997677"/>
          </a:xfrm>
          <a:prstGeom prst="rect">
            <a:avLst/>
          </a:prstGeom>
        </p:spPr>
      </p:pic>
      <p:pic>
        <p:nvPicPr>
          <p:cNvPr id="9" name="Picture 8" descr="OMA Logo (white).eps"/>
          <p:cNvPicPr>
            <a:picLocks noChangeAspect="1"/>
          </p:cNvPicPr>
          <p:nvPr userDrawn="1"/>
        </p:nvPicPr>
        <p:blipFill>
          <a:blip r:embed="rId3" cstate="print"/>
          <a:stretch>
            <a:fillRect/>
          </a:stretch>
        </p:blipFill>
        <p:spPr>
          <a:xfrm>
            <a:off x="323528" y="332657"/>
            <a:ext cx="2362766" cy="72008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038943"/>
            <a:ext cx="1031032" cy="682533"/>
          </a:xfrm>
          <a:prstGeom prst="rect">
            <a:avLst/>
          </a:prstGeom>
          <a:ln>
            <a:solidFill>
              <a:schemeClr val="bg1"/>
            </a:solidFill>
          </a:ln>
        </p:spPr>
      </p:pic>
    </p:spTree>
    <p:extLst>
      <p:ext uri="{BB962C8B-B14F-4D97-AF65-F5344CB8AC3E}">
        <p14:creationId xmlns:p14="http://schemas.microsoft.com/office/powerpoint/2010/main" val="25946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a:t>
            </a:r>
            <a:r>
              <a:rPr lang="en-GB" dirty="0" smtClean="0"/>
              <a:t>32</a:t>
            </a:r>
            <a:endParaRPr lang="en-GB" dirty="0"/>
          </a:p>
        </p:txBody>
      </p:sp>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poster-top.JPG"/>
          <p:cNvPicPr>
            <a:picLocks noChangeAspect="1"/>
          </p:cNvPicPr>
          <p:nvPr userDrawn="1"/>
        </p:nvPicPr>
        <p:blipFill>
          <a:blip r:embed="rId2" cstate="print"/>
          <a:stretch>
            <a:fillRect/>
          </a:stretch>
        </p:blipFill>
        <p:spPr>
          <a:xfrm>
            <a:off x="7401300" y="0"/>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028026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4/5/2018</a:t>
            </a:r>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laurent.kelleter@ucl.ac.uk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274-A603-4C51-99A6-9A47F728F8FD}" type="slidenum">
              <a:rPr lang="en-GB" smtClean="0"/>
              <a:pPr/>
              <a:t>‹#›</a:t>
            </a:fld>
            <a:endParaRPr lang="en-GB"/>
          </a:p>
        </p:txBody>
      </p:sp>
    </p:spTree>
    <p:extLst>
      <p:ext uri="{BB962C8B-B14F-4D97-AF65-F5344CB8AC3E}">
        <p14:creationId xmlns:p14="http://schemas.microsoft.com/office/powerpoint/2010/main" val="969070798"/>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 Id="rId3" Type="http://schemas.openxmlformats.org/officeDocument/2006/relationships/image" Target="../media/image3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E1E1E"/>
        </a:solidFill>
        <a:effectLst/>
      </p:bgPr>
    </p:bg>
    <p:spTree>
      <p:nvGrpSpPr>
        <p:cNvPr id="1" name=""/>
        <p:cNvGrpSpPr/>
        <p:nvPr/>
      </p:nvGrpSpPr>
      <p:grpSpPr>
        <a:xfrm>
          <a:off x="0" y="0"/>
          <a:ext cx="0" cy="0"/>
          <a:chOff x="0" y="0"/>
          <a:chExt cx="0" cy="0"/>
        </a:xfrm>
      </p:grpSpPr>
      <p:pic>
        <p:nvPicPr>
          <p:cNvPr id="5" name="Picture 4"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281" y="0"/>
            <a:ext cx="7115175" cy="6858000"/>
          </a:xfrm>
          <a:prstGeom prst="rect">
            <a:avLst/>
          </a:prstGeom>
        </p:spPr>
      </p:pic>
    </p:spTree>
    <p:extLst>
      <p:ext uri="{BB962C8B-B14F-4D97-AF65-F5344CB8AC3E}">
        <p14:creationId xmlns:p14="http://schemas.microsoft.com/office/powerpoint/2010/main" val="378024083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noRangeBox_noEdep_noBrag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2" name="TextBox 11"/>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10</a:t>
            </a:fld>
            <a:r>
              <a:rPr lang="en-GB" smtClean="0"/>
              <a:t>/32</a:t>
            </a:r>
            <a:endParaRPr lang="en-GB" dirty="0"/>
          </a:p>
        </p:txBody>
      </p:sp>
    </p:spTree>
    <p:extLst>
      <p:ext uri="{BB962C8B-B14F-4D97-AF65-F5344CB8AC3E}">
        <p14:creationId xmlns:p14="http://schemas.microsoft.com/office/powerpoint/2010/main" val="10034610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noRangeBox_noEde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1" name="TextBox 10"/>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11</a:t>
            </a:fld>
            <a:r>
              <a:rPr lang="en-GB" smtClean="0"/>
              <a:t>/32</a:t>
            </a:r>
            <a:endParaRPr lang="en-GB" dirty="0"/>
          </a:p>
        </p:txBody>
      </p:sp>
    </p:spTree>
    <p:extLst>
      <p:ext uri="{BB962C8B-B14F-4D97-AF65-F5344CB8AC3E}">
        <p14:creationId xmlns:p14="http://schemas.microsoft.com/office/powerpoint/2010/main" val="14871333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15" name="Picture 14" descr="QB_150MeV_noRangeBo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6" name="TextBox 1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12</a:t>
            </a:fld>
            <a:r>
              <a:rPr lang="en-GB" smtClean="0"/>
              <a:t>/32</a:t>
            </a:r>
            <a:endParaRPr lang="en-GB" dirty="0"/>
          </a:p>
        </p:txBody>
      </p:sp>
    </p:spTree>
    <p:extLst>
      <p:ext uri="{BB962C8B-B14F-4D97-AF65-F5344CB8AC3E}">
        <p14:creationId xmlns:p14="http://schemas.microsoft.com/office/powerpoint/2010/main" val="148713338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6" name="Picture 5" descr="QB_150MeV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11" name="TextBox 10"/>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13</a:t>
            </a:fld>
            <a:r>
              <a:rPr lang="en-GB" smtClean="0"/>
              <a:t>/32</a:t>
            </a:r>
            <a:endParaRPr lang="en-GB" dirty="0"/>
          </a:p>
        </p:txBody>
      </p:sp>
    </p:spTree>
    <p:extLst>
      <p:ext uri="{BB962C8B-B14F-4D97-AF65-F5344CB8AC3E}">
        <p14:creationId xmlns:p14="http://schemas.microsoft.com/office/powerpoint/2010/main" val="101176991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Scintillator Sheets</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Shee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16" y="2110972"/>
            <a:ext cx="4817364" cy="2902204"/>
          </a:xfrm>
          <a:prstGeom prst="rect">
            <a:avLst/>
          </a:prstGeom>
        </p:spPr>
      </p:pic>
      <p:pic>
        <p:nvPicPr>
          <p:cNvPr id="9" name="Picture 8" descr="Screen Shot 2018-04-30 at 15.50.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660" y="2082651"/>
            <a:ext cx="2938780" cy="2930525"/>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14</a:t>
            </a:fld>
            <a:r>
              <a:rPr lang="en-GB" smtClean="0"/>
              <a:t>/32</a:t>
            </a:r>
            <a:endParaRPr lang="en-GB" dirty="0"/>
          </a:p>
        </p:txBody>
      </p:sp>
    </p:spTree>
    <p:extLst>
      <p:ext uri="{BB962C8B-B14F-4D97-AF65-F5344CB8AC3E}">
        <p14:creationId xmlns:p14="http://schemas.microsoft.com/office/powerpoint/2010/main" val="31242615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Readout: Pixel Sensor</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22" name="Picture 21" descr="Screen Shot 2018-04-30 at 16.09.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1228725"/>
            <a:ext cx="5156200" cy="4400550"/>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15</a:t>
            </a:fld>
            <a:r>
              <a:rPr lang="en-GB" smtClean="0"/>
              <a:t>/32</a:t>
            </a:r>
            <a:endParaRPr lang="en-GB" dirty="0"/>
          </a:p>
        </p:txBody>
      </p:sp>
    </p:spTree>
    <p:extLst>
      <p:ext uri="{BB962C8B-B14F-4D97-AF65-F5344CB8AC3E}">
        <p14:creationId xmlns:p14="http://schemas.microsoft.com/office/powerpoint/2010/main" val="42081350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MedAustron</a:t>
            </a:r>
            <a:r>
              <a:rPr lang="en-US" dirty="0" smtClean="0"/>
              <a:t> Beam Test</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20" name="Picture 19" descr="IMG_306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7" name="TextBox 6"/>
          <p:cNvSpPr txBox="1"/>
          <p:nvPr/>
        </p:nvSpPr>
        <p:spPr>
          <a:xfrm>
            <a:off x="5868144" y="3131676"/>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H="1" flipV="1">
            <a:off x="5652120" y="3573016"/>
            <a:ext cx="864096" cy="216024"/>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6" name="Slide Number Placeholder 5"/>
          <p:cNvSpPr>
            <a:spLocks noGrp="1"/>
          </p:cNvSpPr>
          <p:nvPr>
            <p:ph type="sldNum" sz="quarter" idx="12"/>
          </p:nvPr>
        </p:nvSpPr>
        <p:spPr/>
        <p:txBody>
          <a:bodyPr/>
          <a:lstStyle/>
          <a:p>
            <a:fld id="{01B1F274-A603-4C51-99A6-9A47F728F8FD}" type="slidenum">
              <a:rPr lang="en-GB" smtClean="0"/>
              <a:pPr/>
              <a:t>16</a:t>
            </a:fld>
            <a:r>
              <a:rPr lang="en-GB" smtClean="0"/>
              <a:t>/32</a:t>
            </a:r>
            <a:endParaRPr lang="en-GB" dirty="0"/>
          </a:p>
        </p:txBody>
      </p:sp>
    </p:spTree>
    <p:extLst>
      <p:ext uri="{BB962C8B-B14F-4D97-AF65-F5344CB8AC3E}">
        <p14:creationId xmlns:p14="http://schemas.microsoft.com/office/powerpoint/2010/main" val="31175998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MedAustron</a:t>
            </a:r>
            <a:r>
              <a:rPr lang="en-US" dirty="0" smtClean="0"/>
              <a:t> Beam Test</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IMG_305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17</a:t>
            </a:fld>
            <a:r>
              <a:rPr lang="en-GB" smtClean="0"/>
              <a:t>/32</a:t>
            </a:r>
            <a:endParaRPr lang="en-GB" dirty="0"/>
          </a:p>
        </p:txBody>
      </p:sp>
    </p:spTree>
    <p:extLst>
      <p:ext uri="{BB962C8B-B14F-4D97-AF65-F5344CB8AC3E}">
        <p14:creationId xmlns:p14="http://schemas.microsoft.com/office/powerpoint/2010/main" val="31175998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MedAustron</a:t>
            </a:r>
            <a:r>
              <a:rPr lang="en-US" dirty="0" smtClean="0"/>
              <a:t> Beam Test</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IMG_305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170246" y="1027246"/>
            <a:ext cx="4803509" cy="4803509"/>
          </a:xfrm>
          <a:prstGeom prst="rect">
            <a:avLst/>
          </a:prstGeom>
        </p:spPr>
      </p:pic>
      <p:sp>
        <p:nvSpPr>
          <p:cNvPr id="6" name="TextBox 5"/>
          <p:cNvSpPr txBox="1"/>
          <p:nvPr/>
        </p:nvSpPr>
        <p:spPr>
          <a:xfrm>
            <a:off x="5940152" y="30596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H="1">
            <a:off x="5724128" y="3501008"/>
            <a:ext cx="936104" cy="0"/>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9" name="Slide Number Placeholder 8"/>
          <p:cNvSpPr>
            <a:spLocks noGrp="1"/>
          </p:cNvSpPr>
          <p:nvPr>
            <p:ph type="sldNum" sz="quarter" idx="12"/>
          </p:nvPr>
        </p:nvSpPr>
        <p:spPr/>
        <p:txBody>
          <a:bodyPr/>
          <a:lstStyle/>
          <a:p>
            <a:fld id="{01B1F274-A603-4C51-99A6-9A47F728F8FD}" type="slidenum">
              <a:rPr lang="en-GB" smtClean="0"/>
              <a:pPr/>
              <a:t>18</a:t>
            </a:fld>
            <a:r>
              <a:rPr lang="en-GB" smtClean="0"/>
              <a:t>/32</a:t>
            </a:r>
            <a:endParaRPr lang="en-GB" dirty="0"/>
          </a:p>
        </p:txBody>
      </p:sp>
    </p:spTree>
    <p:extLst>
      <p:ext uri="{BB962C8B-B14F-4D97-AF65-F5344CB8AC3E}">
        <p14:creationId xmlns:p14="http://schemas.microsoft.com/office/powerpoint/2010/main" val="31299280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 at 97.4 MeV</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0033_cropp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10" name="TextBox 9"/>
          <p:cNvSpPr txBox="1"/>
          <p:nvPr/>
        </p:nvSpPr>
        <p:spPr>
          <a:xfrm>
            <a:off x="611560"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11" name="Straight Arrow Connector 10"/>
          <p:cNvCxnSpPr/>
          <p:nvPr/>
        </p:nvCxnSpPr>
        <p:spPr>
          <a:xfrm flipV="1">
            <a:off x="611560"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7" name="Slide Number Placeholder 6"/>
          <p:cNvSpPr>
            <a:spLocks noGrp="1"/>
          </p:cNvSpPr>
          <p:nvPr>
            <p:ph type="sldNum" sz="quarter" idx="12"/>
          </p:nvPr>
        </p:nvSpPr>
        <p:spPr/>
        <p:txBody>
          <a:bodyPr/>
          <a:lstStyle/>
          <a:p>
            <a:fld id="{01B1F274-A603-4C51-99A6-9A47F728F8FD}" type="slidenum">
              <a:rPr lang="en-GB" smtClean="0"/>
              <a:pPr/>
              <a:t>19</a:t>
            </a:fld>
            <a:r>
              <a:rPr lang="en-GB" smtClean="0"/>
              <a:t>/32</a:t>
            </a:r>
            <a:endParaRPr lang="en-GB" dirty="0"/>
          </a:p>
        </p:txBody>
      </p:sp>
    </p:spTree>
    <p:extLst>
      <p:ext uri="{BB962C8B-B14F-4D97-AF65-F5344CB8AC3E}">
        <p14:creationId xmlns:p14="http://schemas.microsoft.com/office/powerpoint/2010/main" val="41235116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391023"/>
            <a:ext cx="3168352" cy="1470025"/>
          </a:xfrm>
        </p:spPr>
        <p:txBody>
          <a:bodyPr>
            <a:normAutofit fontScale="90000"/>
          </a:bodyPr>
          <a:lstStyle/>
          <a:p>
            <a:r>
              <a:rPr lang="en-GB" sz="3200" b="1" dirty="0" smtClean="0">
                <a:solidFill>
                  <a:schemeClr val="bg1"/>
                </a:solidFill>
                <a:effectLst>
                  <a:outerShdw blurRad="50800" dist="38100" dir="2700000" algn="tl" rotWithShape="0">
                    <a:prstClr val="black">
                      <a:alpha val="40000"/>
                    </a:prstClr>
                  </a:outerShdw>
                </a:effectLst>
              </a:rPr>
              <a:t>A Scintillator-based Range Telescope for Proton Therapy</a:t>
            </a:r>
            <a:endParaRPr lang="en-GB" sz="3200" b="1" dirty="0">
              <a:solidFill>
                <a:schemeClr val="bg1"/>
              </a:solidFill>
              <a:effectLst>
                <a:outerShdw blurRad="50800" dist="38100" dir="2700000" algn="tl" rotWithShape="0">
                  <a:prstClr val="black">
                    <a:alpha val="40000"/>
                  </a:prstClr>
                </a:outerShdw>
              </a:effectLst>
            </a:endParaRPr>
          </a:p>
        </p:txBody>
      </p:sp>
      <p:sp>
        <p:nvSpPr>
          <p:cNvPr id="3" name="Subtitle 2"/>
          <p:cNvSpPr>
            <a:spLocks noGrp="1"/>
          </p:cNvSpPr>
          <p:nvPr>
            <p:ph type="subTitle" idx="1"/>
          </p:nvPr>
        </p:nvSpPr>
        <p:spPr>
          <a:xfrm>
            <a:off x="251520" y="4077072"/>
            <a:ext cx="3168352" cy="1536576"/>
          </a:xfrm>
        </p:spPr>
        <p:txBody>
          <a:bodyPr>
            <a:normAutofit/>
          </a:bodyPr>
          <a:lstStyle/>
          <a:p>
            <a:r>
              <a:rPr lang="en-GB" sz="1800" dirty="0" smtClean="0">
                <a:solidFill>
                  <a:schemeClr val="bg1"/>
                </a:solidFill>
                <a:effectLst>
                  <a:outerShdw blurRad="50800" dist="38100" dir="2700000" algn="tl" rotWithShape="0">
                    <a:prstClr val="black">
                      <a:alpha val="40000"/>
                    </a:prstClr>
                  </a:outerShdw>
                </a:effectLst>
              </a:rPr>
              <a:t>Laurent </a:t>
            </a:r>
            <a:r>
              <a:rPr lang="en-GB" sz="1800" dirty="0" err="1" smtClean="0">
                <a:solidFill>
                  <a:schemeClr val="bg1"/>
                </a:solidFill>
                <a:effectLst>
                  <a:outerShdw blurRad="50800" dist="38100" dir="2700000" algn="tl" rotWithShape="0">
                    <a:prstClr val="black">
                      <a:alpha val="40000"/>
                    </a:prstClr>
                  </a:outerShdw>
                </a:effectLst>
              </a:rPr>
              <a:t>Kelleter</a:t>
            </a:r>
            <a:endParaRPr lang="en-GB" sz="1800" dirty="0" smtClean="0">
              <a:solidFill>
                <a:schemeClr val="bg1"/>
              </a:solidFill>
              <a:effectLst>
                <a:outerShdw blurRad="50800" dist="38100" dir="2700000" algn="tl" rotWithShape="0">
                  <a:prstClr val="black">
                    <a:alpha val="40000"/>
                  </a:prstClr>
                </a:outerShdw>
              </a:effectLst>
            </a:endParaRPr>
          </a:p>
          <a:p>
            <a:r>
              <a:rPr lang="en-GB" sz="1800" dirty="0" smtClean="0">
                <a:solidFill>
                  <a:schemeClr val="bg1"/>
                </a:solidFill>
                <a:effectLst>
                  <a:outerShdw blurRad="50800" dist="38100" dir="2700000" algn="tl" rotWithShape="0">
                    <a:prstClr val="black">
                      <a:alpha val="40000"/>
                    </a:prstClr>
                  </a:outerShdw>
                </a:effectLst>
              </a:rPr>
              <a:t>Department of Physics and Astronomy (HEP)</a:t>
            </a:r>
          </a:p>
          <a:p>
            <a:r>
              <a:rPr lang="en-GB" sz="1800" dirty="0" smtClean="0">
                <a:solidFill>
                  <a:schemeClr val="bg1"/>
                </a:solidFill>
                <a:effectLst>
                  <a:outerShdw blurRad="50800" dist="38100" dir="2700000" algn="tl" rotWithShape="0">
                    <a:prstClr val="black">
                      <a:alpha val="40000"/>
                    </a:prstClr>
                  </a:outerShdw>
                </a:effectLst>
              </a:rPr>
              <a:t>University College London</a:t>
            </a:r>
          </a:p>
        </p:txBody>
      </p:sp>
    </p:spTree>
    <p:extLst>
      <p:ext uri="{BB962C8B-B14F-4D97-AF65-F5344CB8AC3E}">
        <p14:creationId xmlns:p14="http://schemas.microsoft.com/office/powerpoint/2010/main" val="172980058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Run33_full_noR0_noBragg_noQ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20</a:t>
            </a:fld>
            <a:r>
              <a:rPr lang="en-GB" smtClean="0"/>
              <a:t>/32</a:t>
            </a:r>
            <a:endParaRPr lang="en-GB" dirty="0"/>
          </a:p>
        </p:txBody>
      </p:sp>
    </p:spTree>
    <p:extLst>
      <p:ext uri="{BB962C8B-B14F-4D97-AF65-F5344CB8AC3E}">
        <p14:creationId xmlns:p14="http://schemas.microsoft.com/office/powerpoint/2010/main" val="20353261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_noBrag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21</a:t>
            </a:fld>
            <a:r>
              <a:rPr lang="en-GB" smtClean="0"/>
              <a:t>/32</a:t>
            </a:r>
            <a:endParaRPr lang="en-GB" dirty="0"/>
          </a:p>
        </p:txBody>
      </p:sp>
    </p:spTree>
    <p:extLst>
      <p:ext uri="{BB962C8B-B14F-4D97-AF65-F5344CB8AC3E}">
        <p14:creationId xmlns:p14="http://schemas.microsoft.com/office/powerpoint/2010/main" val="35516949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_noR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22</a:t>
            </a:fld>
            <a:r>
              <a:rPr lang="en-GB" smtClean="0"/>
              <a:t>/32</a:t>
            </a:r>
            <a:endParaRPr lang="en-GB" dirty="0"/>
          </a:p>
        </p:txBody>
      </p:sp>
    </p:spTree>
    <p:extLst>
      <p:ext uri="{BB962C8B-B14F-4D97-AF65-F5344CB8AC3E}">
        <p14:creationId xmlns:p14="http://schemas.microsoft.com/office/powerpoint/2010/main" val="5814324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Range Scan</a:t>
            </a:r>
            <a:endParaRPr lang="en-US" sz="4000"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energyscan_fast_loop_cropp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7" name="TextBox 6"/>
          <p:cNvSpPr txBox="1"/>
          <p:nvPr/>
        </p:nvSpPr>
        <p:spPr>
          <a:xfrm>
            <a:off x="611560" y="3140968"/>
            <a:ext cx="731991" cy="369332"/>
          </a:xfrm>
          <a:prstGeom prst="rect">
            <a:avLst/>
          </a:prstGeom>
          <a:solidFill>
            <a:schemeClr val="bg1"/>
          </a:solidFill>
        </p:spPr>
        <p:txBody>
          <a:bodyPr wrap="none" rtlCol="0">
            <a:spAutoFit/>
          </a:bodyPr>
          <a:lstStyle/>
          <a:p>
            <a:r>
              <a:rPr lang="en-US" b="1" dirty="0" smtClean="0">
                <a:solidFill>
                  <a:srgbClr val="FF0000"/>
                </a:solidFill>
              </a:rPr>
              <a:t>Beam</a:t>
            </a:r>
            <a:endParaRPr lang="en-US" b="1" dirty="0">
              <a:solidFill>
                <a:srgbClr val="FF0000"/>
              </a:solidFill>
            </a:endParaRPr>
          </a:p>
        </p:txBody>
      </p:sp>
      <p:cxnSp>
        <p:nvCxnSpPr>
          <p:cNvPr id="8" name="Straight Arrow Connector 7"/>
          <p:cNvCxnSpPr/>
          <p:nvPr/>
        </p:nvCxnSpPr>
        <p:spPr>
          <a:xfrm flipV="1">
            <a:off x="611560"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sp>
        <p:nvSpPr>
          <p:cNvPr id="9" name="Slide Number Placeholder 8"/>
          <p:cNvSpPr>
            <a:spLocks noGrp="1"/>
          </p:cNvSpPr>
          <p:nvPr>
            <p:ph type="sldNum" sz="quarter" idx="12"/>
          </p:nvPr>
        </p:nvSpPr>
        <p:spPr/>
        <p:txBody>
          <a:bodyPr/>
          <a:lstStyle/>
          <a:p>
            <a:fld id="{01B1F274-A603-4C51-99A6-9A47F728F8FD}" type="slidenum">
              <a:rPr lang="en-GB" smtClean="0"/>
              <a:pPr/>
              <a:t>23</a:t>
            </a:fld>
            <a:r>
              <a:rPr lang="en-GB" smtClean="0"/>
              <a:t>/32</a:t>
            </a:r>
            <a:endParaRPr lang="en-GB" dirty="0"/>
          </a:p>
        </p:txBody>
      </p:sp>
    </p:spTree>
    <p:extLst>
      <p:ext uri="{BB962C8B-B14F-4D97-AF65-F5344CB8AC3E}">
        <p14:creationId xmlns:p14="http://schemas.microsoft.com/office/powerpoint/2010/main" val="5945811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Range Scan</a:t>
            </a:r>
            <a:endParaRPr lang="en-US" sz="4000"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energyscan_fast_loop_cropp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80" y="2113047"/>
            <a:ext cx="3162300" cy="3048000"/>
          </a:xfrm>
          <a:prstGeom prst="rect">
            <a:avLst/>
          </a:prstGeom>
        </p:spPr>
      </p:pic>
      <p:pic>
        <p:nvPicPr>
          <p:cNvPr id="6" name="Picture 5" descr="energyscan_analysis_normaliz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1916832"/>
            <a:ext cx="5325110" cy="3440430"/>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24</a:t>
            </a:fld>
            <a:r>
              <a:rPr lang="en-GB" smtClean="0"/>
              <a:t>/32</a:t>
            </a:r>
            <a:endParaRPr lang="en-GB" dirty="0"/>
          </a:p>
        </p:txBody>
      </p:sp>
    </p:spTree>
    <p:extLst>
      <p:ext uri="{BB962C8B-B14F-4D97-AF65-F5344CB8AC3E}">
        <p14:creationId xmlns:p14="http://schemas.microsoft.com/office/powerpoint/2010/main" val="1230848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Reproducibility</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reconstructed_rang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25</a:t>
            </a:fld>
            <a:r>
              <a:rPr lang="en-GB" smtClean="0"/>
              <a:t>/32</a:t>
            </a:r>
            <a:endParaRPr lang="en-GB" dirty="0"/>
          </a:p>
        </p:txBody>
      </p:sp>
    </p:spTree>
    <p:extLst>
      <p:ext uri="{BB962C8B-B14F-4D97-AF65-F5344CB8AC3E}">
        <p14:creationId xmlns:p14="http://schemas.microsoft.com/office/powerpoint/2010/main" val="29711800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Reproducibility</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reconstructed_ranges_zoo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26</a:t>
            </a:fld>
            <a:r>
              <a:rPr lang="en-GB" smtClean="0"/>
              <a:t>/32</a:t>
            </a:r>
            <a:endParaRPr lang="en-GB" dirty="0"/>
          </a:p>
        </p:txBody>
      </p:sp>
    </p:spTree>
    <p:extLst>
      <p:ext uri="{BB962C8B-B14F-4D97-AF65-F5344CB8AC3E}">
        <p14:creationId xmlns:p14="http://schemas.microsoft.com/office/powerpoint/2010/main" val="9920410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Scan: Range Linearity</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fit_vs_exp_rangeH2O_with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372" y="971550"/>
            <a:ext cx="5477256" cy="4914900"/>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27</a:t>
            </a:fld>
            <a:r>
              <a:rPr lang="en-GB" smtClean="0"/>
              <a:t>/32</a:t>
            </a:r>
            <a:endParaRPr lang="en-GB" dirty="0"/>
          </a:p>
        </p:txBody>
      </p:sp>
    </p:spTree>
    <p:extLst>
      <p:ext uri="{BB962C8B-B14F-4D97-AF65-F5344CB8AC3E}">
        <p14:creationId xmlns:p14="http://schemas.microsoft.com/office/powerpoint/2010/main" val="282786063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Scan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descr="intensityscan_fast_loop_cropp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350" y="889000"/>
            <a:ext cx="4813300" cy="5080000"/>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28</a:t>
            </a:fld>
            <a:r>
              <a:rPr lang="en-GB" smtClean="0"/>
              <a:t>/32</a:t>
            </a:r>
            <a:endParaRPr lang="en-GB" dirty="0"/>
          </a:p>
        </p:txBody>
      </p:sp>
    </p:spTree>
    <p:extLst>
      <p:ext uri="{BB962C8B-B14F-4D97-AF65-F5344CB8AC3E}">
        <p14:creationId xmlns:p14="http://schemas.microsoft.com/office/powerpoint/2010/main" val="9920410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 Scan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fit_vs_exp_intens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7" name="Slide Number Placeholder 6"/>
          <p:cNvSpPr>
            <a:spLocks noGrp="1"/>
          </p:cNvSpPr>
          <p:nvPr>
            <p:ph type="sldNum" sz="quarter" idx="12"/>
          </p:nvPr>
        </p:nvSpPr>
        <p:spPr/>
        <p:txBody>
          <a:bodyPr/>
          <a:lstStyle/>
          <a:p>
            <a:fld id="{01B1F274-A603-4C51-99A6-9A47F728F8FD}" type="slidenum">
              <a:rPr lang="en-GB" smtClean="0"/>
              <a:pPr/>
              <a:t>29</a:t>
            </a:fld>
            <a:r>
              <a:rPr lang="en-GB" smtClean="0"/>
              <a:t>/32</a:t>
            </a:r>
            <a:endParaRPr lang="en-GB" dirty="0"/>
          </a:p>
        </p:txBody>
      </p:sp>
    </p:spTree>
    <p:extLst>
      <p:ext uri="{BB962C8B-B14F-4D97-AF65-F5344CB8AC3E}">
        <p14:creationId xmlns:p14="http://schemas.microsoft.com/office/powerpoint/2010/main" val="13309858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Range Quality Assurance in Proton Therapy</a:t>
            </a:r>
            <a:endParaRPr lang="en-US" sz="2800"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8" name="Picture 7" descr="pmbaa5131f04_h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6430" y="980728"/>
            <a:ext cx="5591141" cy="2493818"/>
          </a:xfrm>
          <a:prstGeom prst="rect">
            <a:avLst/>
          </a:prstGeom>
        </p:spPr>
      </p:pic>
      <p:sp>
        <p:nvSpPr>
          <p:cNvPr id="9" name="TextBox 8"/>
          <p:cNvSpPr txBox="1"/>
          <p:nvPr/>
        </p:nvSpPr>
        <p:spPr>
          <a:xfrm>
            <a:off x="251520" y="5754742"/>
            <a:ext cx="3777597" cy="338554"/>
          </a:xfrm>
          <a:prstGeom prst="rect">
            <a:avLst/>
          </a:prstGeom>
          <a:noFill/>
        </p:spPr>
        <p:txBody>
          <a:bodyPr wrap="none" rtlCol="0">
            <a:spAutoFit/>
          </a:bodyPr>
          <a:lstStyle/>
          <a:p>
            <a:r>
              <a:rPr lang="en-US" sz="1600" dirty="0" smtClean="0"/>
              <a:t>O. </a:t>
            </a:r>
            <a:r>
              <a:rPr lang="en-US" sz="1600" dirty="0" err="1" smtClean="0"/>
              <a:t>Actis</a:t>
            </a:r>
            <a:r>
              <a:rPr lang="en-US" sz="1600" dirty="0" smtClean="0"/>
              <a:t> </a:t>
            </a:r>
            <a:r>
              <a:rPr lang="en-US" sz="1600" i="1" dirty="0" smtClean="0"/>
              <a:t>et al. </a:t>
            </a:r>
            <a:r>
              <a:rPr lang="en-US" sz="1600" dirty="0" smtClean="0"/>
              <a:t>2017 </a:t>
            </a:r>
            <a:r>
              <a:rPr lang="en-US" sz="1600" i="1" dirty="0" smtClean="0"/>
              <a:t>Phys. Med Biol. </a:t>
            </a:r>
            <a:r>
              <a:rPr lang="en-US" sz="1600" b="1" dirty="0" smtClean="0"/>
              <a:t>62</a:t>
            </a:r>
            <a:r>
              <a:rPr lang="en-US" sz="1600" dirty="0" smtClean="0"/>
              <a:t> 1661 </a:t>
            </a:r>
            <a:endParaRPr lang="en-US" sz="1600" dirty="0"/>
          </a:p>
        </p:txBody>
      </p:sp>
      <p:pic>
        <p:nvPicPr>
          <p:cNvPr id="3" name="Picture 2" descr="pmbaa5131f06_hr.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6430" y="3573016"/>
            <a:ext cx="5591141" cy="2144683"/>
          </a:xfrm>
          <a:prstGeom prst="rect">
            <a:avLst/>
          </a:prstGeom>
        </p:spPr>
      </p:pic>
      <p:sp>
        <p:nvSpPr>
          <p:cNvPr id="10" name="Slide Number Placeholder 9"/>
          <p:cNvSpPr>
            <a:spLocks noGrp="1"/>
          </p:cNvSpPr>
          <p:nvPr>
            <p:ph type="sldNum" sz="quarter" idx="12"/>
          </p:nvPr>
        </p:nvSpPr>
        <p:spPr/>
        <p:txBody>
          <a:bodyPr/>
          <a:lstStyle/>
          <a:p>
            <a:fld id="{01B1F274-A603-4C51-99A6-9A47F728F8FD}" type="slidenum">
              <a:rPr lang="en-GB" smtClean="0"/>
              <a:pPr/>
              <a:t>3</a:t>
            </a:fld>
            <a:r>
              <a:rPr lang="en-GB" smtClean="0"/>
              <a:t>/32</a:t>
            </a:r>
            <a:endParaRPr lang="en-GB" dirty="0"/>
          </a:p>
        </p:txBody>
      </p:sp>
    </p:spTree>
    <p:extLst>
      <p:ext uri="{BB962C8B-B14F-4D97-AF65-F5344CB8AC3E}">
        <p14:creationId xmlns:p14="http://schemas.microsoft.com/office/powerpoint/2010/main" val="2411102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Clatterbridge</a:t>
            </a:r>
            <a:r>
              <a:rPr lang="en-US" sz="2800" dirty="0" smtClean="0"/>
              <a:t> Beam Test: Radiation Damage</a:t>
            </a:r>
            <a:endParaRPr lang="en-US" sz="2800"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descr="wor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0" y="1197610"/>
            <a:ext cx="5080000" cy="4462780"/>
          </a:xfrm>
          <a:prstGeom prst="rect">
            <a:avLst/>
          </a:prstGeom>
        </p:spPr>
      </p:pic>
      <p:sp>
        <p:nvSpPr>
          <p:cNvPr id="6" name="Slide Number Placeholder 5"/>
          <p:cNvSpPr>
            <a:spLocks noGrp="1"/>
          </p:cNvSpPr>
          <p:nvPr>
            <p:ph type="sldNum" sz="quarter" idx="12"/>
          </p:nvPr>
        </p:nvSpPr>
        <p:spPr/>
        <p:txBody>
          <a:bodyPr/>
          <a:lstStyle/>
          <a:p>
            <a:fld id="{01B1F274-A603-4C51-99A6-9A47F728F8FD}" type="slidenum">
              <a:rPr lang="en-GB" smtClean="0"/>
              <a:pPr/>
              <a:t>30</a:t>
            </a:fld>
            <a:r>
              <a:rPr lang="en-GB" smtClean="0"/>
              <a:t>/32</a:t>
            </a:r>
            <a:endParaRPr lang="en-GB" dirty="0"/>
          </a:p>
        </p:txBody>
      </p:sp>
    </p:spTree>
    <p:extLst>
      <p:ext uri="{BB962C8B-B14F-4D97-AF65-F5344CB8AC3E}">
        <p14:creationId xmlns:p14="http://schemas.microsoft.com/office/powerpoint/2010/main" val="38707446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sz="2400" dirty="0" smtClean="0"/>
              <a:t>Results</a:t>
            </a:r>
          </a:p>
          <a:p>
            <a:pPr lvl="1"/>
            <a:r>
              <a:rPr lang="en-US" sz="2000" dirty="0" smtClean="0"/>
              <a:t>Extensive optimization in Geant4 simulations</a:t>
            </a:r>
          </a:p>
          <a:p>
            <a:pPr lvl="1"/>
            <a:r>
              <a:rPr lang="en-US" sz="2000" dirty="0" smtClean="0"/>
              <a:t>Developed model for range reconstruction</a:t>
            </a:r>
          </a:p>
          <a:p>
            <a:pPr lvl="1"/>
            <a:r>
              <a:rPr lang="en-US" sz="2000" dirty="0" smtClean="0"/>
              <a:t>Read-out solution found</a:t>
            </a:r>
          </a:p>
          <a:p>
            <a:pPr lvl="1"/>
            <a:r>
              <a:rPr lang="en-US" sz="2000" dirty="0" smtClean="0"/>
              <a:t>Beam test results:</a:t>
            </a:r>
          </a:p>
          <a:p>
            <a:pPr lvl="2"/>
            <a:r>
              <a:rPr lang="en-US" sz="1800" dirty="0" smtClean="0"/>
              <a:t>Range reconstruction uncertainty &lt; 0.3mm</a:t>
            </a:r>
          </a:p>
          <a:p>
            <a:pPr lvl="2"/>
            <a:r>
              <a:rPr lang="en-US" sz="1800" dirty="0" smtClean="0"/>
              <a:t>No intensity-induced quenching observed</a:t>
            </a:r>
          </a:p>
          <a:p>
            <a:pPr lvl="2"/>
            <a:r>
              <a:rPr lang="en-US" sz="1800" dirty="0" smtClean="0"/>
              <a:t>Preliminary: 3% light reduction after 6,000 </a:t>
            </a:r>
            <a:r>
              <a:rPr lang="en-US" sz="1800" dirty="0" err="1" smtClean="0"/>
              <a:t>Gy</a:t>
            </a:r>
            <a:endParaRPr lang="en-US" sz="1800" dirty="0"/>
          </a:p>
          <a:p>
            <a:pPr>
              <a:lnSpc>
                <a:spcPct val="150000"/>
              </a:lnSpc>
            </a:pPr>
            <a:r>
              <a:rPr lang="en-US" sz="2400" dirty="0" smtClean="0"/>
              <a:t>Outlook</a:t>
            </a:r>
            <a:endParaRPr lang="en-US" sz="2000" dirty="0" smtClean="0"/>
          </a:p>
          <a:p>
            <a:pPr lvl="1"/>
            <a:r>
              <a:rPr lang="en-US" sz="2000" dirty="0" smtClean="0"/>
              <a:t>CMOS sensor is overkill. Build customized readout</a:t>
            </a:r>
          </a:p>
          <a:p>
            <a:pPr lvl="1"/>
            <a:r>
              <a:rPr lang="en-US" sz="2000" dirty="0" smtClean="0"/>
              <a:t>Build </a:t>
            </a:r>
            <a:r>
              <a:rPr lang="en-US" sz="2000" dirty="0"/>
              <a:t>larger </a:t>
            </a:r>
            <a:r>
              <a:rPr lang="en-US" sz="2000" dirty="0" smtClean="0"/>
              <a:t>prototype for 250 MeV</a:t>
            </a:r>
          </a:p>
          <a:p>
            <a:endParaRPr lang="en-US" sz="2000" dirty="0"/>
          </a:p>
          <a:p>
            <a:endParaRPr lang="en-US" sz="2400" dirty="0" smtClean="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31</a:t>
            </a:fld>
            <a:r>
              <a:rPr lang="en-GB" smtClean="0"/>
              <a:t>/32</a:t>
            </a:r>
            <a:endParaRPr lang="en-GB" dirty="0"/>
          </a:p>
        </p:txBody>
      </p:sp>
    </p:spTree>
    <p:extLst>
      <p:ext uri="{BB962C8B-B14F-4D97-AF65-F5344CB8AC3E}">
        <p14:creationId xmlns:p14="http://schemas.microsoft.com/office/powerpoint/2010/main" val="23827887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 you for your attention</a:t>
            </a:r>
            <a:endParaRPr lang="en-US" dirty="0"/>
          </a:p>
        </p:txBody>
      </p:sp>
      <p:pic>
        <p:nvPicPr>
          <p:cNvPr id="4" name="Picture 3"/>
          <p:cNvPicPr>
            <a:picLocks noChangeAspect="1"/>
          </p:cNvPicPr>
          <p:nvPr/>
        </p:nvPicPr>
        <p:blipFill>
          <a:blip r:embed="rId2"/>
          <a:stretch/>
        </p:blipFill>
        <p:spPr>
          <a:xfrm>
            <a:off x="1869749" y="1179000"/>
            <a:ext cx="5404503" cy="3600000"/>
          </a:xfrm>
          <a:prstGeom prst="rect">
            <a:avLst/>
          </a:prstGeom>
          <a:ln>
            <a:noFill/>
          </a:ln>
        </p:spPr>
      </p:pic>
      <p:sp>
        <p:nvSpPr>
          <p:cNvPr id="5" name="TextShape 1"/>
          <p:cNvSpPr txBox="1"/>
          <p:nvPr/>
        </p:nvSpPr>
        <p:spPr>
          <a:xfrm>
            <a:off x="539552" y="4869160"/>
            <a:ext cx="8064896" cy="1080000"/>
          </a:xfrm>
          <a:prstGeom prst="rect">
            <a:avLst/>
          </a:prstGeom>
          <a:noFill/>
          <a:ln>
            <a:noFill/>
          </a:ln>
        </p:spPr>
        <p:txBody>
          <a:bodyPr lIns="89934" tIns="44968" rIns="89934" bIns="44968"/>
          <a:lstStyle/>
          <a:p>
            <a:pPr>
              <a:lnSpc>
                <a:spcPct val="100000"/>
              </a:lnSpc>
            </a:pPr>
            <a:r>
              <a:rPr lang="en-GB" sz="2000" dirty="0">
                <a:solidFill>
                  <a:srgbClr val="000000"/>
                </a:solidFill>
                <a:ea typeface="ＭＳ Ｐゴシック"/>
              </a:rPr>
              <a:t>This project has received funding from the European Union’s Horizon 2020 research and innovation programme under the Marie </a:t>
            </a:r>
            <a:r>
              <a:rPr lang="en-GB" sz="2000" dirty="0" err="1">
                <a:solidFill>
                  <a:srgbClr val="000000"/>
                </a:solidFill>
                <a:ea typeface="ＭＳ Ｐゴシック"/>
              </a:rPr>
              <a:t>Sklodowska</a:t>
            </a:r>
            <a:r>
              <a:rPr lang="en-GB" sz="2000" dirty="0">
                <a:solidFill>
                  <a:srgbClr val="000000"/>
                </a:solidFill>
                <a:ea typeface="ＭＳ Ｐゴシック"/>
              </a:rPr>
              <a:t>-Curie grant agreement No 675265, OMA – Optimization of Medical Accelerators.</a:t>
            </a:r>
            <a:endParaRPr dirty="0"/>
          </a:p>
        </p:txBody>
      </p:sp>
      <p:sp>
        <p:nvSpPr>
          <p:cNvPr id="7" name="Date Placeholder 6"/>
          <p:cNvSpPr>
            <a:spLocks noGrp="1"/>
          </p:cNvSpPr>
          <p:nvPr>
            <p:ph type="dt" sz="half" idx="10"/>
          </p:nvPr>
        </p:nvSpPr>
        <p:spPr/>
        <p:txBody>
          <a:bodyPr/>
          <a:lstStyle/>
          <a:p>
            <a:r>
              <a:rPr lang="en-GB" smtClean="0"/>
              <a:t>4/5/2018</a:t>
            </a:r>
            <a:endParaRPr lang="en-GB" dirty="0"/>
          </a:p>
        </p:txBody>
      </p:sp>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32</a:t>
            </a:fld>
            <a:r>
              <a:rPr lang="en-GB" smtClean="0"/>
              <a:t>/32</a:t>
            </a:r>
            <a:endParaRPr lang="en-GB" dirty="0"/>
          </a:p>
        </p:txBody>
      </p:sp>
    </p:spTree>
    <p:extLst>
      <p:ext uri="{BB962C8B-B14F-4D97-AF65-F5344CB8AC3E}">
        <p14:creationId xmlns:p14="http://schemas.microsoft.com/office/powerpoint/2010/main" val="61266072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GB" smtClean="0"/>
              <a:t>4/5/2018</a:t>
            </a:r>
            <a:endParaRPr lang="en-GB" dirty="0"/>
          </a:p>
        </p:txBody>
      </p:sp>
      <p:sp>
        <p:nvSpPr>
          <p:cNvPr id="8" name="Footer Placeholder 7"/>
          <p:cNvSpPr>
            <a:spLocks noGrp="1"/>
          </p:cNvSpPr>
          <p:nvPr>
            <p:ph type="ftr" sz="quarter" idx="11"/>
          </p:nvPr>
        </p:nvSpPr>
        <p:spPr/>
        <p:txBody>
          <a:bodyPr/>
          <a:lstStyle/>
          <a:p>
            <a:r>
              <a:rPr lang="en-GB" smtClean="0"/>
              <a:t>laurent.kelleter@ucl.ac.uk</a:t>
            </a:r>
            <a:endParaRPr lang="en-GB" dirty="0"/>
          </a:p>
        </p:txBody>
      </p:sp>
      <p:sp>
        <p:nvSpPr>
          <p:cNvPr id="9" name="Content Placeholder 2"/>
          <p:cNvSpPr>
            <a:spLocks noGrp="1"/>
          </p:cNvSpPr>
          <p:nvPr>
            <p:ph idx="1"/>
          </p:nvPr>
        </p:nvSpPr>
        <p:spPr>
          <a:xfrm>
            <a:off x="457199" y="2636912"/>
            <a:ext cx="8229600" cy="3240360"/>
          </a:xfrm>
        </p:spPr>
        <p:txBody>
          <a:bodyPr>
            <a:normAutofit/>
          </a:bodyPr>
          <a:lstStyle/>
          <a:p>
            <a:pPr marL="0" indent="0" algn="ctr">
              <a:buNone/>
            </a:pPr>
            <a:r>
              <a:rPr lang="en-US" sz="4000" dirty="0" smtClean="0"/>
              <a:t>Backup</a:t>
            </a:r>
          </a:p>
        </p:txBody>
      </p:sp>
      <p:sp>
        <p:nvSpPr>
          <p:cNvPr id="4" name="Slide Number Placeholder 3"/>
          <p:cNvSpPr>
            <a:spLocks noGrp="1"/>
          </p:cNvSpPr>
          <p:nvPr>
            <p:ph type="sldNum" sz="quarter" idx="12"/>
          </p:nvPr>
        </p:nvSpPr>
        <p:spPr/>
        <p:txBody>
          <a:bodyPr/>
          <a:lstStyle/>
          <a:p>
            <a:fld id="{01B1F274-A603-4C51-99A6-9A47F728F8FD}" type="slidenum">
              <a:rPr lang="en-GB" smtClean="0"/>
              <a:pPr/>
              <a:t>33</a:t>
            </a:fld>
            <a:r>
              <a:rPr lang="en-GB" smtClean="0"/>
              <a:t>/32</a:t>
            </a:r>
            <a:endParaRPr lang="en-GB" dirty="0"/>
          </a:p>
        </p:txBody>
      </p:sp>
    </p:spTree>
    <p:extLst>
      <p:ext uri="{BB962C8B-B14F-4D97-AF65-F5344CB8AC3E}">
        <p14:creationId xmlns:p14="http://schemas.microsoft.com/office/powerpoint/2010/main" val="3108946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reconstruction</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3" name="Picture 2" descr="Run33_fu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34</a:t>
            </a:fld>
            <a:r>
              <a:rPr lang="en-GB" smtClean="0"/>
              <a:t>/32</a:t>
            </a:r>
            <a:endParaRPr lang="en-GB" dirty="0"/>
          </a:p>
        </p:txBody>
      </p:sp>
    </p:spTree>
    <p:extLst>
      <p:ext uri="{BB962C8B-B14F-4D97-AF65-F5344CB8AC3E}">
        <p14:creationId xmlns:p14="http://schemas.microsoft.com/office/powerpoint/2010/main" val="5814324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Range Quality Assurance in Proton Therapy</a:t>
            </a:r>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9" name="TextBox 8"/>
          <p:cNvSpPr txBox="1"/>
          <p:nvPr/>
        </p:nvSpPr>
        <p:spPr>
          <a:xfrm>
            <a:off x="611560" y="5579948"/>
            <a:ext cx="4226713" cy="369332"/>
          </a:xfrm>
          <a:prstGeom prst="rect">
            <a:avLst/>
          </a:prstGeom>
          <a:noFill/>
        </p:spPr>
        <p:txBody>
          <a:bodyPr wrap="none" rtlCol="0">
            <a:spAutoFit/>
          </a:bodyPr>
          <a:lstStyle/>
          <a:p>
            <a:r>
              <a:rPr lang="en-US" dirty="0" smtClean="0"/>
              <a:t>O. </a:t>
            </a:r>
            <a:r>
              <a:rPr lang="en-US" dirty="0" err="1" smtClean="0"/>
              <a:t>Actis</a:t>
            </a:r>
            <a:r>
              <a:rPr lang="en-US" dirty="0" smtClean="0"/>
              <a:t> </a:t>
            </a:r>
            <a:r>
              <a:rPr lang="en-US" i="1" dirty="0" smtClean="0"/>
              <a:t>et al. </a:t>
            </a:r>
            <a:r>
              <a:rPr lang="en-US" dirty="0" smtClean="0"/>
              <a:t>2017 </a:t>
            </a:r>
            <a:r>
              <a:rPr lang="en-US" i="1" dirty="0" smtClean="0"/>
              <a:t>Phys. Med Biol. </a:t>
            </a:r>
            <a:r>
              <a:rPr lang="en-US" b="1" dirty="0" smtClean="0"/>
              <a:t>62</a:t>
            </a:r>
            <a:r>
              <a:rPr lang="en-US" dirty="0" smtClean="0"/>
              <a:t> 1661 </a:t>
            </a:r>
            <a:endParaRPr lang="en-US" dirty="0"/>
          </a:p>
        </p:txBody>
      </p:sp>
      <p:pic>
        <p:nvPicPr>
          <p:cNvPr id="3" name="Picture 2" descr="pmbaa5131f02_h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196752"/>
            <a:ext cx="6197970" cy="4222866"/>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4</a:t>
            </a:fld>
            <a:r>
              <a:rPr lang="en-GB" smtClean="0"/>
              <a:t>/32</a:t>
            </a:r>
            <a:endParaRPr lang="en-GB" dirty="0"/>
          </a:p>
        </p:txBody>
      </p:sp>
    </p:spTree>
    <p:extLst>
      <p:ext uri="{BB962C8B-B14F-4D97-AF65-F5344CB8AC3E}">
        <p14:creationId xmlns:p14="http://schemas.microsoft.com/office/powerpoint/2010/main" val="30651729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UCL HEP: </a:t>
            </a:r>
            <a:r>
              <a:rPr lang="en-US" sz="3600" dirty="0" err="1" smtClean="0"/>
              <a:t>SuperNEMO</a:t>
            </a:r>
            <a:r>
              <a:rPr lang="en-US" sz="3600" dirty="0" smtClean="0"/>
              <a:t> Calorimeter</a:t>
            </a:r>
            <a:endParaRPr lang="en-US" sz="3600"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7" name="Picture 6"/>
          <p:cNvPicPr/>
          <p:nvPr/>
        </p:nvPicPr>
        <p:blipFill>
          <a:blip r:embed="rId2"/>
          <a:stretch/>
        </p:blipFill>
        <p:spPr>
          <a:xfrm rot="5400000">
            <a:off x="935596" y="1736812"/>
            <a:ext cx="2448272" cy="3528392"/>
          </a:xfrm>
          <a:prstGeom prst="rect">
            <a:avLst/>
          </a:prstGeom>
          <a:ln>
            <a:noFill/>
          </a:ln>
        </p:spPr>
      </p:pic>
      <p:pic>
        <p:nvPicPr>
          <p:cNvPr id="8" name="Picture 7"/>
          <p:cNvPicPr/>
          <p:nvPr/>
        </p:nvPicPr>
        <p:blipFill>
          <a:blip r:embed="rId3"/>
          <a:stretch/>
        </p:blipFill>
        <p:spPr>
          <a:xfrm>
            <a:off x="4139952" y="2204864"/>
            <a:ext cx="4464496" cy="2592288"/>
          </a:xfrm>
          <a:prstGeom prst="rect">
            <a:avLst/>
          </a:prstGeom>
          <a:ln>
            <a:noFill/>
          </a:ln>
        </p:spPr>
      </p:pic>
      <p:sp>
        <p:nvSpPr>
          <p:cNvPr id="9" name="TextShape 3"/>
          <p:cNvSpPr txBox="1"/>
          <p:nvPr/>
        </p:nvSpPr>
        <p:spPr>
          <a:xfrm>
            <a:off x="395536" y="4812981"/>
            <a:ext cx="3384376" cy="344211"/>
          </a:xfrm>
          <a:prstGeom prst="rect">
            <a:avLst/>
          </a:prstGeom>
          <a:noFill/>
          <a:ln>
            <a:noFill/>
          </a:ln>
        </p:spPr>
        <p:txBody>
          <a:bodyPr lIns="89934" tIns="44968" rIns="89934" bIns="44968"/>
          <a:lstStyle/>
          <a:p>
            <a:r>
              <a:rPr lang="en-US" sz="1600" dirty="0"/>
              <a:t>arXiv:1707.06823 [</a:t>
            </a:r>
            <a:r>
              <a:rPr lang="en-US" sz="1600" dirty="0" err="1"/>
              <a:t>physics.ins-det</a:t>
            </a:r>
            <a:r>
              <a:rPr lang="en-US" sz="1600" dirty="0"/>
              <a:t>]</a:t>
            </a:r>
            <a:endParaRPr sz="1600"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5</a:t>
            </a:fld>
            <a:r>
              <a:rPr lang="en-GB" smtClean="0"/>
              <a:t>/32</a:t>
            </a:r>
            <a:endParaRPr lang="en-GB" dirty="0"/>
          </a:p>
        </p:txBody>
      </p:sp>
    </p:spTree>
    <p:extLst>
      <p:ext uri="{BB962C8B-B14F-4D97-AF65-F5344CB8AC3E}">
        <p14:creationId xmlns:p14="http://schemas.microsoft.com/office/powerpoint/2010/main" val="1564852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8272" y="1234440"/>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Quenching: </a:t>
            </a:r>
            <a:r>
              <a:rPr lang="en-US" dirty="0" err="1" smtClean="0"/>
              <a:t>Birk’s</a:t>
            </a:r>
            <a:r>
              <a:rPr lang="en-US" dirty="0" smtClean="0"/>
              <a:t> Law</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9" name="Picture 8" descr="Screen Shot 2018-05-02 at 16.48.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44" y="2980491"/>
            <a:ext cx="1790700" cy="889000"/>
          </a:xfrm>
          <a:prstGeom prst="rect">
            <a:avLst/>
          </a:prstGeom>
        </p:spPr>
      </p:pic>
      <p:sp>
        <p:nvSpPr>
          <p:cNvPr id="8" name="Slide Number Placeholder 7"/>
          <p:cNvSpPr>
            <a:spLocks noGrp="1"/>
          </p:cNvSpPr>
          <p:nvPr>
            <p:ph type="sldNum" sz="quarter" idx="12"/>
          </p:nvPr>
        </p:nvSpPr>
        <p:spPr/>
        <p:txBody>
          <a:bodyPr/>
          <a:lstStyle/>
          <a:p>
            <a:fld id="{01B1F274-A603-4C51-99A6-9A47F728F8FD}" type="slidenum">
              <a:rPr lang="en-GB" smtClean="0"/>
              <a:pPr/>
              <a:t>6</a:t>
            </a:fld>
            <a:r>
              <a:rPr lang="en-GB" smtClean="0"/>
              <a:t>/32</a:t>
            </a:r>
            <a:endParaRPr lang="en-GB" dirty="0"/>
          </a:p>
        </p:txBody>
      </p:sp>
    </p:spTree>
    <p:extLst>
      <p:ext uri="{BB962C8B-B14F-4D97-AF65-F5344CB8AC3E}">
        <p14:creationId xmlns:p14="http://schemas.microsoft.com/office/powerpoint/2010/main" val="27208590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Telescope: Principle</a:t>
            </a:r>
            <a:endParaRPr lang="en-US" dirty="0"/>
          </a:p>
        </p:txBody>
      </p:sp>
      <p:sp>
        <p:nvSpPr>
          <p:cNvPr id="4" name="Date Placeholder 3"/>
          <p:cNvSpPr>
            <a:spLocks noGrp="1"/>
          </p:cNvSpPr>
          <p:nvPr>
            <p:ph type="dt" sz="half" idx="10"/>
          </p:nvPr>
        </p:nvSpPr>
        <p:spPr/>
        <p:txBody>
          <a:bodyPr/>
          <a:lstStyle/>
          <a:p>
            <a:r>
              <a:rPr lang="en-GB" smtClean="0"/>
              <a:t>4/5/2018</a:t>
            </a:r>
            <a:endParaRPr lang="en-GB" dirty="0"/>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pic>
        <p:nvPicPr>
          <p:cNvPr id="6" name="Picture 5"/>
          <p:cNvPicPr>
            <a:picLocks noChangeAspect="1"/>
          </p:cNvPicPr>
          <p:nvPr/>
        </p:nvPicPr>
        <p:blipFill>
          <a:blip r:embed="rId2"/>
          <a:stretch/>
        </p:blipFill>
        <p:spPr>
          <a:xfrm>
            <a:off x="360007" y="2420888"/>
            <a:ext cx="8419790" cy="2160000"/>
          </a:xfrm>
          <a:prstGeom prst="rect">
            <a:avLst/>
          </a:prstGeom>
          <a:ln>
            <a:noFill/>
          </a:ln>
        </p:spPr>
      </p:pic>
      <p:sp>
        <p:nvSpPr>
          <p:cNvPr id="8" name="Slide Number Placeholder 7"/>
          <p:cNvSpPr>
            <a:spLocks noGrp="1"/>
          </p:cNvSpPr>
          <p:nvPr>
            <p:ph type="sldNum" sz="quarter" idx="12"/>
          </p:nvPr>
        </p:nvSpPr>
        <p:spPr/>
        <p:txBody>
          <a:bodyPr/>
          <a:lstStyle/>
          <a:p>
            <a:fld id="{01B1F274-A603-4C51-99A6-9A47F728F8FD}" type="slidenum">
              <a:rPr lang="en-GB" smtClean="0"/>
              <a:pPr/>
              <a:t>7</a:t>
            </a:fld>
            <a:r>
              <a:rPr lang="en-GB" smtClean="0"/>
              <a:t>/32</a:t>
            </a:r>
            <a:endParaRPr lang="en-GB" dirty="0"/>
          </a:p>
        </p:txBody>
      </p:sp>
    </p:spTree>
    <p:extLst>
      <p:ext uri="{BB962C8B-B14F-4D97-AF65-F5344CB8AC3E}">
        <p14:creationId xmlns:p14="http://schemas.microsoft.com/office/powerpoint/2010/main" val="419303507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Range Telescope: Simulation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10" name="Picture 9" descr="RT_10x5mm_70MeV_1ph_1pr_n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939" y="1567403"/>
            <a:ext cx="6314123" cy="4093845"/>
          </a:xfrm>
          <a:prstGeom prst="rect">
            <a:avLst/>
          </a:prstGeom>
        </p:spPr>
      </p:pic>
      <p:sp>
        <p:nvSpPr>
          <p:cNvPr id="6" name="TextBox 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11" name="TextBox 10"/>
          <p:cNvSpPr txBox="1"/>
          <p:nvPr/>
        </p:nvSpPr>
        <p:spPr>
          <a:xfrm>
            <a:off x="1331640" y="2843644"/>
            <a:ext cx="1409723" cy="369332"/>
          </a:xfrm>
          <a:prstGeom prst="rect">
            <a:avLst/>
          </a:prstGeom>
          <a:noFill/>
        </p:spPr>
        <p:txBody>
          <a:bodyPr wrap="none" rtlCol="0">
            <a:spAutoFit/>
          </a:bodyPr>
          <a:lstStyle/>
          <a:p>
            <a:r>
              <a:rPr lang="en-US" dirty="0" smtClean="0">
                <a:solidFill>
                  <a:srgbClr val="FF0000"/>
                </a:solidFill>
              </a:rPr>
              <a:t>Proton beam</a:t>
            </a:r>
            <a:endParaRPr lang="en-US" dirty="0">
              <a:solidFill>
                <a:srgbClr val="FF0000"/>
              </a:solidFill>
            </a:endParaRPr>
          </a:p>
        </p:txBody>
      </p:sp>
      <p:sp>
        <p:nvSpPr>
          <p:cNvPr id="7" name="Slide Number Placeholder 6"/>
          <p:cNvSpPr>
            <a:spLocks noGrp="1"/>
          </p:cNvSpPr>
          <p:nvPr>
            <p:ph type="sldNum" sz="quarter" idx="12"/>
          </p:nvPr>
        </p:nvSpPr>
        <p:spPr/>
        <p:txBody>
          <a:bodyPr/>
          <a:lstStyle/>
          <a:p>
            <a:fld id="{01B1F274-A603-4C51-99A6-9A47F728F8FD}" type="slidenum">
              <a:rPr lang="en-GB" smtClean="0"/>
              <a:pPr/>
              <a:t>8</a:t>
            </a:fld>
            <a:r>
              <a:rPr lang="en-GB" smtClean="0"/>
              <a:t>/32</a:t>
            </a:r>
            <a:endParaRPr lang="en-GB" dirty="0"/>
          </a:p>
        </p:txBody>
      </p:sp>
    </p:spTree>
    <p:extLst>
      <p:ext uri="{BB962C8B-B14F-4D97-AF65-F5344CB8AC3E}">
        <p14:creationId xmlns:p14="http://schemas.microsoft.com/office/powerpoint/2010/main" val="8762242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Proton Range Reconstruction</a:t>
            </a:r>
            <a:endParaRPr lang="en-US" dirty="0"/>
          </a:p>
        </p:txBody>
      </p:sp>
      <p:sp>
        <p:nvSpPr>
          <p:cNvPr id="4" name="Date Placeholder 3"/>
          <p:cNvSpPr>
            <a:spLocks noGrp="1"/>
          </p:cNvSpPr>
          <p:nvPr>
            <p:ph type="dt" sz="half" idx="10"/>
          </p:nvPr>
        </p:nvSpPr>
        <p:spPr>
          <a:xfrm>
            <a:off x="1547664" y="6376243"/>
            <a:ext cx="874440" cy="365125"/>
          </a:xfrm>
        </p:spPr>
        <p:txBody>
          <a:bodyPr/>
          <a:lstStyle/>
          <a:p>
            <a:r>
              <a:rPr lang="en-GB" smtClean="0"/>
              <a:t>4/5/2018</a:t>
            </a:r>
            <a:endParaRPr lang="en-GB" dirty="0"/>
          </a:p>
        </p:txBody>
      </p:sp>
      <p:sp>
        <p:nvSpPr>
          <p:cNvPr id="5" name="Footer Placeholder 4"/>
          <p:cNvSpPr>
            <a:spLocks noGrp="1"/>
          </p:cNvSpPr>
          <p:nvPr>
            <p:ph type="ftr" sz="quarter" idx="11"/>
          </p:nvPr>
        </p:nvSpPr>
        <p:spPr>
          <a:xfrm>
            <a:off x="2627784" y="6376243"/>
            <a:ext cx="2952328" cy="365125"/>
          </a:xfrm>
        </p:spPr>
        <p:txBody>
          <a:bodyPr/>
          <a:lstStyle/>
          <a:p>
            <a:r>
              <a:rPr lang="en-GB" smtClean="0"/>
              <a:t>laurent.kelleter@ucl.ac.uk</a:t>
            </a:r>
            <a:endParaRPr lang="en-GB" dirty="0"/>
          </a:p>
        </p:txBody>
      </p:sp>
      <p:pic>
        <p:nvPicPr>
          <p:cNvPr id="9" name="Picture 8" descr="QB_150MeV_noRangeBox_noEdep_noBragg_noQ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TextBox 5"/>
          <p:cNvSpPr txBox="1"/>
          <p:nvPr/>
        </p:nvSpPr>
        <p:spPr>
          <a:xfrm>
            <a:off x="3489300" y="1115452"/>
            <a:ext cx="1907568" cy="369332"/>
          </a:xfrm>
          <a:prstGeom prst="rect">
            <a:avLst/>
          </a:prstGeom>
          <a:noFill/>
        </p:spPr>
        <p:txBody>
          <a:bodyPr wrap="none" rtlCol="0">
            <a:spAutoFit/>
          </a:bodyPr>
          <a:lstStyle/>
          <a:p>
            <a:r>
              <a:rPr lang="en-US" dirty="0" smtClean="0"/>
              <a:t>Geant4 simulation</a:t>
            </a:r>
            <a:endParaRPr lang="en-US"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9</a:t>
            </a:fld>
            <a:r>
              <a:rPr lang="en-GB" smtClean="0"/>
              <a:t>/32</a:t>
            </a:r>
            <a:endParaRPr lang="en-GB" dirty="0"/>
          </a:p>
        </p:txBody>
      </p:sp>
    </p:spTree>
    <p:extLst>
      <p:ext uri="{BB962C8B-B14F-4D97-AF65-F5344CB8AC3E}">
        <p14:creationId xmlns:p14="http://schemas.microsoft.com/office/powerpoint/2010/main" val="130506818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6487</TotalTime>
  <Words>842</Words>
  <Application>Microsoft Macintosh PowerPoint</Application>
  <PresentationFormat>On-screen Show (4:3)</PresentationFormat>
  <Paragraphs>172</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A Scintillator-based Range Telescope for Proton Therapy</vt:lpstr>
      <vt:lpstr>Range Quality Assurance in Proton Therapy</vt:lpstr>
      <vt:lpstr>Range Quality Assurance in Proton Therapy</vt:lpstr>
      <vt:lpstr>UCL HEP: SuperNEMO Calorimeter</vt:lpstr>
      <vt:lpstr>Quenching: Birk’s Law</vt:lpstr>
      <vt:lpstr>Range Telescope: Principle</vt:lpstr>
      <vt:lpstr>Range Telescope: Simulation</vt:lpstr>
      <vt:lpstr>Proton Range Reconstruction</vt:lpstr>
      <vt:lpstr>Proton Range Reconstruction</vt:lpstr>
      <vt:lpstr>Proton Range Reconstruction</vt:lpstr>
      <vt:lpstr>Proton Range Reconstruction</vt:lpstr>
      <vt:lpstr>Proton Range Reconstruction</vt:lpstr>
      <vt:lpstr>Scintillator Sheets</vt:lpstr>
      <vt:lpstr>Readout: Pixel Sensor</vt:lpstr>
      <vt:lpstr>MedAustron Beam Test</vt:lpstr>
      <vt:lpstr>MedAustron Beam Test</vt:lpstr>
      <vt:lpstr>MedAustron Beam Test</vt:lpstr>
      <vt:lpstr>Run at 97.4 MeV</vt:lpstr>
      <vt:lpstr>Range reconstruction</vt:lpstr>
      <vt:lpstr>Range reconstruction</vt:lpstr>
      <vt:lpstr>Range reconstruction</vt:lpstr>
      <vt:lpstr>Range Scan</vt:lpstr>
      <vt:lpstr>Range Scan</vt:lpstr>
      <vt:lpstr>Range Scan: Reproducibility</vt:lpstr>
      <vt:lpstr>Range Scan: Reproducibility</vt:lpstr>
      <vt:lpstr>Range Scan: Range Linearity</vt:lpstr>
      <vt:lpstr>Intensity Scan</vt:lpstr>
      <vt:lpstr>Intensity Scan</vt:lpstr>
      <vt:lpstr>Clatterbridge Beam Test: Radiation Damage</vt:lpstr>
      <vt:lpstr>Conclusion</vt:lpstr>
      <vt:lpstr>Thank you for your attention</vt:lpstr>
      <vt:lpstr>PowerPoint Presentation</vt:lpstr>
      <vt:lpstr>Range reconstruction</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Laurent Kelleter</cp:lastModifiedBy>
  <cp:revision>171</cp:revision>
  <dcterms:created xsi:type="dcterms:W3CDTF">2017-03-10T07:56:32Z</dcterms:created>
  <dcterms:modified xsi:type="dcterms:W3CDTF">2018-05-02T18:56:28Z</dcterms:modified>
</cp:coreProperties>
</file>