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79"/>
  </p:normalViewPr>
  <p:slideViewPr>
    <p:cSldViewPr snapToGrid="0" snapToObjects="1">
      <p:cViewPr>
        <p:scale>
          <a:sx n="90" d="100"/>
          <a:sy n="90" d="100"/>
        </p:scale>
        <p:origin x="89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0770-C3EF-034B-8359-1244FAFD7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25149-8F2D-4A44-8641-178560F65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A8410-81A9-724C-9C34-EA5E8BAA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D75D2-F77D-2641-B269-16AB9A07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41D36-D95D-6444-A979-6E70D54A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0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1558-A6CD-5B45-A29E-050FE374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F678C-EB52-E84F-9E24-E8E151926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15C7C-3751-0342-BEC0-B52F44403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FA80F-D746-0A43-AA98-94A70042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69E23-2351-C24C-A7A1-DFB574B4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5F32E7-5F98-8947-A230-6AE2EB89A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6C21BE-5FFD-3744-93C5-30A5A31AC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B1039-A896-B84F-83B8-EF63A717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90B5-485C-E949-893C-1F11B4B5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93F21-5050-564B-825E-8DF311072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A36F-CCEE-284A-A968-5449B3EE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8B2D-DA30-1149-9744-CE8FC7F4C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A5B30-1E9B-2042-AF62-94507B3E1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57300-7532-FB42-B4A5-406ED2CB7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08246-E975-9C43-BF20-98111263E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0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9A7A0-9F07-3E46-B009-9BAEB92A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98F72-B7BE-DE40-B399-138FE0557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7C730-4856-6D4F-BE77-213FF5DF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B53A-68A1-0047-9725-F8AD802E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B2810-58E1-D647-B3FC-4CEC5051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2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FAB5-C8A0-7143-9EF6-BE7803E14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9DC4-875C-9646-8A0D-5162D5DE3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FD6B1-96D8-A340-8EC2-72249A3E0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9F034-60A6-8A45-B8F2-BC9881B6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C9E2C-8068-7146-86A8-0CFA048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66051-2EED-FD4F-9447-DB677B2C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76516-B4DF-394B-9A21-25377EA64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89CCA-8A33-8C4C-9C05-E5D61D30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484CC-F7C1-A14C-95ED-05C0DE927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1A22B2-9077-4B40-BE62-97ABB7204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23668-22EF-4648-A2AF-00F689B8A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0ADB3-2F8A-DE47-8548-86FA0979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20CF16-EF49-764D-AA34-6B2365C4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0288C-0B87-AD41-95A3-AA26A1490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8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21300-B2F5-0144-9A9F-4D552F9A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52D77-E891-AC4D-9916-3DE426615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A484E-5CEC-D340-9D75-B41E4CADF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C718B-137C-2D44-838D-0673B6E5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3C470-B718-9243-85A4-9E2D96BD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2B3D86-64E3-AD40-8C88-49E92B0F9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622E5-5224-CC43-A57A-33225329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43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E446B-4B64-CA4A-B411-58FD74B35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40D0-D3C6-644F-A3E3-D33C984B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25118-8E86-D941-B271-C2346DDA0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56443-E450-3D4D-A6E4-65F196EC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7FDAA-BDC0-2943-A2C1-DF7008AD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4E632-3887-8B48-A7F9-944A69456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0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68760-575C-BB43-834D-52186C49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0111E4-425B-164E-83EF-4772581A1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93145-8414-BD4F-B3AA-699BBA3C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EE3FD-40F8-5D46-9955-171B3F06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42F86-5C4B-5545-B66F-90F8E637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79754-7D1D-EA49-B38B-27C41A046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9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09F96E-FA2E-3341-968C-2A497E92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DDF24-1472-1541-A47C-E0772609A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EAD08-DDFA-BB4A-BFAD-D5605FEA7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A48F-D2F3-3D40-AB01-9E9B3F6E4CA3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C3DB-F995-DA44-A12D-234AAD4FF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EF168-0F64-A444-8AE1-C628FB39B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5D947-394B-9E4C-9042-696A05356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2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5167-A996-B04E-85BE-4ED2093A44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Design of a Detector for Fast Treatment Plan Verification in Proton Radiotherapy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B5CCA-07BC-FB43-AED5-C1BDAFD377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2741"/>
            <a:ext cx="9144000" cy="1655762"/>
          </a:xfrm>
        </p:spPr>
        <p:txBody>
          <a:bodyPr/>
          <a:lstStyle/>
          <a:p>
            <a:r>
              <a:rPr lang="en-US" dirty="0"/>
              <a:t>Saad Shaikh</a:t>
            </a:r>
          </a:p>
          <a:p>
            <a:endParaRPr lang="en-US" dirty="0"/>
          </a:p>
          <a:p>
            <a:r>
              <a:rPr lang="en-US" dirty="0"/>
              <a:t>PBT Group Meeting 22/08/18</a:t>
            </a:r>
          </a:p>
        </p:txBody>
      </p:sp>
    </p:spTree>
    <p:extLst>
      <p:ext uri="{BB962C8B-B14F-4D97-AF65-F5344CB8AC3E}">
        <p14:creationId xmlns:p14="http://schemas.microsoft.com/office/powerpoint/2010/main" val="68160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F72A-B9EC-D242-8FB1-FAADAD339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 Test Results</a:t>
            </a:r>
          </a:p>
        </p:txBody>
      </p:sp>
    </p:spTree>
    <p:extLst>
      <p:ext uri="{BB962C8B-B14F-4D97-AF65-F5344CB8AC3E}">
        <p14:creationId xmlns:p14="http://schemas.microsoft.com/office/powerpoint/2010/main" val="3810551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4501F4-9536-1748-A7CB-33FEE6C9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44692" y="-2667118"/>
            <a:ext cx="6329364" cy="1216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0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4B946-D818-1540-B16C-223DC849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9280" y="-2597916"/>
            <a:ext cx="6333068" cy="121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5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9CB64F-6DA5-7348-82C4-F6C7D4D3E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9280" y="-2580984"/>
            <a:ext cx="6333068" cy="121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3AFB39-8BE5-3147-AC10-B13D6AFBB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27460" y="-2588790"/>
            <a:ext cx="6350001" cy="122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0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099FE-580F-FC4F-8035-CABFB2C3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23586" y="-2610439"/>
            <a:ext cx="6357938" cy="121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049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E3B9-CF2C-7B48-AA7D-567E9541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LED Test Results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55895-0FD3-D742-A452-A24DF2378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Scope behaves well for 1 kHz all the way up to 100 kHz.</a:t>
            </a:r>
          </a:p>
          <a:p>
            <a:r>
              <a:rPr lang="en-GB" dirty="0"/>
              <a:t>Strange behaviour at 1 MHz…</a:t>
            </a:r>
          </a:p>
          <a:p>
            <a:pPr lvl="1"/>
            <a:r>
              <a:rPr lang="en-GB" dirty="0"/>
              <a:t>Seems to cap out at 333 kHz</a:t>
            </a:r>
          </a:p>
          <a:p>
            <a:pPr lvl="1"/>
            <a:r>
              <a:rPr lang="en-GB" dirty="0"/>
              <a:t>Manual states maximum frequency is 250 MHz</a:t>
            </a:r>
          </a:p>
          <a:p>
            <a:pPr lvl="1"/>
            <a:r>
              <a:rPr lang="en-GB" dirty="0"/>
              <a:t>Raw waveforms do not reveal much.</a:t>
            </a:r>
          </a:p>
          <a:p>
            <a:pPr lvl="1"/>
            <a:r>
              <a:rPr lang="en-GB" dirty="0"/>
              <a:t>Potentially of no concern as beam tests are at much lower rates?</a:t>
            </a:r>
          </a:p>
          <a:p>
            <a:r>
              <a:rPr lang="en-GB" dirty="0"/>
              <a:t>Seem to have slightly less error for 100 kHz range.</a:t>
            </a:r>
          </a:p>
        </p:txBody>
      </p:sp>
    </p:spTree>
    <p:extLst>
      <p:ext uri="{BB962C8B-B14F-4D97-AF65-F5344CB8AC3E}">
        <p14:creationId xmlns:p14="http://schemas.microsoft.com/office/powerpoint/2010/main" val="155865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AA97-1068-374A-8B26-4572CF37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FF53D-DB37-AC40-A95A-8BDE3B009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Continue to refine data analysis program</a:t>
            </a:r>
          </a:p>
          <a:p>
            <a:pPr lvl="1"/>
            <a:r>
              <a:rPr lang="en-GB" dirty="0"/>
              <a:t>So far program only calculates the energy of pulses.</a:t>
            </a:r>
          </a:p>
          <a:p>
            <a:pPr lvl="1"/>
            <a:r>
              <a:rPr lang="en-GB" dirty="0"/>
              <a:t>Incorporate functions to match tracker and calorimeter data.</a:t>
            </a:r>
          </a:p>
          <a:p>
            <a:pPr lvl="1"/>
            <a:r>
              <a:rPr lang="en-GB" dirty="0"/>
              <a:t>Use machine learning to produce a more sophisticated way of filtering pile-up.</a:t>
            </a:r>
          </a:p>
          <a:p>
            <a:r>
              <a:rPr lang="en-GB" dirty="0"/>
              <a:t>Take more data at Birmingham! </a:t>
            </a:r>
          </a:p>
        </p:txBody>
      </p:sp>
    </p:spTree>
    <p:extLst>
      <p:ext uri="{BB962C8B-B14F-4D97-AF65-F5344CB8AC3E}">
        <p14:creationId xmlns:p14="http://schemas.microsoft.com/office/powerpoint/2010/main" val="2620928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FFA0-246D-A748-85AD-7745E813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Background…</a:t>
            </a:r>
          </a:p>
        </p:txBody>
      </p:sp>
    </p:spTree>
    <p:extLst>
      <p:ext uri="{BB962C8B-B14F-4D97-AF65-F5344CB8AC3E}">
        <p14:creationId xmlns:p14="http://schemas.microsoft.com/office/powerpoint/2010/main" val="37415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0837-DE0C-B94A-B84E-7C623E86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 Verification (TPV)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AE0DB-BC36-6044-B3F6-00716F2B5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Radiotherapy causes death of cancerous cells (and healthy cells).</a:t>
            </a:r>
          </a:p>
          <a:p>
            <a:r>
              <a:rPr lang="en-GB" dirty="0"/>
              <a:t>Proton therapy (PT) delivers highly concentrated radiation doses to localised areas. </a:t>
            </a:r>
          </a:p>
          <a:p>
            <a:r>
              <a:rPr lang="en-GB" dirty="0"/>
              <a:t>Minimal collateral damage, but little room for screw ups…</a:t>
            </a:r>
          </a:p>
          <a:p>
            <a:r>
              <a:rPr lang="en-GB" dirty="0"/>
              <a:t>Need to ensure that treatment will be delivered as expected within small margin of error </a:t>
            </a:r>
            <a:r>
              <a:rPr lang="en-GB" b="1" dirty="0"/>
              <a:t>BEFORE</a:t>
            </a:r>
            <a:r>
              <a:rPr lang="en-GB" dirty="0"/>
              <a:t> treating patient.</a:t>
            </a:r>
          </a:p>
          <a:p>
            <a:r>
              <a:rPr lang="en-GB" dirty="0"/>
              <a:t>Current methods of TPV are slow and waste time that could be used to treat patients.</a:t>
            </a:r>
          </a:p>
        </p:txBody>
      </p:sp>
    </p:spTree>
    <p:extLst>
      <p:ext uri="{BB962C8B-B14F-4D97-AF65-F5344CB8AC3E}">
        <p14:creationId xmlns:p14="http://schemas.microsoft.com/office/powerpoint/2010/main" val="299398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4A24-8C62-6F4E-8CF4-83CC7A97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Improvement to TPV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50A4A-DBBD-8140-9FDF-E368B9752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Couple tracker with scintillation-based calorimeter to deliver position and dose measurements of a proton beam.</a:t>
            </a:r>
          </a:p>
          <a:p>
            <a:r>
              <a:rPr lang="en-GB" dirty="0"/>
              <a:t>Could deliver necessary info for TPV much more quickly.</a:t>
            </a:r>
          </a:p>
          <a:p>
            <a:r>
              <a:rPr lang="en-GB" dirty="0"/>
              <a:t>UCL developing a single-module calorimeter prototype using tech from SuperNEMO.</a:t>
            </a:r>
          </a:p>
          <a:p>
            <a:pPr lvl="1"/>
            <a:r>
              <a:rPr lang="en-GB" dirty="0"/>
              <a:t>Scintillator block, photomultiplier tube, HV Supply, readout to LeCroy oscilloscope.</a:t>
            </a:r>
          </a:p>
          <a:p>
            <a:r>
              <a:rPr lang="en-GB" dirty="0"/>
              <a:t>Birmingham </a:t>
            </a:r>
            <a:r>
              <a:rPr lang="en-GB" dirty="0" err="1"/>
              <a:t>PRaVDA</a:t>
            </a:r>
            <a:r>
              <a:rPr lang="en-GB" dirty="0"/>
              <a:t> group developing a tracker.</a:t>
            </a:r>
          </a:p>
          <a:p>
            <a:pPr lvl="1"/>
            <a:r>
              <a:rPr lang="en-GB" dirty="0"/>
              <a:t>Three silicon strips offset by 60° to provide 2D position measurements.</a:t>
            </a:r>
          </a:p>
        </p:txBody>
      </p:sp>
    </p:spTree>
    <p:extLst>
      <p:ext uri="{BB962C8B-B14F-4D97-AF65-F5344CB8AC3E}">
        <p14:creationId xmlns:p14="http://schemas.microsoft.com/office/powerpoint/2010/main" val="37648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08D7E-DC4F-754D-9F6D-DB214D1D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576"/>
            <a:ext cx="5308600" cy="5307542"/>
          </a:xfrm>
        </p:spPr>
        <p:txBody>
          <a:bodyPr/>
          <a:lstStyle/>
          <a:p>
            <a:r>
              <a:rPr lang="en-GB" dirty="0"/>
              <a:t>UCL Single-Module Calorimeter</a:t>
            </a:r>
          </a:p>
        </p:txBody>
      </p:sp>
      <p:pic>
        <p:nvPicPr>
          <p:cNvPr id="1025" name="Picture 1" descr="page32image1823776">
            <a:extLst>
              <a:ext uri="{FF2B5EF4-FFF2-40B4-BE49-F238E27FC236}">
                <a16:creationId xmlns:a16="http://schemas.microsoft.com/office/drawing/2014/main" id="{4EB71129-9E32-134A-A226-75DB51AB9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125"/>
            <a:ext cx="4614334" cy="61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9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08A-0AF5-9142-9EBF-6D3F8154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UCL Single-Module Calorimeter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DE770-4DC3-0E43-B2A8-E93820135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LeCroy oscilloscope operates on a trigger-based system to record pulses from calorimeter.</a:t>
            </a:r>
          </a:p>
          <a:p>
            <a:r>
              <a:rPr lang="en-GB" dirty="0"/>
              <a:t>Pulse recorded as: potential difference against time. Integral provides ‘ADC Counts’ -&gt; Energy!</a:t>
            </a:r>
          </a:p>
          <a:p>
            <a:r>
              <a:rPr lang="en-GB" dirty="0"/>
              <a:t>Have developed ROOT-based analysis tools to analyse readouts from scope</a:t>
            </a:r>
          </a:p>
          <a:p>
            <a:pPr lvl="1"/>
            <a:r>
              <a:rPr lang="en-GB" dirty="0"/>
              <a:t>Compiled program into single executable</a:t>
            </a:r>
          </a:p>
          <a:p>
            <a:pPr lvl="1"/>
            <a:r>
              <a:rPr lang="en-GB" dirty="0"/>
              <a:t>Can plot raw waveforms</a:t>
            </a:r>
          </a:p>
          <a:p>
            <a:pPr lvl="1"/>
            <a:r>
              <a:rPr lang="en-GB" dirty="0"/>
              <a:t>Can histogram intervals between triggers</a:t>
            </a:r>
          </a:p>
          <a:p>
            <a:pPr lvl="1"/>
            <a:r>
              <a:rPr lang="en-GB" dirty="0"/>
              <a:t>Can histogram ADC Spectra</a:t>
            </a:r>
          </a:p>
        </p:txBody>
      </p:sp>
    </p:spTree>
    <p:extLst>
      <p:ext uri="{BB962C8B-B14F-4D97-AF65-F5344CB8AC3E}">
        <p14:creationId xmlns:p14="http://schemas.microsoft.com/office/powerpoint/2010/main" val="40975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9FA9-667D-DE4E-8725-3E91A844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of Program</a:t>
            </a:r>
          </a:p>
        </p:txBody>
      </p:sp>
    </p:spTree>
    <p:extLst>
      <p:ext uri="{BB962C8B-B14F-4D97-AF65-F5344CB8AC3E}">
        <p14:creationId xmlns:p14="http://schemas.microsoft.com/office/powerpoint/2010/main" val="344049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3354B-E0F7-DB41-86CB-2351DBEC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Match Made in HEP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65AEA-D2C4-E54B-8051-FDC106109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1778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Experiment set up consists of tracker placed upstream of calorimeter.</a:t>
            </a:r>
          </a:p>
          <a:p>
            <a:r>
              <a:rPr lang="en-GB" dirty="0"/>
              <a:t>Proof of principle from reproduction of shape of beam-degrading target in energy deposition profile.</a:t>
            </a:r>
          </a:p>
          <a:p>
            <a:r>
              <a:rPr lang="en-GB" dirty="0"/>
              <a:t>Previous attempt to match measurements of tracker and calorimeter unsuccessful.</a:t>
            </a:r>
          </a:p>
          <a:p>
            <a:pPr lvl="1"/>
            <a:r>
              <a:rPr lang="en-GB" dirty="0"/>
              <a:t>Detectors not operating on same clock: could not match timestamps of measurements.</a:t>
            </a:r>
          </a:p>
          <a:p>
            <a:pPr lvl="1"/>
            <a:r>
              <a:rPr lang="en-GB" dirty="0"/>
              <a:t>Strange smearing of ADC spectra observed with detector placed upstream.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049" name="Picture 1" descr="page33image1819520">
            <a:extLst>
              <a:ext uri="{FF2B5EF4-FFF2-40B4-BE49-F238E27FC236}">
                <a16:creationId xmlns:a16="http://schemas.microsoft.com/office/drawing/2014/main" id="{2B19A2D6-0A50-3B43-8FED-0F2B5814C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14" y="605480"/>
            <a:ext cx="4096265" cy="54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96E9-ED1D-9D4C-9046-76B2C468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Birmingham II: This Time It’s Personal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28ED3-B3AF-E540-8603-2812113ED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Current aim is to take new measurements in October.</a:t>
            </a:r>
          </a:p>
          <a:p>
            <a:r>
              <a:rPr lang="en-GB" dirty="0"/>
              <a:t>LeCroy scope now will be triggered externally, by the tracker itself.</a:t>
            </a:r>
          </a:p>
          <a:p>
            <a:r>
              <a:rPr lang="en-GB" dirty="0"/>
              <a:t>LeCroy scope now will record 65000 pulses per file.</a:t>
            </a:r>
          </a:p>
          <a:p>
            <a:pPr lvl="1"/>
            <a:r>
              <a:rPr lang="en-GB" dirty="0"/>
              <a:t>Previously set to 1000 pulses per file.</a:t>
            </a:r>
          </a:p>
          <a:p>
            <a:pPr lvl="1"/>
            <a:r>
              <a:rPr lang="en-GB" dirty="0"/>
              <a:t>Minimise downtime and better synchronisation of data intake.</a:t>
            </a:r>
          </a:p>
          <a:p>
            <a:r>
              <a:rPr lang="en-GB" dirty="0"/>
              <a:t>Preparation completed so far:</a:t>
            </a:r>
          </a:p>
          <a:p>
            <a:pPr lvl="1"/>
            <a:r>
              <a:rPr lang="en-GB" dirty="0"/>
              <a:t>Overhauled analysis tools for ease of use.</a:t>
            </a:r>
          </a:p>
          <a:p>
            <a:pPr lvl="1"/>
            <a:r>
              <a:rPr lang="en-GB" dirty="0"/>
              <a:t>Tested scope to check if it can handle a buffer of that size with high rates of data.</a:t>
            </a:r>
          </a:p>
        </p:txBody>
      </p:sp>
    </p:spTree>
    <p:extLst>
      <p:ext uri="{BB962C8B-B14F-4D97-AF65-F5344CB8AC3E}">
        <p14:creationId xmlns:p14="http://schemas.microsoft.com/office/powerpoint/2010/main" val="50126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515</Words>
  <Application>Microsoft Macintosh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Design of a Detector for Fast Treatment Plan Verification in Proton Radiotherapy</vt:lpstr>
      <vt:lpstr>Background…</vt:lpstr>
      <vt:lpstr>Treatment Plan Verification (TPV)</vt:lpstr>
      <vt:lpstr>Proposed Improvement to TPV</vt:lpstr>
      <vt:lpstr>UCL Single-Module Calorimeter</vt:lpstr>
      <vt:lpstr>UCL Single-Module Calorimeter</vt:lpstr>
      <vt:lpstr>Demo of Program</vt:lpstr>
      <vt:lpstr>A Match Made in HEP</vt:lpstr>
      <vt:lpstr>Birmingham II: This Time It’s Personal</vt:lpstr>
      <vt:lpstr>Scope Test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LED Test Results Summary</vt:lpstr>
      <vt:lpstr>Further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a Detector for Fast Treatment Plan Verification in Proton Radiotherapy</dc:title>
  <dc:creator>Shaikh, Saad</dc:creator>
  <cp:lastModifiedBy>Shaikh, Saad</cp:lastModifiedBy>
  <cp:revision>13</cp:revision>
  <dcterms:created xsi:type="dcterms:W3CDTF">2018-08-22T10:18:11Z</dcterms:created>
  <dcterms:modified xsi:type="dcterms:W3CDTF">2018-08-22T13:58:38Z</dcterms:modified>
</cp:coreProperties>
</file>