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61B69-6C87-344F-B1D8-0FD5E062522A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C69AA-B0E1-2F46-AD70-B29055B64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C69AA-B0E1-2F46-AD70-B29055B64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3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C69AA-B0E1-2F46-AD70-B29055B64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7440-85D0-4843-AD37-068B916AD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F599E-98FB-9447-BC7B-EAEE23966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A8A8D-1CE9-9E44-B40F-B3B52515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58ED-CA55-D541-9465-6405A66E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A3182-F003-C843-874B-A0EAE51C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4C49-1A55-4C42-AD7D-1A0461D5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59C4A-4E77-A145-8962-37211A2F2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319A1-C9D5-194A-86B9-82B83E9F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CFD3-DC84-7246-8E3B-51A855CA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EA179-D049-C440-88E1-BF4DD6DE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8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D9335-2FAE-0842-BFBA-872A092E2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4D014-EB9D-C740-9011-417751C59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6DBB-E3FA-6F42-AA9D-FCC1684B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0508-2306-2949-A50B-2C1024DB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411C-4333-CD4D-9066-F4560D24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ADAD-B244-034D-8778-2703E399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2147C-7079-994B-A549-18C73A37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93EA-6461-8F42-8231-3C07D349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B916A-2BB8-ED43-870A-A678D862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A6DF-E27B-3D4A-BE12-74C77BDE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221-FC25-BB47-BA49-768044B6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4C68E-26A0-B94D-807B-FFAC31A91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E296-7F91-294A-9FE6-1715E5D5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92A2-B86B-AF49-800D-7D112B23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A4215-00F5-C14E-8F80-2D24EC0B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B911-0FC8-B147-BB47-9CCAA8D2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5920-684D-1947-93D8-87AF3FA0B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0A2C5-71D6-5A49-86AC-E9F5B524B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3F06D-B561-F742-8A30-2822438E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149C4-16C7-0748-8A50-F18FBAC6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A05BE-C995-104F-AD20-2EC4CB4F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C011-0805-0644-B7AF-2506DD80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305A1-1073-604B-AD6C-2AE73705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261E2-D464-284E-8754-D9775CAF8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1F13D-E899-204E-9602-FD09CE67B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432E-A2E6-984A-966F-11231A185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CDBD9-B53E-AC47-8873-EAC6EDDB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03749-454B-1E43-AA5D-6EEA8D9A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4B74E-C3EE-3542-9E75-09E260C2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4E69-4408-144A-BC20-00CB6FF4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078FB-1E95-3442-8D5E-FE849301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EB9C6-E5AB-534A-ACD2-25D18459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50CAC-8D53-374A-A4F8-0A370D4F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9D672-259A-2C49-AF2C-FE29552E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07ADF-F48E-8949-B2A4-072B8A6A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D46C-39C5-994C-B3F8-ECE0C27D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7F20-FA6F-9245-9DAA-EBA01D0A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B1C3-57A3-264B-9E39-FEE1A1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749EE-A633-D04B-A2F7-FA3C06675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45E79-0336-5547-8B03-4E6E80F6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E8316-1833-4241-A9FD-5B8C4632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6EE8C-989F-314E-AC8F-B7EDF8E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0859-F3C0-1C44-A6E9-50BFE048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22219-1027-A546-8218-B12D7C808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9CC47-7B59-D34B-AD77-3204076DF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33442-D2AD-BB47-A042-1553B772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7696-2C75-2F4B-91FA-F1CF5134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F086E-E650-964E-ACB9-4F4E49A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342BB-F324-924C-9CCD-C434B508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29D84-F7FA-7641-9D00-D982C6BF7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FEBA5-8300-A641-AF75-70469C67D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2582-DF42-7040-8AF5-6AFD2AFCAA0D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7AF4D-E19D-6249-BD2A-80B321A50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D746-7771-1440-B986-B4F7D80DD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02C3-AC6E-F045-AE0B-5B9A2C2C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5149-F422-2549-A059-6903D153D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Proton CT reconstructions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C7EA9-BD78-3A4C-A73E-77A8CA919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Matthieu Hentz</a:t>
            </a:r>
          </a:p>
          <a:p>
            <a:r>
              <a:rPr lang="en-US" dirty="0"/>
              <a:t>28/11/2018</a:t>
            </a:r>
          </a:p>
        </p:txBody>
      </p:sp>
    </p:spTree>
    <p:extLst>
      <p:ext uri="{BB962C8B-B14F-4D97-AF65-F5344CB8AC3E}">
        <p14:creationId xmlns:p14="http://schemas.microsoft.com/office/powerpoint/2010/main" val="69912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18B4-A29B-DF40-BD42-F379E2F7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46874-574C-1E49-A2D5-6A0B8AA1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1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Analytic reconstruction algorithm:</a:t>
            </a:r>
          </a:p>
          <a:p>
            <a:pPr lvl="1"/>
            <a:r>
              <a:rPr lang="en-US" dirty="0"/>
              <a:t>Filtered backprojection (FBP)</a:t>
            </a:r>
          </a:p>
          <a:p>
            <a:pPr lvl="1"/>
            <a:r>
              <a:rPr lang="en-US" dirty="0"/>
              <a:t>Good because it’s fast</a:t>
            </a:r>
          </a:p>
          <a:p>
            <a:pPr lvl="1"/>
            <a:r>
              <a:rPr lang="en-US" dirty="0"/>
              <a:t>Using Simon Rit’s implementation that uses Schulte’s Gaussian MLP estimate for proton paths</a:t>
            </a:r>
          </a:p>
          <a:p>
            <a:r>
              <a:rPr lang="en-US" dirty="0"/>
              <a:t>Simulation parameters:</a:t>
            </a:r>
          </a:p>
          <a:p>
            <a:pPr lvl="1"/>
            <a:r>
              <a:rPr lang="en-US" dirty="0"/>
              <a:t>Multithreaded Geant4 10.4.2</a:t>
            </a:r>
          </a:p>
          <a:p>
            <a:pPr lvl="1"/>
            <a:r>
              <a:rPr lang="en-US" dirty="0"/>
              <a:t>288 million proton at 200 MeV, runtime about 3.5 hours using 8 cores on 20 nodes</a:t>
            </a:r>
          </a:p>
          <a:p>
            <a:pPr lvl="1"/>
            <a:r>
              <a:rPr lang="en-US" dirty="0"/>
              <a:t>Phantoms are 20 cm in diameter: Catphan CTP528 module and spiral phantom to show radial variation in spatial resolution</a:t>
            </a:r>
          </a:p>
          <a:p>
            <a:pPr lvl="1"/>
            <a:r>
              <a:rPr lang="en-US" dirty="0"/>
              <a:t>720 projections, every 0.5°</a:t>
            </a:r>
          </a:p>
          <a:p>
            <a:pPr lvl="1"/>
            <a:r>
              <a:rPr lang="en-US" dirty="0"/>
              <a:t>Translates to 900 protons/mm^2 per projection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D1F1-5CA0-6D46-BDA8-E65C8468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325838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Spiral phantom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4C5B5-E7C0-364A-B2D8-32AE2A16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59280"/>
            <a:ext cx="5447069" cy="43645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Water cylinder of radius 10 cm</a:t>
            </a:r>
          </a:p>
          <a:p>
            <a:r>
              <a:rPr lang="en-US" dirty="0"/>
              <a:t>Aluminium inserts, 5 mm wide</a:t>
            </a:r>
          </a:p>
          <a:p>
            <a:r>
              <a:rPr lang="en-US" dirty="0">
                <a:sym typeface="Wingdings" pitchFamily="2" charset="2"/>
              </a:rPr>
              <a:t>Perfect phantom </a:t>
            </a:r>
          </a:p>
          <a:p>
            <a:pPr marL="457200" lvl="1" indent="0">
              <a:buNone/>
            </a:pPr>
            <a:r>
              <a:rPr lang="en-US" dirty="0"/>
              <a:t>Evaluated using stopping power values from NIST PSTAR tables:</a:t>
            </a:r>
          </a:p>
          <a:p>
            <a:pPr marL="457200" lvl="1" indent="0">
              <a:buNone/>
            </a:pPr>
            <a:r>
              <a:rPr lang="en-US" dirty="0"/>
              <a:t> 	S(Al, 200 MeV) = 9.520</a:t>
            </a:r>
          </a:p>
          <a:p>
            <a:pPr marL="457200" lvl="1" indent="0">
              <a:buNone/>
            </a:pPr>
            <a:r>
              <a:rPr lang="en-US" dirty="0"/>
              <a:t>  S(Water, 200 MeV) = </a:t>
            </a:r>
            <a:r>
              <a:rPr lang="en-GB" dirty="0"/>
              <a:t>4.492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So white inserts have value</a:t>
            </a:r>
          </a:p>
          <a:p>
            <a:pPr marL="457200" lvl="1" indent="0">
              <a:buNone/>
            </a:pPr>
            <a:r>
              <a:rPr lang="en-GB" dirty="0"/>
              <a:t>   RSP(Al) = 9.520/4.492 = 2.120</a:t>
            </a:r>
          </a:p>
          <a:p>
            <a:r>
              <a:rPr lang="en-US" dirty="0"/>
              <a:t>Grey area has value: RSP(Water) = 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E0426-BE02-A945-BCB4-072C2F78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00" y="1066800"/>
            <a:ext cx="5052646" cy="5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D3C3-F5DA-1D47-B6DB-FF44B97D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phantom pCT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9C584B-3043-AC42-9C4F-BFFE34678F0B}"/>
              </a:ext>
            </a:extLst>
          </p:cNvPr>
          <p:cNvSpPr txBox="1">
            <a:spLocks/>
          </p:cNvSpPr>
          <p:nvPr/>
        </p:nvSpPr>
        <p:spPr>
          <a:xfrm>
            <a:off x="648931" y="1859280"/>
            <a:ext cx="5447069" cy="436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Binned at 0.5 mm intervals and then averaged</a:t>
            </a:r>
          </a:p>
          <a:p>
            <a:r>
              <a:rPr lang="en-GB" dirty="0"/>
              <a:t>This where the MLP estimate comes in as the proton paths need to be estimated to know their position which is then used in the binning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BF83EE-8D41-0F45-9A40-938FBC41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00" y="1065600"/>
            <a:ext cx="5054400" cy="5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8214-8406-9643-9732-79E8F96A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phantom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1380F-0ED0-8445-AB2A-A7D03B36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24" y="1690688"/>
            <a:ext cx="4974500" cy="4515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1E7468-FB23-8D45-8432-430E49046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4515315" cy="4515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E962B-5FCB-4241-B792-A81439605643}"/>
              </a:ext>
            </a:extLst>
          </p:cNvPr>
          <p:cNvSpPr txBox="1"/>
          <p:nvPr/>
        </p:nvSpPr>
        <p:spPr>
          <a:xfrm>
            <a:off x="2759867" y="630820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E8087-480C-1046-986E-BB552D46C00E}"/>
              </a:ext>
            </a:extLst>
          </p:cNvPr>
          <p:cNvSpPr txBox="1"/>
          <p:nvPr/>
        </p:nvSpPr>
        <p:spPr>
          <a:xfrm>
            <a:off x="8697110" y="6308209"/>
            <a:ext cx="58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Rit’s</a:t>
            </a:r>
          </a:p>
        </p:txBody>
      </p:sp>
    </p:spTree>
    <p:extLst>
      <p:ext uri="{BB962C8B-B14F-4D97-AF65-F5344CB8AC3E}">
        <p14:creationId xmlns:p14="http://schemas.microsoft.com/office/powerpoint/2010/main" val="290308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773D-55F0-7F4C-BAF4-6819D975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observation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08823-97CF-DA4E-BE6F-9075C4DD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59" y="1689005"/>
            <a:ext cx="4047565" cy="4047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FB8D0-1853-8048-A95A-436A28A8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541" y="1689004"/>
            <a:ext cx="4047565" cy="4047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2CA56-3137-324B-8A94-D23041026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" y="1689006"/>
            <a:ext cx="4047565" cy="4047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D8A9C5-4E98-1C4B-9066-90942D4DD404}"/>
              </a:ext>
            </a:extLst>
          </p:cNvPr>
          <p:cNvSpPr txBox="1"/>
          <p:nvPr/>
        </p:nvSpPr>
        <p:spPr>
          <a:xfrm>
            <a:off x="746408" y="5943600"/>
            <a:ext cx="260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“Distance-driven binning”</a:t>
            </a:r>
          </a:p>
          <a:p>
            <a:r>
              <a:rPr lang="en-US" dirty="0"/>
              <a:t> i.e. averaging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E72B8-E1AB-5844-B880-8DD7C54D45B2}"/>
              </a:ext>
            </a:extLst>
          </p:cNvPr>
          <p:cNvSpPr txBox="1"/>
          <p:nvPr/>
        </p:nvSpPr>
        <p:spPr>
          <a:xfrm>
            <a:off x="4853224" y="6081147"/>
            <a:ext cx="24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Binned at entry detector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606888-788A-4D48-BC0B-1260D70D7F75}"/>
              </a:ext>
            </a:extLst>
          </p:cNvPr>
          <p:cNvSpPr txBox="1"/>
          <p:nvPr/>
        </p:nvSpPr>
        <p:spPr>
          <a:xfrm>
            <a:off x="8976741" y="6123543"/>
            <a:ext cx="23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Binned at exit detector</a:t>
            </a:r>
          </a:p>
        </p:txBody>
      </p:sp>
    </p:spTree>
    <p:extLst>
      <p:ext uri="{BB962C8B-B14F-4D97-AF65-F5344CB8AC3E}">
        <p14:creationId xmlns:p14="http://schemas.microsoft.com/office/powerpoint/2010/main" val="239058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D3C3-F5DA-1D47-B6DB-FF44B97D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degrades towards centre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F757FD-1C86-274B-BB3D-5AB269980421}"/>
              </a:ext>
            </a:extLst>
          </p:cNvPr>
          <p:cNvGrpSpPr/>
          <p:nvPr/>
        </p:nvGrpSpPr>
        <p:grpSpPr>
          <a:xfrm>
            <a:off x="1498128" y="2019304"/>
            <a:ext cx="8664154" cy="4533131"/>
            <a:chOff x="591781" y="1690688"/>
            <a:chExt cx="7876504" cy="4533131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669C584B-3043-AC42-9C4F-BFFE34678F0B}"/>
                </a:ext>
              </a:extLst>
            </p:cNvPr>
            <p:cNvSpPr txBox="1">
              <a:spLocks/>
            </p:cNvSpPr>
            <p:nvPr/>
          </p:nvSpPr>
          <p:spPr>
            <a:xfrm>
              <a:off x="591781" y="1859280"/>
              <a:ext cx="7876504" cy="4364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Insert close to the surface </a:t>
              </a:r>
            </a:p>
            <a:p>
              <a:endParaRPr lang="en-US" dirty="0"/>
            </a:p>
            <a:p>
              <a:pPr marL="0" indent="0">
                <a:buNone/>
              </a:pPr>
              <a:r>
                <a:rPr lang="en-US" dirty="0"/>
                <a:t> vs. insert close to the centre</a:t>
              </a:r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r>
                <a:rPr lang="en-US" dirty="0"/>
                <a:t>This is attributed to the uncertainty envelope of the MLP estimate being largest at the centre of the phantom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533278-2FD6-3847-B24E-DE132E8D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259" y="1690688"/>
              <a:ext cx="800100" cy="8255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463389-F4FC-D140-9A3A-93A8375CE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9859" y="2750745"/>
              <a:ext cx="850900" cy="850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26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8214-8406-9643-9732-79E8F96A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Catphan CTP528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E962B-5FCB-4241-B792-A81439605643}"/>
              </a:ext>
            </a:extLst>
          </p:cNvPr>
          <p:cNvSpPr txBox="1"/>
          <p:nvPr/>
        </p:nvSpPr>
        <p:spPr>
          <a:xfrm>
            <a:off x="2759867" y="630820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E8087-480C-1046-986E-BB552D46C00E}"/>
              </a:ext>
            </a:extLst>
          </p:cNvPr>
          <p:cNvSpPr txBox="1"/>
          <p:nvPr/>
        </p:nvSpPr>
        <p:spPr>
          <a:xfrm>
            <a:off x="8697110" y="6308209"/>
            <a:ext cx="58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Rit’s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92ED2-77B4-A744-8BBD-A6C29C3B6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9400"/>
            <a:ext cx="4657890" cy="4657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351BA-7CAF-7B43-9FDE-D69EA5A51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628" y="1608529"/>
            <a:ext cx="4657891" cy="46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226</Words>
  <Application>Microsoft Macintosh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Proton CT reconstructions</vt:lpstr>
      <vt:lpstr>Reconstruction details</vt:lpstr>
      <vt:lpstr>Spiral phantom</vt:lpstr>
      <vt:lpstr>Spiral phantom pCT</vt:lpstr>
      <vt:lpstr>Spiral phantom comparison</vt:lpstr>
      <vt:lpstr>Interesting observation</vt:lpstr>
      <vt:lpstr>Resolution degrades towards centre</vt:lpstr>
      <vt:lpstr>Catphan CTP528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CT reconstructions</dc:title>
  <dc:creator>Hentz, Matthieu</dc:creator>
  <cp:lastModifiedBy>Hentz, Matthieu</cp:lastModifiedBy>
  <cp:revision>8</cp:revision>
  <dcterms:created xsi:type="dcterms:W3CDTF">2018-11-28T13:12:14Z</dcterms:created>
  <dcterms:modified xsi:type="dcterms:W3CDTF">2018-11-28T15:27:44Z</dcterms:modified>
</cp:coreProperties>
</file>