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EA7600"/>
    <a:srgbClr val="B2B3B2"/>
    <a:srgbClr val="EFA720"/>
    <a:srgbClr val="361C64"/>
    <a:srgbClr val="0C1A44"/>
    <a:srgbClr val="9FD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99"/>
  </p:normalViewPr>
  <p:slideViewPr>
    <p:cSldViewPr snapToGrid="0" snapToObjects="1">
      <p:cViewPr>
        <p:scale>
          <a:sx n="103" d="100"/>
          <a:sy n="103" d="100"/>
        </p:scale>
        <p:origin x="-944" y="-6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38B8D-1069-3347-90FE-EFC58A1B9E44}" type="datetimeFigureOut">
              <a:rPr lang="en-US" smtClean="0"/>
              <a:t>27/11/19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F72F4-D43C-614B-B331-07E2C34EC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46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7A848-CEE9-2E4C-88D4-3A15E34C9D1F}" type="datetimeFigureOut">
              <a:rPr lang="en-US" smtClean="0"/>
              <a:t>27/11/19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2AD9B-210B-A545-8A1E-463FED092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555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7990-6C2C-764A-A04B-A89629C05AC9}" type="datetime1">
              <a:rPr lang="en-GB" smtClean="0"/>
              <a:t>27/11/19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91D0-DE95-F54B-AD17-9FCFCC089DAE}" type="datetime1">
              <a:rPr lang="en-GB" smtClean="0"/>
              <a:t>27/11/19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3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DD77-7862-A54E-9FCD-26653414EDBD}" type="datetime1">
              <a:rPr lang="en-GB" smtClean="0"/>
              <a:t>27/11/19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5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27E9-490C-4B4A-A581-A1948C7AB4FA}" type="datetime1">
              <a:rPr lang="en-GB" smtClean="0"/>
              <a:t>27/11/19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2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FD63-EB56-C943-AA7C-500D138087FD}" type="datetime1">
              <a:rPr lang="en-GB" smtClean="0"/>
              <a:t>27/11/19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7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1A82-52E0-0A45-A331-865BC97EDCC9}" type="datetime1">
              <a:rPr lang="en-GB" smtClean="0"/>
              <a:t>27/11/19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9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75A8-A8FF-4C41-A5F1-5C20A43841BF}" type="datetime1">
              <a:rPr lang="en-GB" smtClean="0"/>
              <a:t>27/11/19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6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903B-EF4D-5F49-AF8C-CA84EED366D5}" type="datetime1">
              <a:rPr lang="en-GB" smtClean="0"/>
              <a:t>27/11/19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5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2D64-5CCA-304D-AD5F-48AAAA79D518}" type="datetime1">
              <a:rPr lang="en-GB" smtClean="0"/>
              <a:t>27/11/19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3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98E1-5D08-404D-B9CF-8DAAAAA3F634}" type="datetime1">
              <a:rPr lang="en-GB" smtClean="0"/>
              <a:t>27/11/19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3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DEF2-4619-B548-8B6F-A55C9C69C8C1}" type="datetime1">
              <a:rPr lang="en-GB" smtClean="0"/>
              <a:t>27/11/19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1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ADB3-D0A1-CB49-AE28-A68A12DCC9BC}" type="datetime1">
              <a:rPr lang="en-GB" smtClean="0"/>
              <a:t>27/11/19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160303"/>
            <a:ext cx="9144000" cy="1235075"/>
            <a:chOff x="0" y="-66259"/>
            <a:chExt cx="9144000" cy="1235075"/>
          </a:xfrm>
        </p:grpSpPr>
        <p:sp>
          <p:nvSpPr>
            <p:cNvPr id="8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732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9C0A3-94FD-F14C-8DA4-40D43BE4DC6B}" type="datetime1">
              <a:rPr lang="en-GB" smtClean="0"/>
              <a:t>27/11/19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5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11.jpeg"/><Relationship Id="rId5" Type="http://schemas.microsoft.com/office/2007/relationships/hdphoto" Target="../media/hdphoto4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2.jpeg"/><Relationship Id="rId5" Type="http://schemas.microsoft.com/office/2007/relationships/hdphoto" Target="../media/hdphoto5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L_Range_Detec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20" y="1303408"/>
            <a:ext cx="3339408" cy="3756834"/>
          </a:xfrm>
          <a:prstGeom prst="rect">
            <a:avLst/>
          </a:prstGeom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05740" y="2250895"/>
            <a:ext cx="5476879" cy="2101889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>
            <a:noAutofit/>
          </a:bodyPr>
          <a:lstStyle/>
          <a:p>
            <a:r>
              <a:rPr lang="en-GB" sz="3200" dirty="0" smtClean="0">
                <a:solidFill>
                  <a:srgbClr val="003D4C"/>
                </a:solidFill>
                <a:latin typeface="Arial" charset="0"/>
                <a:ea typeface="Arial" charset="0"/>
                <a:cs typeface="Arial" charset="0"/>
              </a:rPr>
              <a:t>Birks’ constant measurement</a:t>
            </a:r>
            <a:endParaRPr lang="en-GB" sz="3200" dirty="0" smtClean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2000" dirty="0" smtClean="0">
              <a:solidFill>
                <a:srgbClr val="003D4C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000" dirty="0" smtClean="0">
                <a:solidFill>
                  <a:srgbClr val="003D4C"/>
                </a:solidFill>
                <a:latin typeface="Arial" charset="0"/>
                <a:ea typeface="Arial" charset="0"/>
                <a:cs typeface="Arial" charset="0"/>
              </a:rPr>
              <a:t>Laurent Kelleter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66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Birks constant measurement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1" descr="birks_runs_M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0" y="1763310"/>
            <a:ext cx="3002146" cy="2159438"/>
          </a:xfrm>
          <a:prstGeom prst="rect">
            <a:avLst/>
          </a:prstGeom>
        </p:spPr>
      </p:pic>
      <p:pic>
        <p:nvPicPr>
          <p:cNvPr id="3" name="Picture 2" descr="birks_runs_hit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467" y="1786683"/>
            <a:ext cx="2940760" cy="2115284"/>
          </a:xfrm>
          <a:prstGeom prst="rect">
            <a:avLst/>
          </a:prstGeom>
        </p:spPr>
      </p:pic>
      <p:pic>
        <p:nvPicPr>
          <p:cNvPr id="4" name="Picture 3" descr="Birks_runs_hit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085" y="1775641"/>
            <a:ext cx="2920638" cy="21008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0067" y="1541355"/>
            <a:ext cx="136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MedAustron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95527" y="1602017"/>
            <a:ext cx="116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HIT Nov18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53940" y="1566016"/>
            <a:ext cx="112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HIT Apr19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895527" y="3181354"/>
            <a:ext cx="210257" cy="11467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189500" y="3292333"/>
            <a:ext cx="363700" cy="10481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74178" y="4316088"/>
            <a:ext cx="5465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 of Birks constant with decreasing beam energy.</a:t>
            </a:r>
          </a:p>
          <a:p>
            <a:r>
              <a:rPr lang="en-US" dirty="0" smtClean="0"/>
              <a:t>Question: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6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Birks constant fit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 descr="Run114_birksf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6542" y="1460306"/>
            <a:ext cx="2819271" cy="3917957"/>
          </a:xfrm>
          <a:prstGeom prst="rect">
            <a:avLst/>
          </a:prstGeom>
        </p:spPr>
      </p:pic>
      <p:pic>
        <p:nvPicPr>
          <p:cNvPr id="3" name="Picture 2" descr="Run114_birksfix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9296" y="1455438"/>
            <a:ext cx="2844252" cy="39526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9167" y="3600605"/>
            <a:ext cx="245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Birks is fitted and a large value is returned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04556" y="3243006"/>
            <a:ext cx="1701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Birks is fixed at 0.09 mm/MeV. Fit good except for first sheets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077543" y="3292332"/>
            <a:ext cx="443868" cy="394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7561" y="1230519"/>
            <a:ext cx="237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Answer: Fit is pulled up by weird data points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26088" y="1926174"/>
            <a:ext cx="147957" cy="1366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75674" y="1279843"/>
            <a:ext cx="4192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question: </a:t>
            </a:r>
            <a:r>
              <a:rPr lang="en-US" dirty="0"/>
              <a:t>W</a:t>
            </a:r>
            <a:r>
              <a:rPr lang="en-US" dirty="0" smtClean="0"/>
              <a:t>hat causes the calibration to fail in the first few sheets?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2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Answer: Protons hit sensor!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 descr="Screen Shot 2019-11-27 at 17.32.21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71" y="1063230"/>
            <a:ext cx="5186171" cy="1988716"/>
          </a:xfrm>
          <a:prstGeom prst="rect">
            <a:avLst/>
          </a:prstGeom>
        </p:spPr>
      </p:pic>
      <p:pic>
        <p:nvPicPr>
          <p:cNvPr id="4" name="Picture 3" descr="Screen Shot 2019-11-27 at 17.34.14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70" y="3003009"/>
            <a:ext cx="5186171" cy="21490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4828" y="107615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HIT nov18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3194" y="3310089"/>
            <a:ext cx="136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MedAustron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882543" y="2848423"/>
            <a:ext cx="251525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97798" y="2534730"/>
            <a:ext cx="1948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White pixels from protons that hit sensor directly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495" y="1445486"/>
            <a:ext cx="1047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Spot size </a:t>
            </a:r>
            <a:r>
              <a:rPr lang="en-US" dirty="0" smtClean="0">
                <a:solidFill>
                  <a:srgbClr val="FF0000"/>
                </a:solidFill>
              </a:rPr>
              <a:t>29.8 mm</a:t>
            </a:r>
            <a:r>
              <a:rPr lang="en-US" dirty="0" smtClean="0"/>
              <a:t> FWHM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3194" y="4582597"/>
            <a:ext cx="1421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= 62.4 MeV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2973" y="3679421"/>
            <a:ext cx="1047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Spot size </a:t>
            </a:r>
            <a:r>
              <a:rPr lang="en-US" dirty="0" smtClean="0">
                <a:solidFill>
                  <a:srgbClr val="FF0000"/>
                </a:solidFill>
              </a:rPr>
              <a:t>21.5 mm </a:t>
            </a:r>
            <a:r>
              <a:rPr lang="en-US" dirty="0" smtClean="0"/>
              <a:t>FWHM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3194" y="2386714"/>
            <a:ext cx="153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= 59.15 MeV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158921" y="1137807"/>
            <a:ext cx="194808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images are increased in brightness to make it easier to see the white pixels by direct proton hits. The images are NOT saturated at the Bragg peak!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337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Different energies/spot sizes at HIT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68250" y="4767263"/>
            <a:ext cx="2133600" cy="273844"/>
          </a:xfrm>
        </p:spPr>
        <p:txBody>
          <a:bodyPr/>
          <a:lstStyle/>
          <a:p>
            <a:fld id="{D416EFE0-9312-8047-8AD2-458D356D504F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 descr="Screen Shot 2019-11-27 at 17.33.32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72" y="1201206"/>
            <a:ext cx="5112194" cy="1621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579" y="133202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HIT nov18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2250" y="1701359"/>
            <a:ext cx="259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Spot size 32.4 mm FWHM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3579" y="2070691"/>
            <a:ext cx="153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= 48.47 MeV</a:t>
            </a:r>
            <a:endParaRPr lang="en-US" dirty="0"/>
          </a:p>
        </p:txBody>
      </p:sp>
      <p:pic>
        <p:nvPicPr>
          <p:cNvPr id="9" name="Picture 8" descr="Screen Shot 2019-11-27 at 17.46.23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72" y="2993224"/>
            <a:ext cx="5112194" cy="20478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3579" y="3358715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HIT nov18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2250" y="3728047"/>
            <a:ext cx="259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Spot size 13.8 mm FWHM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3579" y="4097379"/>
            <a:ext cx="1655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= 116.39 MeV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98218" y="1701952"/>
            <a:ext cx="945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Protons hit sensor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198218" y="3358715"/>
            <a:ext cx="945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protons hit sensor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547061" y="2625282"/>
            <a:ext cx="165115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39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Similar spot sizes HIT/MA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 descr="Screen Shot 2019-11-27 at 17.34.14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71" y="3144363"/>
            <a:ext cx="4845054" cy="20077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3194" y="3310089"/>
            <a:ext cx="136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MedAustron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3194" y="4582597"/>
            <a:ext cx="1421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= 62.4 MeV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2973" y="3679421"/>
            <a:ext cx="1047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Spot size 21.5 mm FWHM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4828" y="107615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HIT nov18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495" y="1445486"/>
            <a:ext cx="1047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Spot size 20.2 mm FWHM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3194" y="2386714"/>
            <a:ext cx="153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= 78.87 MeV</a:t>
            </a:r>
            <a:endParaRPr lang="en-US" dirty="0"/>
          </a:p>
        </p:txBody>
      </p:sp>
      <p:pic>
        <p:nvPicPr>
          <p:cNvPr id="2" name="Picture 1" descr="Screen Shot 2019-11-27 at 17.54.03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00" y="1087372"/>
            <a:ext cx="4808578" cy="20648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43825" y="1475715"/>
            <a:ext cx="2465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Protons in sensor go further because of higher energy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924658" y="3877934"/>
            <a:ext cx="2219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 protons in sensor, but travel less far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12328" y="2552066"/>
            <a:ext cx="2231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=&gt; Beam position in sensor is approximately the same for HIT and MA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7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Calibration of PDL curves </a:t>
            </a:r>
            <a:r>
              <a:rPr lang="en-US" sz="2400" dirty="0" smtClean="0"/>
              <a:t>fail</a:t>
            </a:r>
            <a:r>
              <a:rPr lang="en-US" sz="2400" dirty="0" smtClean="0"/>
              <a:t>s because protons enter the sensors directly</a:t>
            </a:r>
          </a:p>
          <a:p>
            <a:r>
              <a:rPr lang="en-US" sz="2400" dirty="0" smtClean="0"/>
              <a:t>This is due to a larger beam spot size at HIT </a:t>
            </a:r>
            <a:r>
              <a:rPr lang="en-US" sz="2400" dirty="0"/>
              <a:t>c</a:t>
            </a:r>
            <a:r>
              <a:rPr lang="en-US" sz="2400" dirty="0" smtClean="0"/>
              <a:t>ompared with </a:t>
            </a:r>
            <a:r>
              <a:rPr lang="en-US" sz="2400" dirty="0" err="1" smtClean="0"/>
              <a:t>MedAustron</a:t>
            </a:r>
            <a:r>
              <a:rPr lang="en-US" sz="2400" dirty="0" smtClean="0"/>
              <a:t> at the same proton energy</a:t>
            </a:r>
          </a:p>
          <a:p>
            <a:r>
              <a:rPr lang="en-US" sz="2400" dirty="0" smtClean="0"/>
              <a:t>The direct hits increase the light output in the first sheets</a:t>
            </a:r>
          </a:p>
          <a:p>
            <a:r>
              <a:rPr lang="en-US" sz="2400" dirty="0" smtClean="0"/>
              <a:t>Which reduces the peak-to-plateau ratio </a:t>
            </a:r>
          </a:p>
          <a:p>
            <a:r>
              <a:rPr lang="en-US" sz="2400" dirty="0" smtClean="0"/>
              <a:t>And ultimately increases the fit value of Birks constant</a:t>
            </a:r>
          </a:p>
          <a:p>
            <a:r>
              <a:rPr lang="en-US" sz="2400" dirty="0" smtClean="0"/>
              <a:t>This effect gets stronger with decreasing beam energy because of the increasing beam spot size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8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321</Words>
  <Application>Microsoft Macintosh PowerPoint</Application>
  <PresentationFormat>On-screen Show (16:9)</PresentationFormat>
  <Paragraphs>56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Birks constant measurement</vt:lpstr>
      <vt:lpstr>Birks constant fit</vt:lpstr>
      <vt:lpstr>Answer: Protons hit sensor!</vt:lpstr>
      <vt:lpstr>Different energies/spot sizes at HIT</vt:lpstr>
      <vt:lpstr>Similar spot sizes HIT/MA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Laurent Kelleter</cp:lastModifiedBy>
  <cp:revision>209</cp:revision>
  <dcterms:created xsi:type="dcterms:W3CDTF">2014-08-20T12:29:59Z</dcterms:created>
  <dcterms:modified xsi:type="dcterms:W3CDTF">2019-11-27T18:38:22Z</dcterms:modified>
</cp:coreProperties>
</file>