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15"/>
  </p:notesMasterIdLst>
  <p:sldIdLst>
    <p:sldId id="256" r:id="rId2"/>
    <p:sldId id="257" r:id="rId3"/>
    <p:sldId id="272" r:id="rId4"/>
    <p:sldId id="262" r:id="rId5"/>
    <p:sldId id="264" r:id="rId6"/>
    <p:sldId id="263" r:id="rId7"/>
    <p:sldId id="274" r:id="rId8"/>
    <p:sldId id="277" r:id="rId9"/>
    <p:sldId id="280" r:id="rId10"/>
    <p:sldId id="278" r:id="rId11"/>
    <p:sldId id="281" r:id="rId12"/>
    <p:sldId id="268" r:id="rId13"/>
    <p:sldId id="28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0097A9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44"/>
    <p:restoredTop sz="94705"/>
  </p:normalViewPr>
  <p:slideViewPr>
    <p:cSldViewPr snapToGrid="0" snapToObjects="1">
      <p:cViewPr>
        <p:scale>
          <a:sx n="160" d="100"/>
          <a:sy n="160" d="100"/>
        </p:scale>
        <p:origin x="108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97A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hysicamedica.com/article/S1120-1797(20)30196-4/fulltext" TargetMode="External"/><Relationship Id="rId4" Type="http://schemas.openxmlformats.org/officeDocument/2006/relationships/hyperlink" Target="https://doi.org/10.1002/mp.140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15418" y="3350471"/>
            <a:ext cx="8293409" cy="12798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Sonia </a:t>
            </a:r>
            <a:r>
              <a:rPr lang="en-US" sz="1400" dirty="0" err="1">
                <a:solidFill>
                  <a:sysClr val="windowText" lastClr="000000"/>
                </a:solidFill>
              </a:rPr>
              <a:t>Escribano</a:t>
            </a:r>
            <a:r>
              <a:rPr lang="en-US" sz="1400" dirty="0">
                <a:solidFill>
                  <a:sysClr val="windowText" lastClr="000000"/>
                </a:solidFill>
              </a:rPr>
              <a:t>, S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aad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Shaikh</a:t>
            </a:r>
            <a:r>
              <a:rPr lang="en-US" sz="1400" dirty="0">
                <a:solidFill>
                  <a:sysClr val="windowText" lastClr="000000"/>
                </a:solidFill>
              </a:rPr>
              <a:t>, Raffaella </a:t>
            </a:r>
            <a:r>
              <a:rPr lang="en-US" sz="1400" dirty="0" err="1">
                <a:solidFill>
                  <a:sysClr val="windowText" lastClr="000000"/>
                </a:solidFill>
              </a:rPr>
              <a:t>Radogna</a:t>
            </a:r>
            <a:r>
              <a:rPr lang="en-US" sz="1400" dirty="0">
                <a:solidFill>
                  <a:sysClr val="windowText" lastClr="000000"/>
                </a:solidFill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Fern Pannell, Ruben 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Saakyan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Derek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Attree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, Connor Godden, </a:t>
            </a:r>
            <a:r>
              <a:rPr lang="en-US" sz="1400" dirty="0">
                <a:solidFill>
                  <a:sysClr val="windowText" lastClr="000000"/>
                </a:solidFill>
              </a:rPr>
              <a:t>Simon Jolly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15184" y="2104428"/>
            <a:ext cx="7886700" cy="57240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 Proton Beam Therapy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7357DB-112E-D3ED-98AC-587D7CEB93FD}"/>
              </a:ext>
            </a:extLst>
          </p:cNvPr>
          <p:cNvSpPr txBox="1"/>
          <p:nvPr/>
        </p:nvSpPr>
        <p:spPr>
          <a:xfrm>
            <a:off x="515184" y="2676832"/>
            <a:ext cx="788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8DB9CA"/>
                </a:solidFill>
                <a:latin typeface="Arial" charset="0"/>
                <a:cs typeface="Arial" charset="0"/>
              </a:rPr>
              <a:t>HEP Christmas Group Meeting 2022</a:t>
            </a:r>
          </a:p>
        </p:txBody>
      </p:sp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C8F71FB-5AC7-ADCE-0557-942A4B2D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00" y="954961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Christie Beam Test: </a:t>
            </a:r>
            <a:r>
              <a:rPr lang="en-US" sz="2400" b="0" dirty="0"/>
              <a:t>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EA5AE-97D6-8307-CB32-C390DEB475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596" r="-1393"/>
          <a:stretch/>
        </p:blipFill>
        <p:spPr>
          <a:xfrm rot="5400000">
            <a:off x="5252005" y="1347695"/>
            <a:ext cx="3067215" cy="40773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FD69F-C1AD-6615-3E49-8D5E80790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4" b="1377"/>
          <a:stretch/>
        </p:blipFill>
        <p:spPr>
          <a:xfrm rot="5400000">
            <a:off x="687955" y="1411305"/>
            <a:ext cx="3004389" cy="4012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5615E4-90BC-1938-F52A-824E395B9993}"/>
              </a:ext>
            </a:extLst>
          </p:cNvPr>
          <p:cNvSpPr/>
          <p:nvPr/>
        </p:nvSpPr>
        <p:spPr>
          <a:xfrm>
            <a:off x="497800" y="4269850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DEA9-46C1-6EAD-F36E-F2900E27D2FD}"/>
              </a:ext>
            </a:extLst>
          </p:cNvPr>
          <p:cNvCxnSpPr/>
          <p:nvPr/>
        </p:nvCxnSpPr>
        <p:spPr>
          <a:xfrm flipV="1">
            <a:off x="2186609" y="1915598"/>
            <a:ext cx="2957885" cy="23542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5BAA9-07E5-2EE7-1F0E-B8492BD02E35}"/>
              </a:ext>
            </a:extLst>
          </p:cNvPr>
          <p:cNvCxnSpPr>
            <a:cxnSpLocks/>
          </p:cNvCxnSpPr>
          <p:nvPr/>
        </p:nvCxnSpPr>
        <p:spPr>
          <a:xfrm flipV="1">
            <a:off x="2186609" y="4528267"/>
            <a:ext cx="2957885" cy="2584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6C3ED36F-B254-3107-FFAD-99D09381E8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286"/>
          <a:stretch/>
        </p:blipFill>
        <p:spPr>
          <a:xfrm>
            <a:off x="5059184" y="955478"/>
            <a:ext cx="3856383" cy="70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7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0" y="994718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Web GUI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62B895-B32A-0F26-6888-DD712C147AC7}"/>
              </a:ext>
            </a:extLst>
          </p:cNvPr>
          <p:cNvSpPr txBox="1"/>
          <p:nvPr/>
        </p:nvSpPr>
        <p:spPr>
          <a:xfrm>
            <a:off x="754179" y="4489233"/>
            <a:ext cx="34694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IN JAVASCRIPT BY FERN PANNELL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5B4E4-5E12-F8A7-2C1F-BF0FC2F2C2A3}"/>
              </a:ext>
            </a:extLst>
          </p:cNvPr>
          <p:cNvSpPr txBox="1"/>
          <p:nvPr/>
        </p:nvSpPr>
        <p:spPr>
          <a:xfrm>
            <a:off x="629839" y="1495652"/>
            <a:ext cx="5230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solidFill>
                  <a:sysClr val="windowText" lastClr="000000"/>
                </a:solidFill>
              </a:rPr>
              <a:t>View live fit results in web GUI.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ysClr val="windowText" lastClr="000000"/>
                </a:solidFill>
              </a:rPr>
              <a:t>Detector control to be implemented in GUI.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EAC4F2F6-DACD-C602-CF52-16C9B7E9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78" y="2264351"/>
            <a:ext cx="4166222" cy="2191692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415B518-70C7-9282-BC3C-5016CDA26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861" y="2288884"/>
            <a:ext cx="3841863" cy="2331154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CA52A813-5CBF-925A-60D9-30C835F6BA99}"/>
              </a:ext>
            </a:extLst>
          </p:cNvPr>
          <p:cNvSpPr/>
          <p:nvPr/>
        </p:nvSpPr>
        <p:spPr>
          <a:xfrm>
            <a:off x="4572000" y="3530793"/>
            <a:ext cx="588396" cy="310101"/>
          </a:xfrm>
          <a:prstGeom prst="rightArrow">
            <a:avLst/>
          </a:prstGeom>
          <a:solidFill>
            <a:srgbClr val="8DB9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0" y="994718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Future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33DB3C-9E38-02C1-DC1C-D2482DB57137}"/>
              </a:ext>
            </a:extLst>
          </p:cNvPr>
          <p:cNvSpPr txBox="1"/>
          <p:nvPr/>
        </p:nvSpPr>
        <p:spPr>
          <a:xfrm>
            <a:off x="413468" y="1563459"/>
            <a:ext cx="83170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</a:rPr>
              <a:t>Further development of web-based GUI to allow data display and detector control without any specialised software on the user-end.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</a:rPr>
              <a:t>Improve scintillator composition and construction to optimise light output and stabilise cross-module calibration, further improving fit accuracy.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</a:rPr>
              <a:t>Deployment of fitting routines onto an FPGA to increase fitting speed.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</a:rPr>
              <a:t>Geant4 simulation to benchmark experimental results and constrain Birks’ constant.</a:t>
            </a: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spc="-1" dirty="0">
                <a:solidFill>
                  <a:srgbClr val="000000"/>
                </a:solidFill>
              </a:rPr>
              <a:t>Additional beam tests to further characterise detector performance with clinical and FLASH beams.</a:t>
            </a:r>
          </a:p>
        </p:txBody>
      </p:sp>
    </p:spTree>
    <p:extLst>
      <p:ext uri="{BB962C8B-B14F-4D97-AF65-F5344CB8AC3E}">
        <p14:creationId xmlns:p14="http://schemas.microsoft.com/office/powerpoint/2010/main" val="190120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23614A9-EDE2-BFB6-D45C-1611F7E0B5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810" y="1455825"/>
            <a:ext cx="5147477" cy="2902443"/>
          </a:xfrm>
          <a:prstGeom prst="rect">
            <a:avLst/>
          </a:prstGeom>
        </p:spPr>
      </p:pic>
      <p:pic>
        <p:nvPicPr>
          <p:cNvPr id="5" name="Picture 4" descr="sabio patrón Una efectiva gorro santa claus png Impotencia máscara Andes">
            <a:extLst>
              <a:ext uri="{FF2B5EF4-FFF2-40B4-BE49-F238E27FC236}">
                <a16:creationId xmlns:a16="http://schemas.microsoft.com/office/drawing/2014/main" id="{B6DAEBFD-F760-FB8B-403D-53E1245A5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934">
            <a:off x="5990807" y="1757760"/>
            <a:ext cx="555573" cy="5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abio patrón Una efectiva gorro santa claus png Impotencia máscara Andes">
            <a:extLst>
              <a:ext uri="{FF2B5EF4-FFF2-40B4-BE49-F238E27FC236}">
                <a16:creationId xmlns:a16="http://schemas.microsoft.com/office/drawing/2014/main" id="{A3BCFF16-378B-581C-71F1-B83459DA0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934">
            <a:off x="5031957" y="1694259"/>
            <a:ext cx="555573" cy="5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bio patrón Una efectiva gorro santa claus png Impotencia máscara Andes">
            <a:extLst>
              <a:ext uri="{FF2B5EF4-FFF2-40B4-BE49-F238E27FC236}">
                <a16:creationId xmlns:a16="http://schemas.microsoft.com/office/drawing/2014/main" id="{D492B305-7FC2-90B8-0D3C-D66BBEC8C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8304">
            <a:off x="4136607" y="1757759"/>
            <a:ext cx="555573" cy="5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abio patrón Una efectiva gorro santa claus png Impotencia máscara Andes">
            <a:extLst>
              <a:ext uri="{FF2B5EF4-FFF2-40B4-BE49-F238E27FC236}">
                <a16:creationId xmlns:a16="http://schemas.microsoft.com/office/drawing/2014/main" id="{98BBBDB7-1BAA-3EF9-75F7-2E63575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696" flipH="1">
            <a:off x="3181106" y="1988771"/>
            <a:ext cx="489600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abio patrón Una efectiva gorro santa claus png Impotencia máscara Andes">
            <a:extLst>
              <a:ext uri="{FF2B5EF4-FFF2-40B4-BE49-F238E27FC236}">
                <a16:creationId xmlns:a16="http://schemas.microsoft.com/office/drawing/2014/main" id="{52A8C363-CB75-C0AB-83E4-6AD264523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1696" flipH="1">
            <a:off x="2131546" y="1882446"/>
            <a:ext cx="532857" cy="5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0FCE31-4882-5AAF-9561-7D468EA28B6B}"/>
              </a:ext>
            </a:extLst>
          </p:cNvPr>
          <p:cNvSpPr txBox="1"/>
          <p:nvPr/>
        </p:nvSpPr>
        <p:spPr>
          <a:xfrm>
            <a:off x="2906121" y="78474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7FDD7-3AA4-32A6-73BE-22C8668625A1}"/>
              </a:ext>
            </a:extLst>
          </p:cNvPr>
          <p:cNvSpPr txBox="1"/>
          <p:nvPr/>
        </p:nvSpPr>
        <p:spPr>
          <a:xfrm>
            <a:off x="356236" y="4457758"/>
            <a:ext cx="8062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[1] L. </a:t>
            </a:r>
            <a:r>
              <a:rPr lang="en-GB" sz="1000" dirty="0" err="1"/>
              <a:t>Kelleter</a:t>
            </a:r>
            <a:r>
              <a:rPr lang="en-GB" sz="1000" dirty="0"/>
              <a:t> and S. Jolly. “</a:t>
            </a:r>
            <a:r>
              <a:rPr lang="en-GB" sz="1000" i="1" dirty="0"/>
              <a:t>A Mathematical Expression for Depth-Light Curves of Therapeutic Proton Beams in a Quenching Scintillator</a:t>
            </a:r>
            <a:r>
              <a:rPr lang="en-GB" sz="1000" dirty="0"/>
              <a:t>”. In: Medical Physics 47.5 (Feb. 2020), pp. 2300–2308. DOI: </a:t>
            </a:r>
            <a:r>
              <a:rPr lang="en-GB" sz="1000" dirty="0">
                <a:hlinkClick r:id="rId4"/>
              </a:rPr>
              <a:t>10.1002/mp.14099</a:t>
            </a:r>
            <a:r>
              <a:rPr lang="en-GB" sz="1000" dirty="0"/>
              <a:t> </a:t>
            </a:r>
          </a:p>
          <a:p>
            <a:r>
              <a:rPr lang="en-GB" sz="1000" dirty="0"/>
              <a:t>[2] S. Jolly et al. “</a:t>
            </a:r>
            <a:r>
              <a:rPr lang="en-GB" sz="1000" i="1" dirty="0"/>
              <a:t>Technical Challenges for FLASH Proton Therapy</a:t>
            </a:r>
            <a:r>
              <a:rPr lang="en-GB" sz="1000" dirty="0"/>
              <a:t>”. In </a:t>
            </a:r>
            <a:r>
              <a:rPr lang="en-GB" sz="1000" dirty="0" err="1"/>
              <a:t>Physica</a:t>
            </a:r>
            <a:r>
              <a:rPr lang="en-GB" sz="1000" dirty="0"/>
              <a:t> Medica 78 (2021). DOI: </a:t>
            </a:r>
            <a:r>
              <a:rPr lang="en-GB" sz="1000" dirty="0">
                <a:hlinkClick r:id="rId5"/>
              </a:rPr>
              <a:t>10.1016/j.ejmp.2020.08.005  </a:t>
            </a:r>
            <a:endParaRPr lang="en-GB" sz="1000" dirty="0"/>
          </a:p>
          <a:p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89468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32308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Proton beam therapy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11204-B7B5-6206-D4C5-DD19EBEC1168}"/>
              </a:ext>
            </a:extLst>
          </p:cNvPr>
          <p:cNvSpPr txBox="1"/>
          <p:nvPr/>
        </p:nvSpPr>
        <p:spPr>
          <a:xfrm>
            <a:off x="382506" y="1415332"/>
            <a:ext cx="8378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68"/>
              </a:spcAft>
            </a:pPr>
            <a:r>
              <a:rPr lang="en-GB" sz="1800" spc="-1" dirty="0">
                <a:solidFill>
                  <a:srgbClr val="000000"/>
                </a:solidFill>
              </a:rPr>
              <a:t>Proton Beam Therapy (PBT) offers a highly localised depth-dose distribution, due to the well-defined range of protons in matter. </a:t>
            </a:r>
            <a:r>
              <a:rPr lang="en-GB" dirty="0"/>
              <a:t>Range uncertainties prevent taking full advantage of its benefits. </a:t>
            </a:r>
            <a:endParaRPr lang="en-GB" sz="1800" b="1" spc="-1" dirty="0">
              <a:solidFill>
                <a:schemeClr val="tx2"/>
              </a:solidFill>
            </a:endParaRPr>
          </a:p>
        </p:txBody>
      </p:sp>
      <p:pic>
        <p:nvPicPr>
          <p:cNvPr id="2050" name="Picture 2" descr="Past, present and future of proton therapy for head and neck cancer -  ScienceDirect">
            <a:extLst>
              <a:ext uri="{FF2B5EF4-FFF2-40B4-BE49-F238E27FC236}">
                <a16:creationId xmlns:a16="http://schemas.microsoft.com/office/drawing/2014/main" id="{F3BDDF67-1467-9064-2852-705829BC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5" y="2638805"/>
            <a:ext cx="3628927" cy="232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ton therapy for brain tumors versus photon radiation">
            <a:extLst>
              <a:ext uri="{FF2B5EF4-FFF2-40B4-BE49-F238E27FC236}">
                <a16:creationId xmlns:a16="http://schemas.microsoft.com/office/drawing/2014/main" id="{4BFC30EB-FF68-746C-C2F9-739A24EA1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50" y="2617486"/>
            <a:ext cx="3476578" cy="20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37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32308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Daily Quality Assurance (QA)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11204-B7B5-6206-D4C5-DD19EBEC1168}"/>
              </a:ext>
            </a:extLst>
          </p:cNvPr>
          <p:cNvSpPr txBox="1"/>
          <p:nvPr/>
        </p:nvSpPr>
        <p:spPr>
          <a:xfrm>
            <a:off x="382506" y="1415332"/>
            <a:ext cx="83789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2268"/>
              </a:spcAft>
            </a:pPr>
            <a:r>
              <a:rPr lang="en-GB" sz="1800" spc="-1" dirty="0">
                <a:solidFill>
                  <a:srgbClr val="000000"/>
                </a:solidFill>
              </a:rPr>
              <a:t>To ensure accurate dose delivery in PBT, daily Quality Assurance (QA) measurements are required. These include</a:t>
            </a:r>
            <a:r>
              <a:rPr lang="en-GB" dirty="0"/>
              <a:t> beam range, absolute dose, spot position and size.</a:t>
            </a:r>
            <a:endParaRPr lang="en-GB" sz="1800" b="1" spc="-1" dirty="0">
              <a:solidFill>
                <a:schemeClr val="tx2"/>
              </a:solidFill>
            </a:endParaRPr>
          </a:p>
        </p:txBody>
      </p:sp>
      <p:pic>
        <p:nvPicPr>
          <p:cNvPr id="4098" name="Picture 2" descr="IBA Dosimetry: Giraffe - Single-shot bragg peak measurement">
            <a:extLst>
              <a:ext uri="{FF2B5EF4-FFF2-40B4-BE49-F238E27FC236}">
                <a16:creationId xmlns:a16="http://schemas.microsoft.com/office/drawing/2014/main" id="{33B56EA5-5882-D346-BFA1-EC5644E36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" y="2526525"/>
            <a:ext cx="2731018" cy="238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ton therapy test phantom - Zebra - IBA Group - general purpose">
            <a:extLst>
              <a:ext uri="{FF2B5EF4-FFF2-40B4-BE49-F238E27FC236}">
                <a16:creationId xmlns:a16="http://schemas.microsoft.com/office/drawing/2014/main" id="{7EFC1E7F-8889-C033-0EB0-68A12A2AE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5" b="21933"/>
          <a:stretch/>
        </p:blipFill>
        <p:spPr bwMode="auto">
          <a:xfrm>
            <a:off x="2782306" y="2522971"/>
            <a:ext cx="3671061" cy="220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box&#10;&#10;Description automatically generated">
            <a:extLst>
              <a:ext uri="{FF2B5EF4-FFF2-40B4-BE49-F238E27FC236}">
                <a16:creationId xmlns:a16="http://schemas.microsoft.com/office/drawing/2014/main" id="{2B64DE6D-A657-BF92-500C-20695BD6EF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243" y="2178025"/>
            <a:ext cx="2249419" cy="224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1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31105" y="811158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 err="1"/>
              <a:t>QuARC</a:t>
            </a:r>
            <a:endParaRPr lang="en-US" sz="2400" dirty="0"/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4768DBB1-A8E7-1C03-BA88-6A5DA91E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110" y="2846567"/>
            <a:ext cx="2827396" cy="2112312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7EEBD47-29F5-3E12-4389-5E90E0EB6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49" t="3021" r="4834" b="6352"/>
          <a:stretch/>
        </p:blipFill>
        <p:spPr>
          <a:xfrm>
            <a:off x="5231557" y="2775376"/>
            <a:ext cx="2623994" cy="2183503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C419507-16AE-EE41-59E2-AFAC34C794BB}"/>
              </a:ext>
            </a:extLst>
          </p:cNvPr>
          <p:cNvSpPr txBox="1">
            <a:spLocks/>
          </p:cNvSpPr>
          <p:nvPr/>
        </p:nvSpPr>
        <p:spPr>
          <a:xfrm>
            <a:off x="430213" y="1217792"/>
            <a:ext cx="8570663" cy="270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Optically isolated polystyrene scintillator sheets of 105 mm x 105 mm x 3 mm.</a:t>
            </a:r>
          </a:p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Each sheet is coupled to a photodiode to measure light output. Photodiodes coupled to modular ADC converters, read-out by an FPGA.</a:t>
            </a:r>
          </a:p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Analytical model deployed to fit depth-light curve to reconstruct Bragg curve and recover proton range in real-time [1]. </a:t>
            </a:r>
          </a:p>
        </p:txBody>
      </p:sp>
    </p:spTree>
    <p:extLst>
      <p:ext uri="{BB962C8B-B14F-4D97-AF65-F5344CB8AC3E}">
        <p14:creationId xmlns:p14="http://schemas.microsoft.com/office/powerpoint/2010/main" val="325715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39" y="897206"/>
            <a:ext cx="6962677" cy="531932"/>
          </a:xfrm>
        </p:spPr>
        <p:txBody>
          <a:bodyPr>
            <a:normAutofit/>
          </a:bodyPr>
          <a:lstStyle/>
          <a:p>
            <a:r>
              <a:rPr lang="en-US" sz="2400" dirty="0"/>
              <a:t>Previous results: </a:t>
            </a:r>
            <a:r>
              <a:rPr lang="en-US" sz="2400" b="0" dirty="0"/>
              <a:t>UCLH September 22</a:t>
            </a:r>
          </a:p>
        </p:txBody>
      </p:sp>
      <p:pic>
        <p:nvPicPr>
          <p:cNvPr id="4" name="Run009" descr="Run009">
            <a:hlinkClick r:id="" action="ppaction://media"/>
            <a:extLst>
              <a:ext uri="{FF2B5EF4-FFF2-40B4-BE49-F238E27FC236}">
                <a16:creationId xmlns:a16="http://schemas.microsoft.com/office/drawing/2014/main" id="{41458485-28CC-E277-31B4-E46BAF7C165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845" t="8970" r="8691"/>
          <a:stretch/>
        </p:blipFill>
        <p:spPr>
          <a:xfrm>
            <a:off x="782005" y="2066553"/>
            <a:ext cx="4669049" cy="2874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1116EB-8417-3D30-6404-31C110F742E7}"/>
              </a:ext>
            </a:extLst>
          </p:cNvPr>
          <p:cNvSpPr txBox="1"/>
          <p:nvPr/>
        </p:nvSpPr>
        <p:spPr>
          <a:xfrm>
            <a:off x="5136542" y="2488088"/>
            <a:ext cx="38643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600" dirty="0"/>
              <a:t>Black: Sheet Average Light Output</a:t>
            </a:r>
          </a:p>
          <a:p>
            <a:pPr lvl="1"/>
            <a:r>
              <a:rPr lang="en-GB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Blue: Fitted Quenched Depth-Light Curve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</a:rPr>
              <a:t>Green: Reconstructed Depth-Dose Curve</a:t>
            </a:r>
          </a:p>
          <a:p>
            <a:pPr lvl="1"/>
            <a:r>
              <a:rPr lang="en-GB" sz="1600" dirty="0">
                <a:solidFill>
                  <a:srgbClr val="FF00FF"/>
                </a:solidFill>
              </a:rPr>
              <a:t>Magenta: UCLH Reference Dose Curve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E073D-969F-1AAB-EAD9-B4B5BAB80A07}"/>
              </a:ext>
            </a:extLst>
          </p:cNvPr>
          <p:cNvSpPr txBox="1"/>
          <p:nvPr/>
        </p:nvSpPr>
        <p:spPr>
          <a:xfrm>
            <a:off x="629839" y="1316855"/>
            <a:ext cx="65422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b="0" dirty="0"/>
              <a:t>130 MeV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ysClr val="windowText" lastClr="000000"/>
                </a:solidFill>
              </a:rPr>
              <a:t>Accurate to 0.1 mm in only 10 mins – including setup time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0003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52616" y="1566405"/>
            <a:ext cx="8283572" cy="3109763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New scintillator sheets: 4 production mechanisms.</a:t>
            </a:r>
          </a:p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New experiments at The Christie and PARTREC.</a:t>
            </a:r>
          </a:p>
          <a:p>
            <a:pPr marL="342900" indent="-34290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FLASH experiments: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Early preclinical evidence suggests FLASH radiotherapy offers additional healthy tissue sparing effects with complete dose delivery in less</a:t>
            </a:r>
            <a:r>
              <a:rPr lang="en-GB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than 100 </a:t>
            </a:r>
            <a:r>
              <a:rPr lang="en-GB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ms</a:t>
            </a:r>
            <a:r>
              <a:rPr lang="en-GB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. For FLASH proton therapy this corresponds to average currents of at least 600 </a:t>
            </a:r>
            <a:r>
              <a:rPr lang="en-GB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to the patient, compared to current clinical standard of 1–10 </a:t>
            </a:r>
            <a:r>
              <a:rPr lang="en-GB" sz="1800" b="0" dirty="0" err="1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GB" sz="1800" b="0" dirty="0">
                <a:solidFill>
                  <a:srgbClr val="000000"/>
                </a:solidFill>
                <a:latin typeface="Calibri" panose="020F0502020204030204" pitchFamily="34" charset="0"/>
              </a:rPr>
              <a:t> [2].</a:t>
            </a:r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62CE2-6381-E2C8-E8C6-62F7D8A26ED1}"/>
              </a:ext>
            </a:extLst>
          </p:cNvPr>
          <p:cNvSpPr txBox="1"/>
          <p:nvPr/>
        </p:nvSpPr>
        <p:spPr>
          <a:xfrm>
            <a:off x="552616" y="996103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25669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97800" y="954961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Christie Beam Test: </a:t>
            </a:r>
            <a:r>
              <a:rPr lang="en-US" sz="2400" b="0" dirty="0"/>
              <a:t>FLASH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51AA1-BAA4-E25F-7C39-51A46558445A}"/>
              </a:ext>
            </a:extLst>
          </p:cNvPr>
          <p:cNvSpPr txBox="1"/>
          <p:nvPr/>
        </p:nvSpPr>
        <p:spPr>
          <a:xfrm>
            <a:off x="497799" y="1371421"/>
            <a:ext cx="85666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Comparison of the integrated photodiode charge for clinical (18.8 </a:t>
            </a:r>
            <a:r>
              <a:rPr lang="en-GB" sz="1800" dirty="0" err="1"/>
              <a:t>nA</a:t>
            </a:r>
            <a:r>
              <a:rPr lang="en-GB" sz="1800" dirty="0"/>
              <a:t>) and FLASH (800 </a:t>
            </a:r>
            <a:r>
              <a:rPr lang="en-GB" sz="1800" dirty="0" err="1"/>
              <a:t>nA</a:t>
            </a:r>
            <a:r>
              <a:rPr lang="en-GB" sz="1800" dirty="0"/>
              <a:t>) currents for a 245 MeV proton beam. The normalised calibration ratio shows that the light output is within 1% of each other.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BCAC56-BAB1-CF32-8D8B-4210AC029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" t="8488" r="-1820" b="3804"/>
          <a:stretch/>
        </p:blipFill>
        <p:spPr>
          <a:xfrm rot="5400000">
            <a:off x="2908244" y="1544416"/>
            <a:ext cx="2651579" cy="43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7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C8F71FB-5AC7-ADCE-0557-942A4B2D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00" y="954961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Christie Beam Test: </a:t>
            </a:r>
            <a:r>
              <a:rPr lang="en-US" sz="2400" b="0" dirty="0"/>
              <a:t>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CFD69F-C1AD-6615-3E49-8D5E80790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4" b="1377"/>
          <a:stretch/>
        </p:blipFill>
        <p:spPr>
          <a:xfrm rot="5400000">
            <a:off x="687955" y="1411305"/>
            <a:ext cx="3004389" cy="40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4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C8F71FB-5AC7-ADCE-0557-942A4B2D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800" y="954961"/>
            <a:ext cx="6962677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Christie Beam Test: </a:t>
            </a:r>
            <a:r>
              <a:rPr lang="en-US" sz="2400" b="0" dirty="0"/>
              <a:t>Results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1EA5AE-97D6-8307-CB32-C390DEB47568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596" r="-1393"/>
          <a:stretch/>
        </p:blipFill>
        <p:spPr>
          <a:xfrm rot="5400000">
            <a:off x="5252005" y="1347695"/>
            <a:ext cx="3067215" cy="40773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CFD69F-C1AD-6615-3E49-8D5E807901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4" b="1377"/>
          <a:stretch/>
        </p:blipFill>
        <p:spPr>
          <a:xfrm rot="5400000">
            <a:off x="687955" y="1411305"/>
            <a:ext cx="3004389" cy="4012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5615E4-90BC-1938-F52A-824E395B9993}"/>
              </a:ext>
            </a:extLst>
          </p:cNvPr>
          <p:cNvSpPr/>
          <p:nvPr/>
        </p:nvSpPr>
        <p:spPr>
          <a:xfrm>
            <a:off x="497800" y="4269850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87DEA9-46C1-6EAD-F36E-F2900E27D2FD}"/>
              </a:ext>
            </a:extLst>
          </p:cNvPr>
          <p:cNvCxnSpPr/>
          <p:nvPr/>
        </p:nvCxnSpPr>
        <p:spPr>
          <a:xfrm flipV="1">
            <a:off x="2186609" y="1915598"/>
            <a:ext cx="2957885" cy="23542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C5BAA9-07E5-2EE7-1F0E-B8492BD02E35}"/>
              </a:ext>
            </a:extLst>
          </p:cNvPr>
          <p:cNvCxnSpPr>
            <a:cxnSpLocks/>
          </p:cNvCxnSpPr>
          <p:nvPr/>
        </p:nvCxnSpPr>
        <p:spPr>
          <a:xfrm flipV="1">
            <a:off x="2186609" y="4528267"/>
            <a:ext cx="2957885" cy="2584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377031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9260</TotalTime>
  <Words>536</Words>
  <Application>Microsoft Macintosh PowerPoint</Application>
  <PresentationFormat>On-screen Show (16:9)</PresentationFormat>
  <Paragraphs>41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4_Custom Design</vt:lpstr>
      <vt:lpstr> Proton Beam Therapy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BRIGHT BLUE</dc:title>
  <dc:subject/>
  <dc:creator>Clayton, Janine</dc:creator>
  <cp:keywords/>
  <dc:description/>
  <cp:lastModifiedBy>Escribano Rodriguez, Sonia</cp:lastModifiedBy>
  <cp:revision>88</cp:revision>
  <dcterms:created xsi:type="dcterms:W3CDTF">2016-12-07T10:36:45Z</dcterms:created>
  <dcterms:modified xsi:type="dcterms:W3CDTF">2022-12-19T09:12:09Z</dcterms:modified>
  <cp:category/>
</cp:coreProperties>
</file>