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1fe12b4f208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1fe12b4f208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fc92f1cf5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fc92f1cf5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fc92f1cf5b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fc92f1cf5b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fc92f1cf5b_1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fc92f1cf5b_1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fc92f1cf5b_1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1fc92f1cf5b_1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fe12b4f208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1fe12b4f208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fe12b4f208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1fe12b4f208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fe12b4f208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1fe12b4f208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fe12b4f208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1fe12b4f208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jpg"/><Relationship Id="rId4" Type="http://schemas.openxmlformats.org/officeDocument/2006/relationships/image" Target="../media/image10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0.jpg"/><Relationship Id="rId4" Type="http://schemas.openxmlformats.org/officeDocument/2006/relationships/image" Target="../media/image2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0.jpg"/><Relationship Id="rId4" Type="http://schemas.openxmlformats.org/officeDocument/2006/relationships/image" Target="../media/image3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0.jpg"/><Relationship Id="rId4" Type="http://schemas.openxmlformats.org/officeDocument/2006/relationships/image" Target="../media/image11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1.jpg"/><Relationship Id="rId4" Type="http://schemas.openxmlformats.org/officeDocument/2006/relationships/image" Target="../media/image1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0.jp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Progress 18th - 25th January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Non-point like </a:t>
            </a:r>
            <a:r>
              <a:rPr b="1" lang="en-GB"/>
              <a:t>source vs </a:t>
            </a:r>
            <a:r>
              <a:rPr b="1" lang="en-GB"/>
              <a:t>Point like source </a:t>
            </a:r>
            <a:endParaRPr b="1"/>
          </a:p>
        </p:txBody>
      </p:sp>
      <p:pic>
        <p:nvPicPr>
          <p:cNvPr id="126" name="Google Shape;126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50418" y="1431387"/>
            <a:ext cx="4229557" cy="2559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7988" y="1370325"/>
            <a:ext cx="4206589" cy="2559651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22"/>
          <p:cNvSpPr txBox="1"/>
          <p:nvPr/>
        </p:nvSpPr>
        <p:spPr>
          <a:xfrm>
            <a:off x="5684925" y="3804025"/>
            <a:ext cx="38694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/>
              <a:t># General particle source</a:t>
            </a:r>
            <a:endParaRPr sz="13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/>
              <a:t># proton circle source  </a:t>
            </a:r>
            <a:endParaRPr sz="13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/>
              <a:t>/gps/pos/shape Circle</a:t>
            </a:r>
            <a:endParaRPr sz="13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/>
              <a:t>/gps/particle proton</a:t>
            </a:r>
            <a:endParaRPr sz="13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300"/>
              <a:t>/gps/pos/type Point</a:t>
            </a:r>
            <a:endParaRPr b="1" sz="13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/>
              <a:t>/gps/direction 0 0 1</a:t>
            </a:r>
            <a:endParaRPr sz="1300"/>
          </a:p>
        </p:txBody>
      </p:sp>
      <p:sp>
        <p:nvSpPr>
          <p:cNvPr id="129" name="Google Shape;129;p22"/>
          <p:cNvSpPr txBox="1"/>
          <p:nvPr/>
        </p:nvSpPr>
        <p:spPr>
          <a:xfrm>
            <a:off x="1009000" y="3826975"/>
            <a:ext cx="4294800" cy="14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/>
              <a:t># General particle source</a:t>
            </a:r>
            <a:endParaRPr sz="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/>
              <a:t># proton circle source  </a:t>
            </a:r>
            <a:endParaRPr sz="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/>
              <a:t>/gps/pos/shape Circle</a:t>
            </a:r>
            <a:endParaRPr sz="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/>
              <a:t>/gps/pos/centre 0. 0. -19.2 cm</a:t>
            </a:r>
            <a:endParaRPr sz="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/>
              <a:t>/gps/pos/radius 0. mm</a:t>
            </a:r>
            <a:endParaRPr sz="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/>
              <a:t>/gps/pos/sigma_r 2. mm</a:t>
            </a:r>
            <a:endParaRPr sz="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/>
              <a:t>/gps/particle proton</a:t>
            </a:r>
            <a:endParaRPr sz="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900"/>
              <a:t>/gps/pos/type Beam</a:t>
            </a:r>
            <a:endParaRPr b="1" sz="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/>
              <a:t>/gps/direction 0 0 1</a:t>
            </a:r>
            <a:endParaRPr sz="9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Scintillation Error adaptation </a:t>
            </a:r>
            <a:endParaRPr b="1"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1400">
                <a:solidFill>
                  <a:schemeClr val="dk1"/>
                </a:solidFill>
              </a:rPr>
              <a:t>Adapting the files:</a:t>
            </a:r>
            <a:endParaRPr b="1"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>
                <a:solidFill>
                  <a:schemeClr val="dk1"/>
                </a:solidFill>
              </a:rPr>
              <a:t>Comment out the following lines which are responsible for optical photon processes: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>
                <a:solidFill>
                  <a:schemeClr val="dk1"/>
                </a:solidFill>
              </a:rPr>
              <a:t>Line 37 from exampleB1.cc: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>
                <a:solidFill>
                  <a:schemeClr val="lt1"/>
                </a:solidFill>
                <a:highlight>
                  <a:schemeClr val="dk1"/>
                </a:highlight>
              </a:rPr>
              <a:t>physicsList-&gt;RegisterPhysics(new G4OpticalPhysics());</a:t>
            </a:r>
            <a:endParaRPr sz="1400">
              <a:solidFill>
                <a:schemeClr val="lt1"/>
              </a:solidFill>
              <a:highlight>
                <a:schemeClr val="dk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>
                <a:solidFill>
                  <a:schemeClr val="dk1"/>
                </a:solidFill>
              </a:rPr>
              <a:t>Line 149 from plotHisto.cc: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>
                <a:solidFill>
                  <a:schemeClr val="lt1"/>
                </a:solidFill>
                <a:highlight>
                  <a:schemeClr val="dk1"/>
                </a:highlight>
              </a:rPr>
              <a:t>hist5-&gt;Draw("HIST");</a:t>
            </a:r>
            <a:endParaRPr sz="1400">
              <a:solidFill>
                <a:schemeClr val="lt1"/>
              </a:solidFill>
              <a:highlight>
                <a:schemeClr val="dk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>
                <a:solidFill>
                  <a:schemeClr val="dk1"/>
                </a:solidFill>
              </a:rPr>
              <a:t>The following line has also been commented out to take out a plot that will not be used currently: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>
                <a:solidFill>
                  <a:schemeClr val="lt1"/>
                </a:solidFill>
                <a:highlight>
                  <a:schemeClr val="dk1"/>
                </a:highlight>
              </a:rPr>
              <a:t>photons-&gt;Draw("same");</a:t>
            </a:r>
            <a:endParaRPr sz="1400">
              <a:solidFill>
                <a:schemeClr val="lt1"/>
              </a:solidFill>
              <a:highlight>
                <a:schemeClr val="dk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Recompiling the files</a:t>
            </a:r>
            <a:endParaRPr b="1"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300">
                <a:solidFill>
                  <a:schemeClr val="dk1"/>
                </a:solidFill>
              </a:rPr>
              <a:t>If changes have been made to the plotHisto.cc, recompile: </a:t>
            </a:r>
            <a:endParaRPr sz="13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300">
                <a:solidFill>
                  <a:schemeClr val="lt1"/>
                </a:solidFill>
                <a:highlight>
                  <a:schemeClr val="dk1"/>
                </a:highlight>
              </a:rPr>
              <a:t>$ g++ -o plotHisto ../plotHisto.cc `root-config --cflags --glibs` -O3</a:t>
            </a:r>
            <a:endParaRPr sz="1300">
              <a:solidFill>
                <a:schemeClr val="lt1"/>
              </a:solidFill>
              <a:highlight>
                <a:schemeClr val="dk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>
                <a:solidFill>
                  <a:schemeClr val="dk1"/>
                </a:solidFill>
              </a:rPr>
              <a:t>If changes have been made to any </a:t>
            </a:r>
            <a:r>
              <a:rPr lang="en-GB" sz="1300">
                <a:solidFill>
                  <a:schemeClr val="dk1"/>
                </a:solidFill>
              </a:rPr>
              <a:t>other</a:t>
            </a:r>
            <a:r>
              <a:rPr lang="en-GB" sz="1300">
                <a:solidFill>
                  <a:schemeClr val="dk1"/>
                </a:solidFill>
              </a:rPr>
              <a:t> sources files or header files, recompile:</a:t>
            </a:r>
            <a:endParaRPr sz="13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>
                <a:solidFill>
                  <a:schemeClr val="lt1"/>
                </a:solidFill>
                <a:highlight>
                  <a:schemeClr val="dk1"/>
                </a:highlight>
              </a:rPr>
              <a:t>$ </a:t>
            </a:r>
            <a:r>
              <a:rPr lang="en-GB" sz="1300">
                <a:solidFill>
                  <a:schemeClr val="lt1"/>
                </a:solidFill>
                <a:highlight>
                  <a:schemeClr val="dk1"/>
                </a:highlight>
              </a:rPr>
              <a:t>cmake -DCMAKE_PREFIX_PATH=/Users/username/Applications/GEANT4/geant4-v11.0.3-install/lib/Geant4-11.0.3/ ../'</a:t>
            </a:r>
            <a:endParaRPr sz="1300">
              <a:solidFill>
                <a:schemeClr val="lt1"/>
              </a:solidFill>
              <a:highlight>
                <a:schemeClr val="dk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3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>
                <a:solidFill>
                  <a:schemeClr val="dk1"/>
                </a:solidFill>
              </a:rPr>
              <a:t>An alias has been made and saved in the .zshrc file </a:t>
            </a:r>
            <a:endParaRPr sz="13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300">
                <a:solidFill>
                  <a:schemeClr val="dk1"/>
                </a:solidFill>
              </a:rPr>
              <a:t>alias  g4cmake='cmake -DCMAKE_PREFIX_PATH=/Users/username/Applications/GEANT4/geant4-v11.0.3-install/lib/Geant4-11.0.3/ ../'</a:t>
            </a:r>
            <a:endParaRPr b="1" sz="13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3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300">
                <a:solidFill>
                  <a:schemeClr val="dk1"/>
                </a:solidFill>
              </a:rPr>
              <a:t>If changes have been made to the macro file (run.mac), the files don’t have to be recompiled; just run the simulation with the macro file:</a:t>
            </a:r>
            <a:endParaRPr sz="13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300">
                <a:solidFill>
                  <a:schemeClr val="lt1"/>
                </a:solidFill>
                <a:highlight>
                  <a:schemeClr val="dk1"/>
                </a:highlight>
              </a:rPr>
              <a:t>$ ./exampleB1 run.mac</a:t>
            </a:r>
            <a:endParaRPr sz="1300">
              <a:solidFill>
                <a:schemeClr val="lt1"/>
              </a:solidFill>
              <a:highlight>
                <a:schemeClr val="dk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Changing beam settings using the macro file </a:t>
            </a:r>
            <a:endParaRPr b="1"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4872900" cy="374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chemeClr val="dk1"/>
                </a:solidFill>
              </a:rPr>
              <a:t>For a beam with </a:t>
            </a:r>
            <a:r>
              <a:rPr b="1" lang="en-GB" sz="1100">
                <a:solidFill>
                  <a:schemeClr val="dk1"/>
                </a:solidFill>
              </a:rPr>
              <a:t>Gaussian straggling:</a:t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chemeClr val="dk1"/>
                </a:solidFill>
              </a:rPr>
              <a:t>/gps/ene/type Gauss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chemeClr val="dk1"/>
                </a:solidFill>
              </a:rPr>
              <a:t>For this </a:t>
            </a:r>
            <a:r>
              <a:rPr b="1" lang="en-GB" sz="1100">
                <a:solidFill>
                  <a:schemeClr val="dk1"/>
                </a:solidFill>
              </a:rPr>
              <a:t>distribution of the beam’s  energy,</a:t>
            </a:r>
            <a:r>
              <a:rPr lang="en-GB" sz="1100">
                <a:solidFill>
                  <a:schemeClr val="dk1"/>
                </a:solidFill>
              </a:rPr>
              <a:t> the sigma value can be changed: 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chemeClr val="dk1"/>
                </a:solidFill>
              </a:rPr>
              <a:t>/gps/ene/sigma [energy value] MeV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chemeClr val="dk1"/>
                </a:solidFill>
              </a:rPr>
              <a:t>For a </a:t>
            </a:r>
            <a:r>
              <a:rPr b="1" lang="en-GB" sz="1100">
                <a:solidFill>
                  <a:schemeClr val="dk1"/>
                </a:solidFill>
              </a:rPr>
              <a:t>mono-energetic beam:</a:t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chemeClr val="dk1"/>
                </a:solidFill>
              </a:rPr>
              <a:t>/gps/ene/type/ Mono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chemeClr val="dk1"/>
                </a:solidFill>
              </a:rPr>
              <a:t>The macro file can be used to change the </a:t>
            </a:r>
            <a:r>
              <a:rPr b="1" lang="en-GB" sz="1100">
                <a:solidFill>
                  <a:schemeClr val="dk1"/>
                </a:solidFill>
              </a:rPr>
              <a:t>energy of the beam:</a:t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chemeClr val="dk1"/>
                </a:solidFill>
              </a:rPr>
              <a:t>/gps/ene/mono [energy value] MeV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chemeClr val="dk1"/>
                </a:solidFill>
              </a:rPr>
              <a:t>The </a:t>
            </a:r>
            <a:r>
              <a:rPr b="1" lang="en-GB" sz="1100">
                <a:solidFill>
                  <a:schemeClr val="dk1"/>
                </a:solidFill>
              </a:rPr>
              <a:t>number of particles</a:t>
            </a:r>
            <a:r>
              <a:rPr lang="en-GB" sz="1100">
                <a:solidFill>
                  <a:schemeClr val="dk1"/>
                </a:solidFill>
              </a:rPr>
              <a:t> in the run is changed with: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chemeClr val="dk1"/>
                </a:solidFill>
              </a:rPr>
              <a:t>/run/beamOn [number of particles]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chemeClr val="dk1"/>
                </a:solidFill>
              </a:rPr>
              <a:t> 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chemeClr val="dk1"/>
                </a:solidFill>
              </a:rPr>
              <a:t>The </a:t>
            </a:r>
            <a:r>
              <a:rPr b="1" lang="en-GB" sz="1100">
                <a:solidFill>
                  <a:schemeClr val="dk1"/>
                </a:solidFill>
              </a:rPr>
              <a:t>progress</a:t>
            </a:r>
            <a:r>
              <a:rPr lang="en-GB" sz="1100">
                <a:solidFill>
                  <a:schemeClr val="dk1"/>
                </a:solidFill>
              </a:rPr>
              <a:t> of the run can be show using the function: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chemeClr val="dk1"/>
                </a:solidFill>
              </a:rPr>
              <a:t>/run/printProgress [number of particles]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chemeClr val="dk1"/>
                </a:solidFill>
              </a:rPr>
              <a:t>To do a </a:t>
            </a:r>
            <a:r>
              <a:rPr b="1" lang="en-GB" sz="1100">
                <a:solidFill>
                  <a:schemeClr val="dk1"/>
                </a:solidFill>
              </a:rPr>
              <a:t>point-like source:</a:t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chemeClr val="dk1"/>
                </a:solidFill>
              </a:rPr>
              <a:t>/gps/pos/type Beam is changed to /gps/pos/type Point 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6"/>
          <p:cNvSpPr txBox="1"/>
          <p:nvPr>
            <p:ph type="title"/>
          </p:nvPr>
        </p:nvSpPr>
        <p:spPr>
          <a:xfrm>
            <a:off x="5521950" y="1638450"/>
            <a:ext cx="2789700" cy="214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ct val="54999"/>
              <a:buNone/>
            </a:pPr>
            <a:r>
              <a:rPr lang="en-GB" sz="1800"/>
              <a:t>Produce a histogram with the chosen parameters/settings executing the line: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4999"/>
              <a:buFont typeface="Arial"/>
              <a:buNone/>
            </a:pPr>
            <a:r>
              <a:rPr b="1" lang="en-GB" sz="1800">
                <a:solidFill>
                  <a:schemeClr val="lt1"/>
                </a:solidFill>
                <a:highlight>
                  <a:schemeClr val="dk1"/>
                </a:highlight>
              </a:rPr>
              <a:t>$ ./plotHisto output0.root true</a:t>
            </a:r>
            <a:endParaRPr b="1" sz="1800">
              <a:solidFill>
                <a:schemeClr val="lt1"/>
              </a:solidFill>
              <a:highlight>
                <a:schemeClr val="dk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ct val="54999"/>
              <a:buNone/>
            </a:pPr>
            <a:r>
              <a:rPr lang="en-GB" sz="1800"/>
              <a:t>In the build folder of the simulation</a:t>
            </a:r>
            <a:endParaRPr sz="1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152400" y="3695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Gaussian straggling vs mono-energetic beam </a:t>
            </a:r>
            <a:endParaRPr b="1"/>
          </a:p>
        </p:txBody>
      </p:sp>
      <p:sp>
        <p:nvSpPr>
          <p:cNvPr id="80" name="Google Shape;80;p17"/>
          <p:cNvSpPr txBox="1"/>
          <p:nvPr/>
        </p:nvSpPr>
        <p:spPr>
          <a:xfrm>
            <a:off x="941775" y="3730300"/>
            <a:ext cx="40536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/gps/ene/type </a:t>
            </a:r>
            <a:r>
              <a:rPr b="1" lang="en-GB"/>
              <a:t>Gauss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/gps/ene/mono 60 MeV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/gps/ene/sigma 0.3 MeV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/run/beamOn 10000</a:t>
            </a:r>
            <a:endParaRPr/>
          </a:p>
        </p:txBody>
      </p:sp>
      <p:sp>
        <p:nvSpPr>
          <p:cNvPr id="81" name="Google Shape;81;p17"/>
          <p:cNvSpPr txBox="1"/>
          <p:nvPr/>
        </p:nvSpPr>
        <p:spPr>
          <a:xfrm>
            <a:off x="5603250" y="3805175"/>
            <a:ext cx="30000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/gps/ene/type </a:t>
            </a:r>
            <a:r>
              <a:rPr b="1" lang="en-GB"/>
              <a:t>Mono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/gps/ene/mono 60 MeV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/run/beamOn 10000</a:t>
            </a:r>
            <a:endParaRPr b="1"/>
          </a:p>
        </p:txBody>
      </p:sp>
      <p:pic>
        <p:nvPicPr>
          <p:cNvPr id="82" name="Google Shape;8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102825"/>
            <a:ext cx="4244606" cy="258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49406" y="1102825"/>
            <a:ext cx="4244606" cy="2582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516825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Beam energy: small spread vs large spread</a:t>
            </a:r>
            <a:endParaRPr b="1"/>
          </a:p>
        </p:txBody>
      </p:sp>
      <p:sp>
        <p:nvSpPr>
          <p:cNvPr id="89" name="Google Shape;89;p18"/>
          <p:cNvSpPr txBox="1"/>
          <p:nvPr/>
        </p:nvSpPr>
        <p:spPr>
          <a:xfrm>
            <a:off x="5312000" y="3360050"/>
            <a:ext cx="30000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/gps/ene/type Gauss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/gps/ene/mono 60 MeV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/gps/ene/sigma 3 MeV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/run/beamOn 10000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8"/>
          <p:cNvSpPr txBox="1"/>
          <p:nvPr/>
        </p:nvSpPr>
        <p:spPr>
          <a:xfrm>
            <a:off x="641200" y="3247100"/>
            <a:ext cx="30000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/gps/ene/type Gauss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/gps/ene/mono 60 MeV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/gps/ene/sigma 0.3 MeV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/run/beamOn 10000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1" name="Google Shape;9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9299" y="1017725"/>
            <a:ext cx="3663801" cy="2229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49275" y="1082638"/>
            <a:ext cx="3469351" cy="20995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/>
          <p:nvPr>
            <p:ph type="title"/>
          </p:nvPr>
        </p:nvSpPr>
        <p:spPr>
          <a:xfrm>
            <a:off x="393725" y="3958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Low energy beam  vs High energy beam</a:t>
            </a:r>
            <a:endParaRPr b="1"/>
          </a:p>
        </p:txBody>
      </p:sp>
      <p:sp>
        <p:nvSpPr>
          <p:cNvPr id="98" name="Google Shape;98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9"/>
          <p:cNvSpPr txBox="1"/>
          <p:nvPr/>
        </p:nvSpPr>
        <p:spPr>
          <a:xfrm>
            <a:off x="5159275" y="3389725"/>
            <a:ext cx="30000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/gps/ene/mono 250 MeV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/gps/ene/sigma 0.3 MeV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/run/beamOn 10000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9"/>
          <p:cNvSpPr txBox="1"/>
          <p:nvPr/>
        </p:nvSpPr>
        <p:spPr>
          <a:xfrm>
            <a:off x="641200" y="3264000"/>
            <a:ext cx="30000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/gps/ene/type Gauss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/gps/ene/mono 60 MeV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/gps/ene/sigma 0.3 MeV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/run/beamOn 10000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1" name="Google Shape;10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152475"/>
            <a:ext cx="3970149" cy="24157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46250" y="1241400"/>
            <a:ext cx="3697950" cy="22379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Does the curve get smoother with more particles?</a:t>
            </a:r>
            <a:endParaRPr b="1"/>
          </a:p>
        </p:txBody>
      </p:sp>
      <p:pic>
        <p:nvPicPr>
          <p:cNvPr id="108" name="Google Shape;108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7652" y="1153063"/>
            <a:ext cx="4688526" cy="2837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79084" y="1231850"/>
            <a:ext cx="4471041" cy="2705774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20"/>
          <p:cNvSpPr txBox="1"/>
          <p:nvPr/>
        </p:nvSpPr>
        <p:spPr>
          <a:xfrm>
            <a:off x="828525" y="3937625"/>
            <a:ext cx="30000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1"/>
                </a:solidFill>
              </a:rPr>
              <a:t>/gps/ene/mono 250 MeV</a:t>
            </a:r>
            <a:endParaRPr b="1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/gps/ene/sigma 0.3 MeV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1"/>
                </a:solidFill>
              </a:rPr>
              <a:t>/run/beamOn 10000</a:t>
            </a:r>
            <a:endParaRPr b="1"/>
          </a:p>
        </p:txBody>
      </p:sp>
      <p:sp>
        <p:nvSpPr>
          <p:cNvPr id="111" name="Google Shape;111;p20"/>
          <p:cNvSpPr txBox="1"/>
          <p:nvPr/>
        </p:nvSpPr>
        <p:spPr>
          <a:xfrm>
            <a:off x="5074425" y="3937625"/>
            <a:ext cx="30000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1"/>
                </a:solidFill>
              </a:rPr>
              <a:t>/gps/ene/mono 250 MeV</a:t>
            </a:r>
            <a:endParaRPr b="1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/gps/ene/sigma 0.3 MeV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1"/>
                </a:solidFill>
              </a:rPr>
              <a:t>/run/beamOn 1000000</a:t>
            </a:r>
            <a:endParaRPr b="1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Small number of particles vs large </a:t>
            </a:r>
            <a:endParaRPr b="1"/>
          </a:p>
        </p:txBody>
      </p:sp>
      <p:pic>
        <p:nvPicPr>
          <p:cNvPr id="117" name="Google Shape;117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6099" y="1201550"/>
            <a:ext cx="4503625" cy="2740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92300" y="1265709"/>
            <a:ext cx="4503626" cy="2725465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21"/>
          <p:cNvSpPr txBox="1"/>
          <p:nvPr/>
        </p:nvSpPr>
        <p:spPr>
          <a:xfrm>
            <a:off x="1066450" y="3881400"/>
            <a:ext cx="25101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/gps/ene/type </a:t>
            </a:r>
            <a:r>
              <a:rPr lang="en-GB">
                <a:solidFill>
                  <a:schemeClr val="dk1"/>
                </a:solidFill>
              </a:rPr>
              <a:t>Gauss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/gps/ene/mono 60 MeV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/gps/ene/sigma 0.3 MeV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1"/>
                </a:solidFill>
              </a:rPr>
              <a:t>/run/beamOn 10000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120" name="Google Shape;120;p21"/>
          <p:cNvSpPr txBox="1"/>
          <p:nvPr/>
        </p:nvSpPr>
        <p:spPr>
          <a:xfrm>
            <a:off x="5304100" y="3941950"/>
            <a:ext cx="25101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/gps/ene/type Gauss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/gps/ene/mono 60 MeV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/gps/ene/sigma 0.3 MeV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1"/>
                </a:solidFill>
              </a:rPr>
              <a:t>/run/beamOn 1000000</a:t>
            </a:r>
            <a:endParaRPr b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