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6ABB4C-A939-4BA7-A6BD-2577038F2CC3}">
  <a:tblStyle styleId="{476ABB4C-A939-4BA7-A6BD-2577038F2C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17e3251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17e3251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17e3251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17e3251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17e3251b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017e3251b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17e3251b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17e3251b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4206e8c5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04206e8c5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17e3251b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17e3251b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3398e00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3398e00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1" Type="http://schemas.openxmlformats.org/officeDocument/2006/relationships/image" Target="../media/image9.jpg"/><Relationship Id="rId10" Type="http://schemas.openxmlformats.org/officeDocument/2006/relationships/image" Target="../media/image8.jpg"/><Relationship Id="rId9" Type="http://schemas.openxmlformats.org/officeDocument/2006/relationships/image" Target="../media/image13.jpg"/><Relationship Id="rId5" Type="http://schemas.openxmlformats.org/officeDocument/2006/relationships/image" Target="../media/image17.png"/><Relationship Id="rId6" Type="http://schemas.openxmlformats.org/officeDocument/2006/relationships/image" Target="../media/image11.jpg"/><Relationship Id="rId7" Type="http://schemas.openxmlformats.org/officeDocument/2006/relationships/image" Target="../media/image1.jpg"/><Relationship Id="rId8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Progress 25th January - 1st February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Context and Introduction - depth-dose curves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Dose Depth Curves - energy </a:t>
            </a:r>
            <a:r>
              <a:rPr lang="en-GB"/>
              <a:t>deposited in (mega) electronvolts along a distance (water-equivalent thickness in milimeters)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To generate depth-dose curve: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Modify the macro file to change the run parameters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Run the simulation with the macro file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Plot the histogram using a ROOT file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199" y="1517375"/>
            <a:ext cx="4148249" cy="25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09350" y="365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Non-point like source vs Point like source </a:t>
            </a:r>
            <a:endParaRPr b="1" sz="2800">
              <a:solidFill>
                <a:srgbClr val="000000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768" y="1151337"/>
            <a:ext cx="4229557" cy="25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1662" y="1090275"/>
            <a:ext cx="4206589" cy="25596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316250" y="3570025"/>
            <a:ext cx="3869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# General particle source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# proton circle source 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/gps/pos/shape Circle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/gps/particle proton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/gps/pos/type Point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/gps/direction 0 0 1</a:t>
            </a:r>
            <a:endParaRPr sz="1300"/>
          </a:p>
        </p:txBody>
      </p:sp>
      <p:sp>
        <p:nvSpPr>
          <p:cNvPr id="71" name="Google Shape;71;p15"/>
          <p:cNvSpPr txBox="1"/>
          <p:nvPr/>
        </p:nvSpPr>
        <p:spPr>
          <a:xfrm>
            <a:off x="709350" y="3546925"/>
            <a:ext cx="4294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# General particle source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# proton circle source 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/gps/pos/shape Circle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/gps/pos/centre 0. 0. -19.2 cm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/gps/pos/radius 0. mm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/gps/pos/sigma_r 2. mm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/gps/particle proton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/>
              <a:t>/gps/pos/type Beam</a:t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/gps/direction 0 0 1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1921175" y="718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Point-like source at higher energies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4726"/>
            <a:ext cx="3092725" cy="179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2888" y="1804725"/>
            <a:ext cx="3234315" cy="18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793" y="1814050"/>
            <a:ext cx="3125132" cy="179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59325" y="8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</a:t>
            </a:r>
            <a:r>
              <a:rPr lang="en-GB" sz="2120"/>
              <a:t>oint like source for higher </a:t>
            </a:r>
            <a:r>
              <a:rPr lang="en-GB" sz="2120"/>
              <a:t>energies</a:t>
            </a:r>
            <a:r>
              <a:rPr lang="en-GB" sz="2120"/>
              <a:t> and larger number of particles</a:t>
            </a:r>
            <a:endParaRPr sz="2120"/>
          </a:p>
        </p:txBody>
      </p:sp>
      <p:graphicFrame>
        <p:nvGraphicFramePr>
          <p:cNvPr id="85" name="Google Shape;85;p17"/>
          <p:cNvGraphicFramePr/>
          <p:nvPr/>
        </p:nvGraphicFramePr>
        <p:xfrm>
          <a:off x="137725" y="7597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{476ABB4C-A939-4BA7-A6BD-2577038F2CC3}</a:tableStyleId>
              </a:tblPr>
              <a:tblGrid>
                <a:gridCol w="790100"/>
                <a:gridCol w="2578750"/>
                <a:gridCol w="2943300"/>
                <a:gridCol w="2563425"/>
              </a:tblGrid>
              <a:tr h="39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Number of particles /energy in MeV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60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0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10000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00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100000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45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1000000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700" y="1463725"/>
            <a:ext cx="1684912" cy="102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838" y="1430247"/>
            <a:ext cx="1804775" cy="109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6478" y="1479946"/>
            <a:ext cx="1804773" cy="108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6">
            <a:alphaModFix/>
          </a:blip>
          <a:srcRect b="-137103" l="-165961" r="-86398" t="-115257"/>
          <a:stretch/>
        </p:blipFill>
        <p:spPr>
          <a:xfrm>
            <a:off x="1270326" y="1228713"/>
            <a:ext cx="6092651" cy="36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6450" y="2422875"/>
            <a:ext cx="1694149" cy="10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3850" y="2422877"/>
            <a:ext cx="2200151" cy="11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4563" y="3527143"/>
            <a:ext cx="2200151" cy="133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14637" y="3568741"/>
            <a:ext cx="2062651" cy="124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83925" y="3568752"/>
            <a:ext cx="2062651" cy="1248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21200" y="7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 error message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310825" y="230600"/>
            <a:ext cx="7078500" cy="5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--&gt; Event 0 starts with initial seeds (13049039,61775110).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G4VParticleChange::CheckIt    : the true step length is negative  !!  Difference:  0.0387463[MeV]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opticalphoton E=3.34861e-06 pos=-0.000520943, 0.00242823, -0.191418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-----------------------------------------------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G4ParticleChange Information 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-----------------------------------------------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# of secondaries    :                  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-----------------------------------------------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Energy Deposit (MeV):                  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Non-ionizing Energy Deposit (MeV):         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Track Status        :          StopAndKill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True Path Length (mm) :            -0.0387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Stepping Control    :                  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                      First step in volume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Mass (GeV)          :                  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Charge (eplus)      :                  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MagneticMoment      :                  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                 =  :                    0*[e hbar]/[2 m]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Position - x (mm)   :               -0.521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Position - y (mm)   :                 2.43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Position - z (mm)   :                 -191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Time (ns)           :            -0.000178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Proper Time (ns)    :                  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Momentum Direct - x :               -0.243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Momentum Direct - y :                0.113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Momentum Direct - z :               -0.963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Kinetic Energy (MeV):             3.35e-06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Velocity  (/c)      :                0.725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180975" y="4211050"/>
            <a:ext cx="51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3639550" y="1335525"/>
            <a:ext cx="55044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Polarization - x    :               -0.634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Polarization - y    :                0.733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       Polarization - z    :                0.246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-------- EEEE ------- G4Exception-START -------- EEEE -------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*** G4Exception : TRACK001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      issued by : G4VParticleChange::CheckIt()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Step length and/or energy deposit was illegal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*** Event Must Be Aborted ***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G4Track (0x142653ea8) - track ID = 2, parent ID = 1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</a:rPr>
              <a:t>G4WT4 &gt;  Particle type : opticalphoton - creator process : Scintillation, creator model : Undefined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Kinetic energy : 3.34861 eV  - Momentum direction : (-0.242935,0.113321,-0.963401)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Step length : -38.7463 um  - total energy deposit : 0 eV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Pre-step point : (-0.530356,2.43262,-191.455) - Physical volume : Sheet (Scintillator)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- defined by : not available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Post-step point : (-0.520943,2.42823,-191.418) - Physical volume : Sheet (Scintillator)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- defined by : OpWLS - step status : 4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 *** Note: Step information might not be properly updated.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G4WT4 &gt;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-------- EEEE -------- G4Exception-END --------- EEEE -------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Geant4 forum responses </a:t>
            </a:r>
            <a:endParaRPr b="1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650" y="1017725"/>
            <a:ext cx="6189375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239500" y="257425"/>
            <a:ext cx="73905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Image analysis outline:</a:t>
            </a:r>
            <a:endParaRPr b="1" sz="18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-GB" sz="1300">
                <a:solidFill>
                  <a:schemeClr val="dk1"/>
                </a:solidFill>
              </a:rPr>
              <a:t>Simple sum each column to get the total pixel count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-GB" sz="1300">
                <a:solidFill>
                  <a:schemeClr val="dk1"/>
                </a:solidFill>
              </a:rPr>
              <a:t>Subtract the background image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-GB" sz="1300">
                <a:solidFill>
                  <a:schemeClr val="dk1"/>
                </a:solidFill>
              </a:rPr>
              <a:t>Measure the brightness of the total pixel count of each column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-GB" sz="1300">
                <a:solidFill>
                  <a:schemeClr val="dk1"/>
                </a:solidFill>
              </a:rPr>
              <a:t>Geometric analysis: convert the x-axis from pixel column number to physical thickness in water equivalent thickness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239500" y="1840825"/>
            <a:ext cx="56850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Image analysis in Python - research: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-GB" sz="1300">
                <a:solidFill>
                  <a:schemeClr val="dk1"/>
                </a:solidFill>
              </a:rPr>
              <a:t>How to adjust for the geometric effects of the images?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-GB" sz="1300">
                <a:solidFill>
                  <a:schemeClr val="dk1"/>
                </a:solidFill>
              </a:rPr>
              <a:t>How do we measure the brightness of a pixel?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025" y="1907875"/>
            <a:ext cx="2847509" cy="28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