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25B7B4B-C7F1-4678-BBEF-C937013345D4}">
  <a:tblStyle styleId="{125B7B4B-C7F1-4678-BBEF-C937013345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06b41965e2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06b41965e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06b41965e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06b41965e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06b41965e2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06b41965e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dc72968d1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dc72968d1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dc72968d13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dc72968d13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dc72968d13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dc72968d13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dc72968d13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dc72968d13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06b41965e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06b41965e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dc72968d13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dc72968d13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dc72968d13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dc72968d13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06b41965e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06b41965e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10.png"/><Relationship Id="rId5" Type="http://schemas.openxmlformats.org/officeDocument/2006/relationships/image" Target="../media/image17.png"/><Relationship Id="rId6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image" Target="../media/image13.png"/><Relationship Id="rId5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Progress 1st Feb-8th Feb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871200" y="102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Method </a:t>
            </a:r>
            <a:r>
              <a:rPr lang="en-GB"/>
              <a:t>comparison</a:t>
            </a:r>
            <a:r>
              <a:rPr lang="en-GB"/>
              <a:t>, background not </a:t>
            </a:r>
            <a:r>
              <a:rPr lang="en-GB"/>
              <a:t>accounted</a:t>
            </a:r>
            <a:r>
              <a:rPr lang="en-GB"/>
              <a:t> for</a:t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200" y="974550"/>
            <a:ext cx="2558848" cy="17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5249" y="864174"/>
            <a:ext cx="3162624" cy="192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825" y="2790400"/>
            <a:ext cx="3522905" cy="215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17355" y="2790400"/>
            <a:ext cx="3291365" cy="204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1033625" y="237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Method comparison, background accounted for</a:t>
            </a: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200" y="974550"/>
            <a:ext cx="2558848" cy="17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7888" y="913687"/>
            <a:ext cx="4071462" cy="2005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0651" y="3022950"/>
            <a:ext cx="4025076" cy="192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2063" y="2844400"/>
            <a:ext cx="3459121" cy="215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74485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Restricting the range (background not accounted for)</a:t>
            </a:r>
            <a:endParaRPr/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026" y="1792850"/>
            <a:ext cx="2841902" cy="189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4701" y="1118946"/>
            <a:ext cx="3345399" cy="198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5178" y="3201946"/>
            <a:ext cx="3369497" cy="1737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Image Analysis</a:t>
            </a:r>
            <a:endParaRPr b="1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97" y="1486814"/>
            <a:ext cx="3947802" cy="26312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2" name="Google Shape;62;p14"/>
          <p:cNvGraphicFramePr/>
          <p:nvPr/>
        </p:nvGraphicFramePr>
        <p:xfrm>
          <a:off x="4428600" y="1469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{125B7B4B-C7F1-4678-BBEF-C937013345D4}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5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21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21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5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5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21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21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Measuring Brightness using RBG values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87600" y="1074050"/>
            <a:ext cx="4320600" cy="3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Method 1 - measuring the image brightness using only the blue channel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Method 2 - measuring the image brightness value using all three colour channels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/>
              <a:t>Method 3 - measuring the image brightness using all three colour channels (simplified)</a:t>
            </a:r>
            <a:endParaRPr b="1"/>
          </a:p>
        </p:txBody>
      </p:sp>
      <p:sp>
        <p:nvSpPr>
          <p:cNvPr id="69" name="Google Shape;69;p15"/>
          <p:cNvSpPr/>
          <p:nvPr/>
        </p:nvSpPr>
        <p:spPr>
          <a:xfrm>
            <a:off x="5895487" y="1522275"/>
            <a:ext cx="2876400" cy="20106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5261348" y="1765771"/>
            <a:ext cx="2876400" cy="20106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4572000" y="2084491"/>
            <a:ext cx="2876400" cy="20106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Measuring the Brightness of an Individual Pixel 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500" y="965000"/>
            <a:ext cx="8766976" cy="1286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8" name="Google Shape;78;p16"/>
          <p:cNvGraphicFramePr/>
          <p:nvPr/>
        </p:nvGraphicFramePr>
        <p:xfrm>
          <a:off x="952475" y="2632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{125B7B4B-C7F1-4678-BBEF-C937013345D4}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Measuring the Brightness of a Whole Column</a:t>
            </a:r>
            <a:endParaRPr/>
          </a:p>
        </p:txBody>
      </p:sp>
      <p:graphicFrame>
        <p:nvGraphicFramePr>
          <p:cNvPr id="84" name="Google Shape;84;p17"/>
          <p:cNvGraphicFramePr/>
          <p:nvPr/>
        </p:nvGraphicFramePr>
        <p:xfrm>
          <a:off x="5143425" y="1152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{125B7B4B-C7F1-4678-BBEF-C937013345D4}</a:tableStyleId>
              </a:tblPr>
              <a:tblGrid>
                <a:gridCol w="514675"/>
                <a:gridCol w="514675"/>
                <a:gridCol w="514675"/>
                <a:gridCol w="514675"/>
                <a:gridCol w="514675"/>
                <a:gridCol w="514675"/>
                <a:gridCol w="514675"/>
              </a:tblGrid>
              <a:tr h="39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5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5" name="Google Shape;85;p17"/>
          <p:cNvSpPr txBox="1"/>
          <p:nvPr/>
        </p:nvSpPr>
        <p:spPr>
          <a:xfrm>
            <a:off x="1322300" y="4336675"/>
            <a:ext cx="764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The output:</a:t>
            </a:r>
            <a:r>
              <a:rPr lang="en-GB"/>
              <a:t> an array of pixel brightness values for the whole column  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00" y="1551560"/>
            <a:ext cx="4268351" cy="172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325" y="3651750"/>
            <a:ext cx="6587299" cy="68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Accounting for background </a:t>
            </a:r>
            <a:endParaRPr/>
          </a:p>
        </p:txBody>
      </p:sp>
      <p:graphicFrame>
        <p:nvGraphicFramePr>
          <p:cNvPr id="93" name="Google Shape;93;p18"/>
          <p:cNvGraphicFramePr/>
          <p:nvPr/>
        </p:nvGraphicFramePr>
        <p:xfrm>
          <a:off x="5125375" y="565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{125B7B4B-C7F1-4678-BBEF-C937013345D4}</a:tableStyleId>
              </a:tblPr>
              <a:tblGrid>
                <a:gridCol w="514675"/>
                <a:gridCol w="514675"/>
                <a:gridCol w="514675"/>
                <a:gridCol w="514675"/>
                <a:gridCol w="514675"/>
                <a:gridCol w="514675"/>
                <a:gridCol w="514675"/>
              </a:tblGrid>
              <a:tr h="39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5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4" name="Google Shape;94;p18"/>
          <p:cNvSpPr txBox="1"/>
          <p:nvPr/>
        </p:nvSpPr>
        <p:spPr>
          <a:xfrm>
            <a:off x="1189800" y="4336675"/>
            <a:ext cx="764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The output:</a:t>
            </a:r>
            <a:r>
              <a:rPr lang="en-GB"/>
              <a:t> an array of </a:t>
            </a:r>
            <a:r>
              <a:rPr lang="en-GB"/>
              <a:t>background</a:t>
            </a:r>
            <a:r>
              <a:rPr lang="en-GB"/>
              <a:t> pixel brightness values for the whole column  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770" y="1058900"/>
            <a:ext cx="3827774" cy="128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598" y="3185350"/>
            <a:ext cx="7303951" cy="89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Measuring the Brightness </a:t>
            </a:r>
            <a:r>
              <a:rPr b="1" lang="en-GB"/>
              <a:t>SUM</a:t>
            </a:r>
            <a:r>
              <a:rPr lang="en-GB"/>
              <a:t> of a Whole Column</a:t>
            </a:r>
            <a:endParaRPr/>
          </a:p>
        </p:txBody>
      </p:sp>
      <p:graphicFrame>
        <p:nvGraphicFramePr>
          <p:cNvPr id="102" name="Google Shape;102;p19"/>
          <p:cNvGraphicFramePr/>
          <p:nvPr/>
        </p:nvGraphicFramePr>
        <p:xfrm>
          <a:off x="5143425" y="1152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{125B7B4B-C7F1-4678-BBEF-C937013345D4}</a:tableStyleId>
              </a:tblPr>
              <a:tblGrid>
                <a:gridCol w="514675"/>
                <a:gridCol w="514675"/>
                <a:gridCol w="514675"/>
                <a:gridCol w="514675"/>
                <a:gridCol w="514675"/>
                <a:gridCol w="514675"/>
                <a:gridCol w="514675"/>
              </a:tblGrid>
              <a:tr h="39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5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3" name="Google Shape;103;p19"/>
          <p:cNvSpPr txBox="1"/>
          <p:nvPr/>
        </p:nvSpPr>
        <p:spPr>
          <a:xfrm>
            <a:off x="1322300" y="4336675"/>
            <a:ext cx="764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The output:</a:t>
            </a:r>
            <a:r>
              <a:rPr lang="en-GB"/>
              <a:t> a single value - the sum of individual pixel brightness values</a:t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950" y="2189775"/>
            <a:ext cx="4514850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Brightness Value for each C</a:t>
            </a:r>
            <a:r>
              <a:rPr lang="en-GB"/>
              <a:t>olumn in the Picture</a:t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700" y="1260199"/>
            <a:ext cx="7328650" cy="169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Producing a plot</a:t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075" y="1038924"/>
            <a:ext cx="7133851" cy="36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