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FF1A9F-83DC-4D97-AD71-830089D9702A}">
  <a:tblStyle styleId="{B3FF1A9F-83DC-4D97-AD71-830089D970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37" d="100"/>
          <a:sy n="137" d="100"/>
        </p:scale>
        <p:origin x="92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8570d87a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8570d87a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8e47950dc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8e47950d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08570d87a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08570d87a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8e47950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08e47950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08e47950dc_2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08e47950dc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82d7dab76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82d7dab7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82d7dab7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082d7dab7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82d7dab7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082d7dab7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82d7dab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82d7dab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8089b7d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08089b7d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82d7dab76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82d7dab7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08e47950dc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08e47950dc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Progress 8th-15th February</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11700" y="428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Blue channel only - (approximately) scintillator block only</a:t>
            </a:r>
            <a:endParaRPr/>
          </a:p>
        </p:txBody>
      </p:sp>
      <p:pic>
        <p:nvPicPr>
          <p:cNvPr id="154" name="Google Shape;154;p22"/>
          <p:cNvPicPr preferRelativeResize="0"/>
          <p:nvPr/>
        </p:nvPicPr>
        <p:blipFill>
          <a:blip r:embed="rId3">
            <a:alphaModFix/>
          </a:blip>
          <a:stretch>
            <a:fillRect/>
          </a:stretch>
        </p:blipFill>
        <p:spPr>
          <a:xfrm>
            <a:off x="1870350" y="1316100"/>
            <a:ext cx="5633250" cy="3510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 zoom in on anomalous results</a:t>
            </a:r>
            <a:endParaRPr/>
          </a:p>
        </p:txBody>
      </p:sp>
      <p:pic>
        <p:nvPicPr>
          <p:cNvPr id="160" name="Google Shape;160;p23"/>
          <p:cNvPicPr preferRelativeResize="0"/>
          <p:nvPr/>
        </p:nvPicPr>
        <p:blipFill>
          <a:blip r:embed="rId3">
            <a:alphaModFix/>
          </a:blip>
          <a:stretch>
            <a:fillRect/>
          </a:stretch>
        </p:blipFill>
        <p:spPr>
          <a:xfrm>
            <a:off x="1963800" y="1469000"/>
            <a:ext cx="5487076" cy="3674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4"/>
          <p:cNvPicPr preferRelativeResize="0"/>
          <p:nvPr/>
        </p:nvPicPr>
        <p:blipFill>
          <a:blip r:embed="rId3">
            <a:alphaModFix/>
          </a:blip>
          <a:stretch>
            <a:fillRect/>
          </a:stretch>
        </p:blipFill>
        <p:spPr>
          <a:xfrm>
            <a:off x="429825" y="152400"/>
            <a:ext cx="8056632"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Next Steps</a:t>
            </a:r>
            <a:endParaRPr/>
          </a:p>
        </p:txBody>
      </p:sp>
      <p:sp>
        <p:nvSpPr>
          <p:cNvPr id="171" name="Google Shape;17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How to deal with optical artefacts?</a:t>
            </a:r>
            <a:endParaRPr/>
          </a:p>
          <a:p>
            <a:pPr marL="457200" lvl="0" indent="-342900" algn="l" rtl="0">
              <a:spcBef>
                <a:spcPts val="0"/>
              </a:spcBef>
              <a:spcAft>
                <a:spcPts val="0"/>
              </a:spcAft>
              <a:buSzPts val="1800"/>
              <a:buChar char="●"/>
            </a:pPr>
            <a:r>
              <a:rPr lang="en-GB"/>
              <a:t>Assign physical thickness to pixel height and width (using data in LengthCalibration folder) and multiply by 1.03 (approx.) to convert to water-equivalent thickness.</a:t>
            </a:r>
            <a:endParaRPr/>
          </a:p>
          <a:p>
            <a:pPr marL="457200" lvl="0" indent="-342900" algn="l" rtl="0">
              <a:spcBef>
                <a:spcPts val="0"/>
              </a:spcBef>
              <a:spcAft>
                <a:spcPts val="0"/>
              </a:spcAft>
              <a:buSzPts val="1800"/>
              <a:buChar char="●"/>
            </a:pPr>
            <a:r>
              <a:rPr lang="en-GB"/>
              <a:t>Export curve data for each beam energy image</a:t>
            </a:r>
            <a:endParaRPr/>
          </a:p>
          <a:p>
            <a:pPr marL="457200" lvl="0" indent="-342900" algn="l" rtl="0">
              <a:spcBef>
                <a:spcPts val="0"/>
              </a:spcBef>
              <a:spcAft>
                <a:spcPts val="0"/>
              </a:spcAft>
              <a:buSzPts val="1800"/>
              <a:buChar char="●"/>
            </a:pPr>
            <a:r>
              <a:rPr lang="en-GB"/>
              <a:t>Do a Kelleter curve fit to the image data</a:t>
            </a:r>
            <a:endParaRPr/>
          </a:p>
          <a:p>
            <a:pPr marL="457200" lvl="0" indent="-342900" algn="l" rtl="0">
              <a:spcBef>
                <a:spcPts val="0"/>
              </a:spcBef>
              <a:spcAft>
                <a:spcPts val="0"/>
              </a:spcAft>
              <a:buSzPts val="1800"/>
              <a:buChar char="●"/>
            </a:pPr>
            <a:r>
              <a:rPr lang="en-GB"/>
              <a:t>Run G4 simulation + Kelleter fit for each beam energy image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1" y="408650"/>
            <a:ext cx="7349400" cy="67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GB" sz="2980"/>
              <a:t>Image Analysis - introduction</a:t>
            </a:r>
            <a:endParaRPr sz="2980"/>
          </a:p>
        </p:txBody>
      </p:sp>
      <p:sp>
        <p:nvSpPr>
          <p:cNvPr id="61" name="Google Shape;61;p14"/>
          <p:cNvSpPr txBox="1">
            <a:spLocks noGrp="1"/>
          </p:cNvSpPr>
          <p:nvPr>
            <p:ph type="subTitle" idx="1"/>
          </p:nvPr>
        </p:nvSpPr>
        <p:spPr>
          <a:xfrm>
            <a:off x="536850" y="1170825"/>
            <a:ext cx="8427000" cy="1762800"/>
          </a:xfrm>
          <a:prstGeom prst="rect">
            <a:avLst/>
          </a:prstGeom>
        </p:spPr>
        <p:txBody>
          <a:bodyPr spcFirstLastPara="1" wrap="square" lIns="91425" tIns="91425" rIns="91425" bIns="91425" anchor="t" anchorCtr="0">
            <a:normAutofit/>
          </a:bodyPr>
          <a:lstStyle/>
          <a:p>
            <a:pPr marL="0" lvl="0" indent="0" algn="ctr" rtl="0">
              <a:lnSpc>
                <a:spcPct val="60000"/>
              </a:lnSpc>
              <a:spcBef>
                <a:spcPts val="0"/>
              </a:spcBef>
              <a:spcAft>
                <a:spcPts val="0"/>
              </a:spcAft>
              <a:buSzPts val="852"/>
              <a:buNone/>
            </a:pPr>
            <a:r>
              <a:rPr lang="en-GB" sz="1670"/>
              <a:t>Beam test images are analysed to obtain experimental data. Images are analysed in Python to obtain a brightness value for individual pixels. </a:t>
            </a:r>
            <a:endParaRPr sz="1670"/>
          </a:p>
          <a:p>
            <a:pPr marL="0" lvl="0" indent="0" algn="ctr" rtl="0">
              <a:lnSpc>
                <a:spcPct val="60000"/>
              </a:lnSpc>
              <a:spcBef>
                <a:spcPts val="0"/>
              </a:spcBef>
              <a:spcAft>
                <a:spcPts val="0"/>
              </a:spcAft>
              <a:buSzPts val="852"/>
              <a:buNone/>
            </a:pPr>
            <a:endParaRPr sz="1670"/>
          </a:p>
          <a:p>
            <a:pPr marL="0" lvl="0" indent="0" algn="ctr" rtl="0">
              <a:lnSpc>
                <a:spcPct val="60000"/>
              </a:lnSpc>
              <a:spcBef>
                <a:spcPts val="0"/>
              </a:spcBef>
              <a:spcAft>
                <a:spcPts val="0"/>
              </a:spcAft>
              <a:buSzPts val="852"/>
              <a:buNone/>
            </a:pPr>
            <a:endParaRPr sz="1670"/>
          </a:p>
          <a:p>
            <a:pPr marL="0" lvl="0" indent="0" algn="ctr" rtl="0">
              <a:lnSpc>
                <a:spcPct val="60000"/>
              </a:lnSpc>
              <a:spcBef>
                <a:spcPts val="0"/>
              </a:spcBef>
              <a:spcAft>
                <a:spcPts val="0"/>
              </a:spcAft>
              <a:buSzPts val="852"/>
              <a:buNone/>
            </a:pPr>
            <a:r>
              <a:rPr lang="en-GB" sz="1670"/>
              <a:t>The sum of the pixel brightness for an entire image column of is obtained; this is used to construct a depth-dose curve (brightness value against column number plot shown on the following slide). The schematic on the following slide shows the steps of image analysis, including how the image is pre-processed using width and height restrictions. </a:t>
            </a:r>
            <a:endParaRPr sz="1670"/>
          </a:p>
        </p:txBody>
      </p:sp>
      <p:pic>
        <p:nvPicPr>
          <p:cNvPr id="62" name="Google Shape;62;p14"/>
          <p:cNvPicPr preferRelativeResize="0"/>
          <p:nvPr/>
        </p:nvPicPr>
        <p:blipFill>
          <a:blip r:embed="rId3">
            <a:alphaModFix/>
          </a:blip>
          <a:stretch>
            <a:fillRect/>
          </a:stretch>
        </p:blipFill>
        <p:spPr>
          <a:xfrm>
            <a:off x="1237806" y="2998825"/>
            <a:ext cx="2311127" cy="1540375"/>
          </a:xfrm>
          <a:prstGeom prst="rect">
            <a:avLst/>
          </a:prstGeom>
          <a:noFill/>
          <a:ln>
            <a:noFill/>
          </a:ln>
        </p:spPr>
      </p:pic>
      <p:pic>
        <p:nvPicPr>
          <p:cNvPr id="63" name="Google Shape;63;p14"/>
          <p:cNvPicPr preferRelativeResize="0"/>
          <p:nvPr/>
        </p:nvPicPr>
        <p:blipFill>
          <a:blip r:embed="rId4">
            <a:alphaModFix/>
          </a:blip>
          <a:stretch>
            <a:fillRect/>
          </a:stretch>
        </p:blipFill>
        <p:spPr>
          <a:xfrm>
            <a:off x="5349600" y="2998825"/>
            <a:ext cx="2704801" cy="1667595"/>
          </a:xfrm>
          <a:prstGeom prst="rect">
            <a:avLst/>
          </a:prstGeom>
          <a:noFill/>
          <a:ln>
            <a:noFill/>
          </a:ln>
        </p:spPr>
      </p:pic>
      <p:sp>
        <p:nvSpPr>
          <p:cNvPr id="64" name="Google Shape;64;p14"/>
          <p:cNvSpPr/>
          <p:nvPr/>
        </p:nvSpPr>
        <p:spPr>
          <a:xfrm>
            <a:off x="4191000" y="3547763"/>
            <a:ext cx="762000" cy="442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subTitle" idx="1"/>
          </p:nvPr>
        </p:nvSpPr>
        <p:spPr>
          <a:xfrm>
            <a:off x="311700" y="1865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Image Analysis, continued </a:t>
            </a:r>
            <a:endParaRPr/>
          </a:p>
        </p:txBody>
      </p:sp>
      <p:pic>
        <p:nvPicPr>
          <p:cNvPr id="70" name="Google Shape;70;p15"/>
          <p:cNvPicPr preferRelativeResize="0"/>
          <p:nvPr/>
        </p:nvPicPr>
        <p:blipFill>
          <a:blip r:embed="rId3">
            <a:alphaModFix/>
          </a:blip>
          <a:stretch>
            <a:fillRect/>
          </a:stretch>
        </p:blipFill>
        <p:spPr>
          <a:xfrm>
            <a:off x="338725" y="1226737"/>
            <a:ext cx="2614267" cy="1742426"/>
          </a:xfrm>
          <a:prstGeom prst="rect">
            <a:avLst/>
          </a:prstGeom>
          <a:noFill/>
          <a:ln>
            <a:noFill/>
          </a:ln>
        </p:spPr>
      </p:pic>
      <p:pic>
        <p:nvPicPr>
          <p:cNvPr id="71" name="Google Shape;71;p15"/>
          <p:cNvPicPr preferRelativeResize="0"/>
          <p:nvPr/>
        </p:nvPicPr>
        <p:blipFill>
          <a:blip r:embed="rId3">
            <a:alphaModFix/>
          </a:blip>
          <a:stretch>
            <a:fillRect/>
          </a:stretch>
        </p:blipFill>
        <p:spPr>
          <a:xfrm>
            <a:off x="3402863" y="1297162"/>
            <a:ext cx="2614267" cy="1742426"/>
          </a:xfrm>
          <a:prstGeom prst="rect">
            <a:avLst/>
          </a:prstGeom>
          <a:noFill/>
          <a:ln>
            <a:noFill/>
          </a:ln>
        </p:spPr>
      </p:pic>
      <p:sp>
        <p:nvSpPr>
          <p:cNvPr id="72" name="Google Shape;72;p15"/>
          <p:cNvSpPr/>
          <p:nvPr/>
        </p:nvSpPr>
        <p:spPr>
          <a:xfrm>
            <a:off x="3402900" y="1293988"/>
            <a:ext cx="2614200" cy="467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402900" y="2595588"/>
            <a:ext cx="2614200" cy="444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rot="5400000">
            <a:off x="2763300" y="1946375"/>
            <a:ext cx="1723200" cy="444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rot="5400000">
            <a:off x="4723800" y="1736688"/>
            <a:ext cx="1723200" cy="863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6" name="Google Shape;76;p15"/>
          <p:cNvGraphicFramePr/>
          <p:nvPr/>
        </p:nvGraphicFramePr>
        <p:xfrm>
          <a:off x="6467000" y="1226725"/>
          <a:ext cx="3000000" cy="3000000"/>
        </p:xfrm>
        <a:graphic>
          <a:graphicData uri="http://schemas.openxmlformats.org/drawingml/2006/table">
            <a:tbl>
              <a:tblPr>
                <a:noFill/>
                <a:tableStyleId>{B3FF1A9F-83DC-4D97-AD71-830089D9702A}</a:tableStyleId>
              </a:tblPr>
              <a:tblGrid>
                <a:gridCol w="434575">
                  <a:extLst>
                    <a:ext uri="{9D8B030D-6E8A-4147-A177-3AD203B41FA5}">
                      <a16:colId xmlns:a16="http://schemas.microsoft.com/office/drawing/2014/main" val="20000"/>
                    </a:ext>
                  </a:extLst>
                </a:gridCol>
                <a:gridCol w="434575">
                  <a:extLst>
                    <a:ext uri="{9D8B030D-6E8A-4147-A177-3AD203B41FA5}">
                      <a16:colId xmlns:a16="http://schemas.microsoft.com/office/drawing/2014/main" val="20001"/>
                    </a:ext>
                  </a:extLst>
                </a:gridCol>
                <a:gridCol w="43457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486300">
                  <a:extLst>
                    <a:ext uri="{9D8B030D-6E8A-4147-A177-3AD203B41FA5}">
                      <a16:colId xmlns:a16="http://schemas.microsoft.com/office/drawing/2014/main" val="20004"/>
                    </a:ext>
                  </a:extLst>
                </a:gridCol>
              </a:tblGrid>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77" name="Google Shape;77;p15"/>
          <p:cNvGraphicFramePr/>
          <p:nvPr/>
        </p:nvGraphicFramePr>
        <p:xfrm>
          <a:off x="3623563" y="3163363"/>
          <a:ext cx="3000000" cy="3000000"/>
        </p:xfrm>
        <a:graphic>
          <a:graphicData uri="http://schemas.openxmlformats.org/drawingml/2006/table">
            <a:tbl>
              <a:tblPr>
                <a:noFill/>
                <a:tableStyleId>{B3FF1A9F-83DC-4D97-AD71-830089D9702A}</a:tableStyleId>
              </a:tblPr>
              <a:tblGrid>
                <a:gridCol w="434575">
                  <a:extLst>
                    <a:ext uri="{9D8B030D-6E8A-4147-A177-3AD203B41FA5}">
                      <a16:colId xmlns:a16="http://schemas.microsoft.com/office/drawing/2014/main" val="20000"/>
                    </a:ext>
                  </a:extLst>
                </a:gridCol>
                <a:gridCol w="434575">
                  <a:extLst>
                    <a:ext uri="{9D8B030D-6E8A-4147-A177-3AD203B41FA5}">
                      <a16:colId xmlns:a16="http://schemas.microsoft.com/office/drawing/2014/main" val="20001"/>
                    </a:ext>
                  </a:extLst>
                </a:gridCol>
                <a:gridCol w="434575">
                  <a:extLst>
                    <a:ext uri="{9D8B030D-6E8A-4147-A177-3AD203B41FA5}">
                      <a16:colId xmlns:a16="http://schemas.microsoft.com/office/drawing/2014/main" val="20002"/>
                    </a:ext>
                  </a:extLst>
                </a:gridCol>
                <a:gridCol w="434575">
                  <a:extLst>
                    <a:ext uri="{9D8B030D-6E8A-4147-A177-3AD203B41FA5}">
                      <a16:colId xmlns:a16="http://schemas.microsoft.com/office/drawing/2014/main" val="20003"/>
                    </a:ext>
                  </a:extLst>
                </a:gridCol>
                <a:gridCol w="434575">
                  <a:extLst>
                    <a:ext uri="{9D8B030D-6E8A-4147-A177-3AD203B41FA5}">
                      <a16:colId xmlns:a16="http://schemas.microsoft.com/office/drawing/2014/main" val="20004"/>
                    </a:ext>
                  </a:extLst>
                </a:gridCol>
              </a:tblGrid>
              <a:tr h="350300">
                <a:tc>
                  <a:txBody>
                    <a:bodyPr/>
                    <a:lstStyle/>
                    <a:p>
                      <a:pPr marL="0" lvl="0" indent="0" algn="l" rtl="0">
                        <a:spcBef>
                          <a:spcPts val="0"/>
                        </a:spcBef>
                        <a:spcAft>
                          <a:spcPts val="0"/>
                        </a:spcAft>
                        <a:buNone/>
                      </a:pPr>
                      <a:endParaRPr/>
                    </a:p>
                  </a:txBody>
                  <a:tcPr marL="91425" marR="91425" marT="91425" marB="91425">
                    <a:solidFill>
                      <a:srgbClr val="FFFF00"/>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50300">
                <a:tc>
                  <a:txBody>
                    <a:bodyPr/>
                    <a:lstStyle/>
                    <a:p>
                      <a:pPr marL="0" lvl="0" indent="0" algn="l" rtl="0">
                        <a:spcBef>
                          <a:spcPts val="0"/>
                        </a:spcBef>
                        <a:spcAft>
                          <a:spcPts val="0"/>
                        </a:spcAft>
                        <a:buNone/>
                      </a:pPr>
                      <a:endParaRPr/>
                    </a:p>
                  </a:txBody>
                  <a:tcPr marL="91425" marR="91425" marT="91425" marB="91425">
                    <a:solidFill>
                      <a:srgbClr val="FFFF00"/>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50300">
                <a:tc>
                  <a:txBody>
                    <a:bodyPr/>
                    <a:lstStyle/>
                    <a:p>
                      <a:pPr marL="0" lvl="0" indent="0" algn="l" rtl="0">
                        <a:spcBef>
                          <a:spcPts val="0"/>
                        </a:spcBef>
                        <a:spcAft>
                          <a:spcPts val="0"/>
                        </a:spcAft>
                        <a:buNone/>
                      </a:pPr>
                      <a:endParaRPr/>
                    </a:p>
                  </a:txBody>
                  <a:tcPr marL="91425" marR="91425" marT="91425" marB="91425">
                    <a:solidFill>
                      <a:srgbClr val="FFFF00"/>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50300">
                <a:tc>
                  <a:txBody>
                    <a:bodyPr/>
                    <a:lstStyle/>
                    <a:p>
                      <a:pPr marL="0" lvl="0" indent="0" algn="l" rtl="0">
                        <a:spcBef>
                          <a:spcPts val="0"/>
                        </a:spcBef>
                        <a:spcAft>
                          <a:spcPts val="0"/>
                        </a:spcAft>
                        <a:buNone/>
                      </a:pPr>
                      <a:endParaRPr/>
                    </a:p>
                  </a:txBody>
                  <a:tcPr marL="91425" marR="91425" marT="91425" marB="91425">
                    <a:solidFill>
                      <a:srgbClr val="FFFF00"/>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50300">
                <a:tc>
                  <a:txBody>
                    <a:bodyPr/>
                    <a:lstStyle/>
                    <a:p>
                      <a:pPr marL="0" lvl="0" indent="0" algn="l" rtl="0">
                        <a:spcBef>
                          <a:spcPts val="0"/>
                        </a:spcBef>
                        <a:spcAft>
                          <a:spcPts val="0"/>
                        </a:spcAft>
                        <a:buNone/>
                      </a:pPr>
                      <a:endParaRPr/>
                    </a:p>
                  </a:txBody>
                  <a:tcPr marL="91425" marR="91425" marT="91425" marB="91425">
                    <a:solidFill>
                      <a:srgbClr val="FFFF00"/>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78" name="Google Shape;78;p15"/>
          <p:cNvGraphicFramePr/>
          <p:nvPr/>
        </p:nvGraphicFramePr>
        <p:xfrm>
          <a:off x="559425" y="3216713"/>
          <a:ext cx="3000000" cy="3000000"/>
        </p:xfrm>
        <a:graphic>
          <a:graphicData uri="http://schemas.openxmlformats.org/drawingml/2006/table">
            <a:tbl>
              <a:tblPr>
                <a:noFill/>
                <a:tableStyleId>{B3FF1A9F-83DC-4D97-AD71-830089D9702A}</a:tableStyleId>
              </a:tblPr>
              <a:tblGrid>
                <a:gridCol w="434575">
                  <a:extLst>
                    <a:ext uri="{9D8B030D-6E8A-4147-A177-3AD203B41FA5}">
                      <a16:colId xmlns:a16="http://schemas.microsoft.com/office/drawing/2014/main" val="20000"/>
                    </a:ext>
                  </a:extLst>
                </a:gridCol>
                <a:gridCol w="434575">
                  <a:extLst>
                    <a:ext uri="{9D8B030D-6E8A-4147-A177-3AD203B41FA5}">
                      <a16:colId xmlns:a16="http://schemas.microsoft.com/office/drawing/2014/main" val="20001"/>
                    </a:ext>
                  </a:extLst>
                </a:gridCol>
                <a:gridCol w="434575">
                  <a:extLst>
                    <a:ext uri="{9D8B030D-6E8A-4147-A177-3AD203B41FA5}">
                      <a16:colId xmlns:a16="http://schemas.microsoft.com/office/drawing/2014/main" val="20002"/>
                    </a:ext>
                  </a:extLst>
                </a:gridCol>
                <a:gridCol w="434575">
                  <a:extLst>
                    <a:ext uri="{9D8B030D-6E8A-4147-A177-3AD203B41FA5}">
                      <a16:colId xmlns:a16="http://schemas.microsoft.com/office/drawing/2014/main" val="20003"/>
                    </a:ext>
                  </a:extLst>
                </a:gridCol>
                <a:gridCol w="434575">
                  <a:extLst>
                    <a:ext uri="{9D8B030D-6E8A-4147-A177-3AD203B41FA5}">
                      <a16:colId xmlns:a16="http://schemas.microsoft.com/office/drawing/2014/main" val="20004"/>
                    </a:ext>
                  </a:extLst>
                </a:gridCol>
              </a:tblGrid>
              <a:tr h="350300">
                <a:tc>
                  <a:txBody>
                    <a:bodyPr/>
                    <a:lstStyle/>
                    <a:p>
                      <a:pPr marL="0" lvl="0" indent="0" algn="l" rtl="0">
                        <a:spcBef>
                          <a:spcPts val="0"/>
                        </a:spcBef>
                        <a:spcAft>
                          <a:spcPts val="0"/>
                        </a:spcAft>
                        <a:buNone/>
                      </a:pPr>
                      <a:endParaRPr/>
                    </a:p>
                  </a:txBody>
                  <a:tcPr marL="91425" marR="91425" marT="91425" marB="91425">
                    <a:solidFill>
                      <a:srgbClr val="FFFF00"/>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503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pic>
        <p:nvPicPr>
          <p:cNvPr id="79" name="Google Shape;79;p15"/>
          <p:cNvPicPr preferRelativeResize="0"/>
          <p:nvPr/>
        </p:nvPicPr>
        <p:blipFill>
          <a:blip r:embed="rId4">
            <a:alphaModFix/>
          </a:blip>
          <a:stretch>
            <a:fillRect/>
          </a:stretch>
        </p:blipFill>
        <p:spPr>
          <a:xfrm>
            <a:off x="6297863" y="3267323"/>
            <a:ext cx="2846131" cy="1773165"/>
          </a:xfrm>
          <a:prstGeom prst="rect">
            <a:avLst/>
          </a:prstGeom>
          <a:noFill/>
          <a:ln>
            <a:noFill/>
          </a:ln>
        </p:spPr>
      </p:pic>
      <p:sp>
        <p:nvSpPr>
          <p:cNvPr id="80" name="Google Shape;80;p15"/>
          <p:cNvSpPr/>
          <p:nvPr/>
        </p:nvSpPr>
        <p:spPr>
          <a:xfrm>
            <a:off x="2822675" y="1957388"/>
            <a:ext cx="762000" cy="442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5908350" y="1901988"/>
            <a:ext cx="762000" cy="442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822675" y="3932638"/>
            <a:ext cx="762000" cy="442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5705000" y="3932638"/>
            <a:ext cx="762000" cy="442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10514353">
            <a:off x="3077346" y="2917317"/>
            <a:ext cx="2989313" cy="44254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3744425" y="3483125"/>
            <a:ext cx="188400" cy="188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3744425" y="3848550"/>
            <a:ext cx="188400" cy="188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744425" y="4271350"/>
            <a:ext cx="188400" cy="188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744425" y="4694150"/>
            <a:ext cx="188400" cy="1884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p:nvPr/>
        </p:nvSpPr>
        <p:spPr>
          <a:xfrm>
            <a:off x="1123850" y="918775"/>
            <a:ext cx="5176200" cy="357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862150" y="1501225"/>
            <a:ext cx="3773700" cy="22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p:nvPr/>
        </p:nvSpPr>
        <p:spPr>
          <a:xfrm>
            <a:off x="861325" y="442975"/>
            <a:ext cx="7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(0,0)</a:t>
            </a:r>
            <a:endParaRPr/>
          </a:p>
        </p:txBody>
      </p:sp>
      <p:sp>
        <p:nvSpPr>
          <p:cNvPr id="96" name="Google Shape;96;p16"/>
          <p:cNvSpPr txBox="1"/>
          <p:nvPr/>
        </p:nvSpPr>
        <p:spPr>
          <a:xfrm>
            <a:off x="6702150" y="918775"/>
            <a:ext cx="2206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parameters i and j are used to control the height or the columns</a:t>
            </a:r>
            <a:endParaRPr/>
          </a:p>
        </p:txBody>
      </p:sp>
      <p:sp>
        <p:nvSpPr>
          <p:cNvPr id="97" name="Google Shape;97;p16"/>
          <p:cNvSpPr txBox="1"/>
          <p:nvPr/>
        </p:nvSpPr>
        <p:spPr>
          <a:xfrm>
            <a:off x="5988450" y="518575"/>
            <a:ext cx="151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(pic.shape[1],0)</a:t>
            </a:r>
            <a:endParaRPr/>
          </a:p>
        </p:txBody>
      </p:sp>
      <p:sp>
        <p:nvSpPr>
          <p:cNvPr id="98" name="Google Shape;98;p16"/>
          <p:cNvSpPr txBox="1"/>
          <p:nvPr/>
        </p:nvSpPr>
        <p:spPr>
          <a:xfrm>
            <a:off x="5952175" y="4495375"/>
            <a:ext cx="24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(pic.shape[1],pic.shape[0])</a:t>
            </a:r>
            <a:endParaRPr/>
          </a:p>
        </p:txBody>
      </p:sp>
      <p:sp>
        <p:nvSpPr>
          <p:cNvPr id="99" name="Google Shape;99;p16"/>
          <p:cNvSpPr txBox="1"/>
          <p:nvPr/>
        </p:nvSpPr>
        <p:spPr>
          <a:xfrm>
            <a:off x="518100" y="4570975"/>
            <a:ext cx="24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(0,pic.shape[0])</a:t>
            </a:r>
            <a:endParaRPr/>
          </a:p>
        </p:txBody>
      </p:sp>
      <p:sp>
        <p:nvSpPr>
          <p:cNvPr id="100" name="Google Shape;100;p16"/>
          <p:cNvSpPr txBox="1"/>
          <p:nvPr/>
        </p:nvSpPr>
        <p:spPr>
          <a:xfrm>
            <a:off x="1646700" y="1101025"/>
            <a:ext cx="24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(n,i)</a:t>
            </a:r>
            <a:endParaRPr/>
          </a:p>
        </p:txBody>
      </p:sp>
      <p:sp>
        <p:nvSpPr>
          <p:cNvPr id="101" name="Google Shape;101;p16"/>
          <p:cNvSpPr txBox="1"/>
          <p:nvPr/>
        </p:nvSpPr>
        <p:spPr>
          <a:xfrm>
            <a:off x="1575025" y="3798025"/>
            <a:ext cx="24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(n,j)</a:t>
            </a:r>
            <a:endParaRPr/>
          </a:p>
        </p:txBody>
      </p:sp>
      <p:sp>
        <p:nvSpPr>
          <p:cNvPr id="102" name="Google Shape;102;p16"/>
          <p:cNvSpPr txBox="1"/>
          <p:nvPr/>
        </p:nvSpPr>
        <p:spPr>
          <a:xfrm>
            <a:off x="5345100" y="1101025"/>
            <a:ext cx="24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(l,i)</a:t>
            </a:r>
            <a:endParaRPr/>
          </a:p>
        </p:txBody>
      </p:sp>
      <p:sp>
        <p:nvSpPr>
          <p:cNvPr id="103" name="Google Shape;103;p16"/>
          <p:cNvSpPr txBox="1"/>
          <p:nvPr/>
        </p:nvSpPr>
        <p:spPr>
          <a:xfrm>
            <a:off x="5394325" y="3798025"/>
            <a:ext cx="241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(l,j)</a:t>
            </a:r>
            <a:endParaRPr/>
          </a:p>
        </p:txBody>
      </p:sp>
      <p:sp>
        <p:nvSpPr>
          <p:cNvPr id="104" name="Google Shape;104;p16"/>
          <p:cNvSpPr txBox="1"/>
          <p:nvPr/>
        </p:nvSpPr>
        <p:spPr>
          <a:xfrm>
            <a:off x="6702150" y="2039175"/>
            <a:ext cx="2206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parameters n and l are used to control the width of the image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subTitle" idx="1"/>
          </p:nvPr>
        </p:nvSpPr>
        <p:spPr>
          <a:xfrm>
            <a:off x="311700" y="4797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Implementing height and width restrictions</a:t>
            </a:r>
            <a:endParaRPr/>
          </a:p>
        </p:txBody>
      </p:sp>
      <p:pic>
        <p:nvPicPr>
          <p:cNvPr id="110" name="Google Shape;110;p17"/>
          <p:cNvPicPr preferRelativeResize="0"/>
          <p:nvPr/>
        </p:nvPicPr>
        <p:blipFill>
          <a:blip r:embed="rId3">
            <a:alphaModFix/>
          </a:blip>
          <a:stretch>
            <a:fillRect/>
          </a:stretch>
        </p:blipFill>
        <p:spPr>
          <a:xfrm>
            <a:off x="152400" y="1424775"/>
            <a:ext cx="4173949" cy="3044127"/>
          </a:xfrm>
          <a:prstGeom prst="rect">
            <a:avLst/>
          </a:prstGeom>
          <a:noFill/>
          <a:ln>
            <a:noFill/>
          </a:ln>
        </p:spPr>
      </p:pic>
      <p:pic>
        <p:nvPicPr>
          <p:cNvPr id="111" name="Google Shape;111;p17"/>
          <p:cNvPicPr preferRelativeResize="0"/>
          <p:nvPr/>
        </p:nvPicPr>
        <p:blipFill>
          <a:blip r:embed="rId4">
            <a:alphaModFix/>
          </a:blip>
          <a:stretch>
            <a:fillRect/>
          </a:stretch>
        </p:blipFill>
        <p:spPr>
          <a:xfrm>
            <a:off x="4486949" y="1465775"/>
            <a:ext cx="4512850" cy="2811545"/>
          </a:xfrm>
          <a:prstGeom prst="rect">
            <a:avLst/>
          </a:prstGeom>
          <a:noFill/>
          <a:ln>
            <a:noFill/>
          </a:ln>
        </p:spPr>
      </p:pic>
      <p:sp>
        <p:nvSpPr>
          <p:cNvPr id="112" name="Google Shape;112;p17"/>
          <p:cNvSpPr txBox="1"/>
          <p:nvPr/>
        </p:nvSpPr>
        <p:spPr>
          <a:xfrm>
            <a:off x="4892375" y="4323175"/>
            <a:ext cx="446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t>Note here: column number 0 is actually the value l </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8"/>
          <p:cNvPicPr preferRelativeResize="0"/>
          <p:nvPr/>
        </p:nvPicPr>
        <p:blipFill>
          <a:blip r:embed="rId3">
            <a:alphaModFix/>
          </a:blip>
          <a:stretch>
            <a:fillRect/>
          </a:stretch>
        </p:blipFill>
        <p:spPr>
          <a:xfrm>
            <a:off x="561925" y="1077201"/>
            <a:ext cx="8020149" cy="2989099"/>
          </a:xfrm>
          <a:prstGeom prst="rect">
            <a:avLst/>
          </a:prstGeom>
          <a:noFill/>
          <a:ln>
            <a:noFill/>
          </a:ln>
        </p:spPr>
      </p:pic>
      <p:sp>
        <p:nvSpPr>
          <p:cNvPr id="118" name="Google Shape;118;p18"/>
          <p:cNvSpPr txBox="1"/>
          <p:nvPr/>
        </p:nvSpPr>
        <p:spPr>
          <a:xfrm>
            <a:off x="812150" y="516800"/>
            <a:ext cx="472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Greyscale in PILLOW </a:t>
            </a:r>
            <a:endParaRPr/>
          </a:p>
        </p:txBody>
      </p:sp>
      <p:sp>
        <p:nvSpPr>
          <p:cNvPr id="119" name="Google Shape;119;p18"/>
          <p:cNvSpPr txBox="1"/>
          <p:nvPr/>
        </p:nvSpPr>
        <p:spPr>
          <a:xfrm>
            <a:off x="1310975" y="4440925"/>
            <a:ext cx="6702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The image analysis Python module, PILLOW, will not be used to convert the images to greyscale as the values which are being obtained are not precise enough for the purpose.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1259850" y="627725"/>
            <a:ext cx="2308598" cy="1538700"/>
          </a:xfrm>
          <a:prstGeom prst="rect">
            <a:avLst/>
          </a:prstGeom>
          <a:noFill/>
          <a:ln>
            <a:noFill/>
          </a:ln>
        </p:spPr>
      </p:pic>
      <p:pic>
        <p:nvPicPr>
          <p:cNvPr id="125" name="Google Shape;125;p19"/>
          <p:cNvPicPr preferRelativeResize="0"/>
          <p:nvPr/>
        </p:nvPicPr>
        <p:blipFill>
          <a:blip r:embed="rId4">
            <a:alphaModFix/>
          </a:blip>
          <a:stretch>
            <a:fillRect/>
          </a:stretch>
        </p:blipFill>
        <p:spPr>
          <a:xfrm>
            <a:off x="480524" y="2334050"/>
            <a:ext cx="3785201" cy="2761550"/>
          </a:xfrm>
          <a:prstGeom prst="rect">
            <a:avLst/>
          </a:prstGeom>
          <a:noFill/>
          <a:ln>
            <a:noFill/>
          </a:ln>
        </p:spPr>
      </p:pic>
      <p:pic>
        <p:nvPicPr>
          <p:cNvPr id="126" name="Google Shape;126;p19"/>
          <p:cNvPicPr preferRelativeResize="0"/>
          <p:nvPr/>
        </p:nvPicPr>
        <p:blipFill>
          <a:blip r:embed="rId5">
            <a:alphaModFix/>
          </a:blip>
          <a:stretch>
            <a:fillRect/>
          </a:stretch>
        </p:blipFill>
        <p:spPr>
          <a:xfrm>
            <a:off x="5441025" y="546300"/>
            <a:ext cx="2642925" cy="1701550"/>
          </a:xfrm>
          <a:prstGeom prst="rect">
            <a:avLst/>
          </a:prstGeom>
          <a:noFill/>
          <a:ln>
            <a:noFill/>
          </a:ln>
        </p:spPr>
      </p:pic>
      <p:pic>
        <p:nvPicPr>
          <p:cNvPr id="127" name="Google Shape;127;p19"/>
          <p:cNvPicPr preferRelativeResize="0"/>
          <p:nvPr/>
        </p:nvPicPr>
        <p:blipFill>
          <a:blip r:embed="rId6">
            <a:alphaModFix/>
          </a:blip>
          <a:stretch>
            <a:fillRect/>
          </a:stretch>
        </p:blipFill>
        <p:spPr>
          <a:xfrm>
            <a:off x="4979400" y="2418125"/>
            <a:ext cx="3441874" cy="2677475"/>
          </a:xfrm>
          <a:prstGeom prst="rect">
            <a:avLst/>
          </a:prstGeom>
          <a:noFill/>
          <a:ln>
            <a:noFill/>
          </a:ln>
        </p:spPr>
      </p:pic>
      <p:sp>
        <p:nvSpPr>
          <p:cNvPr id="128" name="Google Shape;128;p19"/>
          <p:cNvSpPr txBox="1">
            <a:spLocks noGrp="1"/>
          </p:cNvSpPr>
          <p:nvPr>
            <p:ph type="subTitle" idx="4294967295"/>
          </p:nvPr>
        </p:nvSpPr>
        <p:spPr>
          <a:xfrm>
            <a:off x="311700" y="1520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Comparison of curves generated using blue-channel only vs greyscale image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a:blip r:embed="rId3">
            <a:alphaModFix/>
          </a:blip>
          <a:stretch>
            <a:fillRect/>
          </a:stretch>
        </p:blipFill>
        <p:spPr>
          <a:xfrm>
            <a:off x="1268075" y="3168522"/>
            <a:ext cx="2559572" cy="1631924"/>
          </a:xfrm>
          <a:prstGeom prst="rect">
            <a:avLst/>
          </a:prstGeom>
          <a:noFill/>
          <a:ln>
            <a:noFill/>
          </a:ln>
        </p:spPr>
      </p:pic>
      <p:pic>
        <p:nvPicPr>
          <p:cNvPr id="134" name="Google Shape;134;p20"/>
          <p:cNvPicPr preferRelativeResize="0"/>
          <p:nvPr/>
        </p:nvPicPr>
        <p:blipFill>
          <a:blip r:embed="rId4">
            <a:alphaModFix/>
          </a:blip>
          <a:stretch>
            <a:fillRect/>
          </a:stretch>
        </p:blipFill>
        <p:spPr>
          <a:xfrm>
            <a:off x="1301567" y="1491325"/>
            <a:ext cx="2603232" cy="1677197"/>
          </a:xfrm>
          <a:prstGeom prst="rect">
            <a:avLst/>
          </a:prstGeom>
          <a:noFill/>
          <a:ln>
            <a:noFill/>
          </a:ln>
        </p:spPr>
      </p:pic>
      <p:pic>
        <p:nvPicPr>
          <p:cNvPr id="135" name="Google Shape;135;p20"/>
          <p:cNvPicPr preferRelativeResize="0"/>
          <p:nvPr/>
        </p:nvPicPr>
        <p:blipFill>
          <a:blip r:embed="rId5">
            <a:alphaModFix/>
          </a:blip>
          <a:stretch>
            <a:fillRect/>
          </a:stretch>
        </p:blipFill>
        <p:spPr>
          <a:xfrm>
            <a:off x="5619300" y="1540375"/>
            <a:ext cx="3019550" cy="1886875"/>
          </a:xfrm>
          <a:prstGeom prst="rect">
            <a:avLst/>
          </a:prstGeom>
          <a:noFill/>
          <a:ln>
            <a:noFill/>
          </a:ln>
        </p:spPr>
      </p:pic>
      <p:pic>
        <p:nvPicPr>
          <p:cNvPr id="136" name="Google Shape;136;p20"/>
          <p:cNvPicPr preferRelativeResize="0"/>
          <p:nvPr/>
        </p:nvPicPr>
        <p:blipFill>
          <a:blip r:embed="rId6">
            <a:alphaModFix/>
          </a:blip>
          <a:stretch>
            <a:fillRect/>
          </a:stretch>
        </p:blipFill>
        <p:spPr>
          <a:xfrm>
            <a:off x="5575475" y="3294469"/>
            <a:ext cx="2559576" cy="1637056"/>
          </a:xfrm>
          <a:prstGeom prst="rect">
            <a:avLst/>
          </a:prstGeom>
          <a:noFill/>
          <a:ln>
            <a:noFill/>
          </a:ln>
        </p:spPr>
      </p:pic>
      <p:sp>
        <p:nvSpPr>
          <p:cNvPr id="137" name="Google Shape;137;p20"/>
          <p:cNvSpPr txBox="1"/>
          <p:nvPr/>
        </p:nvSpPr>
        <p:spPr>
          <a:xfrm>
            <a:off x="100913" y="601850"/>
            <a:ext cx="489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Blue channel only, increasing width and height restrictions</a:t>
            </a:r>
            <a:endParaRPr/>
          </a:p>
        </p:txBody>
      </p:sp>
      <p:sp>
        <p:nvSpPr>
          <p:cNvPr id="138" name="Google Shape;138;p20"/>
          <p:cNvSpPr txBox="1"/>
          <p:nvPr/>
        </p:nvSpPr>
        <p:spPr>
          <a:xfrm>
            <a:off x="4905775" y="601850"/>
            <a:ext cx="51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greyscale, increasing width and height restrictions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1"/>
          <p:cNvPicPr preferRelativeResize="0"/>
          <p:nvPr/>
        </p:nvPicPr>
        <p:blipFill>
          <a:blip r:embed="rId3">
            <a:alphaModFix/>
          </a:blip>
          <a:stretch>
            <a:fillRect/>
          </a:stretch>
        </p:blipFill>
        <p:spPr>
          <a:xfrm>
            <a:off x="4898201" y="2349150"/>
            <a:ext cx="3934099" cy="2487050"/>
          </a:xfrm>
          <a:prstGeom prst="rect">
            <a:avLst/>
          </a:prstGeom>
          <a:noFill/>
          <a:ln>
            <a:noFill/>
          </a:ln>
        </p:spPr>
      </p:pic>
      <p:pic>
        <p:nvPicPr>
          <p:cNvPr id="144" name="Google Shape;144;p21"/>
          <p:cNvPicPr preferRelativeResize="0"/>
          <p:nvPr/>
        </p:nvPicPr>
        <p:blipFill>
          <a:blip r:embed="rId4">
            <a:alphaModFix/>
          </a:blip>
          <a:stretch>
            <a:fillRect/>
          </a:stretch>
        </p:blipFill>
        <p:spPr>
          <a:xfrm>
            <a:off x="460050" y="2349150"/>
            <a:ext cx="3769101" cy="2403100"/>
          </a:xfrm>
          <a:prstGeom prst="rect">
            <a:avLst/>
          </a:prstGeom>
          <a:noFill/>
          <a:ln>
            <a:noFill/>
          </a:ln>
        </p:spPr>
      </p:pic>
      <p:pic>
        <p:nvPicPr>
          <p:cNvPr id="145" name="Google Shape;145;p21"/>
          <p:cNvPicPr preferRelativeResize="0"/>
          <p:nvPr/>
        </p:nvPicPr>
        <p:blipFill>
          <a:blip r:embed="rId5">
            <a:alphaModFix/>
          </a:blip>
          <a:stretch>
            <a:fillRect/>
          </a:stretch>
        </p:blipFill>
        <p:spPr>
          <a:xfrm>
            <a:off x="250496" y="151575"/>
            <a:ext cx="3022981" cy="2014849"/>
          </a:xfrm>
          <a:prstGeom prst="rect">
            <a:avLst/>
          </a:prstGeom>
          <a:noFill/>
          <a:ln>
            <a:noFill/>
          </a:ln>
        </p:spPr>
      </p:pic>
      <p:pic>
        <p:nvPicPr>
          <p:cNvPr id="146" name="Google Shape;146;p21"/>
          <p:cNvPicPr preferRelativeResize="0"/>
          <p:nvPr/>
        </p:nvPicPr>
        <p:blipFill>
          <a:blip r:embed="rId5">
            <a:alphaModFix/>
          </a:blip>
          <a:stretch>
            <a:fillRect/>
          </a:stretch>
        </p:blipFill>
        <p:spPr>
          <a:xfrm>
            <a:off x="5127626" y="151571"/>
            <a:ext cx="3121352" cy="2080403"/>
          </a:xfrm>
          <a:prstGeom prst="rect">
            <a:avLst/>
          </a:prstGeom>
          <a:noFill/>
          <a:ln>
            <a:noFill/>
          </a:ln>
        </p:spPr>
      </p:pic>
      <p:sp>
        <p:nvSpPr>
          <p:cNvPr id="147" name="Google Shape;147;p21"/>
          <p:cNvSpPr/>
          <p:nvPr/>
        </p:nvSpPr>
        <p:spPr>
          <a:xfrm>
            <a:off x="778400" y="978750"/>
            <a:ext cx="860300" cy="360500"/>
          </a:xfrm>
          <a:prstGeom prst="flowChartProcess">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5784650" y="1146088"/>
            <a:ext cx="860300" cy="91375"/>
          </a:xfrm>
          <a:prstGeom prst="flowChartProcess">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Macintosh PowerPoint</Application>
  <PresentationFormat>On-screen Show (16:9)</PresentationFormat>
  <Paragraphs>32</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Progress 8th-15th February</vt:lpstr>
      <vt:lpstr>Image Analysis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 channel only - (approximately) scintillator block only</vt:lpstr>
      <vt:lpstr>A zoom in on anomalous results</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8th-15th February</dc:title>
  <cp:lastModifiedBy>Maciurzynska, Maya</cp:lastModifiedBy>
  <cp:revision>1</cp:revision>
  <dcterms:modified xsi:type="dcterms:W3CDTF">2023-02-15T15:49:43Z</dcterms:modified>
</cp:coreProperties>
</file>