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</p:sldMasterIdLst>
  <p:notesMasterIdLst>
    <p:notesMasterId r:id="rId41"/>
  </p:notesMasterIdLst>
  <p:sldIdLst>
    <p:sldId id="256" r:id="rId2"/>
    <p:sldId id="257" r:id="rId3"/>
    <p:sldId id="305" r:id="rId4"/>
    <p:sldId id="315" r:id="rId5"/>
    <p:sldId id="292" r:id="rId6"/>
    <p:sldId id="314" r:id="rId7"/>
    <p:sldId id="307" r:id="rId8"/>
    <p:sldId id="326" r:id="rId9"/>
    <p:sldId id="313" r:id="rId10"/>
    <p:sldId id="294" r:id="rId11"/>
    <p:sldId id="316" r:id="rId12"/>
    <p:sldId id="262" r:id="rId13"/>
    <p:sldId id="288" r:id="rId14"/>
    <p:sldId id="295" r:id="rId15"/>
    <p:sldId id="306" r:id="rId16"/>
    <p:sldId id="311" r:id="rId17"/>
    <p:sldId id="285" r:id="rId18"/>
    <p:sldId id="319" r:id="rId19"/>
    <p:sldId id="318" r:id="rId20"/>
    <p:sldId id="264" r:id="rId21"/>
    <p:sldId id="320" r:id="rId22"/>
    <p:sldId id="321" r:id="rId23"/>
    <p:sldId id="322" r:id="rId24"/>
    <p:sldId id="302" r:id="rId25"/>
    <p:sldId id="323" r:id="rId26"/>
    <p:sldId id="289" r:id="rId27"/>
    <p:sldId id="274" r:id="rId28"/>
    <p:sldId id="296" r:id="rId29"/>
    <p:sldId id="277" r:id="rId30"/>
    <p:sldId id="280" r:id="rId31"/>
    <p:sldId id="303" r:id="rId32"/>
    <p:sldId id="304" r:id="rId33"/>
    <p:sldId id="324" r:id="rId34"/>
    <p:sldId id="325" r:id="rId35"/>
    <p:sldId id="309" r:id="rId36"/>
    <p:sldId id="312" r:id="rId37"/>
    <p:sldId id="268" r:id="rId38"/>
    <p:sldId id="263" r:id="rId39"/>
    <p:sldId id="282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A9"/>
    <a:srgbClr val="8DB9CA"/>
    <a:srgbClr val="0432FF"/>
    <a:srgbClr val="F6BE00"/>
    <a:srgbClr val="D6D2C4"/>
    <a:srgbClr val="B2E2ED"/>
    <a:srgbClr val="00FFFF"/>
    <a:srgbClr val="00FDFF"/>
    <a:srgbClr val="A4DBE8"/>
    <a:srgbClr val="BBC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46"/>
    <p:restoredTop sz="94705"/>
  </p:normalViewPr>
  <p:slideViewPr>
    <p:cSldViewPr snapToGrid="0" snapToObjects="1">
      <p:cViewPr varScale="1">
        <p:scale>
          <a:sx n="191" d="100"/>
          <a:sy n="191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EE1CD-6EDF-5C43-ACE9-942F6C137C3E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55201-7865-8744-8A9B-9F5FC03C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07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463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06039"/>
            <a:ext cx="7886700" cy="2026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288000"/>
            <a:ext cx="5488958" cy="2930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94718"/>
            <a:ext cx="4629150" cy="3745062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94718"/>
            <a:ext cx="2949178" cy="374506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97A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1588"/>
            <a:ext cx="9144000" cy="741363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16000"/>
            <a:ext cx="5488958" cy="2930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77174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reframe banner">
    <p:bg>
      <p:bgPr>
        <a:solidFill>
          <a:srgbClr val="0097A9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8713"/>
            <a:ext cx="7886700" cy="67881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2185"/>
            <a:ext cx="3886200" cy="26205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2185"/>
            <a:ext cx="3886200" cy="26205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58"/>
            <a:ext cx="9144000" cy="409398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16000"/>
            <a:ext cx="5488958" cy="2930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0074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65187" y="165584"/>
            <a:ext cx="3216840" cy="7049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/>
            <a:endParaRPr lang="en-GB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11" r:id="rId2"/>
    <p:sldLayoutId id="2147483813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0000" indent="-900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mp.14099" TargetMode="External"/><Relationship Id="rId2" Type="http://schemas.openxmlformats.org/officeDocument/2006/relationships/hyperlink" Target="https://www.physicamedica.com/article/S1120-1797(20)30196-4/fulltex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87999" y="4240228"/>
            <a:ext cx="8293409" cy="1279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Sonia </a:t>
            </a:r>
            <a:r>
              <a:rPr lang="en-US" sz="1000" b="0" u="sng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Escribano</a:t>
            </a:r>
            <a:r>
              <a:rPr lang="en-US" sz="1000" b="0" u="sng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-Rodriguez</a:t>
            </a:r>
            <a:r>
              <a:rPr lang="en-GB" sz="10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aad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Shaikh</a:t>
            </a:r>
            <a:r>
              <a:rPr lang="en-GB" sz="10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Raffaella </a:t>
            </a:r>
            <a:r>
              <a:rPr lang="en-US" sz="1000" b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Radogna</a:t>
            </a:r>
            <a:r>
              <a:rPr lang="en-GB" sz="10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Simon Jolly</a:t>
            </a:r>
            <a:r>
              <a:rPr lang="en-GB" sz="10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00" b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8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College London, Physics &amp; Astronomy, London, United Kingdom</a:t>
            </a:r>
          </a:p>
          <a:p>
            <a:pPr marL="0" indent="0">
              <a:buNone/>
            </a:pPr>
            <a:r>
              <a:rPr lang="en-GB" sz="8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Bari, Physics, Bari, Italy </a:t>
            </a:r>
            <a:endParaRPr lang="en-GB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endParaRPr lang="en-GB" sz="1050" dirty="0"/>
          </a:p>
          <a:p>
            <a:pPr marL="0" indent="0">
              <a:buNone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1400" b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DEPARTMENT OF PHYSICS AND ASTRONOMY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50904" y="2027927"/>
            <a:ext cx="6842190" cy="57240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800" b="1" dirty="0" err="1">
                <a:effectLst/>
                <a:latin typeface="Calibri" panose="020F0502020204030204" pitchFamily="34" charset="0"/>
              </a:rPr>
              <a:t>QuARC</a:t>
            </a:r>
            <a:r>
              <a:rPr lang="en-GB" sz="2800" b="1" dirty="0">
                <a:effectLst/>
                <a:latin typeface="Calibri" panose="020F0502020204030204" pitchFamily="34" charset="0"/>
              </a:rPr>
              <a:t>: A Quality Assurance Range Calorimeter for Proton Therapy </a:t>
            </a:r>
            <a:endParaRPr lang="en-GB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7357DB-112E-D3ED-98AC-587D7CEB93FD}"/>
              </a:ext>
            </a:extLst>
          </p:cNvPr>
          <p:cNvSpPr txBox="1"/>
          <p:nvPr/>
        </p:nvSpPr>
        <p:spPr>
          <a:xfrm>
            <a:off x="438742" y="2897059"/>
            <a:ext cx="7886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8DB9CA"/>
                </a:solidFill>
                <a:latin typeface="Arial" charset="0"/>
                <a:cs typeface="Arial" charset="0"/>
              </a:rPr>
              <a:t>University of Bristol</a:t>
            </a:r>
          </a:p>
          <a:p>
            <a:pPr algn="ctr"/>
            <a:r>
              <a:rPr lang="en-US" sz="1100" b="1" dirty="0">
                <a:solidFill>
                  <a:srgbClr val="8DB9CA"/>
                </a:solidFill>
                <a:latin typeface="Arial" charset="0"/>
                <a:cs typeface="Arial" charset="0"/>
              </a:rPr>
              <a:t>Wednesday 8</a:t>
            </a:r>
            <a:r>
              <a:rPr lang="en-US" sz="1100" b="1" baseline="30000" dirty="0">
                <a:solidFill>
                  <a:srgbClr val="8DB9CA"/>
                </a:solidFill>
                <a:latin typeface="Arial" charset="0"/>
                <a:cs typeface="Arial" charset="0"/>
              </a:rPr>
              <a:t>th</a:t>
            </a:r>
            <a:r>
              <a:rPr lang="en-US" sz="1100" b="1" dirty="0">
                <a:solidFill>
                  <a:srgbClr val="8DB9CA"/>
                </a:solidFill>
                <a:latin typeface="Arial" charset="0"/>
                <a:cs typeface="Arial" charset="0"/>
              </a:rPr>
              <a:t> February 2023</a:t>
            </a:r>
          </a:p>
        </p:txBody>
      </p:sp>
    </p:spTree>
    <p:extLst>
      <p:ext uri="{BB962C8B-B14F-4D97-AF65-F5344CB8AC3E}">
        <p14:creationId xmlns:p14="http://schemas.microsoft.com/office/powerpoint/2010/main" val="467758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32308"/>
            <a:ext cx="8307426" cy="499804"/>
          </a:xfrm>
        </p:spPr>
        <p:txBody>
          <a:bodyPr>
            <a:normAutofit/>
          </a:bodyPr>
          <a:lstStyle/>
          <a:p>
            <a:r>
              <a:rPr lang="en-US" sz="2400" dirty="0"/>
              <a:t>FLASH Proton 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D3A827-8C84-FBBF-FA11-1955F18F59D2}"/>
              </a:ext>
            </a:extLst>
          </p:cNvPr>
          <p:cNvSpPr txBox="1"/>
          <p:nvPr/>
        </p:nvSpPr>
        <p:spPr>
          <a:xfrm>
            <a:off x="418287" y="1371421"/>
            <a:ext cx="83074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FLASH radiotherapy is a novel technique that offers ultra-high dose-rate. </a:t>
            </a:r>
            <a:r>
              <a:rPr lang="en-GB" sz="1800" dirty="0">
                <a:effectLst/>
                <a:latin typeface="CMR10"/>
              </a:rPr>
              <a:t>While the chemical and biological mechanisms of the FLASH effect are undefined, 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arly preclinical evidence suggests FLASH radiotherapy offers additional healthy tissue sparing effects with complete dose delivery in less</a:t>
            </a:r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 than 100 </a:t>
            </a:r>
            <a:r>
              <a:rPr lang="en-GB" sz="18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ms</a:t>
            </a:r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.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CE84F-51B0-A1BD-5E2B-DA55103B1AC9}"/>
              </a:ext>
            </a:extLst>
          </p:cNvPr>
          <p:cNvSpPr txBox="1"/>
          <p:nvPr/>
        </p:nvSpPr>
        <p:spPr>
          <a:xfrm>
            <a:off x="418287" y="2767045"/>
            <a:ext cx="8450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For FLASH proton therapy this corresponds to average currents of at least 600 </a:t>
            </a:r>
            <a:r>
              <a:rPr lang="en-GB" sz="18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nA</a:t>
            </a:r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 to the patient, compared to current clinical standard of 1–10 </a:t>
            </a:r>
            <a:r>
              <a:rPr lang="en-GB" sz="18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nA</a:t>
            </a:r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 [1].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F90B1-A742-C575-B688-E9A2839FC1A1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80959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32308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therapy: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11204-B7B5-6206-D4C5-DD19EBEC1168}"/>
              </a:ext>
            </a:extLst>
          </p:cNvPr>
          <p:cNvSpPr txBox="1"/>
          <p:nvPr/>
        </p:nvSpPr>
        <p:spPr>
          <a:xfrm>
            <a:off x="382506" y="1415332"/>
            <a:ext cx="8378988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GB" dirty="0">
                <a:latin typeface="CMR10"/>
              </a:rPr>
              <a:t>Knowing </a:t>
            </a:r>
            <a:r>
              <a:rPr lang="en-GB" sz="1800" dirty="0">
                <a:effectLst/>
                <a:latin typeface="CMR10"/>
              </a:rPr>
              <a:t>precisely the proton range is a technical challenge, and the r</a:t>
            </a:r>
            <a:r>
              <a:rPr lang="en-GB" dirty="0"/>
              <a:t>ange uncertainties prevent taking full advantage of PT benefits. </a:t>
            </a:r>
            <a:endParaRPr lang="en-GB" sz="1800" b="1" spc="-1" dirty="0">
              <a:solidFill>
                <a:schemeClr val="tx2"/>
              </a:solidFill>
            </a:endParaRPr>
          </a:p>
          <a:p>
            <a:pPr algn="just">
              <a:spcAft>
                <a:spcPts val="2268"/>
              </a:spcAft>
            </a:pPr>
            <a:r>
              <a:rPr lang="en-GB" sz="1800" spc="-1" dirty="0">
                <a:solidFill>
                  <a:srgbClr val="000000"/>
                </a:solidFill>
              </a:rPr>
              <a:t>To ensure accurate dose delivery, daily QA measurements are required. The properties are usually measured with a commercial ionisation-chamber.</a:t>
            </a:r>
          </a:p>
          <a:p>
            <a:pPr algn="just">
              <a:spcAft>
                <a:spcPts val="2268"/>
              </a:spcAft>
            </a:pPr>
            <a:r>
              <a:rPr lang="en-GB" dirty="0">
                <a:latin typeface="CMR10"/>
              </a:rPr>
              <a:t>- T</a:t>
            </a:r>
            <a:r>
              <a:rPr lang="en-GB" sz="1800" dirty="0">
                <a:effectLst/>
                <a:latin typeface="CMR10"/>
              </a:rPr>
              <a:t>ime-consuming (up to 1h) → compromise between speed and accuracy. </a:t>
            </a:r>
          </a:p>
          <a:p>
            <a:pPr algn="just">
              <a:spcAft>
                <a:spcPts val="2268"/>
              </a:spcAft>
            </a:pPr>
            <a:r>
              <a:rPr lang="en-GB" dirty="0">
                <a:latin typeface="CMR10"/>
              </a:rPr>
              <a:t>- C</a:t>
            </a:r>
            <a:r>
              <a:rPr lang="en-GB" sz="1800" dirty="0">
                <a:effectLst/>
                <a:latin typeface="CMR10"/>
              </a:rPr>
              <a:t>urrent detectors used for QA cannot cope with the requirements of FLASH PT.</a:t>
            </a:r>
            <a:endParaRPr lang="en-GB" dirty="0"/>
          </a:p>
          <a:p>
            <a:pPr algn="just">
              <a:spcAft>
                <a:spcPts val="2268"/>
              </a:spcAft>
            </a:pPr>
            <a:endParaRPr lang="en-GB" dirty="0"/>
          </a:p>
          <a:p>
            <a:pPr algn="just">
              <a:spcAft>
                <a:spcPts val="2268"/>
              </a:spcAft>
            </a:pPr>
            <a:r>
              <a:rPr lang="en-GB" sz="1800" dirty="0">
                <a:effectLst/>
                <a:latin typeface="CMR10"/>
              </a:rPr>
              <a:t> </a:t>
            </a:r>
            <a:endParaRPr lang="en-GB" dirty="0"/>
          </a:p>
          <a:p>
            <a:pPr algn="just">
              <a:spcAft>
                <a:spcPts val="2268"/>
              </a:spcAft>
            </a:pPr>
            <a:endParaRPr lang="en-GB" sz="1800" b="1" spc="-1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2611F-09FD-050A-26ED-D1452C83298E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13250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658680" y="4142508"/>
            <a:ext cx="6962677" cy="520101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QuARC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r>
              <a:rPr lang="en-GB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Quality Assurance Range Calorimeter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700045" y="1457948"/>
            <a:ext cx="7583343" cy="873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>
                <a:solidFill>
                  <a:schemeClr val="tx1"/>
                </a:solidFill>
                <a:latin typeface="+mn-lt"/>
              </a:rPr>
              <a:t>Clinical devices are time consuming and can’t cope with the requirements for FLASH proton therapy, which exposes the need for a device capable of working at FLASH and regular rates in a quicker way.</a:t>
            </a:r>
          </a:p>
          <a:p>
            <a:pPr marL="342900" indent="-342900" algn="ctr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57921C-E4A5-F2FB-20F3-EB5929DEA5E4}"/>
              </a:ext>
            </a:extLst>
          </p:cNvPr>
          <p:cNvSpPr/>
          <p:nvPr/>
        </p:nvSpPr>
        <p:spPr>
          <a:xfrm>
            <a:off x="1577997" y="4011399"/>
            <a:ext cx="6266329" cy="651210"/>
          </a:xfrm>
          <a:prstGeom prst="rect">
            <a:avLst/>
          </a:prstGeom>
          <a:noFill/>
          <a:ln w="38100">
            <a:solidFill>
              <a:srgbClr val="009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242FDB-BC57-7A7F-4D53-506DFC3D79C3}"/>
              </a:ext>
            </a:extLst>
          </p:cNvPr>
          <p:cNvSpPr txBox="1"/>
          <p:nvPr/>
        </p:nvSpPr>
        <p:spPr>
          <a:xfrm>
            <a:off x="2346512" y="274952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Develop a detector to make fast, accurate measurements of proton range</a:t>
            </a:r>
            <a:endParaRPr lang="en-US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2A6530E2-CA9A-1FA5-00E7-7F8A77EDABC1}"/>
              </a:ext>
            </a:extLst>
          </p:cNvPr>
          <p:cNvSpPr/>
          <p:nvPr/>
        </p:nvSpPr>
        <p:spPr>
          <a:xfrm>
            <a:off x="4444253" y="3496258"/>
            <a:ext cx="255494" cy="414741"/>
          </a:xfrm>
          <a:prstGeom prst="downArrow">
            <a:avLst/>
          </a:prstGeom>
          <a:solidFill>
            <a:srgbClr val="0097A9"/>
          </a:solidFill>
          <a:ln>
            <a:solidFill>
              <a:srgbClr val="009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D893C38E-65D2-7E11-E9D5-1BB4352AF2EA}"/>
              </a:ext>
            </a:extLst>
          </p:cNvPr>
          <p:cNvSpPr/>
          <p:nvPr/>
        </p:nvSpPr>
        <p:spPr>
          <a:xfrm>
            <a:off x="4444253" y="2315399"/>
            <a:ext cx="255494" cy="414741"/>
          </a:xfrm>
          <a:prstGeom prst="downArrow">
            <a:avLst/>
          </a:prstGeom>
          <a:solidFill>
            <a:srgbClr val="0097A9"/>
          </a:solidFill>
          <a:ln>
            <a:solidFill>
              <a:srgbClr val="009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124DE9-7531-6D64-E0C7-AB6431C46A4F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57153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endParaRPr lang="en-US" sz="24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1105" y="1217792"/>
            <a:ext cx="8570663" cy="2707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Optically-isolated polystyrene scintillator sheets of 105 mm x 105 mm x 3 mm. </a:t>
            </a:r>
          </a:p>
          <a:p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endParaRPr lang="en-US" sz="3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Segmented design: each sheet is coupled to a photodiode to measure light output, so  each layer is individually sampled.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211445-DC98-ECE7-6EA2-CED1909DCA46}"/>
                  </a:ext>
                </a:extLst>
              </p:cNvPr>
              <p:cNvSpPr txBox="1"/>
              <p:nvPr/>
            </p:nvSpPr>
            <p:spPr>
              <a:xfrm>
                <a:off x="3402106" y="1688175"/>
                <a:ext cx="16482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=1.03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211445-DC98-ECE7-6EA2-CED1909DC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106" y="1688175"/>
                <a:ext cx="1648272" cy="276999"/>
              </a:xfrm>
              <a:prstGeom prst="rect">
                <a:avLst/>
              </a:prstGeom>
              <a:blipFill>
                <a:blip r:embed="rId2"/>
                <a:stretch>
                  <a:fillRect l="-2290" t="-4348" r="-763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A200D67-233E-C10E-3532-A7CC7D097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87" y="2810436"/>
            <a:ext cx="2741418" cy="2048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229EC-FAB3-C71E-FF2B-7989C6402100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93117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endParaRPr lang="en-US" sz="24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0213" y="1217792"/>
            <a:ext cx="8570663" cy="2707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Photodiodes coupled to modular ADC converters, read-out by an FPGA.</a:t>
            </a:r>
          </a:p>
          <a:p>
            <a:pPr marL="342900" indent="-342900">
              <a:buFontTx/>
              <a:buChar char="-"/>
            </a:pPr>
            <a:r>
              <a:rPr lang="en-GB" sz="1800" b="0" dirty="0">
                <a:solidFill>
                  <a:schemeClr val="tx1"/>
                </a:solidFill>
                <a:latin typeface="+mn-lt"/>
              </a:rPr>
              <a:t>The scintillator sheets are housed in a custom plastic 3D-printed holder in groups of 32 sheets. </a:t>
            </a:r>
          </a:p>
          <a:p>
            <a:pPr marL="342900" indent="-342900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836ED3A-7831-A817-58A6-9A27B3BAA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49" t="3021" r="4834" b="6352"/>
          <a:stretch/>
        </p:blipFill>
        <p:spPr>
          <a:xfrm>
            <a:off x="3125482" y="2323651"/>
            <a:ext cx="2893036" cy="2407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FC5A06-59CC-F11E-C6F7-B8F42CD08CD2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48417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endParaRPr lang="en-US" sz="24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0214" y="1217792"/>
            <a:ext cx="4988952" cy="2707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solidFill>
                  <a:schemeClr val="tx1"/>
                </a:solidFill>
                <a:latin typeface="+mn-lt"/>
              </a:rPr>
              <a:t>The scintillator modules are placed in a light-tight case, with two mylar windows for beam entrance.</a:t>
            </a:r>
          </a:p>
          <a:p>
            <a:pPr marL="342900" indent="-342900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5428ACDB-D0A1-9BA5-6240-430DD6283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15164" y="1492492"/>
            <a:ext cx="3928249" cy="2946187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E7CFAF39-6EB9-099D-4B19-A6E739C7B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9" r="18791"/>
          <a:stretch/>
        </p:blipFill>
        <p:spPr>
          <a:xfrm rot="5400000">
            <a:off x="1519296" y="2243116"/>
            <a:ext cx="2151528" cy="28087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D81AC9-6C8F-AE27-5059-350F9A51722C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49687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r>
              <a:rPr lang="en-US" sz="2400" dirty="0"/>
              <a:t> set up</a:t>
            </a:r>
          </a:p>
        </p:txBody>
      </p:sp>
      <p:pic>
        <p:nvPicPr>
          <p:cNvPr id="2" name="Experiment" descr="Experiment">
            <a:hlinkClick r:id="" action="ppaction://media"/>
            <a:extLst>
              <a:ext uri="{FF2B5EF4-FFF2-40B4-BE49-F238E27FC236}">
                <a16:creationId xmlns:a16="http://schemas.microsoft.com/office/drawing/2014/main" id="{A23AC86D-37BA-2A6C-799A-B1634C662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244" y="1335202"/>
            <a:ext cx="6113512" cy="3438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3A2A81-8F7A-B29B-047F-6FCE51AA35D2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2944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r>
              <a:rPr lang="en-US" sz="2400" dirty="0"/>
              <a:t> model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1105" y="1329730"/>
            <a:ext cx="8201907" cy="3665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800" b="0" dirty="0" err="1">
                <a:solidFill>
                  <a:schemeClr val="tx1"/>
                </a:solidFill>
                <a:latin typeface="+mn-lt"/>
              </a:rPr>
              <a:t>Bortfeld</a:t>
            </a:r>
            <a:r>
              <a:rPr lang="en-GB" sz="1800" b="0" dirty="0">
                <a:solidFill>
                  <a:schemeClr val="tx1"/>
                </a:solidFill>
                <a:latin typeface="+mn-lt"/>
              </a:rPr>
              <a:t> analytical approximation of a Bragg Curve</a:t>
            </a:r>
          </a:p>
          <a:p>
            <a:pPr algn="just"/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n-GB" sz="1800" b="0" dirty="0">
                <a:solidFill>
                  <a:schemeClr val="tx1"/>
                </a:solidFill>
                <a:latin typeface="+mn-lt"/>
              </a:rPr>
              <a:t>The light output of the scintillator is subject to quenching effects → non-linear response in the scintillation light output to absorbed dose.</a:t>
            </a:r>
          </a:p>
          <a:p>
            <a:pPr algn="just"/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n-GB" sz="1800" b="0" dirty="0">
                <a:solidFill>
                  <a:schemeClr val="tx1"/>
                </a:solidFill>
                <a:latin typeface="+mn-lt"/>
              </a:rPr>
              <a:t>Birks’ law for light quenching</a:t>
            </a:r>
          </a:p>
          <a:p>
            <a:pPr algn="just"/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n-GB" sz="1800" b="0" dirty="0">
                <a:solidFill>
                  <a:schemeClr val="tx1"/>
                </a:solidFill>
                <a:latin typeface="+mn-lt"/>
              </a:rPr>
              <a:t>The aim is to develop a model that describes the depth-light curve in a quenching scintillator and allow the extraction of information about the beam range.</a:t>
            </a:r>
          </a:p>
          <a:p>
            <a:pPr algn="just"/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B9AF6-550D-955B-502D-5E99359255BF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B269A5-C546-DD15-5C51-B504918AEA86}"/>
                  </a:ext>
                </a:extLst>
              </p:cNvPr>
              <p:cNvSpPr txBox="1"/>
              <p:nvPr/>
            </p:nvSpPr>
            <p:spPr>
              <a:xfrm>
                <a:off x="4258405" y="2747230"/>
                <a:ext cx="1794209" cy="9394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𝑑𝐿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𝑆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𝑘𝐵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B269A5-C546-DD15-5C51-B504918AE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405" y="2747230"/>
                <a:ext cx="1794209" cy="939424"/>
              </a:xfrm>
              <a:prstGeom prst="rect">
                <a:avLst/>
              </a:prstGeom>
              <a:blipFill>
                <a:blip r:embed="rId2"/>
                <a:stretch>
                  <a:fillRect l="-2817" t="-1333" r="-281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E143159-2899-DD15-64CB-DB0E4E5647D3}"/>
              </a:ext>
            </a:extLst>
          </p:cNvPr>
          <p:cNvCxnSpPr/>
          <p:nvPr/>
        </p:nvCxnSpPr>
        <p:spPr>
          <a:xfrm>
            <a:off x="3298394" y="3162655"/>
            <a:ext cx="78091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704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r>
              <a:rPr lang="en-US" sz="2400" dirty="0"/>
              <a:t> model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1105" y="1329730"/>
            <a:ext cx="8201907" cy="3665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b="0" dirty="0">
                <a:solidFill>
                  <a:schemeClr val="tx1"/>
                </a:solidFill>
                <a:latin typeface="+mn-lt"/>
              </a:rPr>
              <a:t>Analytical model deployed to fit depth-light curve obtained by the PD to reconstruct Bragg curve and recover proton range in real-time [2]. </a:t>
            </a:r>
            <a:r>
              <a:rPr lang="en-GB" sz="1800" b="0" dirty="0">
                <a:solidFill>
                  <a:schemeClr val="tx1"/>
                </a:solidFill>
                <a:latin typeface="+mn-lt"/>
              </a:rPr>
              <a:t>The model combines </a:t>
            </a:r>
            <a:r>
              <a:rPr lang="en-GB" sz="1800" b="0" dirty="0" err="1">
                <a:solidFill>
                  <a:schemeClr val="tx1"/>
                </a:solidFill>
                <a:latin typeface="+mn-lt"/>
              </a:rPr>
              <a:t>Bortfeld’s</a:t>
            </a:r>
            <a:r>
              <a:rPr lang="en-GB" sz="1800" b="0" dirty="0">
                <a:solidFill>
                  <a:schemeClr val="tx1"/>
                </a:solidFill>
                <a:latin typeface="+mn-lt"/>
              </a:rPr>
              <a:t> description of the Bragg curve with Birks’ empirical law describing scintillator light quenching as a function of LET. </a:t>
            </a: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US" sz="10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B9AF6-550D-955B-502D-5E99359255BF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13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BEB88F3-928F-3B9F-0F13-FB64F49B4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18" y="2683689"/>
            <a:ext cx="5440829" cy="142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3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r>
              <a:rPr lang="en-US" sz="2400" dirty="0"/>
              <a:t> model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1105" y="1329730"/>
            <a:ext cx="8570663" cy="3665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solidFill>
                  <a:schemeClr val="tx1"/>
                </a:solidFill>
                <a:latin typeface="+mn-lt"/>
              </a:rPr>
              <a:t>4-fit-parameter model [2]. </a:t>
            </a:r>
          </a:p>
          <a:p>
            <a:pPr marL="342900" indent="-342900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10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B9AF6-550D-955B-502D-5E99359255BF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14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BEB88F3-928F-3B9F-0F13-FB64F49B4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18" y="1625156"/>
            <a:ext cx="5440829" cy="1427795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6C209AF-5705-53A4-D132-0B6161D19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209" y="3196977"/>
            <a:ext cx="3779744" cy="18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6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32308"/>
            <a:ext cx="3219142" cy="3745062"/>
          </a:xfrm>
        </p:spPr>
        <p:txBody>
          <a:bodyPr>
            <a:normAutofit/>
          </a:bodyPr>
          <a:lstStyle/>
          <a:p>
            <a:r>
              <a:rPr lang="en-US" sz="2400" dirty="0"/>
              <a:t>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6642D-AD90-9A3C-5B61-0D660889148A}"/>
              </a:ext>
            </a:extLst>
          </p:cNvPr>
          <p:cNvSpPr txBox="1"/>
          <p:nvPr/>
        </p:nvSpPr>
        <p:spPr>
          <a:xfrm>
            <a:off x="497541" y="1329887"/>
            <a:ext cx="556035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spc="-1" dirty="0">
                <a:solidFill>
                  <a:srgbClr val="000000"/>
                </a:solidFill>
              </a:rPr>
              <a:t>Proton Therapy</a:t>
            </a: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pc="-1" dirty="0">
                <a:solidFill>
                  <a:srgbClr val="000000"/>
                </a:solidFill>
              </a:rPr>
              <a:t>C</a:t>
            </a:r>
            <a:r>
              <a:rPr lang="en-GB" sz="1800" spc="-1" dirty="0">
                <a:solidFill>
                  <a:srgbClr val="000000"/>
                </a:solidFill>
              </a:rPr>
              <a:t>hallenges in PT</a:t>
            </a: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z="1800" spc="-1" dirty="0" err="1">
                <a:solidFill>
                  <a:srgbClr val="000000"/>
                </a:solidFill>
              </a:rPr>
              <a:t>QuARC</a:t>
            </a:r>
            <a:endParaRPr lang="en-GB" spc="-1" dirty="0">
              <a:solidFill>
                <a:srgbClr val="000000"/>
              </a:solidFill>
            </a:endParaRP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pc="-1" dirty="0">
                <a:solidFill>
                  <a:srgbClr val="000000"/>
                </a:solidFill>
              </a:rPr>
              <a:t>Analytical model</a:t>
            </a: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z="1800" spc="-1" dirty="0">
                <a:solidFill>
                  <a:srgbClr val="000000"/>
                </a:solidFill>
              </a:rPr>
              <a:t>Experimental results</a:t>
            </a: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pc="-1" dirty="0">
                <a:solidFill>
                  <a:srgbClr val="000000"/>
                </a:solidFill>
              </a:rPr>
              <a:t>Clinical application </a:t>
            </a: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z="1800" spc="-1" dirty="0">
                <a:solidFill>
                  <a:srgbClr val="000000"/>
                </a:solidFill>
              </a:rPr>
              <a:t>Geant4 Simulation</a:t>
            </a: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pc="-1" dirty="0">
                <a:solidFill>
                  <a:srgbClr val="000000"/>
                </a:solidFill>
              </a:rPr>
              <a:t>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73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UCLH experiment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89A7C00-133C-B479-1585-E8907087B6BE}"/>
              </a:ext>
            </a:extLst>
          </p:cNvPr>
          <p:cNvSpPr txBox="1">
            <a:spLocks/>
          </p:cNvSpPr>
          <p:nvPr/>
        </p:nvSpPr>
        <p:spPr>
          <a:xfrm>
            <a:off x="437829" y="1333093"/>
            <a:ext cx="8570663" cy="613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3 modules tested</a:t>
            </a:r>
          </a:p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Beam energies 70-150 MeV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3E273E-DC42-ADA8-82FF-1497A13E278E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15</a:t>
            </a:r>
          </a:p>
        </p:txBody>
      </p:sp>
      <p:pic>
        <p:nvPicPr>
          <p:cNvPr id="12" name="Picture 11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D1A9DEEB-AFBB-8904-BA09-5B02E54A0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22" y="2144569"/>
            <a:ext cx="3283255" cy="2462441"/>
          </a:xfrm>
          <a:prstGeom prst="rect">
            <a:avLst/>
          </a:prstGeom>
        </p:spPr>
      </p:pic>
      <p:pic>
        <p:nvPicPr>
          <p:cNvPr id="13" name="Picture 12" descr="A picture containing floor, indoor, desk, wooden&#10;&#10;Description automatically generated">
            <a:extLst>
              <a:ext uri="{FF2B5EF4-FFF2-40B4-BE49-F238E27FC236}">
                <a16:creationId xmlns:a16="http://schemas.microsoft.com/office/drawing/2014/main" id="{C83978FD-D9D9-FCDA-F2BD-3932D3730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966" y="1834701"/>
            <a:ext cx="3632902" cy="27246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C32C91-BBB1-2346-DA0C-22B90A8D31DE}"/>
              </a:ext>
            </a:extLst>
          </p:cNvPr>
          <p:cNvSpPr txBox="1"/>
          <p:nvPr/>
        </p:nvSpPr>
        <p:spPr>
          <a:xfrm>
            <a:off x="1506070" y="462667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White &amp; clear sheets</a:t>
            </a:r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DE5E72-B536-B7C9-0EF3-BCC902CB90FC}"/>
              </a:ext>
            </a:extLst>
          </p:cNvPr>
          <p:cNvSpPr txBox="1"/>
          <p:nvPr/>
        </p:nvSpPr>
        <p:spPr>
          <a:xfrm>
            <a:off x="5847229" y="457904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Clear sheets only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00389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UCLH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04F17-E5A9-4438-8D4A-4A47BFB5A29E}"/>
              </a:ext>
            </a:extLst>
          </p:cNvPr>
          <p:cNvSpPr txBox="1"/>
          <p:nvPr/>
        </p:nvSpPr>
        <p:spPr>
          <a:xfrm>
            <a:off x="629839" y="1298205"/>
            <a:ext cx="545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background measurements for future subtraction.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45BFC78-F636-3EB8-FB26-F01280C2A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7" r="9515"/>
          <a:stretch/>
        </p:blipFill>
        <p:spPr>
          <a:xfrm>
            <a:off x="2558271" y="1762902"/>
            <a:ext cx="4266151" cy="3151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0D132-BBE8-4A8B-E980-DED8B6EE2FDA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00238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UCLH experiment</a:t>
            </a:r>
          </a:p>
        </p:txBody>
      </p:sp>
      <p:pic>
        <p:nvPicPr>
          <p:cNvPr id="2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D04D0C42-7FD0-FE10-351D-190B08D82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31" r="9558"/>
          <a:stretch/>
        </p:blipFill>
        <p:spPr>
          <a:xfrm>
            <a:off x="430580" y="2147242"/>
            <a:ext cx="3758180" cy="2772384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F1126E3-3ADD-22D6-7458-034819D6B0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76" r="8772"/>
          <a:stretch/>
        </p:blipFill>
        <p:spPr>
          <a:xfrm>
            <a:off x="4701802" y="2129819"/>
            <a:ext cx="3758180" cy="2744115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4BB856B-3A6D-52E9-AE74-D5E2E2BBDFD0}"/>
              </a:ext>
            </a:extLst>
          </p:cNvPr>
          <p:cNvSpPr txBox="1">
            <a:spLocks/>
          </p:cNvSpPr>
          <p:nvPr/>
        </p:nvSpPr>
        <p:spPr>
          <a:xfrm>
            <a:off x="573337" y="1355708"/>
            <a:ext cx="8570663" cy="613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Calibration is required with a shoot-through measurement to acknowledge the differences in light output between the sheets (130 MeV).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4905D-E342-921B-A28D-9DE2BD79FFB9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C3C85-2AE9-B7E0-0FC1-5460ED977343}"/>
              </a:ext>
            </a:extLst>
          </p:cNvPr>
          <p:cNvSpPr txBox="1"/>
          <p:nvPr/>
        </p:nvSpPr>
        <p:spPr>
          <a:xfrm>
            <a:off x="1385046" y="474312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White &amp; clear sheets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C067F-2200-E2C7-A689-C75451642C35}"/>
              </a:ext>
            </a:extLst>
          </p:cNvPr>
          <p:cNvSpPr txBox="1"/>
          <p:nvPr/>
        </p:nvSpPr>
        <p:spPr>
          <a:xfrm>
            <a:off x="6062382" y="4674312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Clear sheets only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6189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UCLH experiment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4BB856B-3A6D-52E9-AE74-D5E2E2BBDFD0}"/>
              </a:ext>
            </a:extLst>
          </p:cNvPr>
          <p:cNvSpPr txBox="1">
            <a:spLocks/>
          </p:cNvSpPr>
          <p:nvPr/>
        </p:nvSpPr>
        <p:spPr>
          <a:xfrm>
            <a:off x="573337" y="1355708"/>
            <a:ext cx="8570663" cy="613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Initial calibrated data for a 90 MeV beam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4905D-E342-921B-A28D-9DE2BD79FFB9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18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939EE901-FB27-A7F7-F439-9FECB9E59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6" t="9676" r="9642"/>
          <a:stretch/>
        </p:blipFill>
        <p:spPr>
          <a:xfrm>
            <a:off x="573337" y="1821924"/>
            <a:ext cx="3876265" cy="298319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51EF2096-F2B6-E50C-5AFB-F8FC1953C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0" t="9636" r="9737"/>
          <a:stretch/>
        </p:blipFill>
        <p:spPr>
          <a:xfrm>
            <a:off x="4721219" y="1812032"/>
            <a:ext cx="4040275" cy="31161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DCA6FA-23E1-E610-67A8-92A2C37F3FBB}"/>
              </a:ext>
            </a:extLst>
          </p:cNvPr>
          <p:cNvSpPr txBox="1"/>
          <p:nvPr/>
        </p:nvSpPr>
        <p:spPr>
          <a:xfrm>
            <a:off x="1261782" y="4605063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Clear sheets only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AD5B8-39E1-DCE7-39DA-4299BCCFF81D}"/>
              </a:ext>
            </a:extLst>
          </p:cNvPr>
          <p:cNvSpPr txBox="1"/>
          <p:nvPr/>
        </p:nvSpPr>
        <p:spPr>
          <a:xfrm>
            <a:off x="6062382" y="4674312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White sheets only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01676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UCLH experiment II</a:t>
            </a:r>
          </a:p>
        </p:txBody>
      </p:sp>
      <p:pic>
        <p:nvPicPr>
          <p:cNvPr id="4" name="Run009" descr="Run009">
            <a:hlinkClick r:id="" action="ppaction://media"/>
            <a:extLst>
              <a:ext uri="{FF2B5EF4-FFF2-40B4-BE49-F238E27FC236}">
                <a16:creationId xmlns:a16="http://schemas.microsoft.com/office/drawing/2014/main" id="{41458485-28CC-E277-31B4-E46BAF7C1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45" t="8970" r="8691"/>
          <a:stretch/>
        </p:blipFill>
        <p:spPr>
          <a:xfrm>
            <a:off x="782005" y="2066553"/>
            <a:ext cx="4669049" cy="2874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1116EB-8417-3D30-6404-31C110F742E7}"/>
              </a:ext>
            </a:extLst>
          </p:cNvPr>
          <p:cNvSpPr txBox="1"/>
          <p:nvPr/>
        </p:nvSpPr>
        <p:spPr>
          <a:xfrm>
            <a:off x="5136542" y="2488088"/>
            <a:ext cx="38643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600" dirty="0"/>
              <a:t>Black: Sheet Average Light Output</a:t>
            </a:r>
          </a:p>
          <a:p>
            <a:pPr lvl="1"/>
            <a:r>
              <a:rPr lang="en-GB" sz="1600" dirty="0">
                <a:solidFill>
                  <a:srgbClr val="0432FF"/>
                </a:solidFill>
              </a:rPr>
              <a:t>Blue: Fitted Quenched Depth-Light Curve</a:t>
            </a:r>
          </a:p>
          <a:p>
            <a:pPr lvl="1"/>
            <a:r>
              <a:rPr lang="en-GB" sz="1600" dirty="0">
                <a:solidFill>
                  <a:srgbClr val="00B050"/>
                </a:solidFill>
              </a:rPr>
              <a:t>Green: Reconstructed Depth-Dose Curve</a:t>
            </a:r>
          </a:p>
          <a:p>
            <a:pPr lvl="1"/>
            <a:r>
              <a:rPr lang="en-GB" sz="1600" dirty="0">
                <a:solidFill>
                  <a:srgbClr val="FF00FF"/>
                </a:solidFill>
              </a:rPr>
              <a:t>Magenta: UCLH Reference Dose Curve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E073D-969F-1AAB-EAD9-B4B5BAB80A07}"/>
              </a:ext>
            </a:extLst>
          </p:cNvPr>
          <p:cNvSpPr txBox="1"/>
          <p:nvPr/>
        </p:nvSpPr>
        <p:spPr>
          <a:xfrm>
            <a:off x="629839" y="1316855"/>
            <a:ext cx="6542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b="0" dirty="0"/>
              <a:t>130 MeV</a:t>
            </a: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Accurate to 0.1 mm in only 10 mins – including setup time</a:t>
            </a:r>
            <a:endParaRPr lang="en-US" b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85BDA0-EDA3-4B40-EC8F-D85A1EE4B0C2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28536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F0C58E-D75C-7067-CF37-F0C417E14DCC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20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EEC4229-6C5E-67AD-C902-6A07609F1C10}"/>
              </a:ext>
            </a:extLst>
          </p:cNvPr>
          <p:cNvSpPr txBox="1">
            <a:spLocks/>
          </p:cNvSpPr>
          <p:nvPr/>
        </p:nvSpPr>
        <p:spPr>
          <a:xfrm>
            <a:off x="629839" y="897206"/>
            <a:ext cx="6962677" cy="53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Christie experiment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62EB972-0E44-0A07-C82F-1BFF6EC0D8C0}"/>
              </a:ext>
            </a:extLst>
          </p:cNvPr>
          <p:cNvSpPr txBox="1">
            <a:spLocks/>
          </p:cNvSpPr>
          <p:nvPr/>
        </p:nvSpPr>
        <p:spPr>
          <a:xfrm>
            <a:off x="573337" y="1355708"/>
            <a:ext cx="8570663" cy="613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Testing 4 modules (32 x 3mm sheets each) with clinical and FLASH currents.</a:t>
            </a:r>
          </a:p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Beam energies between 70 and 245 MeV.</a:t>
            </a:r>
          </a:p>
        </p:txBody>
      </p:sp>
      <p:pic>
        <p:nvPicPr>
          <p:cNvPr id="6" name="Picture 5" descr="A picture containing indoor, computer&#10;&#10;Description automatically generated">
            <a:extLst>
              <a:ext uri="{FF2B5EF4-FFF2-40B4-BE49-F238E27FC236}">
                <a16:creationId xmlns:a16="http://schemas.microsoft.com/office/drawing/2014/main" id="{E53E57E5-D200-21FF-C8E6-89C7765750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5214" y="2181053"/>
            <a:ext cx="4552768" cy="24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39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690917" y="1324446"/>
            <a:ext cx="8570663" cy="613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Initial calibration is required with a shoot-through measurement.</a:t>
            </a:r>
          </a:p>
        </p:txBody>
      </p:sp>
      <p:pic>
        <p:nvPicPr>
          <p:cNvPr id="4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AC90E4F9-543E-111A-53E6-7DBB1F4BC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7" r="8042"/>
          <a:stretch/>
        </p:blipFill>
        <p:spPr>
          <a:xfrm>
            <a:off x="321860" y="1805618"/>
            <a:ext cx="4041711" cy="3230012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450E24A-DB59-9292-4A57-4AFF1B4E6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17" r="8687"/>
          <a:stretch/>
        </p:blipFill>
        <p:spPr>
          <a:xfrm>
            <a:off x="4424877" y="1821326"/>
            <a:ext cx="4336617" cy="3230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1995F-9932-8FCB-3E4C-E6C20142210D}"/>
              </a:ext>
            </a:extLst>
          </p:cNvPr>
          <p:cNvSpPr txBox="1"/>
          <p:nvPr/>
        </p:nvSpPr>
        <p:spPr>
          <a:xfrm>
            <a:off x="3109450" y="1854777"/>
            <a:ext cx="1058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245 MeV, front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39CA3-93A8-B265-97E9-8B9F36747040}"/>
              </a:ext>
            </a:extLst>
          </p:cNvPr>
          <p:cNvSpPr txBox="1"/>
          <p:nvPr/>
        </p:nvSpPr>
        <p:spPr>
          <a:xfrm>
            <a:off x="7649879" y="1886073"/>
            <a:ext cx="9989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245 MeV, back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9C6AAC2-3978-87CB-5875-42C3550D8DDD}"/>
              </a:ext>
            </a:extLst>
          </p:cNvPr>
          <p:cNvSpPr txBox="1">
            <a:spLocks/>
          </p:cNvSpPr>
          <p:nvPr/>
        </p:nvSpPr>
        <p:spPr>
          <a:xfrm>
            <a:off x="629839" y="897206"/>
            <a:ext cx="6962677" cy="53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Christie experiment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361309-6854-2308-61D1-E9F911DD914A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945015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1C51AA1-BAA4-E25F-7C39-51A46558445A}"/>
              </a:ext>
            </a:extLst>
          </p:cNvPr>
          <p:cNvSpPr txBox="1"/>
          <p:nvPr/>
        </p:nvSpPr>
        <p:spPr>
          <a:xfrm>
            <a:off x="692782" y="1297463"/>
            <a:ext cx="78213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Comparison of the integrated photodiode charge for clinical and FLASH currents for a 245 MeV proton beam. The normalised calibration ratio shows that the light output is within 1% of each other.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CAC56-BAB1-CF32-8D8B-4210AC029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9" t="8488" r="-1820" b="3804"/>
          <a:stretch/>
        </p:blipFill>
        <p:spPr>
          <a:xfrm rot="5400000">
            <a:off x="2908244" y="1544416"/>
            <a:ext cx="2651579" cy="4301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F0C58E-D75C-7067-CF37-F0C417E14DCC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22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EEC4229-6C5E-67AD-C902-6A07609F1C10}"/>
              </a:ext>
            </a:extLst>
          </p:cNvPr>
          <p:cNvSpPr txBox="1">
            <a:spLocks/>
          </p:cNvSpPr>
          <p:nvPr/>
        </p:nvSpPr>
        <p:spPr>
          <a:xfrm>
            <a:off x="629839" y="897206"/>
            <a:ext cx="6962677" cy="53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Christie experiment</a:t>
            </a:r>
          </a:p>
        </p:txBody>
      </p:sp>
    </p:spTree>
    <p:extLst>
      <p:ext uri="{BB962C8B-B14F-4D97-AF65-F5344CB8AC3E}">
        <p14:creationId xmlns:p14="http://schemas.microsoft.com/office/powerpoint/2010/main" val="739176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504F17-E5A9-4438-8D4A-4A47BFB5A29E}"/>
              </a:ext>
            </a:extLst>
          </p:cNvPr>
          <p:cNvSpPr txBox="1"/>
          <p:nvPr/>
        </p:nvSpPr>
        <p:spPr>
          <a:xfrm>
            <a:off x="629839" y="1298205"/>
            <a:ext cx="451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FLASH measurements at 245 MeV: initial data.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77E3DB4-6D02-4496-F13B-5BC70202159C}"/>
              </a:ext>
            </a:extLst>
          </p:cNvPr>
          <p:cNvSpPr txBox="1">
            <a:spLocks/>
          </p:cNvSpPr>
          <p:nvPr/>
        </p:nvSpPr>
        <p:spPr>
          <a:xfrm>
            <a:off x="629839" y="897206"/>
            <a:ext cx="6962677" cy="53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Christie experiment</a:t>
            </a: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A4DD364A-1A1F-8F63-7390-515F82B11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94" r="8282"/>
          <a:stretch/>
        </p:blipFill>
        <p:spPr>
          <a:xfrm>
            <a:off x="2067346" y="1754841"/>
            <a:ext cx="4434458" cy="3312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3E42F6-5BBB-E2AA-119A-E21DB3FE65B3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78745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C8F71FB-5AC7-ADCE-0557-942A4B2DC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800" y="954961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Christie Beam Test: </a:t>
            </a:r>
            <a:r>
              <a:rPr lang="en-US" sz="2400" b="0" dirty="0"/>
              <a:t>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FD69F-C1AD-6615-3E49-8D5E8079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4" b="1377"/>
          <a:stretch/>
        </p:blipFill>
        <p:spPr>
          <a:xfrm rot="5400000">
            <a:off x="687955" y="1411305"/>
            <a:ext cx="3004389" cy="4012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38EB6A-3029-B00B-E642-D3DFE0675AA6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662543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32308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2A428-290C-104D-CCAC-CB7125F1FB5C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</a:t>
            </a:r>
          </a:p>
        </p:txBody>
      </p:sp>
      <p:pic>
        <p:nvPicPr>
          <p:cNvPr id="19" name="Picture 18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8340E31-E510-BBE5-2482-1AD266EF8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602"/>
          <a:stretch/>
        </p:blipFill>
        <p:spPr>
          <a:xfrm>
            <a:off x="4801838" y="2571750"/>
            <a:ext cx="4025855" cy="19745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E98D78-FE8D-E730-1916-B71F770E6159}"/>
              </a:ext>
            </a:extLst>
          </p:cNvPr>
          <p:cNvSpPr txBox="1"/>
          <p:nvPr/>
        </p:nvSpPr>
        <p:spPr>
          <a:xfrm>
            <a:off x="418287" y="1371421"/>
            <a:ext cx="8537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spc="-1" dirty="0">
                <a:solidFill>
                  <a:srgbClr val="000000"/>
                </a:solidFill>
              </a:rPr>
              <a:t>Proton Therapy (PT) is a modality of radiotherapy that utilises proton beams with energies between 70 MeV and 250 MeV to irradiate cancerous structures.</a:t>
            </a:r>
            <a:endParaRPr lang="en-US" dirty="0"/>
          </a:p>
        </p:txBody>
      </p:sp>
      <p:pic>
        <p:nvPicPr>
          <p:cNvPr id="25" name="Picture 24" descr="A picture containing chart&#10;&#10;Description automatically generated">
            <a:extLst>
              <a:ext uri="{FF2B5EF4-FFF2-40B4-BE49-F238E27FC236}">
                <a16:creationId xmlns:a16="http://schemas.microsoft.com/office/drawing/2014/main" id="{B7934F2A-9F3B-E180-AB8A-52835EA2B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69" y="2330143"/>
            <a:ext cx="3736594" cy="22161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27CE46-BF23-D6AF-91B4-BCA9EBB62CDF}"/>
              </a:ext>
            </a:extLst>
          </p:cNvPr>
          <p:cNvSpPr txBox="1"/>
          <p:nvPr/>
        </p:nvSpPr>
        <p:spPr>
          <a:xfrm>
            <a:off x="981635" y="4567967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dirty="0"/>
              <a:t>(F Aliyah et al 2021 IOP Conf. Ser.: Earth Environ. Sci. 927 012042)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318114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C8F71FB-5AC7-ADCE-0557-942A4B2DC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800" y="954961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Christie Beam Test: </a:t>
            </a:r>
            <a:r>
              <a:rPr lang="en-US" sz="2400" b="0" dirty="0"/>
              <a:t>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1EA5AE-97D6-8307-CB32-C390DEB4756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8596" r="-1393"/>
          <a:stretch/>
        </p:blipFill>
        <p:spPr>
          <a:xfrm rot="5400000">
            <a:off x="5252005" y="1347695"/>
            <a:ext cx="3067215" cy="40773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FD69F-C1AD-6615-3E49-8D5E80790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4" b="1377"/>
          <a:stretch/>
        </p:blipFill>
        <p:spPr>
          <a:xfrm rot="5400000">
            <a:off x="687955" y="1411305"/>
            <a:ext cx="3004389" cy="4012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5615E4-90BC-1938-F52A-824E395B9993}"/>
              </a:ext>
            </a:extLst>
          </p:cNvPr>
          <p:cNvSpPr/>
          <p:nvPr/>
        </p:nvSpPr>
        <p:spPr>
          <a:xfrm>
            <a:off x="497800" y="4269850"/>
            <a:ext cx="1688809" cy="51683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87DEA9-46C1-6EAD-F36E-F2900E27D2FD}"/>
              </a:ext>
            </a:extLst>
          </p:cNvPr>
          <p:cNvCxnSpPr/>
          <p:nvPr/>
        </p:nvCxnSpPr>
        <p:spPr>
          <a:xfrm flipV="1">
            <a:off x="2186609" y="1915598"/>
            <a:ext cx="2957885" cy="235425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C5BAA9-07E5-2EE7-1F0E-B8492BD02E35}"/>
              </a:ext>
            </a:extLst>
          </p:cNvPr>
          <p:cNvCxnSpPr>
            <a:cxnSpLocks/>
          </p:cNvCxnSpPr>
          <p:nvPr/>
        </p:nvCxnSpPr>
        <p:spPr>
          <a:xfrm flipV="1">
            <a:off x="2186609" y="4528267"/>
            <a:ext cx="2957885" cy="2584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1E2404E-564E-C393-FE2E-1083EA4CC11D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859377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C8F71FB-5AC7-ADCE-0557-942A4B2DC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800" y="954961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Christie Beam Test: </a:t>
            </a:r>
            <a:r>
              <a:rPr lang="en-US" sz="2400" b="0" dirty="0"/>
              <a:t>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1EA5AE-97D6-8307-CB32-C390DEB4756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8596" r="-1393"/>
          <a:stretch/>
        </p:blipFill>
        <p:spPr>
          <a:xfrm rot="5400000">
            <a:off x="5252005" y="1347695"/>
            <a:ext cx="3067215" cy="40773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FD69F-C1AD-6615-3E49-8D5E80790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4" b="1377"/>
          <a:stretch/>
        </p:blipFill>
        <p:spPr>
          <a:xfrm rot="5400000">
            <a:off x="687955" y="1411305"/>
            <a:ext cx="3004389" cy="4012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5615E4-90BC-1938-F52A-824E395B9993}"/>
              </a:ext>
            </a:extLst>
          </p:cNvPr>
          <p:cNvSpPr/>
          <p:nvPr/>
        </p:nvSpPr>
        <p:spPr>
          <a:xfrm>
            <a:off x="497800" y="4269850"/>
            <a:ext cx="1688809" cy="51683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87DEA9-46C1-6EAD-F36E-F2900E27D2FD}"/>
              </a:ext>
            </a:extLst>
          </p:cNvPr>
          <p:cNvCxnSpPr/>
          <p:nvPr/>
        </p:nvCxnSpPr>
        <p:spPr>
          <a:xfrm flipV="1">
            <a:off x="2186609" y="1915598"/>
            <a:ext cx="2957885" cy="235425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C5BAA9-07E5-2EE7-1F0E-B8492BD02E35}"/>
              </a:ext>
            </a:extLst>
          </p:cNvPr>
          <p:cNvCxnSpPr>
            <a:cxnSpLocks/>
          </p:cNvCxnSpPr>
          <p:nvPr/>
        </p:nvCxnSpPr>
        <p:spPr>
          <a:xfrm flipV="1">
            <a:off x="2186609" y="4528267"/>
            <a:ext cx="2957885" cy="2584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6C3ED36F-B254-3107-FFAD-99D09381E8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86"/>
          <a:stretch/>
        </p:blipFill>
        <p:spPr>
          <a:xfrm>
            <a:off x="5059184" y="955478"/>
            <a:ext cx="3856383" cy="701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2C4D2-633E-A2D6-6DAA-E78B38558CB2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592386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C8F71FB-5AC7-ADCE-0557-942A4B2DC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800" y="954961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PARTREC experiment</a:t>
            </a:r>
            <a:endParaRPr lang="en-US" sz="24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CFCCFC-44AA-D992-B79C-26801DF321D5}"/>
              </a:ext>
            </a:extLst>
          </p:cNvPr>
          <p:cNvSpPr txBox="1"/>
          <p:nvPr/>
        </p:nvSpPr>
        <p:spPr>
          <a:xfrm>
            <a:off x="497800" y="1401002"/>
            <a:ext cx="8498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800" dirty="0">
                <a:effectLst/>
                <a:latin typeface="CMR9"/>
              </a:rPr>
              <a:t>Not a clinical facility, but used to </a:t>
            </a:r>
            <a:r>
              <a:rPr lang="en-GB" sz="1800" dirty="0">
                <a:effectLst/>
                <a:latin typeface="CMR10"/>
              </a:rPr>
              <a:t>push the detector to its limit in terms of beam current and light output.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MR9"/>
              </a:rPr>
              <a:t>S</a:t>
            </a:r>
            <a:r>
              <a:rPr lang="en-GB" sz="1800" dirty="0">
                <a:effectLst/>
                <a:latin typeface="CMR9"/>
              </a:rPr>
              <a:t>cintillator light output scales linearly with dose-rate. </a:t>
            </a:r>
          </a:p>
          <a:p>
            <a:endParaRPr lang="en-GB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EC3C8F15-6E0E-9B1F-01C5-72866F673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702" y="2309832"/>
            <a:ext cx="4366803" cy="27092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CC358A-CB71-0606-1B9A-9E6F907E8AB7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9C90F-8049-16B6-6480-AA008E6D5438}"/>
              </a:ext>
            </a:extLst>
          </p:cNvPr>
          <p:cNvSpPr txBox="1"/>
          <p:nvPr/>
        </p:nvSpPr>
        <p:spPr>
          <a:xfrm>
            <a:off x="2887791" y="2499249"/>
            <a:ext cx="34694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11450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06459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Clinical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CD8F1-F181-765D-21CF-3DDC7FD68160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11E3A-A9D4-B005-57DC-48E384C0C7EA}"/>
              </a:ext>
            </a:extLst>
          </p:cNvPr>
          <p:cNvSpPr txBox="1"/>
          <p:nvPr/>
        </p:nvSpPr>
        <p:spPr>
          <a:xfrm>
            <a:off x="629839" y="1388797"/>
            <a:ext cx="811074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800" dirty="0">
                <a:effectLst/>
                <a:latin typeface="CMR10"/>
              </a:rPr>
              <a:t>A compact version of the </a:t>
            </a:r>
            <a:r>
              <a:rPr lang="en-GB" sz="1800" dirty="0" err="1">
                <a:effectLst/>
                <a:latin typeface="CMR10"/>
              </a:rPr>
              <a:t>QuARC</a:t>
            </a:r>
            <a:r>
              <a:rPr lang="en-GB" sz="1800" dirty="0">
                <a:effectLst/>
                <a:latin typeface="CMR10"/>
              </a:rPr>
              <a:t> has been designed for the Clatterbridge proton therapy centre in Liverpool, UK, as part of an upgrade to their clinical control system. 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ysClr val="windowText" lastClr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CMR10"/>
              </a:rPr>
              <a:t>T</a:t>
            </a:r>
            <a:r>
              <a:rPr lang="en-GB" sz="1800" dirty="0">
                <a:effectLst/>
                <a:latin typeface="CMR10"/>
              </a:rPr>
              <a:t>he detector will have a compact computing solution on-board to both perform data-acquisition and fitting. </a:t>
            </a:r>
          </a:p>
          <a:p>
            <a:pPr marL="285750" indent="-285750">
              <a:buFontTx/>
              <a:buChar char="-"/>
            </a:pPr>
            <a:endParaRPr lang="en-GB" dirty="0">
              <a:latin typeface="CMR1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Clinical devices provide the software to obtain the range value without the need for any coding/analysis during the measurement → GUI.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endParaRPr lang="en-GB" dirty="0">
              <a:solidFill>
                <a:sysClr val="windowText" lastClr="000000"/>
              </a:solidFill>
            </a:endParaRP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07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06459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Web GUI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5B4E4-5E12-F8A7-2C1F-BF0FC2F2C2A3}"/>
              </a:ext>
            </a:extLst>
          </p:cNvPr>
          <p:cNvSpPr txBox="1"/>
          <p:nvPr/>
        </p:nvSpPr>
        <p:spPr>
          <a:xfrm>
            <a:off x="516625" y="1886716"/>
            <a:ext cx="5230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View live fit results in web from any device.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2" name="run21" descr="run21">
            <a:hlinkClick r:id="" action="ppaction://media"/>
            <a:extLst>
              <a:ext uri="{FF2B5EF4-FFF2-40B4-BE49-F238E27FC236}">
                <a16:creationId xmlns:a16="http://schemas.microsoft.com/office/drawing/2014/main" id="{E74D3631-2232-15A8-8C80-67E338501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872" b="22261"/>
          <a:stretch/>
        </p:blipFill>
        <p:spPr>
          <a:xfrm>
            <a:off x="2071128" y="2326115"/>
            <a:ext cx="5204997" cy="2225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05018-88FB-EFD2-3887-6A0C97ACD726}"/>
              </a:ext>
            </a:extLst>
          </p:cNvPr>
          <p:cNvSpPr txBox="1"/>
          <p:nvPr/>
        </p:nvSpPr>
        <p:spPr>
          <a:xfrm>
            <a:off x="3041304" y="4694934"/>
            <a:ext cx="34694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DEVELOPED IN JAVASCRIPT BY FERN PANNELL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CD8F1-F181-765D-21CF-3DDC7FD68160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11E3A-A9D4-B005-57DC-48E384C0C7EA}"/>
              </a:ext>
            </a:extLst>
          </p:cNvPr>
          <p:cNvSpPr txBox="1"/>
          <p:nvPr/>
        </p:nvSpPr>
        <p:spPr>
          <a:xfrm>
            <a:off x="516625" y="1195853"/>
            <a:ext cx="81107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Clinical devices provide the software to obtain the range value without the need for any coding/analysis during the measurement 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06459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Web GUI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5B4E4-5E12-F8A7-2C1F-BF0FC2F2C2A3}"/>
              </a:ext>
            </a:extLst>
          </p:cNvPr>
          <p:cNvSpPr txBox="1"/>
          <p:nvPr/>
        </p:nvSpPr>
        <p:spPr>
          <a:xfrm>
            <a:off x="522263" y="1210509"/>
            <a:ext cx="58785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View live fit results in web GUI + conversion to WET.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Detector control to be implemented.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8A28F-4B15-6509-0982-BAFA33766F39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28</a:t>
            </a:r>
          </a:p>
        </p:txBody>
      </p:sp>
      <p:pic>
        <p:nvPicPr>
          <p:cNvPr id="3" name="Picture 2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021C636-6938-2F4E-8636-0D65CCF89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48" y="1873685"/>
            <a:ext cx="5674668" cy="317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49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06459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Geant4 Simulation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5B4E4-5E12-F8A7-2C1F-BF0FC2F2C2A3}"/>
              </a:ext>
            </a:extLst>
          </p:cNvPr>
          <p:cNvSpPr txBox="1"/>
          <p:nvPr/>
        </p:nvSpPr>
        <p:spPr>
          <a:xfrm>
            <a:off x="522263" y="1210509"/>
            <a:ext cx="58785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Compare simulated results with experimental data.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Investigate Birks’ constant values.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09E73-FF4C-8D5F-A045-D4749A852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7"/>
          <a:stretch/>
        </p:blipFill>
        <p:spPr>
          <a:xfrm rot="5400000">
            <a:off x="5712299" y="1461908"/>
            <a:ext cx="2568718" cy="3919818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9DA45E9-B52C-92F0-0FA1-B4879DEEF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70" y="2443149"/>
            <a:ext cx="3926646" cy="2357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BDBC1F-2DEA-87A2-4481-81CAE6B9AFA3}"/>
              </a:ext>
            </a:extLst>
          </p:cNvPr>
          <p:cNvSpPr/>
          <p:nvPr/>
        </p:nvSpPr>
        <p:spPr>
          <a:xfrm>
            <a:off x="3106271" y="2359959"/>
            <a:ext cx="355260" cy="211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EC4626-7329-BB5A-A10C-0E00341AE3FE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834067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40" y="99471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33DB3C-9E38-02C1-DC1C-D2482DB57137}"/>
              </a:ext>
            </a:extLst>
          </p:cNvPr>
          <p:cNvSpPr txBox="1"/>
          <p:nvPr/>
        </p:nvSpPr>
        <p:spPr>
          <a:xfrm>
            <a:off x="413468" y="1563459"/>
            <a:ext cx="83170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Further development of web-based GUI to allow data display and detector control without any specialised software on the user-end.</a:t>
            </a: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Improve scintillator composition and construction to optimise light output.</a:t>
            </a: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Deployment of fitting routines onto an FPGA to increase fitting speed.</a:t>
            </a: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Geant4 simulation to benchmark experimental results and constrain Birks’ constant.</a:t>
            </a: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Additional beam tests to further characterise detector performance with clinical and FLASH beams.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54097E-400F-C7B2-D69D-1C1738664A60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01201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B62CE2-6381-E2C8-E8C6-62F7D8A26ED1}"/>
              </a:ext>
            </a:extLst>
          </p:cNvPr>
          <p:cNvSpPr txBox="1"/>
          <p:nvPr/>
        </p:nvSpPr>
        <p:spPr>
          <a:xfrm>
            <a:off x="463924" y="93883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97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 </a:t>
            </a:r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AB86E43-952E-BB0C-DBA2-D71E528FC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8025" y="1558360"/>
            <a:ext cx="4031723" cy="2273317"/>
          </a:xfrm>
          <a:prstGeom prst="rect">
            <a:avLst/>
          </a:prstGeom>
        </p:spPr>
      </p:pic>
      <p:pic>
        <p:nvPicPr>
          <p:cNvPr id="1026" name="Picture 2" descr="University College London Hospitals - Atos">
            <a:extLst>
              <a:ext uri="{FF2B5EF4-FFF2-40B4-BE49-F238E27FC236}">
                <a16:creationId xmlns:a16="http://schemas.microsoft.com/office/drawing/2014/main" id="{249A5580-BAE3-90D2-F70B-783BABAA3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80" y="4503235"/>
            <a:ext cx="2279277" cy="46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istie NHS Trust | TSG Property Manchester">
            <a:extLst>
              <a:ext uri="{FF2B5EF4-FFF2-40B4-BE49-F238E27FC236}">
                <a16:creationId xmlns:a16="http://schemas.microsoft.com/office/drawing/2014/main" id="{976ABD02-73FC-80E4-CCCA-B81F1A52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643" y="4275699"/>
            <a:ext cx="1862357" cy="81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eroen Schwab - Hoofd operateursgroep/technicus - UMCG Groningen / Partrec  | LinkedIn">
            <a:extLst>
              <a:ext uri="{FF2B5EF4-FFF2-40B4-BE49-F238E27FC236}">
                <a16:creationId xmlns:a16="http://schemas.microsoft.com/office/drawing/2014/main" id="{F4643385-A535-234B-A99A-C1DE8D7E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06" y="4430533"/>
            <a:ext cx="2020446" cy="5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4E0BE83C-228E-20BA-77BD-EE5D00A92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37" y="3934961"/>
            <a:ext cx="1710250" cy="260643"/>
          </a:xfrm>
          <a:prstGeom prst="rect">
            <a:avLst/>
          </a:prstGeom>
        </p:spPr>
      </p:pic>
      <p:pic>
        <p:nvPicPr>
          <p:cNvPr id="5" name="Picture 4" descr="Nuvia network and products representatives - NUVIATech">
            <a:extLst>
              <a:ext uri="{FF2B5EF4-FFF2-40B4-BE49-F238E27FC236}">
                <a16:creationId xmlns:a16="http://schemas.microsoft.com/office/drawing/2014/main" id="{B5528FEE-8FF1-979B-745C-8F192B68E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58" y="4503235"/>
            <a:ext cx="1713109" cy="40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94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40FCE31-4882-5AAF-9561-7D468EA28B6B}"/>
              </a:ext>
            </a:extLst>
          </p:cNvPr>
          <p:cNvSpPr txBox="1"/>
          <p:nvPr/>
        </p:nvSpPr>
        <p:spPr>
          <a:xfrm>
            <a:off x="2738033" y="159829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97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17FDD7-3AA4-32A6-73BE-22C8668625A1}"/>
              </a:ext>
            </a:extLst>
          </p:cNvPr>
          <p:cNvSpPr txBox="1"/>
          <p:nvPr/>
        </p:nvSpPr>
        <p:spPr>
          <a:xfrm>
            <a:off x="329342" y="4370352"/>
            <a:ext cx="80626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[1] S. Jolly et al. “</a:t>
            </a:r>
            <a:r>
              <a:rPr lang="en-GB" sz="1000" i="1" dirty="0"/>
              <a:t>Technical Challenges for FLASH Proton Therapy</a:t>
            </a:r>
            <a:r>
              <a:rPr lang="en-GB" sz="1000" dirty="0"/>
              <a:t>”. In </a:t>
            </a:r>
            <a:r>
              <a:rPr lang="en-GB" sz="1000" dirty="0" err="1"/>
              <a:t>Physica</a:t>
            </a:r>
            <a:r>
              <a:rPr lang="en-GB" sz="1000" dirty="0"/>
              <a:t> Medica 78 (2021). DOI: </a:t>
            </a:r>
            <a:r>
              <a:rPr lang="en-GB" sz="1000" dirty="0">
                <a:hlinkClick r:id="rId2"/>
              </a:rPr>
              <a:t>10.1016/j.ejmp.2020.08.005  </a:t>
            </a:r>
            <a:endParaRPr lang="en-GB" sz="1000" dirty="0"/>
          </a:p>
          <a:p>
            <a:r>
              <a:rPr lang="en-GB" sz="1000" dirty="0"/>
              <a:t>[2] L. </a:t>
            </a:r>
            <a:r>
              <a:rPr lang="en-GB" sz="1000" dirty="0" err="1"/>
              <a:t>Kelleter</a:t>
            </a:r>
            <a:r>
              <a:rPr lang="en-GB" sz="1000" dirty="0"/>
              <a:t> and S. Jolly. “</a:t>
            </a:r>
            <a:r>
              <a:rPr lang="en-GB" sz="1000" i="1" dirty="0"/>
              <a:t>A Mathematical Expression for Depth-Light Curves of Therapeutic Proton Beams in a Quenching Scintillator</a:t>
            </a:r>
            <a:r>
              <a:rPr lang="en-GB" sz="1000" dirty="0"/>
              <a:t>”. In: Medical Physics 47.5 (Feb. 2020), pp. 2300–2308. DOI: </a:t>
            </a:r>
            <a:r>
              <a:rPr lang="en-GB" sz="1000" dirty="0">
                <a:hlinkClick r:id="rId3"/>
              </a:rPr>
              <a:t>10.1002/mp.14099</a:t>
            </a:r>
            <a:r>
              <a:rPr lang="en-GB" sz="1000" dirty="0"/>
              <a:t> </a:t>
            </a:r>
          </a:p>
          <a:p>
            <a:endParaRPr lang="en-GB" sz="1000" dirty="0"/>
          </a:p>
          <a:p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3894686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32308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11204-B7B5-6206-D4C5-DD19EBEC1168}"/>
              </a:ext>
            </a:extLst>
          </p:cNvPr>
          <p:cNvSpPr txBox="1"/>
          <p:nvPr/>
        </p:nvSpPr>
        <p:spPr>
          <a:xfrm>
            <a:off x="382506" y="1415332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GB" sz="1800" spc="-1" dirty="0">
                <a:solidFill>
                  <a:srgbClr val="000000"/>
                </a:solidFill>
              </a:rPr>
              <a:t>PT offers a highly localised depth-dose distribution, reducing the damage to healthy tissues nearby. Specially indicated for: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DFEF4-E728-FBA7-21FD-A9425553E16F}"/>
              </a:ext>
            </a:extLst>
          </p:cNvPr>
          <p:cNvSpPr txBox="1"/>
          <p:nvPr/>
        </p:nvSpPr>
        <p:spPr>
          <a:xfrm>
            <a:off x="6277325" y="4503388"/>
            <a:ext cx="17876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dirty="0"/>
              <a:t>(Johns Hopkins Medicine)</a:t>
            </a:r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045B3A9-E015-1A2D-3427-EA1B2DF24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54"/>
          <a:stretch/>
        </p:blipFill>
        <p:spPr>
          <a:xfrm>
            <a:off x="4666129" y="2603622"/>
            <a:ext cx="1950199" cy="1770551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5D49B9-9763-35F5-1586-EFAFBA833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556"/>
          <a:stretch/>
        </p:blipFill>
        <p:spPr>
          <a:xfrm>
            <a:off x="6706092" y="2650345"/>
            <a:ext cx="2091184" cy="17705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E4B561-F1DC-38A3-75C9-7B21C9934140}"/>
              </a:ext>
            </a:extLst>
          </p:cNvPr>
          <p:cNvSpPr txBox="1"/>
          <p:nvPr/>
        </p:nvSpPr>
        <p:spPr>
          <a:xfrm>
            <a:off x="346725" y="260054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2268"/>
              </a:spcAft>
              <a:buFontTx/>
              <a:buChar char="-"/>
            </a:pPr>
            <a:r>
              <a:rPr lang="en-GB" spc="-1" dirty="0">
                <a:solidFill>
                  <a:srgbClr val="000000"/>
                </a:solidFill>
              </a:rPr>
              <a:t>Tumours close to critical structures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108FF2-FC03-C2A0-3347-7FC1D0F8D812}"/>
              </a:ext>
            </a:extLst>
          </p:cNvPr>
          <p:cNvSpPr txBox="1"/>
          <p:nvPr/>
        </p:nvSpPr>
        <p:spPr>
          <a:xfrm>
            <a:off x="346725" y="29147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2268"/>
              </a:spcAft>
              <a:buFontTx/>
              <a:buChar char="-"/>
            </a:pPr>
            <a:r>
              <a:rPr lang="en-GB" spc="-1" dirty="0">
                <a:solidFill>
                  <a:srgbClr val="000000"/>
                </a:solidFill>
              </a:rPr>
              <a:t>Depth tumours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2A428-290C-104D-CCAC-CB7125F1FB5C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FB264-7E5E-1F11-73E0-9803A31E5FF8}"/>
              </a:ext>
            </a:extLst>
          </p:cNvPr>
          <p:cNvSpPr txBox="1"/>
          <p:nvPr/>
        </p:nvSpPr>
        <p:spPr>
          <a:xfrm>
            <a:off x="375422" y="22641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2268"/>
              </a:spcAft>
              <a:buFontTx/>
              <a:buChar char="-"/>
            </a:pPr>
            <a:r>
              <a:rPr lang="en-GB" spc="-1" dirty="0">
                <a:solidFill>
                  <a:srgbClr val="000000"/>
                </a:solidFill>
              </a:rPr>
              <a:t>Paediatric tumours</a:t>
            </a:r>
          </a:p>
        </p:txBody>
      </p:sp>
    </p:spTree>
    <p:extLst>
      <p:ext uri="{BB962C8B-B14F-4D97-AF65-F5344CB8AC3E}">
        <p14:creationId xmlns:p14="http://schemas.microsoft.com/office/powerpoint/2010/main" val="930887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12137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11204-B7B5-6206-D4C5-DD19EBEC1168}"/>
              </a:ext>
            </a:extLst>
          </p:cNvPr>
          <p:cNvSpPr txBox="1"/>
          <p:nvPr/>
        </p:nvSpPr>
        <p:spPr>
          <a:xfrm>
            <a:off x="418287" y="1408678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US" spc="-1" dirty="0">
                <a:solidFill>
                  <a:srgbClr val="000000"/>
                </a:solidFill>
              </a:rPr>
              <a:t>Better dose conformation due to the finite energy loss of the protons.  </a:t>
            </a:r>
            <a:r>
              <a:rPr lang="en-GB" spc="-1" dirty="0">
                <a:solidFill>
                  <a:srgbClr val="000000"/>
                </a:solidFill>
              </a:rPr>
              <a:t>The energy deposition is characterised by the Bethe-Bloch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/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dx</m:t>
                          </m:r>
                        </m:den>
                      </m:f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200" b="0" i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s-ES" sz="1200" b="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Sup>
                        <m:sSub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sSup>
                        <m:s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den>
                      </m:f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s-ES" sz="12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γ</m:t>
                                              </m:r>
                                            </m:e>
                                            <m:sup>
                                              <m: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num>
                                <m:den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s-ES" sz="12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  <a:blipFill>
                <a:blip r:embed="rId2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8973072-C3F1-0933-D97A-03243598897B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08751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12137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11204-B7B5-6206-D4C5-DD19EBEC1168}"/>
              </a:ext>
            </a:extLst>
          </p:cNvPr>
          <p:cNvSpPr txBox="1"/>
          <p:nvPr/>
        </p:nvSpPr>
        <p:spPr>
          <a:xfrm>
            <a:off x="418287" y="1408678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US" spc="-1" dirty="0">
                <a:solidFill>
                  <a:srgbClr val="000000"/>
                </a:solidFill>
              </a:rPr>
              <a:t>Better dose conformation due to the finite energy loss of the protons.  </a:t>
            </a:r>
            <a:r>
              <a:rPr lang="en-GB" spc="-1" dirty="0">
                <a:solidFill>
                  <a:srgbClr val="000000"/>
                </a:solidFill>
              </a:rPr>
              <a:t>The energy deposition is characterised by the Bethe-Bloch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/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dx</m:t>
                          </m:r>
                        </m:den>
                      </m:f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200" b="0" i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s-ES" sz="1200" b="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Sup>
                        <m:sSub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sSup>
                        <m:s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den>
                      </m:f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s-ES" sz="12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γ</m:t>
                                              </m:r>
                                            </m:e>
                                            <m:sup>
                                              <m: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num>
                                <m:den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s-ES" sz="12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  <a:blipFill>
                <a:blip r:embed="rId2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8973072-C3F1-0933-D97A-03243598897B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CC481FB-305B-AE6F-4FC7-C8BD1817ADB1}"/>
              </a:ext>
            </a:extLst>
          </p:cNvPr>
          <p:cNvSpPr/>
          <p:nvPr/>
        </p:nvSpPr>
        <p:spPr>
          <a:xfrm>
            <a:off x="2433918" y="2326341"/>
            <a:ext cx="282389" cy="32609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56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12137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/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dx</m:t>
                          </m:r>
                        </m:den>
                      </m:f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200" b="0" i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s-ES" sz="1200" b="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Sup>
                        <m:sSub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sSup>
                        <m:s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den>
                      </m:f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s-ES" sz="12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γ</m:t>
                                              </m:r>
                                            </m:e>
                                            <m:sup>
                                              <m: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num>
                                <m:den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s-ES" sz="12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  <a:blipFill>
                <a:blip r:embed="rId2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2C2AF2F1-ECC3-005C-D917-997E3FA5D0C0}"/>
              </a:ext>
            </a:extLst>
          </p:cNvPr>
          <p:cNvSpPr/>
          <p:nvPr/>
        </p:nvSpPr>
        <p:spPr>
          <a:xfrm>
            <a:off x="2433918" y="2326341"/>
            <a:ext cx="282389" cy="32609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DD6D0B-8F24-A811-DE4E-0B0464EBA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56" y="2244529"/>
            <a:ext cx="3538663" cy="2629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81286-C61E-1BD9-3526-448B0A412A77}"/>
              </a:ext>
            </a:extLst>
          </p:cNvPr>
          <p:cNvSpPr txBox="1"/>
          <p:nvPr/>
        </p:nvSpPr>
        <p:spPr>
          <a:xfrm>
            <a:off x="5616413" y="4846719"/>
            <a:ext cx="34603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dirty="0"/>
              <a:t>(R. </a:t>
            </a:r>
            <a:r>
              <a:rPr lang="en-GB" sz="800" i="1" dirty="0" err="1"/>
              <a:t>Orecchia</a:t>
            </a:r>
            <a:r>
              <a:rPr lang="en-GB" sz="800" i="1" dirty="0"/>
              <a:t>, A. Zurlo, A. </a:t>
            </a:r>
            <a:r>
              <a:rPr lang="en-GB" sz="800" i="1" dirty="0" err="1"/>
              <a:t>Loasses</a:t>
            </a:r>
            <a:r>
              <a:rPr lang="en-GB" sz="800" i="1" dirty="0"/>
              <a:t> et al. 1996. Eur. J. Cancer, volume 34)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84479-BA71-C58D-2D57-6DA9CB0066B0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4A478-7EF1-A9F3-4127-3515D56C9CA4}"/>
              </a:ext>
            </a:extLst>
          </p:cNvPr>
          <p:cNvSpPr txBox="1"/>
          <p:nvPr/>
        </p:nvSpPr>
        <p:spPr>
          <a:xfrm>
            <a:off x="418287" y="1408678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US" spc="-1" dirty="0">
                <a:solidFill>
                  <a:srgbClr val="000000"/>
                </a:solidFill>
              </a:rPr>
              <a:t>Better dose conformation due to the finite energy loss of the protons. </a:t>
            </a:r>
            <a:r>
              <a:rPr lang="en-GB" spc="-1" dirty="0">
                <a:solidFill>
                  <a:srgbClr val="000000"/>
                </a:solidFill>
              </a:rPr>
              <a:t>The energy deposition is characterised by the Bethe-Bloch formula</a:t>
            </a:r>
          </a:p>
        </p:txBody>
      </p:sp>
    </p:spTree>
    <p:extLst>
      <p:ext uri="{BB962C8B-B14F-4D97-AF65-F5344CB8AC3E}">
        <p14:creationId xmlns:p14="http://schemas.microsoft.com/office/powerpoint/2010/main" val="376386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12137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/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dx</m:t>
                          </m:r>
                        </m:den>
                      </m:f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200" b="0" i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s-ES" sz="1200" b="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Sup>
                        <m:sSub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sSup>
                        <m:s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den>
                      </m:f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s-ES" sz="12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γ</m:t>
                                              </m:r>
                                            </m:e>
                                            <m:sup>
                                              <m: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num>
                                <m:den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s-ES" sz="1200" dirty="0">
                  <a:latin typeface="+mj-lt"/>
                </a:endParaRPr>
              </a:p>
            </p:txBody>
          </p:sp>
        </mc:Choice>
        <mc:Fallback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  <a:blipFill>
                <a:blip r:embed="rId2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2C2AF2F1-ECC3-005C-D917-997E3FA5D0C0}"/>
              </a:ext>
            </a:extLst>
          </p:cNvPr>
          <p:cNvSpPr/>
          <p:nvPr/>
        </p:nvSpPr>
        <p:spPr>
          <a:xfrm>
            <a:off x="2433918" y="2326341"/>
            <a:ext cx="282389" cy="32609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DD6D0B-8F24-A811-DE4E-0B0464EBA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56" y="2244529"/>
            <a:ext cx="3538663" cy="2629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81286-C61E-1BD9-3526-448B0A412A77}"/>
              </a:ext>
            </a:extLst>
          </p:cNvPr>
          <p:cNvSpPr txBox="1"/>
          <p:nvPr/>
        </p:nvSpPr>
        <p:spPr>
          <a:xfrm>
            <a:off x="5616413" y="4846719"/>
            <a:ext cx="34603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dirty="0"/>
              <a:t>(R. </a:t>
            </a:r>
            <a:r>
              <a:rPr lang="en-GB" sz="800" i="1" dirty="0" err="1"/>
              <a:t>Orecchia</a:t>
            </a:r>
            <a:r>
              <a:rPr lang="en-GB" sz="800" i="1" dirty="0"/>
              <a:t>, A. Zurlo, A. </a:t>
            </a:r>
            <a:r>
              <a:rPr lang="en-GB" sz="800" i="1" dirty="0" err="1"/>
              <a:t>Loasses</a:t>
            </a:r>
            <a:r>
              <a:rPr lang="en-GB" sz="800" i="1" dirty="0"/>
              <a:t> et al. 1996. Eur. J. Cancer, volume 34)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84479-BA71-C58D-2D57-6DA9CB0066B0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4A478-7EF1-A9F3-4127-3515D56C9CA4}"/>
              </a:ext>
            </a:extLst>
          </p:cNvPr>
          <p:cNvSpPr txBox="1"/>
          <p:nvPr/>
        </p:nvSpPr>
        <p:spPr>
          <a:xfrm>
            <a:off x="418287" y="1408678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US" spc="-1" dirty="0">
                <a:solidFill>
                  <a:srgbClr val="000000"/>
                </a:solidFill>
              </a:rPr>
              <a:t>Better dose conformation due to the finite energy loss of the protons. </a:t>
            </a:r>
            <a:r>
              <a:rPr lang="en-GB" spc="-1" dirty="0">
                <a:solidFill>
                  <a:srgbClr val="000000"/>
                </a:solidFill>
              </a:rPr>
              <a:t>The energy deposition is characterised by the Bethe-Bloch formula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28D503-AD66-3CA4-3C67-159D10C5E8BD}"/>
                  </a:ext>
                </a:extLst>
              </p:cNvPr>
              <p:cNvSpPr txBox="1"/>
              <p:nvPr/>
            </p:nvSpPr>
            <p:spPr>
              <a:xfrm>
                <a:off x="1951073" y="3281305"/>
                <a:ext cx="1671162" cy="451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  <m:e>
                          <m:sSup>
                            <m:sSup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12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n-GB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p>
                                          <m:r>
                                            <a:rPr lang="en-GB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GB" sz="1200" b="0" i="1" smtClean="0">
                                          <a:latin typeface="Cambria Math" panose="02040503050406030204" pitchFamily="18" charset="0"/>
                                        </a:rPr>
                                        <m:t>𝑑𝑥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28D503-AD66-3CA4-3C67-159D10C5E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073" y="3281305"/>
                <a:ext cx="1671162" cy="451086"/>
              </a:xfrm>
              <a:prstGeom prst="rect">
                <a:avLst/>
              </a:prstGeom>
              <a:blipFill>
                <a:blip r:embed="rId4"/>
                <a:stretch>
                  <a:fillRect l="-4511" t="-161111" b="-247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8785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12137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11204-B7B5-6206-D4C5-DD19EBEC1168}"/>
              </a:ext>
            </a:extLst>
          </p:cNvPr>
          <p:cNvSpPr txBox="1"/>
          <p:nvPr/>
        </p:nvSpPr>
        <p:spPr>
          <a:xfrm>
            <a:off x="418287" y="1408678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GB" spc="-1" dirty="0">
                <a:solidFill>
                  <a:srgbClr val="000000"/>
                </a:solidFill>
              </a:rPr>
              <a:t>To cover the whole tumoral region a spread-out Bragg peak (SOBP) is created by combining beams with different energies.</a:t>
            </a:r>
          </a:p>
        </p:txBody>
      </p:sp>
      <p:pic>
        <p:nvPicPr>
          <p:cNvPr id="2050" name="Picture 2" descr="Past, present and future of proton therapy for head and neck cancer -  ScienceDirect">
            <a:extLst>
              <a:ext uri="{FF2B5EF4-FFF2-40B4-BE49-F238E27FC236}">
                <a16:creationId xmlns:a16="http://schemas.microsoft.com/office/drawing/2014/main" id="{F3BDDF67-1467-9064-2852-705829BC6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26" y="2222851"/>
            <a:ext cx="3537265" cy="22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istogram&#10;&#10;Description automatically generated">
            <a:extLst>
              <a:ext uri="{FF2B5EF4-FFF2-40B4-BE49-F238E27FC236}">
                <a16:creationId xmlns:a16="http://schemas.microsoft.com/office/drawing/2014/main" id="{496152FB-8A70-F30B-AE7D-4B2A6173A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73" y="2256899"/>
            <a:ext cx="3400425" cy="2400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3D1E06-1BB0-8339-8FB9-40A88759F379}"/>
              </a:ext>
            </a:extLst>
          </p:cNvPr>
          <p:cNvSpPr txBox="1"/>
          <p:nvPr/>
        </p:nvSpPr>
        <p:spPr>
          <a:xfrm>
            <a:off x="915346" y="4725294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dirty="0"/>
              <a:t>(</a:t>
            </a:r>
            <a:r>
              <a:rPr lang="en-GB" sz="800" i="1" dirty="0" err="1"/>
              <a:t>Geng</a:t>
            </a:r>
            <a:r>
              <a:rPr lang="en-GB" sz="800" i="1" dirty="0"/>
              <a:t> C, Gates D, </a:t>
            </a:r>
            <a:r>
              <a:rPr lang="en-GB" sz="800" i="1" dirty="0" err="1"/>
              <a:t>Bronk</a:t>
            </a:r>
            <a:r>
              <a:rPr lang="en-GB" sz="800" i="1" dirty="0"/>
              <a:t> L, Ma D and Guan F. 2018 Phys Med.51:13-21)</a:t>
            </a:r>
            <a:endParaRPr lang="en-US" sz="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6CCEE-B3E8-6459-0370-A730564D33E9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50750563"/>
      </p:ext>
    </p:extLst>
  </p:cSld>
  <p:clrMapOvr>
    <a:masterClrMapping/>
  </p:clrMapOvr>
</p:sld>
</file>

<file path=ppt/theme/theme1.xml><?xml version="1.0" encoding="utf-8"?>
<a:theme xmlns:a="http://schemas.openxmlformats.org/drawingml/2006/main" name="4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11704</TotalTime>
  <Words>1430</Words>
  <Application>Microsoft Macintosh PowerPoint</Application>
  <PresentationFormat>On-screen Show (16:9)</PresentationFormat>
  <Paragraphs>206</Paragraphs>
  <Slides>39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CMR10</vt:lpstr>
      <vt:lpstr>CMR9</vt:lpstr>
      <vt:lpstr>Wingdings</vt:lpstr>
      <vt:lpstr>4_Custom Design</vt:lpstr>
      <vt:lpstr>QuARC: A Quality Assurance Range Calorimeter for Proton Therapy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UCL 16:9 PP Plain - BRIGHT BLUE</dc:title>
  <dc:subject/>
  <dc:creator>Clayton, Janine</dc:creator>
  <cp:keywords/>
  <dc:description/>
  <cp:lastModifiedBy>Escribano Rodriguez, Sonia</cp:lastModifiedBy>
  <cp:revision>127</cp:revision>
  <dcterms:created xsi:type="dcterms:W3CDTF">2016-12-07T10:36:45Z</dcterms:created>
  <dcterms:modified xsi:type="dcterms:W3CDTF">2023-02-08T15:50:49Z</dcterms:modified>
  <cp:category/>
</cp:coreProperties>
</file>