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95" r:id="rId1"/>
  </p:sldMasterIdLst>
  <p:notesMasterIdLst>
    <p:notesMasterId r:id="rId41"/>
  </p:notesMasterIdLst>
  <p:sldIdLst>
    <p:sldId id="256" r:id="rId2"/>
    <p:sldId id="257" r:id="rId3"/>
    <p:sldId id="305" r:id="rId4"/>
    <p:sldId id="315" r:id="rId5"/>
    <p:sldId id="292" r:id="rId6"/>
    <p:sldId id="314" r:id="rId7"/>
    <p:sldId id="307" r:id="rId8"/>
    <p:sldId id="326" r:id="rId9"/>
    <p:sldId id="313" r:id="rId10"/>
    <p:sldId id="294" r:id="rId11"/>
    <p:sldId id="316" r:id="rId12"/>
    <p:sldId id="262" r:id="rId13"/>
    <p:sldId id="288" r:id="rId14"/>
    <p:sldId id="295" r:id="rId15"/>
    <p:sldId id="306" r:id="rId16"/>
    <p:sldId id="311" r:id="rId17"/>
    <p:sldId id="285" r:id="rId18"/>
    <p:sldId id="319" r:id="rId19"/>
    <p:sldId id="318" r:id="rId20"/>
    <p:sldId id="264" r:id="rId21"/>
    <p:sldId id="321" r:id="rId22"/>
    <p:sldId id="320" r:id="rId23"/>
    <p:sldId id="322" r:id="rId24"/>
    <p:sldId id="302" r:id="rId25"/>
    <p:sldId id="328" r:id="rId26"/>
    <p:sldId id="323" r:id="rId27"/>
    <p:sldId id="289" r:id="rId28"/>
    <p:sldId id="274" r:id="rId29"/>
    <p:sldId id="296" r:id="rId30"/>
    <p:sldId id="277" r:id="rId31"/>
    <p:sldId id="280" r:id="rId32"/>
    <p:sldId id="303" r:id="rId33"/>
    <p:sldId id="329" r:id="rId34"/>
    <p:sldId id="324" r:id="rId35"/>
    <p:sldId id="327" r:id="rId36"/>
    <p:sldId id="312" r:id="rId37"/>
    <p:sldId id="268" r:id="rId38"/>
    <p:sldId id="263" r:id="rId39"/>
    <p:sldId id="282" r:id="rId40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7A9"/>
    <a:srgbClr val="8DB9CA"/>
    <a:srgbClr val="0432FF"/>
    <a:srgbClr val="F6BE00"/>
    <a:srgbClr val="D6D2C4"/>
    <a:srgbClr val="B2E2ED"/>
    <a:srgbClr val="00FFFF"/>
    <a:srgbClr val="00FDFF"/>
    <a:srgbClr val="A4DBE8"/>
    <a:srgbClr val="BBC5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919"/>
    <p:restoredTop sz="94705"/>
  </p:normalViewPr>
  <p:slideViewPr>
    <p:cSldViewPr snapToGrid="0" snapToObjects="1">
      <p:cViewPr>
        <p:scale>
          <a:sx n="200" d="100"/>
          <a:sy n="200" d="100"/>
        </p:scale>
        <p:origin x="53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BEE1CD-6EDF-5C43-ACE9-942F6C137C3E}" type="datetimeFigureOut">
              <a:rPr lang="en-US" smtClean="0"/>
              <a:t>4/4/23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455201-7865-8744-8A9B-9F5FC03C5C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1070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ba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524463"/>
            <a:ext cx="7886700" cy="994172"/>
          </a:xfrm>
          <a:prstGeom prst="rect">
            <a:avLst/>
          </a:prstGeom>
        </p:spPr>
        <p:txBody>
          <a:bodyPr/>
          <a:lstStyle>
            <a:lvl1pPr>
              <a:defRPr sz="3200" b="1">
                <a:solidFill>
                  <a:srgbClr val="0097A9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606039"/>
            <a:ext cx="7886700" cy="202668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9" name="Group 8"/>
          <p:cNvGrpSpPr/>
          <p:nvPr userDrawn="1"/>
        </p:nvGrpSpPr>
        <p:grpSpPr>
          <a:xfrm>
            <a:off x="0" y="0"/>
            <a:ext cx="9144000" cy="1235075"/>
            <a:chOff x="0" y="-66259"/>
            <a:chExt cx="9144000" cy="1235075"/>
          </a:xfrm>
        </p:grpSpPr>
        <p:sp>
          <p:nvSpPr>
            <p:cNvPr id="10" name="Freeform 24"/>
            <p:cNvSpPr>
              <a:spLocks/>
            </p:cNvSpPr>
            <p:nvPr/>
          </p:nvSpPr>
          <p:spPr bwMode="auto">
            <a:xfrm>
              <a:off x="0" y="-66259"/>
              <a:ext cx="9144000" cy="1235075"/>
            </a:xfrm>
            <a:custGeom>
              <a:avLst/>
              <a:gdLst>
                <a:gd name="T0" fmla="*/ 0 w 1123"/>
                <a:gd name="T1" fmla="*/ 0 h 151"/>
                <a:gd name="T2" fmla="*/ 0 w 1123"/>
                <a:gd name="T3" fmla="*/ 151 h 151"/>
                <a:gd name="T4" fmla="*/ 844 w 1123"/>
                <a:gd name="T5" fmla="*/ 151 h 151"/>
                <a:gd name="T6" fmla="*/ 841 w 1123"/>
                <a:gd name="T7" fmla="*/ 148 h 151"/>
                <a:gd name="T8" fmla="*/ 832 w 1123"/>
                <a:gd name="T9" fmla="*/ 122 h 151"/>
                <a:gd name="T10" fmla="*/ 832 w 1123"/>
                <a:gd name="T11" fmla="*/ 72 h 151"/>
                <a:gd name="T12" fmla="*/ 859 w 1123"/>
                <a:gd name="T13" fmla="*/ 72 h 151"/>
                <a:gd name="T14" fmla="*/ 859 w 1123"/>
                <a:gd name="T15" fmla="*/ 124 h 151"/>
                <a:gd name="T16" fmla="*/ 863 w 1123"/>
                <a:gd name="T17" fmla="*/ 135 h 151"/>
                <a:gd name="T18" fmla="*/ 871 w 1123"/>
                <a:gd name="T19" fmla="*/ 138 h 151"/>
                <a:gd name="T20" fmla="*/ 880 w 1123"/>
                <a:gd name="T21" fmla="*/ 135 h 151"/>
                <a:gd name="T22" fmla="*/ 883 w 1123"/>
                <a:gd name="T23" fmla="*/ 124 h 151"/>
                <a:gd name="T24" fmla="*/ 883 w 1123"/>
                <a:gd name="T25" fmla="*/ 72 h 151"/>
                <a:gd name="T26" fmla="*/ 910 w 1123"/>
                <a:gd name="T27" fmla="*/ 72 h 151"/>
                <a:gd name="T28" fmla="*/ 910 w 1123"/>
                <a:gd name="T29" fmla="*/ 117 h 151"/>
                <a:gd name="T30" fmla="*/ 900 w 1123"/>
                <a:gd name="T31" fmla="*/ 148 h 151"/>
                <a:gd name="T32" fmla="*/ 897 w 1123"/>
                <a:gd name="T33" fmla="*/ 151 h 151"/>
                <a:gd name="T34" fmla="*/ 937 w 1123"/>
                <a:gd name="T35" fmla="*/ 151 h 151"/>
                <a:gd name="T36" fmla="*/ 920 w 1123"/>
                <a:gd name="T37" fmla="*/ 114 h 151"/>
                <a:gd name="T38" fmla="*/ 964 w 1123"/>
                <a:gd name="T39" fmla="*/ 69 h 151"/>
                <a:gd name="T40" fmla="*/ 998 w 1123"/>
                <a:gd name="T41" fmla="*/ 82 h 151"/>
                <a:gd name="T42" fmla="*/ 1005 w 1123"/>
                <a:gd name="T43" fmla="*/ 92 h 151"/>
                <a:gd name="T44" fmla="*/ 982 w 1123"/>
                <a:gd name="T45" fmla="*/ 103 h 151"/>
                <a:gd name="T46" fmla="*/ 965 w 1123"/>
                <a:gd name="T47" fmla="*/ 89 h 151"/>
                <a:gd name="T48" fmla="*/ 953 w 1123"/>
                <a:gd name="T49" fmla="*/ 94 h 151"/>
                <a:gd name="T50" fmla="*/ 947 w 1123"/>
                <a:gd name="T51" fmla="*/ 113 h 151"/>
                <a:gd name="T52" fmla="*/ 965 w 1123"/>
                <a:gd name="T53" fmla="*/ 137 h 151"/>
                <a:gd name="T54" fmla="*/ 982 w 1123"/>
                <a:gd name="T55" fmla="*/ 123 h 151"/>
                <a:gd name="T56" fmla="*/ 1005 w 1123"/>
                <a:gd name="T57" fmla="*/ 134 h 151"/>
                <a:gd name="T58" fmla="*/ 997 w 1123"/>
                <a:gd name="T59" fmla="*/ 146 h 151"/>
                <a:gd name="T60" fmla="*/ 991 w 1123"/>
                <a:gd name="T61" fmla="*/ 151 h 151"/>
                <a:gd name="T62" fmla="*/ 1016 w 1123"/>
                <a:gd name="T63" fmla="*/ 151 h 151"/>
                <a:gd name="T64" fmla="*/ 1016 w 1123"/>
                <a:gd name="T65" fmla="*/ 72 h 151"/>
                <a:gd name="T66" fmla="*/ 1042 w 1123"/>
                <a:gd name="T67" fmla="*/ 72 h 151"/>
                <a:gd name="T68" fmla="*/ 1042 w 1123"/>
                <a:gd name="T69" fmla="*/ 134 h 151"/>
                <a:gd name="T70" fmla="*/ 1077 w 1123"/>
                <a:gd name="T71" fmla="*/ 134 h 151"/>
                <a:gd name="T72" fmla="*/ 1077 w 1123"/>
                <a:gd name="T73" fmla="*/ 151 h 151"/>
                <a:gd name="T74" fmla="*/ 1123 w 1123"/>
                <a:gd name="T75" fmla="*/ 151 h 151"/>
                <a:gd name="T76" fmla="*/ 1123 w 1123"/>
                <a:gd name="T77" fmla="*/ 0 h 151"/>
                <a:gd name="T78" fmla="*/ 0 w 1123"/>
                <a:gd name="T79" fmla="*/ 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123" h="151">
                  <a:moveTo>
                    <a:pt x="0" y="0"/>
                  </a:moveTo>
                  <a:cubicBezTo>
                    <a:pt x="0" y="151"/>
                    <a:pt x="0" y="151"/>
                    <a:pt x="0" y="151"/>
                  </a:cubicBezTo>
                  <a:cubicBezTo>
                    <a:pt x="844" y="151"/>
                    <a:pt x="844" y="151"/>
                    <a:pt x="844" y="151"/>
                  </a:cubicBezTo>
                  <a:cubicBezTo>
                    <a:pt x="843" y="150"/>
                    <a:pt x="842" y="149"/>
                    <a:pt x="841" y="148"/>
                  </a:cubicBezTo>
                  <a:cubicBezTo>
                    <a:pt x="833" y="140"/>
                    <a:pt x="833" y="131"/>
                    <a:pt x="832" y="122"/>
                  </a:cubicBezTo>
                  <a:cubicBezTo>
                    <a:pt x="832" y="72"/>
                    <a:pt x="832" y="72"/>
                    <a:pt x="832" y="72"/>
                  </a:cubicBezTo>
                  <a:cubicBezTo>
                    <a:pt x="859" y="72"/>
                    <a:pt x="859" y="72"/>
                    <a:pt x="859" y="72"/>
                  </a:cubicBezTo>
                  <a:cubicBezTo>
                    <a:pt x="859" y="124"/>
                    <a:pt x="859" y="124"/>
                    <a:pt x="859" y="124"/>
                  </a:cubicBezTo>
                  <a:cubicBezTo>
                    <a:pt x="859" y="128"/>
                    <a:pt x="860" y="132"/>
                    <a:pt x="863" y="135"/>
                  </a:cubicBezTo>
                  <a:cubicBezTo>
                    <a:pt x="865" y="137"/>
                    <a:pt x="868" y="138"/>
                    <a:pt x="871" y="138"/>
                  </a:cubicBezTo>
                  <a:cubicBezTo>
                    <a:pt x="875" y="138"/>
                    <a:pt x="878" y="136"/>
                    <a:pt x="880" y="135"/>
                  </a:cubicBezTo>
                  <a:cubicBezTo>
                    <a:pt x="883" y="132"/>
                    <a:pt x="883" y="128"/>
                    <a:pt x="883" y="124"/>
                  </a:cubicBezTo>
                  <a:cubicBezTo>
                    <a:pt x="883" y="72"/>
                    <a:pt x="883" y="72"/>
                    <a:pt x="883" y="72"/>
                  </a:cubicBezTo>
                  <a:cubicBezTo>
                    <a:pt x="910" y="72"/>
                    <a:pt x="910" y="72"/>
                    <a:pt x="910" y="72"/>
                  </a:cubicBezTo>
                  <a:cubicBezTo>
                    <a:pt x="910" y="117"/>
                    <a:pt x="910" y="117"/>
                    <a:pt x="910" y="117"/>
                  </a:cubicBezTo>
                  <a:cubicBezTo>
                    <a:pt x="910" y="126"/>
                    <a:pt x="910" y="139"/>
                    <a:pt x="900" y="148"/>
                  </a:cubicBezTo>
                  <a:cubicBezTo>
                    <a:pt x="899" y="149"/>
                    <a:pt x="898" y="150"/>
                    <a:pt x="897" y="151"/>
                  </a:cubicBezTo>
                  <a:cubicBezTo>
                    <a:pt x="937" y="151"/>
                    <a:pt x="937" y="151"/>
                    <a:pt x="937" y="151"/>
                  </a:cubicBezTo>
                  <a:cubicBezTo>
                    <a:pt x="925" y="142"/>
                    <a:pt x="920" y="128"/>
                    <a:pt x="920" y="114"/>
                  </a:cubicBezTo>
                  <a:cubicBezTo>
                    <a:pt x="920" y="92"/>
                    <a:pt x="935" y="69"/>
                    <a:pt x="964" y="69"/>
                  </a:cubicBezTo>
                  <a:cubicBezTo>
                    <a:pt x="976" y="69"/>
                    <a:pt x="989" y="73"/>
                    <a:pt x="998" y="82"/>
                  </a:cubicBezTo>
                  <a:cubicBezTo>
                    <a:pt x="1001" y="86"/>
                    <a:pt x="1003" y="89"/>
                    <a:pt x="1005" y="92"/>
                  </a:cubicBezTo>
                  <a:cubicBezTo>
                    <a:pt x="982" y="103"/>
                    <a:pt x="982" y="103"/>
                    <a:pt x="982" y="103"/>
                  </a:cubicBezTo>
                  <a:cubicBezTo>
                    <a:pt x="980" y="98"/>
                    <a:pt x="976" y="89"/>
                    <a:pt x="965" y="89"/>
                  </a:cubicBezTo>
                  <a:cubicBezTo>
                    <a:pt x="959" y="89"/>
                    <a:pt x="955" y="92"/>
                    <a:pt x="953" y="94"/>
                  </a:cubicBezTo>
                  <a:cubicBezTo>
                    <a:pt x="947" y="100"/>
                    <a:pt x="947" y="109"/>
                    <a:pt x="947" y="113"/>
                  </a:cubicBezTo>
                  <a:cubicBezTo>
                    <a:pt x="947" y="125"/>
                    <a:pt x="952" y="137"/>
                    <a:pt x="965" y="137"/>
                  </a:cubicBezTo>
                  <a:cubicBezTo>
                    <a:pt x="977" y="137"/>
                    <a:pt x="981" y="126"/>
                    <a:pt x="982" y="123"/>
                  </a:cubicBezTo>
                  <a:cubicBezTo>
                    <a:pt x="1005" y="134"/>
                    <a:pt x="1005" y="134"/>
                    <a:pt x="1005" y="134"/>
                  </a:cubicBezTo>
                  <a:cubicBezTo>
                    <a:pt x="1003" y="138"/>
                    <a:pt x="1001" y="142"/>
                    <a:pt x="997" y="146"/>
                  </a:cubicBezTo>
                  <a:cubicBezTo>
                    <a:pt x="995" y="148"/>
                    <a:pt x="993" y="150"/>
                    <a:pt x="991" y="151"/>
                  </a:cubicBezTo>
                  <a:cubicBezTo>
                    <a:pt x="1016" y="151"/>
                    <a:pt x="1016" y="151"/>
                    <a:pt x="1016" y="151"/>
                  </a:cubicBezTo>
                  <a:cubicBezTo>
                    <a:pt x="1016" y="72"/>
                    <a:pt x="1016" y="72"/>
                    <a:pt x="1016" y="72"/>
                  </a:cubicBezTo>
                  <a:cubicBezTo>
                    <a:pt x="1042" y="72"/>
                    <a:pt x="1042" y="72"/>
                    <a:pt x="1042" y="72"/>
                  </a:cubicBezTo>
                  <a:cubicBezTo>
                    <a:pt x="1042" y="134"/>
                    <a:pt x="1042" y="134"/>
                    <a:pt x="1042" y="134"/>
                  </a:cubicBezTo>
                  <a:cubicBezTo>
                    <a:pt x="1077" y="134"/>
                    <a:pt x="1077" y="134"/>
                    <a:pt x="1077" y="134"/>
                  </a:cubicBezTo>
                  <a:cubicBezTo>
                    <a:pt x="1077" y="151"/>
                    <a:pt x="1077" y="151"/>
                    <a:pt x="1077" y="151"/>
                  </a:cubicBezTo>
                  <a:cubicBezTo>
                    <a:pt x="1123" y="151"/>
                    <a:pt x="1123" y="151"/>
                    <a:pt x="1123" y="151"/>
                  </a:cubicBezTo>
                  <a:cubicBezTo>
                    <a:pt x="1123" y="0"/>
                    <a:pt x="1123" y="0"/>
                    <a:pt x="112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97A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420182" y="514785"/>
              <a:ext cx="257986" cy="303133"/>
            </a:xfrm>
            <a:prstGeom prst="rect">
              <a:avLst/>
            </a:prstGeom>
          </p:spPr>
        </p:pic>
      </p:grpSp>
      <p:sp>
        <p:nvSpPr>
          <p:cNvPr id="7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287999" y="288000"/>
            <a:ext cx="5488958" cy="293044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80000"/>
              </a:lnSpc>
              <a:buNone/>
              <a:defRPr sz="1100" baseline="0">
                <a:solidFill>
                  <a:schemeClr val="bg1"/>
                </a:solidFill>
              </a:defRPr>
            </a:lvl1pPr>
            <a:lvl2pPr marL="0" indent="0">
              <a:lnSpc>
                <a:spcPct val="80000"/>
              </a:lnSpc>
              <a:buNone/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 sz="1100">
                <a:solidFill>
                  <a:schemeClr val="tx1"/>
                </a:solidFill>
              </a:defRPr>
            </a:lvl3pPr>
            <a:lvl4pPr marL="0" indent="0">
              <a:buNone/>
              <a:defRPr sz="1100">
                <a:solidFill>
                  <a:schemeClr val="tx1"/>
                </a:solidFill>
              </a:defRPr>
            </a:lvl4pPr>
            <a:lvl5pPr marL="0" indent="0">
              <a:buNone/>
              <a:defRPr sz="11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FACULTY, SCHOOL, DEPARTMENT OR INSTITUTE NAME HERE</a:t>
            </a:r>
          </a:p>
          <a:p>
            <a:pPr lvl="1"/>
            <a:r>
              <a:rPr lang="en-US" dirty="0"/>
              <a:t>SECOND TIER INFORMATION HERE IF NEEDED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in ba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94718"/>
            <a:ext cx="4629150" cy="3745062"/>
          </a:xfrm>
        </p:spPr>
        <p:txBody>
          <a:bodyPr anchor="t">
            <a:normAutofit/>
          </a:bodyPr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994718"/>
            <a:ext cx="2949178" cy="3745062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rgbClr val="0097A9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grpSp>
        <p:nvGrpSpPr>
          <p:cNvPr id="6" name="Group 5"/>
          <p:cNvGrpSpPr/>
          <p:nvPr userDrawn="1"/>
        </p:nvGrpSpPr>
        <p:grpSpPr>
          <a:xfrm>
            <a:off x="0" y="-1588"/>
            <a:ext cx="9144000" cy="741363"/>
            <a:chOff x="0" y="-1588"/>
            <a:chExt cx="9144000" cy="741363"/>
          </a:xfrm>
          <a:solidFill>
            <a:srgbClr val="D6D2C4"/>
          </a:solidFill>
        </p:grpSpPr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0" y="-1588"/>
              <a:ext cx="9144000" cy="741363"/>
            </a:xfrm>
            <a:custGeom>
              <a:avLst/>
              <a:gdLst>
                <a:gd name="T0" fmla="*/ 0 w 1123"/>
                <a:gd name="T1" fmla="*/ 0 h 90"/>
                <a:gd name="T2" fmla="*/ 0 w 1123"/>
                <a:gd name="T3" fmla="*/ 90 h 90"/>
                <a:gd name="T4" fmla="*/ 957 w 1123"/>
                <a:gd name="T5" fmla="*/ 90 h 90"/>
                <a:gd name="T6" fmla="*/ 955 w 1123"/>
                <a:gd name="T7" fmla="*/ 89 h 90"/>
                <a:gd name="T8" fmla="*/ 949 w 1123"/>
                <a:gd name="T9" fmla="*/ 73 h 90"/>
                <a:gd name="T10" fmla="*/ 949 w 1123"/>
                <a:gd name="T11" fmla="*/ 43 h 90"/>
                <a:gd name="T12" fmla="*/ 966 w 1123"/>
                <a:gd name="T13" fmla="*/ 43 h 90"/>
                <a:gd name="T14" fmla="*/ 966 w 1123"/>
                <a:gd name="T15" fmla="*/ 74 h 90"/>
                <a:gd name="T16" fmla="*/ 967 w 1123"/>
                <a:gd name="T17" fmla="*/ 80 h 90"/>
                <a:gd name="T18" fmla="*/ 973 w 1123"/>
                <a:gd name="T19" fmla="*/ 82 h 90"/>
                <a:gd name="T20" fmla="*/ 978 w 1123"/>
                <a:gd name="T21" fmla="*/ 80 h 90"/>
                <a:gd name="T22" fmla="*/ 980 w 1123"/>
                <a:gd name="T23" fmla="*/ 74 h 90"/>
                <a:gd name="T24" fmla="*/ 980 w 1123"/>
                <a:gd name="T25" fmla="*/ 43 h 90"/>
                <a:gd name="T26" fmla="*/ 996 w 1123"/>
                <a:gd name="T27" fmla="*/ 43 h 90"/>
                <a:gd name="T28" fmla="*/ 996 w 1123"/>
                <a:gd name="T29" fmla="*/ 70 h 90"/>
                <a:gd name="T30" fmla="*/ 990 w 1123"/>
                <a:gd name="T31" fmla="*/ 89 h 90"/>
                <a:gd name="T32" fmla="*/ 988 w 1123"/>
                <a:gd name="T33" fmla="*/ 90 h 90"/>
                <a:gd name="T34" fmla="*/ 1012 w 1123"/>
                <a:gd name="T35" fmla="*/ 90 h 90"/>
                <a:gd name="T36" fmla="*/ 1002 w 1123"/>
                <a:gd name="T37" fmla="*/ 68 h 90"/>
                <a:gd name="T38" fmla="*/ 1028 w 1123"/>
                <a:gd name="T39" fmla="*/ 41 h 90"/>
                <a:gd name="T40" fmla="*/ 1048 w 1123"/>
                <a:gd name="T41" fmla="*/ 49 h 90"/>
                <a:gd name="T42" fmla="*/ 1052 w 1123"/>
                <a:gd name="T43" fmla="*/ 55 h 90"/>
                <a:gd name="T44" fmla="*/ 1039 w 1123"/>
                <a:gd name="T45" fmla="*/ 62 h 90"/>
                <a:gd name="T46" fmla="*/ 1028 w 1123"/>
                <a:gd name="T47" fmla="*/ 53 h 90"/>
                <a:gd name="T48" fmla="*/ 1022 w 1123"/>
                <a:gd name="T49" fmla="*/ 56 h 90"/>
                <a:gd name="T50" fmla="*/ 1018 w 1123"/>
                <a:gd name="T51" fmla="*/ 67 h 90"/>
                <a:gd name="T52" fmla="*/ 1028 w 1123"/>
                <a:gd name="T53" fmla="*/ 82 h 90"/>
                <a:gd name="T54" fmla="*/ 1039 w 1123"/>
                <a:gd name="T55" fmla="*/ 74 h 90"/>
                <a:gd name="T56" fmla="*/ 1052 w 1123"/>
                <a:gd name="T57" fmla="*/ 80 h 90"/>
                <a:gd name="T58" fmla="*/ 1047 w 1123"/>
                <a:gd name="T59" fmla="*/ 87 h 90"/>
                <a:gd name="T60" fmla="*/ 1044 w 1123"/>
                <a:gd name="T61" fmla="*/ 90 h 90"/>
                <a:gd name="T62" fmla="*/ 1059 w 1123"/>
                <a:gd name="T63" fmla="*/ 90 h 90"/>
                <a:gd name="T64" fmla="*/ 1059 w 1123"/>
                <a:gd name="T65" fmla="*/ 43 h 90"/>
                <a:gd name="T66" fmla="*/ 1075 w 1123"/>
                <a:gd name="T67" fmla="*/ 43 h 90"/>
                <a:gd name="T68" fmla="*/ 1075 w 1123"/>
                <a:gd name="T69" fmla="*/ 80 h 90"/>
                <a:gd name="T70" fmla="*/ 1096 w 1123"/>
                <a:gd name="T71" fmla="*/ 80 h 90"/>
                <a:gd name="T72" fmla="*/ 1096 w 1123"/>
                <a:gd name="T73" fmla="*/ 90 h 90"/>
                <a:gd name="T74" fmla="*/ 1123 w 1123"/>
                <a:gd name="T75" fmla="*/ 90 h 90"/>
                <a:gd name="T76" fmla="*/ 1123 w 1123"/>
                <a:gd name="T77" fmla="*/ 0 h 90"/>
                <a:gd name="T78" fmla="*/ 0 w 1123"/>
                <a:gd name="T7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123" h="90">
                  <a:moveTo>
                    <a:pt x="0" y="0"/>
                  </a:moveTo>
                  <a:cubicBezTo>
                    <a:pt x="0" y="90"/>
                    <a:pt x="0" y="90"/>
                    <a:pt x="0" y="90"/>
                  </a:cubicBezTo>
                  <a:cubicBezTo>
                    <a:pt x="957" y="90"/>
                    <a:pt x="957" y="90"/>
                    <a:pt x="957" y="90"/>
                  </a:cubicBezTo>
                  <a:cubicBezTo>
                    <a:pt x="956" y="90"/>
                    <a:pt x="955" y="89"/>
                    <a:pt x="955" y="89"/>
                  </a:cubicBezTo>
                  <a:cubicBezTo>
                    <a:pt x="950" y="84"/>
                    <a:pt x="950" y="78"/>
                    <a:pt x="949" y="73"/>
                  </a:cubicBezTo>
                  <a:cubicBezTo>
                    <a:pt x="949" y="43"/>
                    <a:pt x="949" y="43"/>
                    <a:pt x="949" y="43"/>
                  </a:cubicBezTo>
                  <a:cubicBezTo>
                    <a:pt x="966" y="43"/>
                    <a:pt x="966" y="43"/>
                    <a:pt x="966" y="43"/>
                  </a:cubicBezTo>
                  <a:cubicBezTo>
                    <a:pt x="966" y="74"/>
                    <a:pt x="966" y="74"/>
                    <a:pt x="966" y="74"/>
                  </a:cubicBezTo>
                  <a:cubicBezTo>
                    <a:pt x="966" y="76"/>
                    <a:pt x="966" y="79"/>
                    <a:pt x="967" y="80"/>
                  </a:cubicBezTo>
                  <a:cubicBezTo>
                    <a:pt x="969" y="82"/>
                    <a:pt x="971" y="82"/>
                    <a:pt x="973" y="82"/>
                  </a:cubicBezTo>
                  <a:cubicBezTo>
                    <a:pt x="975" y="82"/>
                    <a:pt x="977" y="81"/>
                    <a:pt x="978" y="80"/>
                  </a:cubicBezTo>
                  <a:cubicBezTo>
                    <a:pt x="979" y="79"/>
                    <a:pt x="980" y="76"/>
                    <a:pt x="980" y="74"/>
                  </a:cubicBezTo>
                  <a:cubicBezTo>
                    <a:pt x="980" y="43"/>
                    <a:pt x="980" y="43"/>
                    <a:pt x="980" y="43"/>
                  </a:cubicBezTo>
                  <a:cubicBezTo>
                    <a:pt x="996" y="43"/>
                    <a:pt x="996" y="43"/>
                    <a:pt x="996" y="43"/>
                  </a:cubicBezTo>
                  <a:cubicBezTo>
                    <a:pt x="996" y="70"/>
                    <a:pt x="996" y="70"/>
                    <a:pt x="996" y="70"/>
                  </a:cubicBezTo>
                  <a:cubicBezTo>
                    <a:pt x="996" y="75"/>
                    <a:pt x="996" y="83"/>
                    <a:pt x="990" y="89"/>
                  </a:cubicBezTo>
                  <a:cubicBezTo>
                    <a:pt x="989" y="89"/>
                    <a:pt x="989" y="90"/>
                    <a:pt x="988" y="90"/>
                  </a:cubicBezTo>
                  <a:cubicBezTo>
                    <a:pt x="1012" y="90"/>
                    <a:pt x="1012" y="90"/>
                    <a:pt x="1012" y="90"/>
                  </a:cubicBezTo>
                  <a:cubicBezTo>
                    <a:pt x="1005" y="85"/>
                    <a:pt x="1002" y="76"/>
                    <a:pt x="1002" y="68"/>
                  </a:cubicBezTo>
                  <a:cubicBezTo>
                    <a:pt x="1002" y="55"/>
                    <a:pt x="1011" y="41"/>
                    <a:pt x="1028" y="41"/>
                  </a:cubicBezTo>
                  <a:cubicBezTo>
                    <a:pt x="1035" y="41"/>
                    <a:pt x="1043" y="44"/>
                    <a:pt x="1048" y="49"/>
                  </a:cubicBezTo>
                  <a:cubicBezTo>
                    <a:pt x="1050" y="51"/>
                    <a:pt x="1051" y="53"/>
                    <a:pt x="1052" y="55"/>
                  </a:cubicBezTo>
                  <a:cubicBezTo>
                    <a:pt x="1039" y="62"/>
                    <a:pt x="1039" y="62"/>
                    <a:pt x="1039" y="62"/>
                  </a:cubicBezTo>
                  <a:cubicBezTo>
                    <a:pt x="1038" y="59"/>
                    <a:pt x="1035" y="53"/>
                    <a:pt x="1028" y="53"/>
                  </a:cubicBezTo>
                  <a:cubicBezTo>
                    <a:pt x="1025" y="53"/>
                    <a:pt x="1023" y="55"/>
                    <a:pt x="1022" y="56"/>
                  </a:cubicBezTo>
                  <a:cubicBezTo>
                    <a:pt x="1018" y="60"/>
                    <a:pt x="1018" y="65"/>
                    <a:pt x="1018" y="67"/>
                  </a:cubicBezTo>
                  <a:cubicBezTo>
                    <a:pt x="1018" y="75"/>
                    <a:pt x="1021" y="82"/>
                    <a:pt x="1028" y="82"/>
                  </a:cubicBezTo>
                  <a:cubicBezTo>
                    <a:pt x="1036" y="82"/>
                    <a:pt x="1038" y="75"/>
                    <a:pt x="1039" y="74"/>
                  </a:cubicBezTo>
                  <a:cubicBezTo>
                    <a:pt x="1052" y="80"/>
                    <a:pt x="1052" y="80"/>
                    <a:pt x="1052" y="80"/>
                  </a:cubicBezTo>
                  <a:cubicBezTo>
                    <a:pt x="1051" y="83"/>
                    <a:pt x="1050" y="85"/>
                    <a:pt x="1047" y="87"/>
                  </a:cubicBezTo>
                  <a:cubicBezTo>
                    <a:pt x="1046" y="88"/>
                    <a:pt x="1045" y="89"/>
                    <a:pt x="1044" y="90"/>
                  </a:cubicBezTo>
                  <a:cubicBezTo>
                    <a:pt x="1059" y="90"/>
                    <a:pt x="1059" y="90"/>
                    <a:pt x="1059" y="90"/>
                  </a:cubicBezTo>
                  <a:cubicBezTo>
                    <a:pt x="1059" y="43"/>
                    <a:pt x="1059" y="43"/>
                    <a:pt x="1059" y="43"/>
                  </a:cubicBezTo>
                  <a:cubicBezTo>
                    <a:pt x="1075" y="43"/>
                    <a:pt x="1075" y="43"/>
                    <a:pt x="1075" y="43"/>
                  </a:cubicBezTo>
                  <a:cubicBezTo>
                    <a:pt x="1075" y="80"/>
                    <a:pt x="1075" y="80"/>
                    <a:pt x="1075" y="80"/>
                  </a:cubicBezTo>
                  <a:cubicBezTo>
                    <a:pt x="1096" y="80"/>
                    <a:pt x="1096" y="80"/>
                    <a:pt x="1096" y="80"/>
                  </a:cubicBezTo>
                  <a:cubicBezTo>
                    <a:pt x="1096" y="90"/>
                    <a:pt x="1096" y="90"/>
                    <a:pt x="1096" y="90"/>
                  </a:cubicBezTo>
                  <a:cubicBezTo>
                    <a:pt x="1123" y="90"/>
                    <a:pt x="1123" y="90"/>
                    <a:pt x="1123" y="90"/>
                  </a:cubicBezTo>
                  <a:cubicBezTo>
                    <a:pt x="1123" y="0"/>
                    <a:pt x="1123" y="0"/>
                    <a:pt x="112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97A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524000" y="360000"/>
              <a:ext cx="147064" cy="172800"/>
            </a:xfrm>
            <a:prstGeom prst="rect">
              <a:avLst/>
            </a:prstGeom>
            <a:noFill/>
          </p:spPr>
        </p:pic>
      </p:grpSp>
      <p:sp>
        <p:nvSpPr>
          <p:cNvPr id="11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216000" y="216000"/>
            <a:ext cx="5488958" cy="293044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80000"/>
              </a:lnSpc>
              <a:buNone/>
              <a:defRPr sz="1100" baseline="0">
                <a:solidFill>
                  <a:schemeClr val="bg1"/>
                </a:solidFill>
              </a:defRPr>
            </a:lvl1pPr>
            <a:lvl2pPr marL="0" indent="0">
              <a:lnSpc>
                <a:spcPct val="80000"/>
              </a:lnSpc>
              <a:buNone/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 sz="1100">
                <a:solidFill>
                  <a:schemeClr val="tx1"/>
                </a:solidFill>
              </a:defRPr>
            </a:lvl3pPr>
            <a:lvl4pPr marL="0" indent="0">
              <a:buNone/>
              <a:defRPr sz="1100">
                <a:solidFill>
                  <a:schemeClr val="tx1"/>
                </a:solidFill>
              </a:defRPr>
            </a:lvl4pPr>
            <a:lvl5pPr marL="0" indent="0">
              <a:buNone/>
              <a:defRPr sz="11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FACULTY, SCHOOL, DEPARTMENT OR INSTITUTE NAME HERE</a:t>
            </a:r>
          </a:p>
          <a:p>
            <a:pPr lvl="1"/>
            <a:r>
              <a:rPr lang="en-US" dirty="0"/>
              <a:t>SECOND TIER INFORMATION HERE IF NEEDED</a:t>
            </a:r>
          </a:p>
        </p:txBody>
      </p:sp>
    </p:spTree>
    <p:extLst>
      <p:ext uri="{BB962C8B-B14F-4D97-AF65-F5344CB8AC3E}">
        <p14:creationId xmlns:p14="http://schemas.microsoft.com/office/powerpoint/2010/main" val="17717491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reframe banner">
    <p:bg>
      <p:bgPr>
        <a:solidFill>
          <a:srgbClr val="0097A9">
            <a:alpha val="1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038713"/>
            <a:ext cx="7886700" cy="678815"/>
          </a:xfrm>
          <a:prstGeom prst="rect">
            <a:avLst/>
          </a:prstGeom>
        </p:spPr>
        <p:txBody>
          <a:bodyPr/>
          <a:lstStyle>
            <a:lvl1pPr>
              <a:defRPr sz="3200" b="1">
                <a:solidFill>
                  <a:srgbClr val="0097A9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2012185"/>
            <a:ext cx="3886200" cy="262053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2012185"/>
            <a:ext cx="3886200" cy="26205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658"/>
            <a:ext cx="9144000" cy="409398"/>
          </a:xfrm>
          <a:prstGeom prst="rect">
            <a:avLst/>
          </a:prstGeom>
        </p:spPr>
      </p:pic>
      <p:sp>
        <p:nvSpPr>
          <p:cNvPr id="9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216000" y="216000"/>
            <a:ext cx="5488958" cy="293044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80000"/>
              </a:lnSpc>
              <a:buNone/>
              <a:defRPr sz="1100" baseline="0">
                <a:solidFill>
                  <a:schemeClr val="tx1"/>
                </a:solidFill>
              </a:defRPr>
            </a:lvl1pPr>
            <a:lvl2pPr marL="0" indent="0">
              <a:lnSpc>
                <a:spcPct val="80000"/>
              </a:lnSpc>
              <a:buNone/>
              <a:defRPr sz="1100">
                <a:solidFill>
                  <a:schemeClr val="tx1"/>
                </a:solidFill>
              </a:defRPr>
            </a:lvl2pPr>
            <a:lvl3pPr marL="0" indent="0">
              <a:buNone/>
              <a:defRPr sz="1100">
                <a:solidFill>
                  <a:schemeClr val="tx1"/>
                </a:solidFill>
              </a:defRPr>
            </a:lvl3pPr>
            <a:lvl4pPr marL="0" indent="0">
              <a:buNone/>
              <a:defRPr sz="1100">
                <a:solidFill>
                  <a:schemeClr val="tx1"/>
                </a:solidFill>
              </a:defRPr>
            </a:lvl4pPr>
            <a:lvl5pPr marL="0" indent="0">
              <a:buNone/>
              <a:defRPr sz="11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FACULTY, SCHOOL, DEPARTMENT OR INSTITUTE NAME HERE</a:t>
            </a:r>
          </a:p>
          <a:p>
            <a:pPr lvl="1"/>
            <a:r>
              <a:rPr lang="en-US" dirty="0"/>
              <a:t>SECOND TIER INFORMATION HERE IF NEEDED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500742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itle 1"/>
          <p:cNvSpPr txBox="1">
            <a:spLocks/>
          </p:cNvSpPr>
          <p:nvPr userDrawn="1"/>
        </p:nvSpPr>
        <p:spPr>
          <a:xfrm>
            <a:off x="165187" y="165584"/>
            <a:ext cx="3216840" cy="704975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12700"/>
            <a:endParaRPr lang="en-GB" sz="1000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8303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811" r:id="rId2"/>
    <p:sldLayoutId id="2147483813" r:id="rId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90000" indent="-9000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800" b="1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  <a:lvl2pPr marL="90000" indent="-9000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2pPr>
      <a:lvl3pPr marL="90000" indent="-9000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b="1" kern="1200">
          <a:solidFill>
            <a:schemeClr val="tx1"/>
          </a:solidFill>
          <a:latin typeface="Arial" charset="0"/>
          <a:ea typeface="Arial" charset="0"/>
          <a:cs typeface="Arial" charset="0"/>
        </a:defRPr>
      </a:lvl3pPr>
      <a:lvl4pPr marL="90000" indent="-9000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4pPr>
      <a:lvl5pPr marL="90000" indent="-9000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000" b="1" kern="1200">
          <a:solidFill>
            <a:schemeClr val="tx1"/>
          </a:solidFill>
          <a:latin typeface="Arial" charset="0"/>
          <a:ea typeface="Arial" charset="0"/>
          <a:cs typeface="Arial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4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ov"/><Relationship Id="rId1" Type="http://schemas.microsoft.com/office/2007/relationships/media" Target="../media/media3.mov"/><Relationship Id="rId4" Type="http://schemas.openxmlformats.org/officeDocument/2006/relationships/image" Target="../media/image3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43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02/mp.14099" TargetMode="External"/><Relationship Id="rId2" Type="http://schemas.openxmlformats.org/officeDocument/2006/relationships/hyperlink" Target="https://www.physicamedica.com/article/S1120-1797(20)30196-4/fulltext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287999" y="4240228"/>
            <a:ext cx="8293409" cy="127984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0" lang="en-US" sz="1000" b="0" i="0" u="sng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Sonia </a:t>
            </a:r>
            <a:r>
              <a:rPr lang="en-US" sz="1000" b="0" u="sng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Escribano</a:t>
            </a:r>
            <a:r>
              <a:rPr lang="en-US" sz="1000" b="0" u="sng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-Rodriguez</a:t>
            </a:r>
            <a:r>
              <a:rPr lang="en-GB" sz="1000" b="0" baseline="30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000" b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aad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Shaikh</a:t>
            </a:r>
            <a:r>
              <a:rPr lang="en-GB" sz="1000" b="0" baseline="30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000" b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Raffaella </a:t>
            </a:r>
            <a:r>
              <a:rPr lang="en-US" sz="1000" b="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Radogna</a:t>
            </a:r>
            <a:r>
              <a:rPr lang="en-GB" sz="1000" b="0" baseline="30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000" b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Simon Jolly</a:t>
            </a:r>
            <a:r>
              <a:rPr lang="en-GB" sz="1000" b="0" baseline="30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1000" b="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kumimoji="0" lang="en-US" sz="1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GB" sz="800" b="0" baseline="30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GB" sz="800" b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University College London, Physics &amp; Astronomy, London, United Kingdom</a:t>
            </a:r>
          </a:p>
          <a:p>
            <a:pPr marL="0" indent="0">
              <a:buNone/>
            </a:pPr>
            <a:r>
              <a:rPr lang="en-GB" sz="800" b="0" baseline="30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sz="800" b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University of Bari, Physics, Bari, Italy </a:t>
            </a:r>
            <a:endParaRPr lang="en-GB" sz="8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GB" sz="1800" dirty="0">
                <a:effectLst/>
                <a:latin typeface="Calibri" panose="020F0502020204030204" pitchFamily="34" charset="0"/>
              </a:rPr>
              <a:t> </a:t>
            </a:r>
            <a:endParaRPr lang="en-GB" sz="1050" dirty="0"/>
          </a:p>
          <a:p>
            <a:pPr marL="0" indent="0">
              <a:buNone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charset="0"/>
              <a:cs typeface="Arial" charset="0"/>
            </a:endParaRPr>
          </a:p>
          <a:p>
            <a:pPr marL="0" indent="0">
              <a:buNone/>
            </a:pPr>
            <a:endParaRPr lang="en-US" sz="1400" b="0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DEPARTMENT OF PHYSICS AND ASTRONOMY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1150904" y="2027927"/>
            <a:ext cx="6842190" cy="572404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en-GB" sz="2800" b="1" dirty="0" err="1">
                <a:effectLst/>
                <a:latin typeface="Calibri" panose="020F0502020204030204" pitchFamily="34" charset="0"/>
              </a:rPr>
              <a:t>QuARC</a:t>
            </a:r>
            <a:r>
              <a:rPr lang="en-GB" sz="2800" b="1" dirty="0">
                <a:effectLst/>
                <a:latin typeface="Calibri" panose="020F0502020204030204" pitchFamily="34" charset="0"/>
              </a:rPr>
              <a:t>: A Quality Assurance Range Calorimeter for Proton Therapy </a:t>
            </a:r>
            <a:endParaRPr lang="en-GB" sz="4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87357DB-112E-D3ED-98AC-587D7CEB93FD}"/>
              </a:ext>
            </a:extLst>
          </p:cNvPr>
          <p:cNvSpPr txBox="1"/>
          <p:nvPr/>
        </p:nvSpPr>
        <p:spPr>
          <a:xfrm>
            <a:off x="438742" y="2897059"/>
            <a:ext cx="78867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8DB9CA"/>
                </a:solidFill>
                <a:latin typeface="Arial" charset="0"/>
                <a:cs typeface="Arial" charset="0"/>
              </a:rPr>
              <a:t>Queen Mary University of London</a:t>
            </a:r>
          </a:p>
          <a:p>
            <a:pPr algn="ctr"/>
            <a:r>
              <a:rPr lang="en-US" sz="1100" b="1" dirty="0">
                <a:solidFill>
                  <a:srgbClr val="8DB9CA"/>
                </a:solidFill>
                <a:latin typeface="Arial" charset="0"/>
                <a:cs typeface="Arial" charset="0"/>
              </a:rPr>
              <a:t>Wednesday 5</a:t>
            </a:r>
            <a:r>
              <a:rPr lang="en-US" sz="1100" b="1" baseline="30000" dirty="0">
                <a:solidFill>
                  <a:srgbClr val="8DB9CA"/>
                </a:solidFill>
                <a:latin typeface="Arial" charset="0"/>
                <a:cs typeface="Arial" charset="0"/>
              </a:rPr>
              <a:t>th</a:t>
            </a:r>
            <a:r>
              <a:rPr lang="en-US" sz="1100" b="1" dirty="0">
                <a:solidFill>
                  <a:srgbClr val="8DB9CA"/>
                </a:solidFill>
                <a:latin typeface="Arial" charset="0"/>
                <a:cs typeface="Arial" charset="0"/>
              </a:rPr>
              <a:t> April 2023</a:t>
            </a:r>
          </a:p>
        </p:txBody>
      </p:sp>
    </p:spTree>
    <p:extLst>
      <p:ext uri="{BB962C8B-B14F-4D97-AF65-F5344CB8AC3E}">
        <p14:creationId xmlns:p14="http://schemas.microsoft.com/office/powerpoint/2010/main" val="4677581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>
          <a:xfrm>
            <a:off x="418287" y="932308"/>
            <a:ext cx="8307426" cy="499804"/>
          </a:xfrm>
        </p:spPr>
        <p:txBody>
          <a:bodyPr>
            <a:normAutofit/>
          </a:bodyPr>
          <a:lstStyle/>
          <a:p>
            <a:r>
              <a:rPr lang="en-US" sz="2400" dirty="0"/>
              <a:t>FLASH Proton therapy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4D3A827-8C84-FBBF-FA11-1955F18F59D2}"/>
              </a:ext>
            </a:extLst>
          </p:cNvPr>
          <p:cNvSpPr txBox="1"/>
          <p:nvPr/>
        </p:nvSpPr>
        <p:spPr>
          <a:xfrm>
            <a:off x="418287" y="1371421"/>
            <a:ext cx="830742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FLASH radiotherapy is a novel technique that offers ultra-high dose-rate. </a:t>
            </a:r>
            <a:r>
              <a:rPr lang="en-GB" sz="1800" dirty="0">
                <a:effectLst/>
                <a:latin typeface="CMR10"/>
              </a:rPr>
              <a:t>While the chemical and biological mechanisms of the FLASH effect are undefined, e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arly preclinical evidence suggests FLASH radiotherapy offers additional healthy tissue sparing effects with complete dose delivery in less</a:t>
            </a:r>
            <a:r>
              <a:rPr lang="en-GB" sz="1800" b="0" dirty="0">
                <a:solidFill>
                  <a:srgbClr val="000000"/>
                </a:solidFill>
                <a:latin typeface="Calibri" panose="020F0502020204030204" pitchFamily="34" charset="0"/>
              </a:rPr>
              <a:t> than 100 </a:t>
            </a:r>
            <a:r>
              <a:rPr lang="en-GB" sz="1800" b="0" dirty="0" err="1">
                <a:solidFill>
                  <a:srgbClr val="000000"/>
                </a:solidFill>
                <a:latin typeface="Calibri" panose="020F0502020204030204" pitchFamily="34" charset="0"/>
              </a:rPr>
              <a:t>ms</a:t>
            </a:r>
            <a:r>
              <a:rPr lang="en-GB" sz="1800" b="0" dirty="0">
                <a:solidFill>
                  <a:srgbClr val="000000"/>
                </a:solidFill>
                <a:latin typeface="Calibri" panose="020F0502020204030204" pitchFamily="34" charset="0"/>
              </a:rPr>
              <a:t>. 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E4CE84F-51B0-A1BD-5E2B-DA55103B1AC9}"/>
              </a:ext>
            </a:extLst>
          </p:cNvPr>
          <p:cNvSpPr txBox="1"/>
          <p:nvPr/>
        </p:nvSpPr>
        <p:spPr>
          <a:xfrm>
            <a:off x="418287" y="2767045"/>
            <a:ext cx="845004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b="0" dirty="0">
                <a:solidFill>
                  <a:srgbClr val="000000"/>
                </a:solidFill>
                <a:latin typeface="Calibri" panose="020F0502020204030204" pitchFamily="34" charset="0"/>
              </a:rPr>
              <a:t>For FLASH proton therapy this corresponds to average currents of at least 600 </a:t>
            </a:r>
            <a:r>
              <a:rPr lang="en-GB" sz="1800" b="0" dirty="0" err="1">
                <a:solidFill>
                  <a:srgbClr val="000000"/>
                </a:solidFill>
                <a:latin typeface="Calibri" panose="020F0502020204030204" pitchFamily="34" charset="0"/>
              </a:rPr>
              <a:t>nA</a:t>
            </a:r>
            <a:r>
              <a:rPr lang="en-GB" sz="1800" b="0" dirty="0">
                <a:solidFill>
                  <a:srgbClr val="000000"/>
                </a:solidFill>
                <a:latin typeface="Calibri" panose="020F0502020204030204" pitchFamily="34" charset="0"/>
              </a:rPr>
              <a:t> to the patient, compared to current clinical standard of 1–10 </a:t>
            </a:r>
            <a:r>
              <a:rPr lang="en-GB" sz="1800" b="0" dirty="0" err="1">
                <a:solidFill>
                  <a:srgbClr val="000000"/>
                </a:solidFill>
                <a:latin typeface="Calibri" panose="020F0502020204030204" pitchFamily="34" charset="0"/>
              </a:rPr>
              <a:t>nA</a:t>
            </a:r>
            <a:r>
              <a:rPr lang="en-GB" sz="1800" b="0" dirty="0">
                <a:solidFill>
                  <a:srgbClr val="000000"/>
                </a:solidFill>
                <a:latin typeface="Calibri" panose="020F0502020204030204" pitchFamily="34" charset="0"/>
              </a:rPr>
              <a:t> [1].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E7F90B1-A742-C575-B688-E9A2839FC1A1}"/>
              </a:ext>
            </a:extLst>
          </p:cNvPr>
          <p:cNvSpPr txBox="1"/>
          <p:nvPr/>
        </p:nvSpPr>
        <p:spPr>
          <a:xfrm>
            <a:off x="8761494" y="4805117"/>
            <a:ext cx="2503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0097A9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5809599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>
          <a:xfrm>
            <a:off x="418287" y="932308"/>
            <a:ext cx="8307426" cy="3745062"/>
          </a:xfrm>
        </p:spPr>
        <p:txBody>
          <a:bodyPr>
            <a:normAutofit/>
          </a:bodyPr>
          <a:lstStyle/>
          <a:p>
            <a:r>
              <a:rPr lang="en-US" sz="2400" dirty="0"/>
              <a:t>Proton therapy: challenges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211204-B7B5-6206-D4C5-DD19EBEC1168}"/>
              </a:ext>
            </a:extLst>
          </p:cNvPr>
          <p:cNvSpPr txBox="1"/>
          <p:nvPr/>
        </p:nvSpPr>
        <p:spPr>
          <a:xfrm>
            <a:off x="382506" y="1415332"/>
            <a:ext cx="8378988" cy="43550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2268"/>
              </a:spcAft>
            </a:pPr>
            <a:r>
              <a:rPr lang="en-GB" dirty="0">
                <a:latin typeface="CMR10"/>
              </a:rPr>
              <a:t>Knowing </a:t>
            </a:r>
            <a:r>
              <a:rPr lang="en-GB" sz="1800" dirty="0">
                <a:effectLst/>
                <a:latin typeface="CMR10"/>
              </a:rPr>
              <a:t>precisely the proton range is a technical challenge, and the r</a:t>
            </a:r>
            <a:r>
              <a:rPr lang="en-GB" dirty="0"/>
              <a:t>ange uncertainties prevent taking full advantage of PT benefits. </a:t>
            </a:r>
            <a:endParaRPr lang="en-GB" sz="1800" b="1" spc="-1" dirty="0">
              <a:solidFill>
                <a:schemeClr val="tx2"/>
              </a:solidFill>
            </a:endParaRPr>
          </a:p>
          <a:p>
            <a:pPr algn="just">
              <a:spcAft>
                <a:spcPts val="2268"/>
              </a:spcAft>
            </a:pPr>
            <a:r>
              <a:rPr lang="en-GB" sz="1800" spc="-1" dirty="0">
                <a:solidFill>
                  <a:srgbClr val="000000"/>
                </a:solidFill>
              </a:rPr>
              <a:t>To ensure accurate dose delivery, daily QA measurements are required. The properties are usually measured with a commercial ionisation-chamber.</a:t>
            </a:r>
          </a:p>
          <a:p>
            <a:pPr algn="just">
              <a:spcAft>
                <a:spcPts val="2268"/>
              </a:spcAft>
            </a:pPr>
            <a:r>
              <a:rPr lang="en-GB" dirty="0">
                <a:latin typeface="CMR10"/>
              </a:rPr>
              <a:t>- T</a:t>
            </a:r>
            <a:r>
              <a:rPr lang="en-GB" sz="1800" dirty="0">
                <a:effectLst/>
                <a:latin typeface="CMR10"/>
              </a:rPr>
              <a:t>ime-consuming (up to 1h) → compromise between speed and accuracy. </a:t>
            </a:r>
          </a:p>
          <a:p>
            <a:pPr algn="just">
              <a:spcAft>
                <a:spcPts val="2268"/>
              </a:spcAft>
            </a:pPr>
            <a:r>
              <a:rPr lang="en-GB" dirty="0">
                <a:latin typeface="CMR10"/>
              </a:rPr>
              <a:t>- C</a:t>
            </a:r>
            <a:r>
              <a:rPr lang="en-GB" sz="1800" dirty="0">
                <a:effectLst/>
                <a:latin typeface="CMR10"/>
              </a:rPr>
              <a:t>urrent detectors used for QA cannot cope with the requirements of FLASH PT.</a:t>
            </a:r>
            <a:endParaRPr lang="en-GB" dirty="0"/>
          </a:p>
          <a:p>
            <a:pPr algn="just">
              <a:spcAft>
                <a:spcPts val="2268"/>
              </a:spcAft>
            </a:pPr>
            <a:endParaRPr lang="en-GB" dirty="0"/>
          </a:p>
          <a:p>
            <a:pPr algn="just">
              <a:spcAft>
                <a:spcPts val="2268"/>
              </a:spcAft>
            </a:pPr>
            <a:r>
              <a:rPr lang="en-GB" sz="1800" dirty="0">
                <a:effectLst/>
                <a:latin typeface="CMR10"/>
              </a:rPr>
              <a:t> </a:t>
            </a:r>
            <a:endParaRPr lang="en-GB" dirty="0"/>
          </a:p>
          <a:p>
            <a:pPr algn="just">
              <a:spcAft>
                <a:spcPts val="2268"/>
              </a:spcAft>
            </a:pPr>
            <a:endParaRPr lang="en-GB" sz="1800" b="1" spc="-1" dirty="0">
              <a:solidFill>
                <a:schemeClr val="tx2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652611F-09FD-050A-26ED-D1452C83298E}"/>
              </a:ext>
            </a:extLst>
          </p:cNvPr>
          <p:cNvSpPr txBox="1"/>
          <p:nvPr/>
        </p:nvSpPr>
        <p:spPr>
          <a:xfrm>
            <a:off x="8761494" y="4805117"/>
            <a:ext cx="2503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0097A9"/>
                </a:solidFill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4132509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>
          <a:xfrm>
            <a:off x="1658680" y="4142508"/>
            <a:ext cx="6962677" cy="520101"/>
          </a:xfrm>
        </p:spPr>
        <p:txBody>
          <a:bodyPr>
            <a:normAutofit/>
          </a:bodyPr>
          <a:lstStyle/>
          <a:p>
            <a:r>
              <a:rPr lang="en-US" sz="2400" dirty="0" err="1">
                <a:solidFill>
                  <a:schemeClr val="tx1"/>
                </a:solidFill>
              </a:rPr>
              <a:t>QuARC</a:t>
            </a:r>
            <a:r>
              <a:rPr lang="en-US" sz="2400" dirty="0">
                <a:solidFill>
                  <a:schemeClr val="tx1"/>
                </a:solidFill>
              </a:rPr>
              <a:t>:</a:t>
            </a:r>
            <a:r>
              <a:rPr lang="en-GB" sz="2400" b="1" dirty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 Quality Assurance Range Calorimeter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5C419507-16AE-EE41-59E2-AFAC34C794BB}"/>
              </a:ext>
            </a:extLst>
          </p:cNvPr>
          <p:cNvSpPr txBox="1">
            <a:spLocks/>
          </p:cNvSpPr>
          <p:nvPr/>
        </p:nvSpPr>
        <p:spPr>
          <a:xfrm>
            <a:off x="700045" y="1457948"/>
            <a:ext cx="7583343" cy="8732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3200" b="1" kern="1200">
                <a:solidFill>
                  <a:srgbClr val="0097A9"/>
                </a:solidFill>
                <a:latin typeface="Arial" charset="0"/>
                <a:ea typeface="Arial" charset="0"/>
                <a:cs typeface="Arial" charset="0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5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b="1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b="1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0" dirty="0">
                <a:solidFill>
                  <a:schemeClr val="tx1"/>
                </a:solidFill>
                <a:latin typeface="+mn-lt"/>
              </a:rPr>
              <a:t>Clinical devices are time consuming and can’t cope with the requirements for FLASH proton therapy, which exposes the need for a device capable of working at FLASH and regular rates in a quicker way.</a:t>
            </a:r>
          </a:p>
          <a:p>
            <a:pPr marL="342900" indent="-342900" algn="ctr">
              <a:buFontTx/>
              <a:buChar char="-"/>
            </a:pPr>
            <a:endParaRPr lang="en-US" sz="1800" b="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257921C-E4A5-F2FB-20F3-EB5929DEA5E4}"/>
              </a:ext>
            </a:extLst>
          </p:cNvPr>
          <p:cNvSpPr/>
          <p:nvPr/>
        </p:nvSpPr>
        <p:spPr>
          <a:xfrm>
            <a:off x="1577997" y="4011399"/>
            <a:ext cx="6266329" cy="651210"/>
          </a:xfrm>
          <a:prstGeom prst="rect">
            <a:avLst/>
          </a:prstGeom>
          <a:noFill/>
          <a:ln w="38100">
            <a:solidFill>
              <a:srgbClr val="0097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242FDB-BC57-7A7F-4D53-506DFC3D79C3}"/>
              </a:ext>
            </a:extLst>
          </p:cNvPr>
          <p:cNvSpPr txBox="1"/>
          <p:nvPr/>
        </p:nvSpPr>
        <p:spPr>
          <a:xfrm>
            <a:off x="2346512" y="2749527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dirty="0"/>
              <a:t>Develop a detector to make fast, accurate measurements of proton range</a:t>
            </a:r>
            <a:endParaRPr lang="en-US" dirty="0"/>
          </a:p>
        </p:txBody>
      </p:sp>
      <p:sp>
        <p:nvSpPr>
          <p:cNvPr id="7" name="Down Arrow 6">
            <a:extLst>
              <a:ext uri="{FF2B5EF4-FFF2-40B4-BE49-F238E27FC236}">
                <a16:creationId xmlns:a16="http://schemas.microsoft.com/office/drawing/2014/main" id="{2A6530E2-CA9A-1FA5-00E7-7F8A77EDABC1}"/>
              </a:ext>
            </a:extLst>
          </p:cNvPr>
          <p:cNvSpPr/>
          <p:nvPr/>
        </p:nvSpPr>
        <p:spPr>
          <a:xfrm>
            <a:off x="4444253" y="3496258"/>
            <a:ext cx="255494" cy="414741"/>
          </a:xfrm>
          <a:prstGeom prst="downArrow">
            <a:avLst/>
          </a:prstGeom>
          <a:solidFill>
            <a:srgbClr val="0097A9"/>
          </a:solidFill>
          <a:ln>
            <a:solidFill>
              <a:srgbClr val="0097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own Arrow 9">
            <a:extLst>
              <a:ext uri="{FF2B5EF4-FFF2-40B4-BE49-F238E27FC236}">
                <a16:creationId xmlns:a16="http://schemas.microsoft.com/office/drawing/2014/main" id="{D893C38E-65D2-7E11-E9D5-1BB4352AF2EA}"/>
              </a:ext>
            </a:extLst>
          </p:cNvPr>
          <p:cNvSpPr/>
          <p:nvPr/>
        </p:nvSpPr>
        <p:spPr>
          <a:xfrm>
            <a:off x="4444253" y="2315399"/>
            <a:ext cx="255494" cy="414741"/>
          </a:xfrm>
          <a:prstGeom prst="downArrow">
            <a:avLst/>
          </a:prstGeom>
          <a:solidFill>
            <a:srgbClr val="0097A9"/>
          </a:solidFill>
          <a:ln>
            <a:solidFill>
              <a:srgbClr val="0097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0124DE9-7531-6D64-E0C7-AB6431C46A4F}"/>
              </a:ext>
            </a:extLst>
          </p:cNvPr>
          <p:cNvSpPr txBox="1"/>
          <p:nvPr/>
        </p:nvSpPr>
        <p:spPr>
          <a:xfrm>
            <a:off x="8761494" y="4805117"/>
            <a:ext cx="2503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0097A9"/>
                </a:solidFill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32571534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>
          <a:xfrm>
            <a:off x="431105" y="811158"/>
            <a:ext cx="6962677" cy="3745062"/>
          </a:xfrm>
        </p:spPr>
        <p:txBody>
          <a:bodyPr>
            <a:normAutofit/>
          </a:bodyPr>
          <a:lstStyle/>
          <a:p>
            <a:r>
              <a:rPr lang="en-US" sz="2400" dirty="0" err="1"/>
              <a:t>QuARC</a:t>
            </a:r>
            <a:endParaRPr lang="en-US" sz="2400" dirty="0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5C419507-16AE-EE41-59E2-AFAC34C794BB}"/>
              </a:ext>
            </a:extLst>
          </p:cNvPr>
          <p:cNvSpPr txBox="1">
            <a:spLocks/>
          </p:cNvSpPr>
          <p:nvPr/>
        </p:nvSpPr>
        <p:spPr>
          <a:xfrm>
            <a:off x="431105" y="1217792"/>
            <a:ext cx="8570663" cy="27079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3200" b="1" kern="1200">
                <a:solidFill>
                  <a:srgbClr val="0097A9"/>
                </a:solidFill>
                <a:latin typeface="Arial" charset="0"/>
                <a:ea typeface="Arial" charset="0"/>
                <a:cs typeface="Arial" charset="0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5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b="1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b="1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Tx/>
              <a:buChar char="-"/>
            </a:pPr>
            <a:r>
              <a:rPr lang="en-US" sz="1800" b="0" dirty="0">
                <a:solidFill>
                  <a:schemeClr val="tx1"/>
                </a:solidFill>
                <a:latin typeface="+mn-lt"/>
              </a:rPr>
              <a:t>Optically-isolated polystyrene scintillator sheets of 105 mm x 105 mm x 3 mm. </a:t>
            </a:r>
          </a:p>
          <a:p>
            <a:endParaRPr lang="en-US" sz="1800" b="0" dirty="0">
              <a:solidFill>
                <a:schemeClr val="tx1"/>
              </a:solidFill>
              <a:latin typeface="+mn-lt"/>
            </a:endParaRPr>
          </a:p>
          <a:p>
            <a:endParaRPr lang="en-US" sz="300" b="0" dirty="0">
              <a:solidFill>
                <a:schemeClr val="tx1"/>
              </a:solidFill>
              <a:latin typeface="+mn-lt"/>
            </a:endParaRPr>
          </a:p>
          <a:p>
            <a:pPr marL="342900" indent="-342900">
              <a:buFontTx/>
              <a:buChar char="-"/>
            </a:pPr>
            <a:r>
              <a:rPr lang="en-US" sz="1800" b="0" dirty="0">
                <a:solidFill>
                  <a:schemeClr val="tx1"/>
                </a:solidFill>
                <a:latin typeface="+mn-lt"/>
              </a:rPr>
              <a:t>Segmented design: each sheet is coupled to a photodiode to measure light output, so  each layer is individually sampled.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3E211445-DC98-ECE7-6EA2-CED1909DCA46}"/>
                  </a:ext>
                </a:extLst>
              </p:cNvPr>
              <p:cNvSpPr txBox="1"/>
              <p:nvPr/>
            </p:nvSpPr>
            <p:spPr>
              <a:xfrm>
                <a:off x="3402106" y="1688175"/>
                <a:ext cx="164827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𝜌</m:t>
                      </m:r>
                      <m:r>
                        <a:rPr lang="en-GB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=1.03 </m:t>
                      </m:r>
                      <m:r>
                        <a:rPr lang="en-GB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𝑔</m:t>
                      </m:r>
                      <m:r>
                        <a:rPr lang="en-GB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</m:t>
                      </m:r>
                      <m:r>
                        <a:rPr lang="en-GB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</m:t>
                      </m:r>
                      <m:sSup>
                        <m:sSupPr>
                          <m:ctrlP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3E211445-DC98-ECE7-6EA2-CED1909DCA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02106" y="1688175"/>
                <a:ext cx="1648272" cy="276999"/>
              </a:xfrm>
              <a:prstGeom prst="rect">
                <a:avLst/>
              </a:prstGeom>
              <a:blipFill>
                <a:blip r:embed="rId2"/>
                <a:stretch>
                  <a:fillRect l="-2290" t="-4348" r="-763" b="-391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 descr="Chart, bar chart&#10;&#10;Description automatically generated">
            <a:extLst>
              <a:ext uri="{FF2B5EF4-FFF2-40B4-BE49-F238E27FC236}">
                <a16:creationId xmlns:a16="http://schemas.microsoft.com/office/drawing/2014/main" id="{7A200D67-233E-C10E-3532-A7CC7D0979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9987" y="2810436"/>
            <a:ext cx="2741418" cy="204807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99229EC-FAB3-C71E-FF2B-7989C6402100}"/>
              </a:ext>
            </a:extLst>
          </p:cNvPr>
          <p:cNvSpPr txBox="1"/>
          <p:nvPr/>
        </p:nvSpPr>
        <p:spPr>
          <a:xfrm>
            <a:off x="8761494" y="4805117"/>
            <a:ext cx="2503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0097A9"/>
                </a:solidFill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10931170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>
          <a:xfrm>
            <a:off x="431105" y="811158"/>
            <a:ext cx="6962677" cy="3745062"/>
          </a:xfrm>
        </p:spPr>
        <p:txBody>
          <a:bodyPr>
            <a:normAutofit/>
          </a:bodyPr>
          <a:lstStyle/>
          <a:p>
            <a:r>
              <a:rPr lang="en-US" sz="2400" dirty="0" err="1"/>
              <a:t>QuARC</a:t>
            </a:r>
            <a:endParaRPr lang="en-US" sz="2400" dirty="0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5C419507-16AE-EE41-59E2-AFAC34C794BB}"/>
              </a:ext>
            </a:extLst>
          </p:cNvPr>
          <p:cNvSpPr txBox="1">
            <a:spLocks/>
          </p:cNvSpPr>
          <p:nvPr/>
        </p:nvSpPr>
        <p:spPr>
          <a:xfrm>
            <a:off x="430213" y="1217792"/>
            <a:ext cx="8570663" cy="27079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3200" b="1" kern="1200">
                <a:solidFill>
                  <a:srgbClr val="0097A9"/>
                </a:solidFill>
                <a:latin typeface="Arial" charset="0"/>
                <a:ea typeface="Arial" charset="0"/>
                <a:cs typeface="Arial" charset="0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5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b="1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b="1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Tx/>
              <a:buChar char="-"/>
            </a:pPr>
            <a:r>
              <a:rPr lang="en-US" sz="1800" b="0" dirty="0">
                <a:solidFill>
                  <a:schemeClr val="tx1"/>
                </a:solidFill>
                <a:latin typeface="+mn-lt"/>
              </a:rPr>
              <a:t>Photodiodes coupled to modular ADC converters, read-out by an FPGA.</a:t>
            </a:r>
          </a:p>
          <a:p>
            <a:pPr marL="342900" indent="-342900">
              <a:buFontTx/>
              <a:buChar char="-"/>
            </a:pPr>
            <a:r>
              <a:rPr lang="en-GB" sz="1800" b="0" dirty="0">
                <a:solidFill>
                  <a:schemeClr val="tx1"/>
                </a:solidFill>
                <a:latin typeface="+mn-lt"/>
              </a:rPr>
              <a:t>The scintillator sheets are housed in a custom plastic 3D-printed holder in groups of 32 sheets. </a:t>
            </a:r>
          </a:p>
          <a:p>
            <a:pPr marL="342900" indent="-342900">
              <a:buFontTx/>
              <a:buChar char="-"/>
            </a:pPr>
            <a:endParaRPr lang="en-US" sz="1800" b="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2" name="Picture 1" descr="A picture containing text&#10;&#10;Description automatically generated">
            <a:extLst>
              <a:ext uri="{FF2B5EF4-FFF2-40B4-BE49-F238E27FC236}">
                <a16:creationId xmlns:a16="http://schemas.microsoft.com/office/drawing/2014/main" id="{3836ED3A-7831-A817-58A6-9A27B3BAAD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449" t="3021" r="4834" b="6352"/>
          <a:stretch/>
        </p:blipFill>
        <p:spPr>
          <a:xfrm>
            <a:off x="3125482" y="2323651"/>
            <a:ext cx="2893036" cy="240738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0FC5A06-59CC-F11E-C6F7-B8F42CD08CD2}"/>
              </a:ext>
            </a:extLst>
          </p:cNvPr>
          <p:cNvSpPr txBox="1"/>
          <p:nvPr/>
        </p:nvSpPr>
        <p:spPr>
          <a:xfrm>
            <a:off x="8761494" y="4805117"/>
            <a:ext cx="2503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0097A9"/>
                </a:solidFill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40484175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>
          <a:xfrm>
            <a:off x="431105" y="811158"/>
            <a:ext cx="6962677" cy="3745062"/>
          </a:xfrm>
        </p:spPr>
        <p:txBody>
          <a:bodyPr>
            <a:normAutofit/>
          </a:bodyPr>
          <a:lstStyle/>
          <a:p>
            <a:r>
              <a:rPr lang="en-US" sz="2400" dirty="0" err="1"/>
              <a:t>QuARC</a:t>
            </a:r>
            <a:endParaRPr lang="en-US" sz="2400" dirty="0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5C419507-16AE-EE41-59E2-AFAC34C794BB}"/>
              </a:ext>
            </a:extLst>
          </p:cNvPr>
          <p:cNvSpPr txBox="1">
            <a:spLocks/>
          </p:cNvSpPr>
          <p:nvPr/>
        </p:nvSpPr>
        <p:spPr>
          <a:xfrm>
            <a:off x="430214" y="1217792"/>
            <a:ext cx="4988952" cy="27079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3200" b="1" kern="1200">
                <a:solidFill>
                  <a:srgbClr val="0097A9"/>
                </a:solidFill>
                <a:latin typeface="Arial" charset="0"/>
                <a:ea typeface="Arial" charset="0"/>
                <a:cs typeface="Arial" charset="0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5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b="1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b="1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b="0" dirty="0">
                <a:solidFill>
                  <a:schemeClr val="tx1"/>
                </a:solidFill>
                <a:latin typeface="+mn-lt"/>
              </a:rPr>
              <a:t>The scintillator modules are placed in a light-tight case, with two mylar windows for beam entrance.</a:t>
            </a:r>
          </a:p>
          <a:p>
            <a:pPr marL="342900" indent="-342900">
              <a:buFontTx/>
              <a:buChar char="-"/>
            </a:pPr>
            <a:endParaRPr lang="en-US" sz="1800" b="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5" name="Picture 4" descr="A close-up of a computer&#10;&#10;Description automatically generated with low confidence">
            <a:extLst>
              <a:ext uri="{FF2B5EF4-FFF2-40B4-BE49-F238E27FC236}">
                <a16:creationId xmlns:a16="http://schemas.microsoft.com/office/drawing/2014/main" id="{5428ACDB-D0A1-9BA5-6240-430DD62839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5215164" y="1492492"/>
            <a:ext cx="3928249" cy="2946187"/>
          </a:xfrm>
          <a:prstGeom prst="rect">
            <a:avLst/>
          </a:prstGeom>
        </p:spPr>
      </p:pic>
      <p:pic>
        <p:nvPicPr>
          <p:cNvPr id="10" name="Picture 9" descr="A picture containing indoor&#10;&#10;Description automatically generated">
            <a:extLst>
              <a:ext uri="{FF2B5EF4-FFF2-40B4-BE49-F238E27FC236}">
                <a16:creationId xmlns:a16="http://schemas.microsoft.com/office/drawing/2014/main" id="{E7CFAF39-6EB9-099D-4B19-A6E739C7B4B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759" r="18791"/>
          <a:stretch/>
        </p:blipFill>
        <p:spPr>
          <a:xfrm rot="5400000">
            <a:off x="1519296" y="2243116"/>
            <a:ext cx="2151528" cy="280879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3D81AC9-6C8F-AE27-5059-350F9A51722C}"/>
              </a:ext>
            </a:extLst>
          </p:cNvPr>
          <p:cNvSpPr txBox="1"/>
          <p:nvPr/>
        </p:nvSpPr>
        <p:spPr>
          <a:xfrm>
            <a:off x="8761494" y="4805117"/>
            <a:ext cx="3161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0097A9"/>
                </a:solidFill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6496874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>
          <a:xfrm>
            <a:off x="431105" y="811158"/>
            <a:ext cx="6962677" cy="3745062"/>
          </a:xfrm>
        </p:spPr>
        <p:txBody>
          <a:bodyPr>
            <a:normAutofit/>
          </a:bodyPr>
          <a:lstStyle/>
          <a:p>
            <a:r>
              <a:rPr lang="en-US" sz="2400" dirty="0" err="1"/>
              <a:t>QuARC</a:t>
            </a:r>
            <a:r>
              <a:rPr lang="en-US" sz="2400" dirty="0"/>
              <a:t> set up</a:t>
            </a:r>
          </a:p>
        </p:txBody>
      </p:sp>
      <p:pic>
        <p:nvPicPr>
          <p:cNvPr id="2" name="Experiment" descr="Experiment">
            <a:hlinkClick r:id="" action="ppaction://media"/>
            <a:extLst>
              <a:ext uri="{FF2B5EF4-FFF2-40B4-BE49-F238E27FC236}">
                <a16:creationId xmlns:a16="http://schemas.microsoft.com/office/drawing/2014/main" id="{A23AC86D-37BA-2A6C-799A-B1634C6622D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15244" y="1335202"/>
            <a:ext cx="6113512" cy="343885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93A2A81-8F7A-B29B-047F-6FCE51AA35D2}"/>
              </a:ext>
            </a:extLst>
          </p:cNvPr>
          <p:cNvSpPr txBox="1"/>
          <p:nvPr/>
        </p:nvSpPr>
        <p:spPr>
          <a:xfrm>
            <a:off x="8761494" y="4805117"/>
            <a:ext cx="3161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0097A9"/>
                </a:solidFill>
              </a:rPr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1129449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remove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>
          <a:xfrm>
            <a:off x="431105" y="811158"/>
            <a:ext cx="6962677" cy="3745062"/>
          </a:xfrm>
        </p:spPr>
        <p:txBody>
          <a:bodyPr>
            <a:normAutofit/>
          </a:bodyPr>
          <a:lstStyle/>
          <a:p>
            <a:r>
              <a:rPr lang="en-US" sz="2400" dirty="0" err="1"/>
              <a:t>QuARC</a:t>
            </a:r>
            <a:r>
              <a:rPr lang="en-US" sz="2400" dirty="0"/>
              <a:t> model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5C419507-16AE-EE41-59E2-AFAC34C794BB}"/>
              </a:ext>
            </a:extLst>
          </p:cNvPr>
          <p:cNvSpPr txBox="1">
            <a:spLocks/>
          </p:cNvSpPr>
          <p:nvPr/>
        </p:nvSpPr>
        <p:spPr>
          <a:xfrm>
            <a:off x="431105" y="1385487"/>
            <a:ext cx="8201907" cy="36658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3200" b="1" kern="1200">
                <a:solidFill>
                  <a:srgbClr val="0097A9"/>
                </a:solidFill>
                <a:latin typeface="Arial" charset="0"/>
                <a:ea typeface="Arial" charset="0"/>
                <a:cs typeface="Arial" charset="0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5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b="1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b="1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GB" sz="1800" b="0" dirty="0">
                <a:solidFill>
                  <a:schemeClr val="tx1"/>
                </a:solidFill>
                <a:latin typeface="+mn-lt"/>
              </a:rPr>
              <a:t>The light output of the scintillator is subject to quenching effects → non-linear response in the scintillation light output to absorbed dose.</a:t>
            </a:r>
          </a:p>
          <a:p>
            <a:pPr algn="just"/>
            <a:endParaRPr lang="en-GB" sz="1800" b="0" dirty="0">
              <a:solidFill>
                <a:schemeClr val="tx1"/>
              </a:solidFill>
              <a:latin typeface="+mn-lt"/>
            </a:endParaRPr>
          </a:p>
          <a:p>
            <a:pPr algn="just"/>
            <a:r>
              <a:rPr lang="en-GB" sz="1800" b="0" dirty="0">
                <a:solidFill>
                  <a:schemeClr val="tx1"/>
                </a:solidFill>
                <a:latin typeface="+mn-lt"/>
              </a:rPr>
              <a:t>Birks’ law for light quenching</a:t>
            </a:r>
          </a:p>
          <a:p>
            <a:pPr algn="just"/>
            <a:endParaRPr lang="en-GB" sz="1800" b="0" dirty="0">
              <a:solidFill>
                <a:schemeClr val="tx1"/>
              </a:solidFill>
              <a:latin typeface="+mn-lt"/>
            </a:endParaRPr>
          </a:p>
          <a:p>
            <a:pPr algn="just"/>
            <a:endParaRPr lang="en-GB" sz="1800" b="0" dirty="0">
              <a:solidFill>
                <a:schemeClr val="tx1"/>
              </a:solidFill>
              <a:latin typeface="+mn-lt"/>
            </a:endParaRPr>
          </a:p>
          <a:p>
            <a:pPr algn="just"/>
            <a:r>
              <a:rPr lang="en-GB" sz="1800" b="0" dirty="0">
                <a:solidFill>
                  <a:schemeClr val="tx1"/>
                </a:solidFill>
                <a:latin typeface="+mn-lt"/>
              </a:rPr>
              <a:t>The aim is to develop a model that describes the depth-light curve in a quenching scintillator and allow the extraction of information about the beam range.</a:t>
            </a:r>
          </a:p>
          <a:p>
            <a:pPr algn="just"/>
            <a:r>
              <a:rPr lang="en-US" sz="1800" b="0" dirty="0">
                <a:solidFill>
                  <a:schemeClr val="tx1"/>
                </a:solidFill>
                <a:latin typeface="+mn-lt"/>
              </a:rPr>
              <a:t> </a:t>
            </a:r>
            <a:endParaRPr lang="en-GB" sz="1800" b="0" dirty="0">
              <a:solidFill>
                <a:schemeClr val="tx1"/>
              </a:solidFill>
              <a:latin typeface="+mn-lt"/>
            </a:endParaRPr>
          </a:p>
          <a:p>
            <a:pPr marL="342900" indent="-342900" algn="just">
              <a:buFontTx/>
              <a:buChar char="-"/>
            </a:pPr>
            <a:endParaRPr lang="en-GB" sz="1800" b="0" dirty="0">
              <a:solidFill>
                <a:schemeClr val="tx1"/>
              </a:solidFill>
              <a:latin typeface="+mn-lt"/>
            </a:endParaRPr>
          </a:p>
          <a:p>
            <a:pPr marL="342900" indent="-342900" algn="just">
              <a:buFontTx/>
              <a:buChar char="-"/>
            </a:pPr>
            <a:endParaRPr lang="en-GB" sz="1800" b="0" dirty="0">
              <a:solidFill>
                <a:schemeClr val="tx1"/>
              </a:solidFill>
              <a:latin typeface="+mn-lt"/>
            </a:endParaRPr>
          </a:p>
          <a:p>
            <a:pPr marL="342900" indent="-342900" algn="just">
              <a:buFontTx/>
              <a:buChar char="-"/>
            </a:pPr>
            <a:endParaRPr lang="en-US" sz="1800" b="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6B9AF6-550D-955B-502D-5E99359255BF}"/>
              </a:ext>
            </a:extLst>
          </p:cNvPr>
          <p:cNvSpPr txBox="1"/>
          <p:nvPr/>
        </p:nvSpPr>
        <p:spPr>
          <a:xfrm>
            <a:off x="8761494" y="4805117"/>
            <a:ext cx="3161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0097A9"/>
                </a:solidFill>
              </a:rPr>
              <a:t>12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13B269A5-C546-DD15-5C51-B504918AEA86}"/>
                  </a:ext>
                </a:extLst>
              </p:cNvPr>
              <p:cNvSpPr txBox="1"/>
              <p:nvPr/>
            </p:nvSpPr>
            <p:spPr>
              <a:xfrm>
                <a:off x="4239355" y="2019843"/>
                <a:ext cx="1794209" cy="93942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𝑑𝐿</m:t>
                          </m:r>
                        </m:num>
                        <m:den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𝑑𝑧</m:t>
                          </m:r>
                        </m:den>
                      </m:f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𝑆</m:t>
                      </m:r>
                      <m:f>
                        <m:f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f>
                            <m:f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𝑑𝐸</m:t>
                              </m:r>
                            </m:num>
                            <m:den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𝑑𝑥</m:t>
                              </m:r>
                            </m:den>
                          </m:f>
                        </m:num>
                        <m:den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1+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𝑘𝐵</m:t>
                          </m:r>
                          <m:f>
                            <m:f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𝑑𝐸</m:t>
                              </m:r>
                            </m:num>
                            <m:den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𝑑𝑥</m:t>
                              </m:r>
                            </m:den>
                          </m:f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13B269A5-C546-DD15-5C51-B504918AEA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39355" y="2019843"/>
                <a:ext cx="1794209" cy="939424"/>
              </a:xfrm>
              <a:prstGeom prst="rect">
                <a:avLst/>
              </a:prstGeom>
              <a:blipFill>
                <a:blip r:embed="rId2"/>
                <a:stretch>
                  <a:fillRect l="-2797" t="-1333" r="-2098" b="-93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CE143159-2899-DD15-64CB-DB0E4E5647D3}"/>
              </a:ext>
            </a:extLst>
          </p:cNvPr>
          <p:cNvCxnSpPr/>
          <p:nvPr/>
        </p:nvCxnSpPr>
        <p:spPr>
          <a:xfrm>
            <a:off x="3304744" y="2489555"/>
            <a:ext cx="780911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07044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>
          <a:xfrm>
            <a:off x="431105" y="811158"/>
            <a:ext cx="6962677" cy="3745062"/>
          </a:xfrm>
        </p:spPr>
        <p:txBody>
          <a:bodyPr>
            <a:normAutofit/>
          </a:bodyPr>
          <a:lstStyle/>
          <a:p>
            <a:r>
              <a:rPr lang="en-US" sz="2400" dirty="0" err="1"/>
              <a:t>QuARC</a:t>
            </a:r>
            <a:r>
              <a:rPr lang="en-US" sz="2400" dirty="0"/>
              <a:t> model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5C419507-16AE-EE41-59E2-AFAC34C794BB}"/>
              </a:ext>
            </a:extLst>
          </p:cNvPr>
          <p:cNvSpPr txBox="1">
            <a:spLocks/>
          </p:cNvSpPr>
          <p:nvPr/>
        </p:nvSpPr>
        <p:spPr>
          <a:xfrm>
            <a:off x="431105" y="1329730"/>
            <a:ext cx="8201907" cy="36658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3200" b="1" kern="1200">
                <a:solidFill>
                  <a:srgbClr val="0097A9"/>
                </a:solidFill>
                <a:latin typeface="Arial" charset="0"/>
                <a:ea typeface="Arial" charset="0"/>
                <a:cs typeface="Arial" charset="0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5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b="1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b="1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1800" b="0" dirty="0">
                <a:solidFill>
                  <a:schemeClr val="tx1"/>
                </a:solidFill>
                <a:latin typeface="+mn-lt"/>
              </a:rPr>
              <a:t>Analytical model deployed to fit depth-light curve obtained by the PD to reconstruct Bragg curve and recover proton range in real-time [2]. </a:t>
            </a:r>
            <a:r>
              <a:rPr lang="en-GB" sz="1800" b="0" dirty="0">
                <a:solidFill>
                  <a:schemeClr val="tx1"/>
                </a:solidFill>
                <a:latin typeface="+mn-lt"/>
              </a:rPr>
              <a:t>The model combines </a:t>
            </a:r>
            <a:r>
              <a:rPr lang="en-GB" sz="1800" b="0" dirty="0" err="1">
                <a:solidFill>
                  <a:schemeClr val="tx1"/>
                </a:solidFill>
                <a:latin typeface="+mn-lt"/>
              </a:rPr>
              <a:t>Bortfeld’s</a:t>
            </a:r>
            <a:r>
              <a:rPr lang="en-GB" sz="1800" b="0" dirty="0">
                <a:solidFill>
                  <a:schemeClr val="tx1"/>
                </a:solidFill>
                <a:latin typeface="+mn-lt"/>
              </a:rPr>
              <a:t> description of the Bragg curve with Birks’ empirical law describing scintillator light quenching as a function of LET. </a:t>
            </a:r>
            <a:endParaRPr lang="en-US" sz="1800" b="0" dirty="0">
              <a:solidFill>
                <a:schemeClr val="tx1"/>
              </a:solidFill>
              <a:latin typeface="+mn-lt"/>
            </a:endParaRPr>
          </a:p>
          <a:p>
            <a:pPr algn="just"/>
            <a:endParaRPr lang="en-US" sz="1800" b="0" dirty="0">
              <a:solidFill>
                <a:schemeClr val="tx1"/>
              </a:solidFill>
              <a:latin typeface="+mn-lt"/>
            </a:endParaRPr>
          </a:p>
          <a:p>
            <a:pPr marL="342900" indent="-342900" algn="just">
              <a:buFontTx/>
              <a:buChar char="-"/>
            </a:pPr>
            <a:endParaRPr lang="en-US" sz="1000" b="0" dirty="0">
              <a:solidFill>
                <a:schemeClr val="tx1"/>
              </a:solidFill>
              <a:latin typeface="+mn-lt"/>
            </a:endParaRPr>
          </a:p>
          <a:p>
            <a:pPr marL="342900" indent="-342900" algn="just">
              <a:buFontTx/>
              <a:buChar char="-"/>
            </a:pPr>
            <a:endParaRPr lang="en-GB" sz="1800" b="0" dirty="0">
              <a:solidFill>
                <a:schemeClr val="tx1"/>
              </a:solidFill>
              <a:latin typeface="+mn-lt"/>
            </a:endParaRPr>
          </a:p>
          <a:p>
            <a:pPr marL="342900" indent="-342900" algn="just">
              <a:buFontTx/>
              <a:buChar char="-"/>
            </a:pPr>
            <a:endParaRPr lang="en-GB" sz="1800" b="0" dirty="0">
              <a:solidFill>
                <a:schemeClr val="tx1"/>
              </a:solidFill>
              <a:latin typeface="+mn-lt"/>
            </a:endParaRPr>
          </a:p>
          <a:p>
            <a:pPr marL="342900" indent="-342900" algn="just">
              <a:buFontTx/>
              <a:buChar char="-"/>
            </a:pPr>
            <a:endParaRPr lang="en-GB" sz="1800" b="0" dirty="0">
              <a:solidFill>
                <a:schemeClr val="tx1"/>
              </a:solidFill>
              <a:latin typeface="+mn-lt"/>
            </a:endParaRPr>
          </a:p>
          <a:p>
            <a:pPr marL="342900" indent="-342900" algn="just">
              <a:buFontTx/>
              <a:buChar char="-"/>
            </a:pPr>
            <a:endParaRPr lang="en-GB" sz="1800" b="0" dirty="0">
              <a:solidFill>
                <a:schemeClr val="tx1"/>
              </a:solidFill>
              <a:latin typeface="+mn-lt"/>
            </a:endParaRPr>
          </a:p>
          <a:p>
            <a:pPr marL="342900" indent="-342900" algn="just">
              <a:buFontTx/>
              <a:buChar char="-"/>
            </a:pPr>
            <a:endParaRPr lang="en-US" sz="1800" b="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6B9AF6-550D-955B-502D-5E99359255BF}"/>
              </a:ext>
            </a:extLst>
          </p:cNvPr>
          <p:cNvSpPr txBox="1"/>
          <p:nvPr/>
        </p:nvSpPr>
        <p:spPr>
          <a:xfrm>
            <a:off x="8761494" y="4805117"/>
            <a:ext cx="3161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0097A9"/>
                </a:solidFill>
              </a:rPr>
              <a:t>13</a:t>
            </a:r>
          </a:p>
        </p:txBody>
      </p:sp>
      <p:pic>
        <p:nvPicPr>
          <p:cNvPr id="10" name="Picture 9" descr="Diagram&#10;&#10;Description automatically generated">
            <a:extLst>
              <a:ext uri="{FF2B5EF4-FFF2-40B4-BE49-F238E27FC236}">
                <a16:creationId xmlns:a16="http://schemas.microsoft.com/office/drawing/2014/main" id="{3BEB88F3-928F-3B9F-0F13-FB64F49B41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0218" y="2683689"/>
            <a:ext cx="5440829" cy="1427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4372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>
          <a:xfrm>
            <a:off x="431105" y="811158"/>
            <a:ext cx="6962677" cy="3745062"/>
          </a:xfrm>
        </p:spPr>
        <p:txBody>
          <a:bodyPr>
            <a:normAutofit/>
          </a:bodyPr>
          <a:lstStyle/>
          <a:p>
            <a:r>
              <a:rPr lang="en-US" sz="2400" dirty="0" err="1"/>
              <a:t>QuARC</a:t>
            </a:r>
            <a:r>
              <a:rPr lang="en-US" sz="2400" dirty="0"/>
              <a:t> model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5C419507-16AE-EE41-59E2-AFAC34C794BB}"/>
              </a:ext>
            </a:extLst>
          </p:cNvPr>
          <p:cNvSpPr txBox="1">
            <a:spLocks/>
          </p:cNvSpPr>
          <p:nvPr/>
        </p:nvSpPr>
        <p:spPr>
          <a:xfrm>
            <a:off x="431105" y="1329730"/>
            <a:ext cx="8570663" cy="36658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3200" b="1" kern="1200">
                <a:solidFill>
                  <a:srgbClr val="0097A9"/>
                </a:solidFill>
                <a:latin typeface="Arial" charset="0"/>
                <a:ea typeface="Arial" charset="0"/>
                <a:cs typeface="Arial" charset="0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5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b="1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b="1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b="0" dirty="0">
                <a:solidFill>
                  <a:schemeClr val="tx1"/>
                </a:solidFill>
                <a:latin typeface="+mn-lt"/>
              </a:rPr>
              <a:t>4-fit-parameter model [2]. </a:t>
            </a:r>
          </a:p>
          <a:p>
            <a:pPr marL="342900" indent="-342900">
              <a:buFontTx/>
              <a:buChar char="-"/>
            </a:pPr>
            <a:endParaRPr lang="en-US" sz="1800" b="0" dirty="0">
              <a:solidFill>
                <a:schemeClr val="tx1"/>
              </a:solidFill>
              <a:latin typeface="+mn-lt"/>
            </a:endParaRPr>
          </a:p>
          <a:p>
            <a:pPr marL="342900" indent="-342900">
              <a:buFontTx/>
              <a:buChar char="-"/>
            </a:pPr>
            <a:endParaRPr lang="en-US" sz="1000" b="0" dirty="0">
              <a:solidFill>
                <a:schemeClr val="tx1"/>
              </a:solidFill>
              <a:latin typeface="+mn-lt"/>
            </a:endParaRPr>
          </a:p>
          <a:p>
            <a:pPr marL="342900" indent="-342900">
              <a:buFontTx/>
              <a:buChar char="-"/>
            </a:pPr>
            <a:endParaRPr lang="en-GB" sz="1800" b="0" dirty="0">
              <a:solidFill>
                <a:schemeClr val="tx1"/>
              </a:solidFill>
              <a:latin typeface="+mn-lt"/>
            </a:endParaRPr>
          </a:p>
          <a:p>
            <a:pPr marL="342900" indent="-342900">
              <a:buFontTx/>
              <a:buChar char="-"/>
            </a:pPr>
            <a:endParaRPr lang="en-GB" sz="1800" b="0" dirty="0">
              <a:solidFill>
                <a:schemeClr val="tx1"/>
              </a:solidFill>
              <a:latin typeface="+mn-lt"/>
            </a:endParaRPr>
          </a:p>
          <a:p>
            <a:pPr marL="342900" indent="-342900">
              <a:buFontTx/>
              <a:buChar char="-"/>
            </a:pPr>
            <a:endParaRPr lang="en-GB" sz="1800" b="0" dirty="0">
              <a:solidFill>
                <a:schemeClr val="tx1"/>
              </a:solidFill>
              <a:latin typeface="+mn-lt"/>
            </a:endParaRPr>
          </a:p>
          <a:p>
            <a:pPr marL="342900" indent="-342900">
              <a:buFontTx/>
              <a:buChar char="-"/>
            </a:pPr>
            <a:endParaRPr lang="en-GB" sz="1800" b="0" dirty="0">
              <a:solidFill>
                <a:schemeClr val="tx1"/>
              </a:solidFill>
              <a:latin typeface="+mn-lt"/>
            </a:endParaRPr>
          </a:p>
          <a:p>
            <a:pPr marL="342900" indent="-342900">
              <a:buFontTx/>
              <a:buChar char="-"/>
            </a:pPr>
            <a:endParaRPr lang="en-US" sz="1800" b="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6B9AF6-550D-955B-502D-5E99359255BF}"/>
              </a:ext>
            </a:extLst>
          </p:cNvPr>
          <p:cNvSpPr txBox="1"/>
          <p:nvPr/>
        </p:nvSpPr>
        <p:spPr>
          <a:xfrm>
            <a:off x="8761494" y="4805117"/>
            <a:ext cx="3161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0097A9"/>
                </a:solidFill>
              </a:rPr>
              <a:t>14</a:t>
            </a:r>
          </a:p>
        </p:txBody>
      </p:sp>
      <p:pic>
        <p:nvPicPr>
          <p:cNvPr id="10" name="Picture 9" descr="Diagram&#10;&#10;Description automatically generated">
            <a:extLst>
              <a:ext uri="{FF2B5EF4-FFF2-40B4-BE49-F238E27FC236}">
                <a16:creationId xmlns:a16="http://schemas.microsoft.com/office/drawing/2014/main" id="{3BEB88F3-928F-3B9F-0F13-FB64F49B41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4518" y="1625156"/>
            <a:ext cx="5440829" cy="1427795"/>
          </a:xfrm>
          <a:prstGeom prst="rect">
            <a:avLst/>
          </a:prstGeom>
        </p:spPr>
      </p:pic>
      <p:pic>
        <p:nvPicPr>
          <p:cNvPr id="11" name="Picture 10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96C209AF-5705-53A4-D132-0B6161D194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6209" y="3196977"/>
            <a:ext cx="3779744" cy="1828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7670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>
          <a:xfrm>
            <a:off x="418287" y="932308"/>
            <a:ext cx="3219142" cy="3745062"/>
          </a:xfrm>
        </p:spPr>
        <p:txBody>
          <a:bodyPr>
            <a:normAutofit/>
          </a:bodyPr>
          <a:lstStyle/>
          <a:p>
            <a:r>
              <a:rPr lang="en-US" sz="2400" dirty="0"/>
              <a:t>Overview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DC6642D-AD90-9A3C-5B61-0D660889148A}"/>
              </a:ext>
            </a:extLst>
          </p:cNvPr>
          <p:cNvSpPr txBox="1"/>
          <p:nvPr/>
        </p:nvSpPr>
        <p:spPr>
          <a:xfrm>
            <a:off x="497541" y="1329887"/>
            <a:ext cx="5560359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spc="-1" dirty="0">
                <a:solidFill>
                  <a:srgbClr val="000000"/>
                </a:solidFill>
              </a:rPr>
              <a:t>Proton Therapy</a:t>
            </a:r>
          </a:p>
          <a:p>
            <a:endParaRPr lang="en-GB" sz="700" spc="-1" dirty="0">
              <a:solidFill>
                <a:srgbClr val="000000"/>
              </a:solidFill>
            </a:endParaRPr>
          </a:p>
          <a:p>
            <a:r>
              <a:rPr lang="en-GB" spc="-1" dirty="0">
                <a:solidFill>
                  <a:srgbClr val="000000"/>
                </a:solidFill>
              </a:rPr>
              <a:t>C</a:t>
            </a:r>
            <a:r>
              <a:rPr lang="en-GB" sz="1800" spc="-1" dirty="0">
                <a:solidFill>
                  <a:srgbClr val="000000"/>
                </a:solidFill>
              </a:rPr>
              <a:t>hallenges in PT</a:t>
            </a:r>
          </a:p>
          <a:p>
            <a:endParaRPr lang="en-GB" sz="700" spc="-1" dirty="0">
              <a:solidFill>
                <a:srgbClr val="000000"/>
              </a:solidFill>
            </a:endParaRPr>
          </a:p>
          <a:p>
            <a:r>
              <a:rPr lang="en-GB" sz="1800" spc="-1" dirty="0" err="1">
                <a:solidFill>
                  <a:srgbClr val="000000"/>
                </a:solidFill>
              </a:rPr>
              <a:t>QuARC</a:t>
            </a:r>
            <a:endParaRPr lang="en-GB" spc="-1" dirty="0">
              <a:solidFill>
                <a:srgbClr val="000000"/>
              </a:solidFill>
            </a:endParaRPr>
          </a:p>
          <a:p>
            <a:endParaRPr lang="en-GB" sz="700" spc="-1" dirty="0">
              <a:solidFill>
                <a:srgbClr val="000000"/>
              </a:solidFill>
            </a:endParaRPr>
          </a:p>
          <a:p>
            <a:r>
              <a:rPr lang="en-GB" spc="-1" dirty="0">
                <a:solidFill>
                  <a:srgbClr val="000000"/>
                </a:solidFill>
              </a:rPr>
              <a:t>Analytical model</a:t>
            </a:r>
          </a:p>
          <a:p>
            <a:endParaRPr lang="en-GB" sz="700" spc="-1" dirty="0">
              <a:solidFill>
                <a:srgbClr val="000000"/>
              </a:solidFill>
            </a:endParaRPr>
          </a:p>
          <a:p>
            <a:r>
              <a:rPr lang="en-GB" sz="1800" spc="-1" dirty="0">
                <a:solidFill>
                  <a:srgbClr val="000000"/>
                </a:solidFill>
              </a:rPr>
              <a:t>Experimental results</a:t>
            </a:r>
          </a:p>
          <a:p>
            <a:endParaRPr lang="en-GB" sz="700" spc="-1" dirty="0">
              <a:solidFill>
                <a:srgbClr val="000000"/>
              </a:solidFill>
            </a:endParaRPr>
          </a:p>
          <a:p>
            <a:r>
              <a:rPr lang="en-GB" spc="-1" dirty="0">
                <a:solidFill>
                  <a:srgbClr val="000000"/>
                </a:solidFill>
              </a:rPr>
              <a:t>Clinical application </a:t>
            </a:r>
          </a:p>
          <a:p>
            <a:endParaRPr lang="en-GB" sz="700" spc="-1" dirty="0">
              <a:solidFill>
                <a:srgbClr val="000000"/>
              </a:solidFill>
            </a:endParaRPr>
          </a:p>
          <a:p>
            <a:r>
              <a:rPr lang="en-GB" sz="1800" spc="-1" dirty="0">
                <a:solidFill>
                  <a:srgbClr val="000000"/>
                </a:solidFill>
              </a:rPr>
              <a:t>Geant4 Simulation</a:t>
            </a:r>
          </a:p>
          <a:p>
            <a:endParaRPr lang="en-GB" sz="700" spc="-1" dirty="0">
              <a:solidFill>
                <a:srgbClr val="000000"/>
              </a:solidFill>
            </a:endParaRPr>
          </a:p>
          <a:p>
            <a:r>
              <a:rPr lang="en-GB" spc="-1" dirty="0">
                <a:solidFill>
                  <a:srgbClr val="000000"/>
                </a:solidFill>
              </a:rPr>
              <a:t>Future work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03731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>
          <a:xfrm>
            <a:off x="629839" y="897206"/>
            <a:ext cx="6962677" cy="531932"/>
          </a:xfrm>
        </p:spPr>
        <p:txBody>
          <a:bodyPr>
            <a:normAutofit/>
          </a:bodyPr>
          <a:lstStyle/>
          <a:p>
            <a:r>
              <a:rPr lang="en-US" sz="2400" dirty="0"/>
              <a:t>UCLH experiment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C89A7C00-133C-B479-1585-E8907087B6BE}"/>
              </a:ext>
            </a:extLst>
          </p:cNvPr>
          <p:cNvSpPr txBox="1">
            <a:spLocks/>
          </p:cNvSpPr>
          <p:nvPr/>
        </p:nvSpPr>
        <p:spPr>
          <a:xfrm>
            <a:off x="437829" y="1333093"/>
            <a:ext cx="8570663" cy="61336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3200" b="1" kern="1200">
                <a:solidFill>
                  <a:srgbClr val="0097A9"/>
                </a:solidFill>
                <a:latin typeface="Arial" charset="0"/>
                <a:ea typeface="Arial" charset="0"/>
                <a:cs typeface="Arial" charset="0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5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b="1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b="1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Tx/>
              <a:buChar char="-"/>
            </a:pPr>
            <a:r>
              <a:rPr lang="en-US" sz="1800" b="0" dirty="0">
                <a:solidFill>
                  <a:schemeClr val="tx1"/>
                </a:solidFill>
                <a:latin typeface="+mn-lt"/>
              </a:rPr>
              <a:t>3 modules tested</a:t>
            </a:r>
          </a:p>
          <a:p>
            <a:pPr marL="342900" indent="-342900">
              <a:buFontTx/>
              <a:buChar char="-"/>
            </a:pPr>
            <a:r>
              <a:rPr lang="en-US" sz="1800" b="0" dirty="0">
                <a:solidFill>
                  <a:schemeClr val="tx1"/>
                </a:solidFill>
                <a:latin typeface="+mn-lt"/>
              </a:rPr>
              <a:t>Beam energies 70-150 MeV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63E273E-DC42-ADA8-82FF-1497A13E278E}"/>
              </a:ext>
            </a:extLst>
          </p:cNvPr>
          <p:cNvSpPr txBox="1"/>
          <p:nvPr/>
        </p:nvSpPr>
        <p:spPr>
          <a:xfrm>
            <a:off x="8761494" y="4805117"/>
            <a:ext cx="3161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0097A9"/>
                </a:solidFill>
              </a:rPr>
              <a:t>15</a:t>
            </a:r>
          </a:p>
        </p:txBody>
      </p:sp>
      <p:pic>
        <p:nvPicPr>
          <p:cNvPr id="12" name="Picture 11" descr="A picture containing indoor, floor&#10;&#10;Description automatically generated">
            <a:extLst>
              <a:ext uri="{FF2B5EF4-FFF2-40B4-BE49-F238E27FC236}">
                <a16:creationId xmlns:a16="http://schemas.microsoft.com/office/drawing/2014/main" id="{D1A9DEEB-AFBB-8904-BA09-5B02E54A06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922" y="2144569"/>
            <a:ext cx="3283255" cy="2462441"/>
          </a:xfrm>
          <a:prstGeom prst="rect">
            <a:avLst/>
          </a:prstGeom>
        </p:spPr>
      </p:pic>
      <p:pic>
        <p:nvPicPr>
          <p:cNvPr id="13" name="Picture 12" descr="A picture containing floor, indoor, desk, wooden&#10;&#10;Description automatically generated">
            <a:extLst>
              <a:ext uri="{FF2B5EF4-FFF2-40B4-BE49-F238E27FC236}">
                <a16:creationId xmlns:a16="http://schemas.microsoft.com/office/drawing/2014/main" id="{C83978FD-D9D9-FCDA-F2BD-3932D37306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1966" y="1834701"/>
            <a:ext cx="3632902" cy="272467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6C32C91-BBB1-2346-DA0C-22B90A8D31DE}"/>
              </a:ext>
            </a:extLst>
          </p:cNvPr>
          <p:cNvSpPr txBox="1"/>
          <p:nvPr/>
        </p:nvSpPr>
        <p:spPr>
          <a:xfrm>
            <a:off x="1506070" y="4626679"/>
            <a:ext cx="4572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dirty="0"/>
              <a:t>White &amp; clear sheets</a:t>
            </a:r>
            <a:endParaRPr lang="en-US" sz="11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8DE5E72-B536-B7C9-0EF3-BCC902CB90FC}"/>
              </a:ext>
            </a:extLst>
          </p:cNvPr>
          <p:cNvSpPr txBox="1"/>
          <p:nvPr/>
        </p:nvSpPr>
        <p:spPr>
          <a:xfrm>
            <a:off x="5847229" y="4579046"/>
            <a:ext cx="4572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dirty="0"/>
              <a:t>Clear sheets only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20003899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>
          <a:xfrm>
            <a:off x="629839" y="897206"/>
            <a:ext cx="6962677" cy="531932"/>
          </a:xfrm>
        </p:spPr>
        <p:txBody>
          <a:bodyPr>
            <a:normAutofit/>
          </a:bodyPr>
          <a:lstStyle/>
          <a:p>
            <a:r>
              <a:rPr lang="en-US" sz="2400" dirty="0"/>
              <a:t>UCLH experiment</a:t>
            </a:r>
          </a:p>
        </p:txBody>
      </p:sp>
      <p:pic>
        <p:nvPicPr>
          <p:cNvPr id="2" name="Picture 1" descr="Chart, histogram&#10;&#10;Description automatically generated">
            <a:extLst>
              <a:ext uri="{FF2B5EF4-FFF2-40B4-BE49-F238E27FC236}">
                <a16:creationId xmlns:a16="http://schemas.microsoft.com/office/drawing/2014/main" id="{D04D0C42-7FD0-FE10-351D-190B08D823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531" r="9558"/>
          <a:stretch/>
        </p:blipFill>
        <p:spPr>
          <a:xfrm>
            <a:off x="430580" y="2147242"/>
            <a:ext cx="3758180" cy="2772384"/>
          </a:xfrm>
          <a:prstGeom prst="rect">
            <a:avLst/>
          </a:prstGeom>
        </p:spPr>
      </p:pic>
      <p:pic>
        <p:nvPicPr>
          <p:cNvPr id="5" name="Picture 4" descr="Chart, line chart&#10;&#10;Description automatically generated">
            <a:extLst>
              <a:ext uri="{FF2B5EF4-FFF2-40B4-BE49-F238E27FC236}">
                <a16:creationId xmlns:a16="http://schemas.microsoft.com/office/drawing/2014/main" id="{9F1126E3-3ADD-22D6-7458-034819D6B0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676" r="8772"/>
          <a:stretch/>
        </p:blipFill>
        <p:spPr>
          <a:xfrm>
            <a:off x="4701802" y="2129819"/>
            <a:ext cx="3758180" cy="2744115"/>
          </a:xfrm>
          <a:prstGeom prst="rect">
            <a:avLst/>
          </a:prstGeom>
        </p:spPr>
      </p:pic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54BB856B-3A6D-52E9-AE74-D5E2E2BBDFD0}"/>
              </a:ext>
            </a:extLst>
          </p:cNvPr>
          <p:cNvSpPr txBox="1">
            <a:spLocks/>
          </p:cNvSpPr>
          <p:nvPr/>
        </p:nvSpPr>
        <p:spPr>
          <a:xfrm>
            <a:off x="573337" y="1355708"/>
            <a:ext cx="8570663" cy="6133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3200" b="1" kern="1200">
                <a:solidFill>
                  <a:srgbClr val="0097A9"/>
                </a:solidFill>
                <a:latin typeface="Arial" charset="0"/>
                <a:ea typeface="Arial" charset="0"/>
                <a:cs typeface="Arial" charset="0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5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b="1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b="1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0" dirty="0">
                <a:solidFill>
                  <a:schemeClr val="tx1"/>
                </a:solidFill>
                <a:latin typeface="+mn-lt"/>
              </a:rPr>
              <a:t>Calibration is required with a shoot-through measurement to acknowledge the differences in light output between the sheets (130 MeV).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CB4905D-E342-921B-A28D-9DE2BD79FFB9}"/>
              </a:ext>
            </a:extLst>
          </p:cNvPr>
          <p:cNvSpPr txBox="1"/>
          <p:nvPr/>
        </p:nvSpPr>
        <p:spPr>
          <a:xfrm>
            <a:off x="8761494" y="4805117"/>
            <a:ext cx="3161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0097A9"/>
                </a:solidFill>
              </a:rPr>
              <a:t>16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FDC3C85-2AE9-B7E0-0FC1-5460ED977343}"/>
              </a:ext>
            </a:extLst>
          </p:cNvPr>
          <p:cNvSpPr txBox="1"/>
          <p:nvPr/>
        </p:nvSpPr>
        <p:spPr>
          <a:xfrm>
            <a:off x="1385046" y="4743129"/>
            <a:ext cx="4572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dirty="0"/>
              <a:t>White &amp; clear sheets</a:t>
            </a:r>
            <a:endParaRPr lang="en-US" sz="11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0EC067F-2200-E2C7-A689-C75451642C35}"/>
              </a:ext>
            </a:extLst>
          </p:cNvPr>
          <p:cNvSpPr txBox="1"/>
          <p:nvPr/>
        </p:nvSpPr>
        <p:spPr>
          <a:xfrm>
            <a:off x="6062382" y="4674312"/>
            <a:ext cx="4572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dirty="0"/>
              <a:t>Clear sheets only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6261894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>
          <a:xfrm>
            <a:off x="629839" y="897206"/>
            <a:ext cx="6962677" cy="531932"/>
          </a:xfrm>
        </p:spPr>
        <p:txBody>
          <a:bodyPr>
            <a:normAutofit/>
          </a:bodyPr>
          <a:lstStyle/>
          <a:p>
            <a:r>
              <a:rPr lang="en-US" sz="2400" dirty="0"/>
              <a:t>UCLH experiment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E504F17-E5A9-4438-8D4A-4A47BFB5A29E}"/>
              </a:ext>
            </a:extLst>
          </p:cNvPr>
          <p:cNvSpPr txBox="1"/>
          <p:nvPr/>
        </p:nvSpPr>
        <p:spPr>
          <a:xfrm>
            <a:off x="629839" y="1298205"/>
            <a:ext cx="63911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Background measurements for comparison and future subtraction.</a:t>
            </a:r>
          </a:p>
        </p:txBody>
      </p:sp>
      <p:pic>
        <p:nvPicPr>
          <p:cNvPr id="4" name="Picture 3" descr="Chart, line chart&#10;&#10;Description automatically generated">
            <a:extLst>
              <a:ext uri="{FF2B5EF4-FFF2-40B4-BE49-F238E27FC236}">
                <a16:creationId xmlns:a16="http://schemas.microsoft.com/office/drawing/2014/main" id="{245BFC78-F636-3EB8-FB26-F01280C2AF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92" t="9347" r="9515"/>
          <a:stretch/>
        </p:blipFill>
        <p:spPr>
          <a:xfrm>
            <a:off x="4514850" y="1902479"/>
            <a:ext cx="3609949" cy="273337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3C0D132-BBE8-4A8B-E980-DED8B6EE2FDA}"/>
              </a:ext>
            </a:extLst>
          </p:cNvPr>
          <p:cNvSpPr txBox="1"/>
          <p:nvPr/>
        </p:nvSpPr>
        <p:spPr>
          <a:xfrm>
            <a:off x="8761494" y="4805117"/>
            <a:ext cx="3161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0097A9"/>
                </a:solidFill>
              </a:rPr>
              <a:t>17</a:t>
            </a:r>
          </a:p>
        </p:txBody>
      </p:sp>
      <p:pic>
        <p:nvPicPr>
          <p:cNvPr id="5" name="Picture 4" descr="Chart, histogram&#10;&#10;Description automatically generated">
            <a:extLst>
              <a:ext uri="{FF2B5EF4-FFF2-40B4-BE49-F238E27FC236}">
                <a16:creationId xmlns:a16="http://schemas.microsoft.com/office/drawing/2014/main" id="{A6ECCEF4-DC29-ED41-BF8D-5120F7AD26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531" r="9558"/>
          <a:stretch/>
        </p:blipFill>
        <p:spPr>
          <a:xfrm>
            <a:off x="461639" y="1882972"/>
            <a:ext cx="3758180" cy="2772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2388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>
          <a:xfrm>
            <a:off x="629839" y="897206"/>
            <a:ext cx="6962677" cy="531932"/>
          </a:xfrm>
        </p:spPr>
        <p:txBody>
          <a:bodyPr>
            <a:normAutofit/>
          </a:bodyPr>
          <a:lstStyle/>
          <a:p>
            <a:r>
              <a:rPr lang="en-US" sz="2400" dirty="0"/>
              <a:t>UCLH experiment</a:t>
            </a:r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54BB856B-3A6D-52E9-AE74-D5E2E2BBDFD0}"/>
              </a:ext>
            </a:extLst>
          </p:cNvPr>
          <p:cNvSpPr txBox="1">
            <a:spLocks/>
          </p:cNvSpPr>
          <p:nvPr/>
        </p:nvSpPr>
        <p:spPr>
          <a:xfrm>
            <a:off x="573337" y="1355708"/>
            <a:ext cx="8570663" cy="6133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3200" b="1" kern="1200">
                <a:solidFill>
                  <a:srgbClr val="0097A9"/>
                </a:solidFill>
                <a:latin typeface="Arial" charset="0"/>
                <a:ea typeface="Arial" charset="0"/>
                <a:cs typeface="Arial" charset="0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5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b="1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b="1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0" dirty="0">
                <a:solidFill>
                  <a:schemeClr val="tx1"/>
                </a:solidFill>
                <a:latin typeface="+mn-lt"/>
              </a:rPr>
              <a:t>Initial calibrated data for a 90 MeV beam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CB4905D-E342-921B-A28D-9DE2BD79FFB9}"/>
              </a:ext>
            </a:extLst>
          </p:cNvPr>
          <p:cNvSpPr txBox="1"/>
          <p:nvPr/>
        </p:nvSpPr>
        <p:spPr>
          <a:xfrm>
            <a:off x="8761494" y="4805117"/>
            <a:ext cx="3161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0097A9"/>
                </a:solidFill>
              </a:rPr>
              <a:t>18</a:t>
            </a:r>
          </a:p>
        </p:txBody>
      </p:sp>
      <p:pic>
        <p:nvPicPr>
          <p:cNvPr id="9" name="Picture 8" descr="Chart, histogram&#10;&#10;Description automatically generated">
            <a:extLst>
              <a:ext uri="{FF2B5EF4-FFF2-40B4-BE49-F238E27FC236}">
                <a16:creationId xmlns:a16="http://schemas.microsoft.com/office/drawing/2014/main" id="{939EE901-FB27-A7F7-F439-9FECB9E590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06" t="9676" r="9642"/>
          <a:stretch/>
        </p:blipFill>
        <p:spPr>
          <a:xfrm>
            <a:off x="573337" y="1821924"/>
            <a:ext cx="3876265" cy="2983193"/>
          </a:xfrm>
          <a:prstGeom prst="rect">
            <a:avLst/>
          </a:prstGeom>
        </p:spPr>
      </p:pic>
      <p:pic>
        <p:nvPicPr>
          <p:cNvPr id="10" name="Picture 9" descr="Chart, line chart&#10;&#10;Description automatically generated">
            <a:extLst>
              <a:ext uri="{FF2B5EF4-FFF2-40B4-BE49-F238E27FC236}">
                <a16:creationId xmlns:a16="http://schemas.microsoft.com/office/drawing/2014/main" id="{51EF2096-F2B6-E50C-5AFB-F8FC1953CC2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60" t="9636" r="9737"/>
          <a:stretch/>
        </p:blipFill>
        <p:spPr>
          <a:xfrm>
            <a:off x="4721219" y="1812032"/>
            <a:ext cx="4040275" cy="311619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7DCA6FA-23E1-E610-67A8-92A2C37F3FBB}"/>
              </a:ext>
            </a:extLst>
          </p:cNvPr>
          <p:cNvSpPr txBox="1"/>
          <p:nvPr/>
        </p:nvSpPr>
        <p:spPr>
          <a:xfrm>
            <a:off x="1261782" y="4605063"/>
            <a:ext cx="4572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dirty="0"/>
              <a:t>Clear sheets only</a:t>
            </a:r>
            <a:endParaRPr lang="en-US" sz="11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7EAD5B8-39E1-DCE7-39DA-4299BCCFF81D}"/>
              </a:ext>
            </a:extLst>
          </p:cNvPr>
          <p:cNvSpPr txBox="1"/>
          <p:nvPr/>
        </p:nvSpPr>
        <p:spPr>
          <a:xfrm>
            <a:off x="6062382" y="4674312"/>
            <a:ext cx="4572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dirty="0"/>
              <a:t>White sheets only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2016765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>
          <a:xfrm>
            <a:off x="629839" y="897206"/>
            <a:ext cx="6962677" cy="531932"/>
          </a:xfrm>
        </p:spPr>
        <p:txBody>
          <a:bodyPr>
            <a:normAutofit/>
          </a:bodyPr>
          <a:lstStyle/>
          <a:p>
            <a:r>
              <a:rPr lang="en-US" sz="2400" dirty="0"/>
              <a:t>UCLH experiment II</a:t>
            </a:r>
          </a:p>
        </p:txBody>
      </p:sp>
      <p:pic>
        <p:nvPicPr>
          <p:cNvPr id="4" name="Run009" descr="Run009">
            <a:hlinkClick r:id="" action="ppaction://media"/>
            <a:extLst>
              <a:ext uri="{FF2B5EF4-FFF2-40B4-BE49-F238E27FC236}">
                <a16:creationId xmlns:a16="http://schemas.microsoft.com/office/drawing/2014/main" id="{41458485-28CC-E277-31B4-E46BAF7C165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845" t="8970" r="8691"/>
          <a:stretch/>
        </p:blipFill>
        <p:spPr>
          <a:xfrm>
            <a:off x="782005" y="2066553"/>
            <a:ext cx="4669049" cy="287439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21116EB-8417-3D30-6404-31C110F742E7}"/>
              </a:ext>
            </a:extLst>
          </p:cNvPr>
          <p:cNvSpPr txBox="1"/>
          <p:nvPr/>
        </p:nvSpPr>
        <p:spPr>
          <a:xfrm>
            <a:off x="5136542" y="2488088"/>
            <a:ext cx="386433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GB" sz="1600" dirty="0"/>
              <a:t>Black: Sheet Average Light Output</a:t>
            </a:r>
          </a:p>
          <a:p>
            <a:pPr lvl="1"/>
            <a:r>
              <a:rPr lang="en-GB" sz="1600" dirty="0">
                <a:solidFill>
                  <a:srgbClr val="0432FF"/>
                </a:solidFill>
              </a:rPr>
              <a:t>Blue: Fitted Quenched Depth-Light Curve</a:t>
            </a:r>
          </a:p>
          <a:p>
            <a:pPr lvl="1"/>
            <a:r>
              <a:rPr lang="en-GB" sz="1600" dirty="0">
                <a:solidFill>
                  <a:srgbClr val="00B050"/>
                </a:solidFill>
              </a:rPr>
              <a:t>Green: Reconstructed Depth-Dose Curve</a:t>
            </a:r>
          </a:p>
          <a:p>
            <a:pPr lvl="1"/>
            <a:r>
              <a:rPr lang="en-GB" sz="1600" dirty="0">
                <a:solidFill>
                  <a:srgbClr val="FF00FF"/>
                </a:solidFill>
              </a:rPr>
              <a:t>Magenta: UCLH Reference Dose Curve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98E073D-969F-1AAB-EAD9-B4B5BAB80A07}"/>
              </a:ext>
            </a:extLst>
          </p:cNvPr>
          <p:cNvSpPr txBox="1"/>
          <p:nvPr/>
        </p:nvSpPr>
        <p:spPr>
          <a:xfrm>
            <a:off x="629839" y="1316855"/>
            <a:ext cx="654223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Tx/>
              <a:buChar char="-"/>
            </a:pPr>
            <a:r>
              <a:rPr lang="en-US" b="0" dirty="0"/>
              <a:t>130 MeV</a:t>
            </a:r>
          </a:p>
          <a:p>
            <a:pPr marL="342900" indent="-342900">
              <a:buFontTx/>
              <a:buChar char="-"/>
            </a:pPr>
            <a:r>
              <a:rPr lang="en-GB" dirty="0">
                <a:solidFill>
                  <a:sysClr val="windowText" lastClr="000000"/>
                </a:solidFill>
              </a:rPr>
              <a:t>Accurate to 0.1 mm</a:t>
            </a:r>
            <a:endParaRPr lang="en-US" b="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585BDA0-EDA3-4B40-EC8F-D85A1EE4B0C2}"/>
              </a:ext>
            </a:extLst>
          </p:cNvPr>
          <p:cNvSpPr txBox="1"/>
          <p:nvPr/>
        </p:nvSpPr>
        <p:spPr>
          <a:xfrm>
            <a:off x="8761494" y="4805117"/>
            <a:ext cx="3161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0097A9"/>
                </a:solidFill>
              </a:rPr>
              <a:t>19</a:t>
            </a:r>
          </a:p>
        </p:txBody>
      </p:sp>
    </p:spTree>
    <p:extLst>
      <p:ext uri="{BB962C8B-B14F-4D97-AF65-F5344CB8AC3E}">
        <p14:creationId xmlns:p14="http://schemas.microsoft.com/office/powerpoint/2010/main" val="3285366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38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>
          <a:xfrm>
            <a:off x="629839" y="897206"/>
            <a:ext cx="6962677" cy="531932"/>
          </a:xfrm>
        </p:spPr>
        <p:txBody>
          <a:bodyPr>
            <a:normAutofit/>
          </a:bodyPr>
          <a:lstStyle/>
          <a:p>
            <a:r>
              <a:rPr lang="en-US" sz="2400" dirty="0"/>
              <a:t>UCLH experiment: conclusions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98E073D-969F-1AAB-EAD9-B4B5BAB80A07}"/>
              </a:ext>
            </a:extLst>
          </p:cNvPr>
          <p:cNvSpPr txBox="1"/>
          <p:nvPr/>
        </p:nvSpPr>
        <p:spPr>
          <a:xfrm>
            <a:off x="629839" y="1429138"/>
            <a:ext cx="6542237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Tx/>
              <a:buChar char="-"/>
            </a:pPr>
            <a:r>
              <a:rPr lang="en-US" dirty="0"/>
              <a:t>Proof of principle tested</a:t>
            </a:r>
          </a:p>
          <a:p>
            <a:pPr marL="342900" indent="-342900">
              <a:buFontTx/>
              <a:buChar char="-"/>
            </a:pPr>
            <a:r>
              <a:rPr lang="en-US" b="0" dirty="0"/>
              <a:t>Mylar foil gives better results than painting the sheets</a:t>
            </a:r>
          </a:p>
          <a:p>
            <a:pPr marL="342900" indent="-342900">
              <a:buFontTx/>
              <a:buChar char="-"/>
            </a:pPr>
            <a:r>
              <a:rPr lang="en-GB" dirty="0">
                <a:solidFill>
                  <a:sysClr val="windowText" lastClr="000000"/>
                </a:solidFill>
              </a:rPr>
              <a:t>Range reconstruction accurate to 0.1 mm </a:t>
            </a:r>
          </a:p>
          <a:p>
            <a:pPr marL="342900" indent="-342900">
              <a:buFontTx/>
              <a:buChar char="-"/>
            </a:pPr>
            <a:r>
              <a:rPr lang="en-GB" dirty="0">
                <a:solidFill>
                  <a:sysClr val="windowText" lastClr="000000"/>
                </a:solidFill>
              </a:rPr>
              <a:t>Total time ~10 mins (including setup time)</a:t>
            </a:r>
          </a:p>
          <a:p>
            <a:pPr marL="342900" indent="-342900">
              <a:buFontTx/>
              <a:buChar char="-"/>
            </a:pPr>
            <a:r>
              <a:rPr lang="en-GB" b="0" dirty="0">
                <a:solidFill>
                  <a:sysClr val="windowText" lastClr="000000"/>
                </a:solidFill>
              </a:rPr>
              <a:t>Working </a:t>
            </a:r>
            <a:r>
              <a:rPr lang="en-GB" dirty="0">
                <a:solidFill>
                  <a:sysClr val="windowText" lastClr="000000"/>
                </a:solidFill>
              </a:rPr>
              <a:t>detector at clinical rates</a:t>
            </a:r>
          </a:p>
          <a:p>
            <a:pPr marL="342900" indent="-342900">
              <a:buFontTx/>
              <a:buChar char="-"/>
            </a:pPr>
            <a:endParaRPr lang="en-GB" b="0" dirty="0">
              <a:solidFill>
                <a:sysClr val="windowText" lastClr="000000"/>
              </a:solidFill>
            </a:endParaRPr>
          </a:p>
          <a:p>
            <a:pPr marL="342900" indent="-342900">
              <a:buFontTx/>
              <a:buChar char="-"/>
            </a:pPr>
            <a:endParaRPr lang="en-GB" dirty="0">
              <a:solidFill>
                <a:sysClr val="windowText" lastClr="000000"/>
              </a:solidFill>
            </a:endParaRPr>
          </a:p>
          <a:p>
            <a:pPr marL="342900" indent="-342900">
              <a:buFontTx/>
              <a:buChar char="-"/>
            </a:pPr>
            <a:r>
              <a:rPr lang="en-GB" b="0" dirty="0">
                <a:solidFill>
                  <a:sysClr val="windowText" lastClr="000000"/>
                </a:solidFill>
              </a:rPr>
              <a:t>Higher beam energies?</a:t>
            </a:r>
          </a:p>
          <a:p>
            <a:pPr marL="342900" indent="-342900">
              <a:buFontTx/>
              <a:buChar char="-"/>
            </a:pPr>
            <a:r>
              <a:rPr lang="en-GB" dirty="0">
                <a:solidFill>
                  <a:sysClr val="windowText" lastClr="000000"/>
                </a:solidFill>
              </a:rPr>
              <a:t>FLASH dose rate?</a:t>
            </a:r>
            <a:endParaRPr lang="en-US" b="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585BDA0-EDA3-4B40-EC8F-D85A1EE4B0C2}"/>
              </a:ext>
            </a:extLst>
          </p:cNvPr>
          <p:cNvSpPr txBox="1"/>
          <p:nvPr/>
        </p:nvSpPr>
        <p:spPr>
          <a:xfrm>
            <a:off x="8761494" y="4805117"/>
            <a:ext cx="3161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0097A9"/>
                </a:solidFill>
              </a:rPr>
              <a:t>19</a:t>
            </a:r>
          </a:p>
        </p:txBody>
      </p:sp>
    </p:spTree>
    <p:extLst>
      <p:ext uri="{BB962C8B-B14F-4D97-AF65-F5344CB8AC3E}">
        <p14:creationId xmlns:p14="http://schemas.microsoft.com/office/powerpoint/2010/main" val="40710281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0F0C58E-D75C-7067-CF37-F0C417E14DCC}"/>
              </a:ext>
            </a:extLst>
          </p:cNvPr>
          <p:cNvSpPr txBox="1"/>
          <p:nvPr/>
        </p:nvSpPr>
        <p:spPr>
          <a:xfrm>
            <a:off x="8761494" y="4805117"/>
            <a:ext cx="3161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0097A9"/>
                </a:solidFill>
              </a:rPr>
              <a:t>20</a:t>
            </a:r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6EEC4229-6C5E-67AD-C902-6A07609F1C10}"/>
              </a:ext>
            </a:extLst>
          </p:cNvPr>
          <p:cNvSpPr txBox="1">
            <a:spLocks/>
          </p:cNvSpPr>
          <p:nvPr/>
        </p:nvSpPr>
        <p:spPr>
          <a:xfrm>
            <a:off x="629839" y="897206"/>
            <a:ext cx="6962677" cy="5319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3200" b="1" kern="1200">
                <a:solidFill>
                  <a:srgbClr val="0097A9"/>
                </a:solidFill>
                <a:latin typeface="Arial" charset="0"/>
                <a:ea typeface="Arial" charset="0"/>
                <a:cs typeface="Arial" charset="0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5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b="1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b="1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The Christie experiment</a:t>
            </a:r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362EB972-0E44-0A07-C82F-1BFF6EC0D8C0}"/>
              </a:ext>
            </a:extLst>
          </p:cNvPr>
          <p:cNvSpPr txBox="1">
            <a:spLocks/>
          </p:cNvSpPr>
          <p:nvPr/>
        </p:nvSpPr>
        <p:spPr>
          <a:xfrm>
            <a:off x="573337" y="1355708"/>
            <a:ext cx="8570663" cy="61336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3200" b="1" kern="1200">
                <a:solidFill>
                  <a:srgbClr val="0097A9"/>
                </a:solidFill>
                <a:latin typeface="Arial" charset="0"/>
                <a:ea typeface="Arial" charset="0"/>
                <a:cs typeface="Arial" charset="0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5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b="1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b="1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0" dirty="0">
                <a:solidFill>
                  <a:schemeClr val="tx1"/>
                </a:solidFill>
                <a:latin typeface="+mn-lt"/>
              </a:rPr>
              <a:t>Testing 4 modules (32 x 3mm sheets each) with clinical and FLASH currents.</a:t>
            </a:r>
          </a:p>
          <a:p>
            <a:r>
              <a:rPr lang="en-US" sz="1800" b="0" dirty="0">
                <a:solidFill>
                  <a:schemeClr val="tx1"/>
                </a:solidFill>
                <a:latin typeface="+mn-lt"/>
              </a:rPr>
              <a:t>Beam energies between 70 and 245 MeV.</a:t>
            </a:r>
          </a:p>
        </p:txBody>
      </p:sp>
      <p:pic>
        <p:nvPicPr>
          <p:cNvPr id="6" name="Picture 5" descr="A picture containing indoor, computer&#10;&#10;Description automatically generated">
            <a:extLst>
              <a:ext uri="{FF2B5EF4-FFF2-40B4-BE49-F238E27FC236}">
                <a16:creationId xmlns:a16="http://schemas.microsoft.com/office/drawing/2014/main" id="{E53E57E5-D200-21FF-C8E6-89C77657509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45214" y="2181053"/>
            <a:ext cx="4552768" cy="2412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83991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5C419507-16AE-EE41-59E2-AFAC34C794BB}"/>
              </a:ext>
            </a:extLst>
          </p:cNvPr>
          <p:cNvSpPr txBox="1">
            <a:spLocks/>
          </p:cNvSpPr>
          <p:nvPr/>
        </p:nvSpPr>
        <p:spPr>
          <a:xfrm>
            <a:off x="690917" y="1324446"/>
            <a:ext cx="8570663" cy="6133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3200" b="1" kern="1200">
                <a:solidFill>
                  <a:srgbClr val="0097A9"/>
                </a:solidFill>
                <a:latin typeface="Arial" charset="0"/>
                <a:ea typeface="Arial" charset="0"/>
                <a:cs typeface="Arial" charset="0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5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b="1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b="1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0" dirty="0">
                <a:solidFill>
                  <a:schemeClr val="tx1"/>
                </a:solidFill>
                <a:latin typeface="+mn-lt"/>
              </a:rPr>
              <a:t>Initial calibration is required with a shoot-through measurement.</a:t>
            </a:r>
          </a:p>
        </p:txBody>
      </p:sp>
      <p:pic>
        <p:nvPicPr>
          <p:cNvPr id="4" name="Content Placeholder 5" descr="Chart, histogram&#10;&#10;Description automatically generated">
            <a:extLst>
              <a:ext uri="{FF2B5EF4-FFF2-40B4-BE49-F238E27FC236}">
                <a16:creationId xmlns:a16="http://schemas.microsoft.com/office/drawing/2014/main" id="{AC90E4F9-543E-111A-53E6-7DBB1F4BCB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817" r="8042"/>
          <a:stretch/>
        </p:blipFill>
        <p:spPr>
          <a:xfrm>
            <a:off x="321860" y="1805618"/>
            <a:ext cx="4041711" cy="3230012"/>
          </a:xfrm>
          <a:prstGeom prst="rect">
            <a:avLst/>
          </a:prstGeom>
        </p:spPr>
      </p:pic>
      <p:pic>
        <p:nvPicPr>
          <p:cNvPr id="5" name="Picture 4" descr="Chart, histogram&#10;&#10;Description automatically generated">
            <a:extLst>
              <a:ext uri="{FF2B5EF4-FFF2-40B4-BE49-F238E27FC236}">
                <a16:creationId xmlns:a16="http://schemas.microsoft.com/office/drawing/2014/main" id="{2450E24A-DB59-9292-4A57-4AFF1B4E67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317" r="8687"/>
          <a:stretch/>
        </p:blipFill>
        <p:spPr>
          <a:xfrm>
            <a:off x="4424877" y="1821326"/>
            <a:ext cx="4336617" cy="323001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3E1995F-9932-8FCB-3E4C-E6C20142210D}"/>
              </a:ext>
            </a:extLst>
          </p:cNvPr>
          <p:cNvSpPr txBox="1"/>
          <p:nvPr/>
        </p:nvSpPr>
        <p:spPr>
          <a:xfrm>
            <a:off x="3109450" y="1854777"/>
            <a:ext cx="105830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245 MeV, front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5939CA3-93A8-B265-97E9-8B9F36747040}"/>
              </a:ext>
            </a:extLst>
          </p:cNvPr>
          <p:cNvSpPr txBox="1"/>
          <p:nvPr/>
        </p:nvSpPr>
        <p:spPr>
          <a:xfrm>
            <a:off x="7649879" y="1886073"/>
            <a:ext cx="99899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245 MeV, back</a:t>
            </a: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B9C6AAC2-3978-87CB-5875-42C3550D8DDD}"/>
              </a:ext>
            </a:extLst>
          </p:cNvPr>
          <p:cNvSpPr txBox="1">
            <a:spLocks/>
          </p:cNvSpPr>
          <p:nvPr/>
        </p:nvSpPr>
        <p:spPr>
          <a:xfrm>
            <a:off x="629839" y="897206"/>
            <a:ext cx="6962677" cy="5319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3200" b="1" kern="1200">
                <a:solidFill>
                  <a:srgbClr val="0097A9"/>
                </a:solidFill>
                <a:latin typeface="Arial" charset="0"/>
                <a:ea typeface="Arial" charset="0"/>
                <a:cs typeface="Arial" charset="0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5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b="1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b="1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The Christie experiment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D361309-6854-2308-61D1-E9F911DD914A}"/>
              </a:ext>
            </a:extLst>
          </p:cNvPr>
          <p:cNvSpPr txBox="1"/>
          <p:nvPr/>
        </p:nvSpPr>
        <p:spPr>
          <a:xfrm>
            <a:off x="8761494" y="4805117"/>
            <a:ext cx="3161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0097A9"/>
                </a:solidFill>
              </a:rPr>
              <a:t>21</a:t>
            </a:r>
          </a:p>
        </p:txBody>
      </p:sp>
    </p:spTree>
    <p:extLst>
      <p:ext uri="{BB962C8B-B14F-4D97-AF65-F5344CB8AC3E}">
        <p14:creationId xmlns:p14="http://schemas.microsoft.com/office/powerpoint/2010/main" val="294501528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1C51AA1-BAA4-E25F-7C39-51A46558445A}"/>
              </a:ext>
            </a:extLst>
          </p:cNvPr>
          <p:cNvSpPr txBox="1"/>
          <p:nvPr/>
        </p:nvSpPr>
        <p:spPr>
          <a:xfrm>
            <a:off x="692782" y="1297463"/>
            <a:ext cx="782138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/>
              <a:t>Comparison of the integrated photodiode charge for clinical and FLASH currents for a 245 MeV proton beam. The normalised calibration ratio shows that the light output is within 1% of each other. 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ABCAC56-BAB1-CF32-8D8B-4210AC029C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29" t="8488" r="-1820" b="3804"/>
          <a:stretch/>
        </p:blipFill>
        <p:spPr>
          <a:xfrm rot="5400000">
            <a:off x="2908244" y="1544416"/>
            <a:ext cx="2651579" cy="430172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0F0C58E-D75C-7067-CF37-F0C417E14DCC}"/>
              </a:ext>
            </a:extLst>
          </p:cNvPr>
          <p:cNvSpPr txBox="1"/>
          <p:nvPr/>
        </p:nvSpPr>
        <p:spPr>
          <a:xfrm>
            <a:off x="8761494" y="4805117"/>
            <a:ext cx="3161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0097A9"/>
                </a:solidFill>
              </a:rPr>
              <a:t>22</a:t>
            </a:r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6EEC4229-6C5E-67AD-C902-6A07609F1C10}"/>
              </a:ext>
            </a:extLst>
          </p:cNvPr>
          <p:cNvSpPr txBox="1">
            <a:spLocks/>
          </p:cNvSpPr>
          <p:nvPr/>
        </p:nvSpPr>
        <p:spPr>
          <a:xfrm>
            <a:off x="629839" y="897206"/>
            <a:ext cx="6962677" cy="5319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3200" b="1" kern="1200">
                <a:solidFill>
                  <a:srgbClr val="0097A9"/>
                </a:solidFill>
                <a:latin typeface="Arial" charset="0"/>
                <a:ea typeface="Arial" charset="0"/>
                <a:cs typeface="Arial" charset="0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5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b="1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b="1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The Christie experiment</a:t>
            </a:r>
          </a:p>
        </p:txBody>
      </p:sp>
    </p:spTree>
    <p:extLst>
      <p:ext uri="{BB962C8B-B14F-4D97-AF65-F5344CB8AC3E}">
        <p14:creationId xmlns:p14="http://schemas.microsoft.com/office/powerpoint/2010/main" val="7391765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E504F17-E5A9-4438-8D4A-4A47BFB5A29E}"/>
              </a:ext>
            </a:extLst>
          </p:cNvPr>
          <p:cNvSpPr txBox="1"/>
          <p:nvPr/>
        </p:nvSpPr>
        <p:spPr>
          <a:xfrm>
            <a:off x="629839" y="1298205"/>
            <a:ext cx="45180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FLASH measurements at 245 MeV: initial data.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577E3DB4-6D02-4496-F13B-5BC70202159C}"/>
              </a:ext>
            </a:extLst>
          </p:cNvPr>
          <p:cNvSpPr txBox="1">
            <a:spLocks/>
          </p:cNvSpPr>
          <p:nvPr/>
        </p:nvSpPr>
        <p:spPr>
          <a:xfrm>
            <a:off x="629839" y="897206"/>
            <a:ext cx="6962677" cy="5319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3200" b="1" kern="1200">
                <a:solidFill>
                  <a:srgbClr val="0097A9"/>
                </a:solidFill>
                <a:latin typeface="Arial" charset="0"/>
                <a:ea typeface="Arial" charset="0"/>
                <a:cs typeface="Arial" charset="0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5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b="1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b="1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The Christie experiment</a:t>
            </a:r>
          </a:p>
        </p:txBody>
      </p:sp>
      <p:pic>
        <p:nvPicPr>
          <p:cNvPr id="11" name="Picture 10" descr="Chart, line chart&#10;&#10;Description automatically generated">
            <a:extLst>
              <a:ext uri="{FF2B5EF4-FFF2-40B4-BE49-F238E27FC236}">
                <a16:creationId xmlns:a16="http://schemas.microsoft.com/office/drawing/2014/main" id="{A4DD364A-1A1F-8F63-7390-515F82B118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094" r="8282"/>
          <a:stretch/>
        </p:blipFill>
        <p:spPr>
          <a:xfrm>
            <a:off x="2067346" y="1754841"/>
            <a:ext cx="4434458" cy="331264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83E42F6-5BBB-E2AA-119A-E21DB3FE65B3}"/>
              </a:ext>
            </a:extLst>
          </p:cNvPr>
          <p:cNvSpPr txBox="1"/>
          <p:nvPr/>
        </p:nvSpPr>
        <p:spPr>
          <a:xfrm>
            <a:off x="8761494" y="4805117"/>
            <a:ext cx="3161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0097A9"/>
                </a:solidFill>
              </a:rPr>
              <a:t>23</a:t>
            </a:r>
          </a:p>
        </p:txBody>
      </p:sp>
    </p:spTree>
    <p:extLst>
      <p:ext uri="{BB962C8B-B14F-4D97-AF65-F5344CB8AC3E}">
        <p14:creationId xmlns:p14="http://schemas.microsoft.com/office/powerpoint/2010/main" val="1787451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>
          <a:xfrm>
            <a:off x="418287" y="932308"/>
            <a:ext cx="8307426" cy="3745062"/>
          </a:xfrm>
        </p:spPr>
        <p:txBody>
          <a:bodyPr>
            <a:normAutofit/>
          </a:bodyPr>
          <a:lstStyle/>
          <a:p>
            <a:r>
              <a:rPr lang="en-US" sz="2400" dirty="0"/>
              <a:t>Proton therapy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C42A428-290C-104D-CCAC-CB7125F1FB5C}"/>
              </a:ext>
            </a:extLst>
          </p:cNvPr>
          <p:cNvSpPr txBox="1"/>
          <p:nvPr/>
        </p:nvSpPr>
        <p:spPr>
          <a:xfrm>
            <a:off x="8761494" y="4805117"/>
            <a:ext cx="2503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0097A9"/>
                </a:solidFill>
              </a:rPr>
              <a:t>1</a:t>
            </a:r>
          </a:p>
        </p:txBody>
      </p:sp>
      <p:pic>
        <p:nvPicPr>
          <p:cNvPr id="19" name="Picture 18" descr="A picture containing timeline&#10;&#10;Description automatically generated">
            <a:extLst>
              <a:ext uri="{FF2B5EF4-FFF2-40B4-BE49-F238E27FC236}">
                <a16:creationId xmlns:a16="http://schemas.microsoft.com/office/drawing/2014/main" id="{F8340E31-E510-BBE5-2482-1AD266EF80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4602"/>
          <a:stretch/>
        </p:blipFill>
        <p:spPr>
          <a:xfrm>
            <a:off x="4801838" y="2571750"/>
            <a:ext cx="4025855" cy="1974511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2E98D78-FE8D-E730-1916-B71F770E6159}"/>
              </a:ext>
            </a:extLst>
          </p:cNvPr>
          <p:cNvSpPr txBox="1"/>
          <p:nvPr/>
        </p:nvSpPr>
        <p:spPr>
          <a:xfrm>
            <a:off x="418287" y="1371421"/>
            <a:ext cx="85374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spc="-1" dirty="0">
                <a:solidFill>
                  <a:srgbClr val="000000"/>
                </a:solidFill>
              </a:rPr>
              <a:t>Proton Therapy (PT) is a modality of radiotherapy that utilises proton beams with energies between 70 MeV and 250 MeV to irradiate cancerous structures.</a:t>
            </a:r>
            <a:endParaRPr lang="en-US" dirty="0"/>
          </a:p>
        </p:txBody>
      </p:sp>
      <p:pic>
        <p:nvPicPr>
          <p:cNvPr id="25" name="Picture 24" descr="A picture containing chart&#10;&#10;Description automatically generated">
            <a:extLst>
              <a:ext uri="{FF2B5EF4-FFF2-40B4-BE49-F238E27FC236}">
                <a16:creationId xmlns:a16="http://schemas.microsoft.com/office/drawing/2014/main" id="{B7934F2A-9F3B-E180-AB8A-52835EA2BD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569" y="2330143"/>
            <a:ext cx="3736594" cy="2216118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EE27CE46-BF23-D6AF-91B4-BCA9EBB62CDF}"/>
              </a:ext>
            </a:extLst>
          </p:cNvPr>
          <p:cNvSpPr txBox="1"/>
          <p:nvPr/>
        </p:nvSpPr>
        <p:spPr>
          <a:xfrm>
            <a:off x="981635" y="4567967"/>
            <a:ext cx="4572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800" i="1" dirty="0"/>
              <a:t>(F Aliyah et al 2021 IOP Conf. Ser.: Earth Environ. Sci. 927 012042)</a:t>
            </a:r>
            <a:endParaRPr lang="en-US" sz="800" i="1" dirty="0"/>
          </a:p>
        </p:txBody>
      </p:sp>
    </p:spTree>
    <p:extLst>
      <p:ext uri="{BB962C8B-B14F-4D97-AF65-F5344CB8AC3E}">
        <p14:creationId xmlns:p14="http://schemas.microsoft.com/office/powerpoint/2010/main" val="3181146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8C8F71FB-5AC7-ADCE-0557-942A4B2DCF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97800" y="954961"/>
            <a:ext cx="6962677" cy="3745062"/>
          </a:xfrm>
        </p:spPr>
        <p:txBody>
          <a:bodyPr>
            <a:normAutofit/>
          </a:bodyPr>
          <a:lstStyle/>
          <a:p>
            <a:r>
              <a:rPr lang="en-US" sz="2400" dirty="0"/>
              <a:t>Christie Beam Test: </a:t>
            </a:r>
            <a:r>
              <a:rPr lang="en-US" sz="2400" b="0" dirty="0"/>
              <a:t>Results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7CFD69F-C1AD-6615-3E49-8D5E807901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514" b="1377"/>
          <a:stretch/>
        </p:blipFill>
        <p:spPr>
          <a:xfrm rot="5400000">
            <a:off x="687955" y="1411305"/>
            <a:ext cx="3004389" cy="401297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738EB6A-3029-B00B-E642-D3DFE0675AA6}"/>
              </a:ext>
            </a:extLst>
          </p:cNvPr>
          <p:cNvSpPr txBox="1"/>
          <p:nvPr/>
        </p:nvSpPr>
        <p:spPr>
          <a:xfrm>
            <a:off x="8761494" y="4805117"/>
            <a:ext cx="3161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0097A9"/>
                </a:solidFill>
              </a:rPr>
              <a:t>24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6494036-5659-0593-8E7C-2B65B262043A}"/>
              </a:ext>
            </a:extLst>
          </p:cNvPr>
          <p:cNvSpPr txBox="1"/>
          <p:nvPr/>
        </p:nvSpPr>
        <p:spPr>
          <a:xfrm>
            <a:off x="3542557" y="1684766"/>
            <a:ext cx="1524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/>
              <a:t>245 MeV</a:t>
            </a:r>
          </a:p>
        </p:txBody>
      </p:sp>
    </p:spTree>
    <p:extLst>
      <p:ext uri="{BB962C8B-B14F-4D97-AF65-F5344CB8AC3E}">
        <p14:creationId xmlns:p14="http://schemas.microsoft.com/office/powerpoint/2010/main" val="366254359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8C8F71FB-5AC7-ADCE-0557-942A4B2DCF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97800" y="954961"/>
            <a:ext cx="6962677" cy="3745062"/>
          </a:xfrm>
        </p:spPr>
        <p:txBody>
          <a:bodyPr>
            <a:normAutofit/>
          </a:bodyPr>
          <a:lstStyle/>
          <a:p>
            <a:r>
              <a:rPr lang="en-US" sz="2400" dirty="0"/>
              <a:t>Christie Beam Test: </a:t>
            </a:r>
            <a:r>
              <a:rPr lang="en-US" sz="2400" b="0" dirty="0"/>
              <a:t>Results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C1EA5AE-97D6-8307-CB32-C390DEB47568}"/>
              </a:ext>
            </a:extLst>
          </p:cNvPr>
          <p:cNvPicPr>
            <a:picLocks/>
          </p:cNvPicPr>
          <p:nvPr/>
        </p:nvPicPr>
        <p:blipFill rotWithShape="1">
          <a:blip r:embed="rId2"/>
          <a:srcRect l="8596" r="-1393"/>
          <a:stretch/>
        </p:blipFill>
        <p:spPr>
          <a:xfrm rot="5400000">
            <a:off x="5252005" y="1347695"/>
            <a:ext cx="3067215" cy="407736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7CFD69F-C1AD-6615-3E49-8D5E807901E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514" b="1377"/>
          <a:stretch/>
        </p:blipFill>
        <p:spPr>
          <a:xfrm rot="5400000">
            <a:off x="687955" y="1411305"/>
            <a:ext cx="3004389" cy="401297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75615E4-90BC-1938-F52A-824E395B9993}"/>
              </a:ext>
            </a:extLst>
          </p:cNvPr>
          <p:cNvSpPr/>
          <p:nvPr/>
        </p:nvSpPr>
        <p:spPr>
          <a:xfrm>
            <a:off x="497800" y="4269850"/>
            <a:ext cx="1688809" cy="516835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F87DEA9-46C1-6EAD-F36E-F2900E27D2FD}"/>
              </a:ext>
            </a:extLst>
          </p:cNvPr>
          <p:cNvCxnSpPr/>
          <p:nvPr/>
        </p:nvCxnSpPr>
        <p:spPr>
          <a:xfrm flipV="1">
            <a:off x="2186609" y="1915598"/>
            <a:ext cx="2957885" cy="2354252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5C5BAA9-07E5-2EE7-1F0E-B8492BD02E35}"/>
              </a:ext>
            </a:extLst>
          </p:cNvPr>
          <p:cNvCxnSpPr>
            <a:cxnSpLocks/>
          </p:cNvCxnSpPr>
          <p:nvPr/>
        </p:nvCxnSpPr>
        <p:spPr>
          <a:xfrm flipV="1">
            <a:off x="2186609" y="4528267"/>
            <a:ext cx="2957885" cy="258418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D1E2404E-564E-C393-FE2E-1083EA4CC11D}"/>
              </a:ext>
            </a:extLst>
          </p:cNvPr>
          <p:cNvSpPr txBox="1"/>
          <p:nvPr/>
        </p:nvSpPr>
        <p:spPr>
          <a:xfrm>
            <a:off x="8761494" y="4805117"/>
            <a:ext cx="3161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0097A9"/>
                </a:solidFill>
              </a:rPr>
              <a:t>24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FB77E78-D5ED-56E1-CE51-D5699D3D499E}"/>
              </a:ext>
            </a:extLst>
          </p:cNvPr>
          <p:cNvSpPr txBox="1"/>
          <p:nvPr/>
        </p:nvSpPr>
        <p:spPr>
          <a:xfrm>
            <a:off x="3542557" y="1684766"/>
            <a:ext cx="1524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/>
              <a:t>245 MeV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547C812-E365-A63E-226C-776EA22043D8}"/>
              </a:ext>
            </a:extLst>
          </p:cNvPr>
          <p:cNvSpPr txBox="1"/>
          <p:nvPr/>
        </p:nvSpPr>
        <p:spPr>
          <a:xfrm>
            <a:off x="8188952" y="1645912"/>
            <a:ext cx="1524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/>
              <a:t>150 MeV</a:t>
            </a:r>
          </a:p>
        </p:txBody>
      </p:sp>
    </p:spTree>
    <p:extLst>
      <p:ext uri="{BB962C8B-B14F-4D97-AF65-F5344CB8AC3E}">
        <p14:creationId xmlns:p14="http://schemas.microsoft.com/office/powerpoint/2010/main" val="385937703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8C8F71FB-5AC7-ADCE-0557-942A4B2DCF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97800" y="954961"/>
            <a:ext cx="6962677" cy="3745062"/>
          </a:xfrm>
        </p:spPr>
        <p:txBody>
          <a:bodyPr>
            <a:normAutofit/>
          </a:bodyPr>
          <a:lstStyle/>
          <a:p>
            <a:r>
              <a:rPr lang="en-US" sz="2400" dirty="0"/>
              <a:t>Christie Beam Test: </a:t>
            </a:r>
            <a:r>
              <a:rPr lang="en-US" sz="2400" b="0" dirty="0"/>
              <a:t>Results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C1EA5AE-97D6-8307-CB32-C390DEB47568}"/>
              </a:ext>
            </a:extLst>
          </p:cNvPr>
          <p:cNvPicPr>
            <a:picLocks/>
          </p:cNvPicPr>
          <p:nvPr/>
        </p:nvPicPr>
        <p:blipFill rotWithShape="1">
          <a:blip r:embed="rId2"/>
          <a:srcRect l="8596" r="-1393"/>
          <a:stretch/>
        </p:blipFill>
        <p:spPr>
          <a:xfrm rot="5400000">
            <a:off x="5252005" y="1347695"/>
            <a:ext cx="3067215" cy="407736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7CFD69F-C1AD-6615-3E49-8D5E807901E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514" b="1377"/>
          <a:stretch/>
        </p:blipFill>
        <p:spPr>
          <a:xfrm rot="5400000">
            <a:off x="687955" y="1411305"/>
            <a:ext cx="3004389" cy="401297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75615E4-90BC-1938-F52A-824E395B9993}"/>
              </a:ext>
            </a:extLst>
          </p:cNvPr>
          <p:cNvSpPr/>
          <p:nvPr/>
        </p:nvSpPr>
        <p:spPr>
          <a:xfrm>
            <a:off x="497800" y="4269850"/>
            <a:ext cx="1688809" cy="516835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F87DEA9-46C1-6EAD-F36E-F2900E27D2FD}"/>
              </a:ext>
            </a:extLst>
          </p:cNvPr>
          <p:cNvCxnSpPr/>
          <p:nvPr/>
        </p:nvCxnSpPr>
        <p:spPr>
          <a:xfrm flipV="1">
            <a:off x="2186609" y="1915598"/>
            <a:ext cx="2957885" cy="2354252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5C5BAA9-07E5-2EE7-1F0E-B8492BD02E35}"/>
              </a:ext>
            </a:extLst>
          </p:cNvPr>
          <p:cNvCxnSpPr>
            <a:cxnSpLocks/>
          </p:cNvCxnSpPr>
          <p:nvPr/>
        </p:nvCxnSpPr>
        <p:spPr>
          <a:xfrm flipV="1">
            <a:off x="2186609" y="4528267"/>
            <a:ext cx="2957885" cy="258418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Table&#10;&#10;Description automatically generated">
            <a:extLst>
              <a:ext uri="{FF2B5EF4-FFF2-40B4-BE49-F238E27FC236}">
                <a16:creationId xmlns:a16="http://schemas.microsoft.com/office/drawing/2014/main" id="{6C3ED36F-B254-3107-FFAD-99D09381E8E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3286"/>
          <a:stretch/>
        </p:blipFill>
        <p:spPr>
          <a:xfrm>
            <a:off x="5059184" y="955478"/>
            <a:ext cx="3856383" cy="70170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AF2C4D2-633E-A2D6-6DAA-E78B38558CB2}"/>
              </a:ext>
            </a:extLst>
          </p:cNvPr>
          <p:cNvSpPr txBox="1"/>
          <p:nvPr/>
        </p:nvSpPr>
        <p:spPr>
          <a:xfrm>
            <a:off x="8761494" y="4805117"/>
            <a:ext cx="3161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0097A9"/>
                </a:solidFill>
              </a:rPr>
              <a:t>24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C121AC1-50B3-39EB-8559-5E2B6F246D05}"/>
              </a:ext>
            </a:extLst>
          </p:cNvPr>
          <p:cNvSpPr txBox="1"/>
          <p:nvPr/>
        </p:nvSpPr>
        <p:spPr>
          <a:xfrm>
            <a:off x="8188952" y="1645912"/>
            <a:ext cx="1524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/>
              <a:t>150 MeV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CBE246C-06DB-B30B-60CA-7B2565506674}"/>
              </a:ext>
            </a:extLst>
          </p:cNvPr>
          <p:cNvSpPr txBox="1"/>
          <p:nvPr/>
        </p:nvSpPr>
        <p:spPr>
          <a:xfrm>
            <a:off x="3542557" y="1684766"/>
            <a:ext cx="1524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/>
              <a:t>245 MeV</a:t>
            </a:r>
          </a:p>
        </p:txBody>
      </p:sp>
    </p:spTree>
    <p:extLst>
      <p:ext uri="{BB962C8B-B14F-4D97-AF65-F5344CB8AC3E}">
        <p14:creationId xmlns:p14="http://schemas.microsoft.com/office/powerpoint/2010/main" val="59238607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>
          <a:xfrm>
            <a:off x="629839" y="897206"/>
            <a:ext cx="6962677" cy="531932"/>
          </a:xfrm>
        </p:spPr>
        <p:txBody>
          <a:bodyPr>
            <a:normAutofit/>
          </a:bodyPr>
          <a:lstStyle/>
          <a:p>
            <a:r>
              <a:rPr lang="en-US" sz="2400" dirty="0"/>
              <a:t>The Christie experiment: conclusions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98E073D-969F-1AAB-EAD9-B4B5BAB80A07}"/>
              </a:ext>
            </a:extLst>
          </p:cNvPr>
          <p:cNvSpPr txBox="1"/>
          <p:nvPr/>
        </p:nvSpPr>
        <p:spPr>
          <a:xfrm>
            <a:off x="629839" y="1429138"/>
            <a:ext cx="654223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Tx/>
              <a:buChar char="-"/>
            </a:pPr>
            <a:r>
              <a:rPr lang="en-US" dirty="0"/>
              <a:t>Difference in light output due to productions mechanisms</a:t>
            </a:r>
            <a:endParaRPr lang="en-US" b="0" dirty="0"/>
          </a:p>
          <a:p>
            <a:pPr marL="342900" indent="-342900">
              <a:buFontTx/>
              <a:buChar char="-"/>
            </a:pPr>
            <a:r>
              <a:rPr lang="en-GB" dirty="0">
                <a:solidFill>
                  <a:sysClr val="windowText" lastClr="000000"/>
                </a:solidFill>
              </a:rPr>
              <a:t>Detector working at energies up to 245 MeV</a:t>
            </a:r>
          </a:p>
          <a:p>
            <a:pPr marL="342900" indent="-342900">
              <a:buFontTx/>
              <a:buChar char="-"/>
            </a:pPr>
            <a:r>
              <a:rPr lang="en-GB" dirty="0">
                <a:solidFill>
                  <a:sysClr val="windowText" lastClr="000000"/>
                </a:solidFill>
              </a:rPr>
              <a:t>Detector can handle FLASH rates</a:t>
            </a:r>
          </a:p>
          <a:p>
            <a:pPr marL="342900" indent="-342900">
              <a:buFontTx/>
              <a:buChar char="-"/>
            </a:pPr>
            <a:endParaRPr lang="en-GB" dirty="0">
              <a:solidFill>
                <a:sysClr val="windowText" lastClr="000000"/>
              </a:solidFill>
            </a:endParaRPr>
          </a:p>
          <a:p>
            <a:pPr marL="342900" indent="-342900">
              <a:buFontTx/>
              <a:buChar char="-"/>
            </a:pPr>
            <a:endParaRPr lang="en-GB" dirty="0">
              <a:solidFill>
                <a:sysClr val="windowText" lastClr="000000"/>
              </a:solidFill>
            </a:endParaRPr>
          </a:p>
          <a:p>
            <a:pPr marL="342900" indent="-342900">
              <a:buFontTx/>
              <a:buChar char="-"/>
            </a:pPr>
            <a:r>
              <a:rPr lang="en-GB" dirty="0">
                <a:solidFill>
                  <a:sysClr val="windowText" lastClr="000000"/>
                </a:solidFill>
              </a:rPr>
              <a:t>Clinical application?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585BDA0-EDA3-4B40-EC8F-D85A1EE4B0C2}"/>
              </a:ext>
            </a:extLst>
          </p:cNvPr>
          <p:cNvSpPr txBox="1"/>
          <p:nvPr/>
        </p:nvSpPr>
        <p:spPr>
          <a:xfrm>
            <a:off x="8761494" y="4805117"/>
            <a:ext cx="3161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0097A9"/>
                </a:solidFill>
              </a:rPr>
              <a:t>25</a:t>
            </a:r>
          </a:p>
        </p:txBody>
      </p:sp>
    </p:spTree>
    <p:extLst>
      <p:ext uri="{BB962C8B-B14F-4D97-AF65-F5344CB8AC3E}">
        <p14:creationId xmlns:p14="http://schemas.microsoft.com/office/powerpoint/2010/main" val="70748098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>
          <a:xfrm>
            <a:off x="629839" y="806459"/>
            <a:ext cx="6962677" cy="3745062"/>
          </a:xfrm>
        </p:spPr>
        <p:txBody>
          <a:bodyPr>
            <a:normAutofit/>
          </a:bodyPr>
          <a:lstStyle/>
          <a:p>
            <a:r>
              <a:rPr lang="en-US" sz="2400" dirty="0"/>
              <a:t>Clinical application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D7CD8F1-F181-765D-21CF-3DDC7FD68160}"/>
              </a:ext>
            </a:extLst>
          </p:cNvPr>
          <p:cNvSpPr txBox="1"/>
          <p:nvPr/>
        </p:nvSpPr>
        <p:spPr>
          <a:xfrm>
            <a:off x="8761494" y="4805117"/>
            <a:ext cx="3161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0097A9"/>
                </a:solidFill>
              </a:rPr>
              <a:t>26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6811E3A-A9D4-B005-57DC-48E384C0C7EA}"/>
              </a:ext>
            </a:extLst>
          </p:cNvPr>
          <p:cNvSpPr txBox="1"/>
          <p:nvPr/>
        </p:nvSpPr>
        <p:spPr>
          <a:xfrm>
            <a:off x="629839" y="1388797"/>
            <a:ext cx="8110749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GB" sz="1800" dirty="0">
                <a:effectLst/>
                <a:latin typeface="CMR10"/>
              </a:rPr>
              <a:t>A compact version of the </a:t>
            </a:r>
            <a:r>
              <a:rPr lang="en-GB" sz="1800" dirty="0" err="1">
                <a:effectLst/>
                <a:latin typeface="CMR10"/>
              </a:rPr>
              <a:t>QuARC</a:t>
            </a:r>
            <a:r>
              <a:rPr lang="en-GB" sz="1800" dirty="0">
                <a:effectLst/>
                <a:latin typeface="CMR10"/>
              </a:rPr>
              <a:t> has been designed for the Clatterbridge proton therapy centre in Liverpool, UK, as part of an upgrade to their clinical control system. </a:t>
            </a:r>
          </a:p>
          <a:p>
            <a:pPr marL="285750" indent="-285750">
              <a:buFontTx/>
              <a:buChar char="-"/>
            </a:pPr>
            <a:endParaRPr lang="en-GB" dirty="0">
              <a:solidFill>
                <a:sysClr val="windowText" lastClr="000000"/>
              </a:solidFill>
            </a:endParaRPr>
          </a:p>
          <a:p>
            <a:pPr marL="285750" indent="-285750">
              <a:buFontTx/>
              <a:buChar char="-"/>
            </a:pPr>
            <a:r>
              <a:rPr lang="en-GB" dirty="0">
                <a:latin typeface="CMR10"/>
              </a:rPr>
              <a:t>T</a:t>
            </a:r>
            <a:r>
              <a:rPr lang="en-GB" sz="1800" dirty="0">
                <a:effectLst/>
                <a:latin typeface="CMR10"/>
              </a:rPr>
              <a:t>he detector will have a compact computing solution on-board to both perform data-acquisition and fitting. </a:t>
            </a:r>
          </a:p>
          <a:p>
            <a:pPr marL="285750" indent="-285750">
              <a:buFontTx/>
              <a:buChar char="-"/>
            </a:pPr>
            <a:endParaRPr lang="en-GB" dirty="0">
              <a:latin typeface="CMR10"/>
            </a:endParaRPr>
          </a:p>
          <a:p>
            <a:pPr marL="285750" indent="-285750">
              <a:buFontTx/>
              <a:buChar char="-"/>
            </a:pPr>
            <a:r>
              <a:rPr lang="en-GB" dirty="0">
                <a:solidFill>
                  <a:sysClr val="windowText" lastClr="000000"/>
                </a:solidFill>
              </a:rPr>
              <a:t>Clinical devices provide the software to obtain the range value without the need for any coding/analysis during the measurement → GUI.</a:t>
            </a:r>
          </a:p>
          <a:p>
            <a:pPr marL="285750" indent="-285750">
              <a:buFontTx/>
              <a:buChar char="-"/>
            </a:pPr>
            <a:endParaRPr lang="en-GB" dirty="0"/>
          </a:p>
          <a:p>
            <a:endParaRPr lang="en-GB" dirty="0"/>
          </a:p>
          <a:p>
            <a:pPr marL="285750" indent="-285750">
              <a:buFontTx/>
              <a:buChar char="-"/>
            </a:pPr>
            <a:endParaRPr lang="en-GB" dirty="0">
              <a:solidFill>
                <a:sysClr val="windowText" lastClr="000000"/>
              </a:solidFill>
            </a:endParaRPr>
          </a:p>
          <a:p>
            <a:endParaRPr lang="en-GB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140758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>
          <a:xfrm>
            <a:off x="629839" y="806458"/>
            <a:ext cx="7366155" cy="4075431"/>
          </a:xfrm>
        </p:spPr>
        <p:txBody>
          <a:bodyPr>
            <a:normAutofit/>
          </a:bodyPr>
          <a:lstStyle/>
          <a:p>
            <a:r>
              <a:rPr lang="en-US" sz="2400" dirty="0"/>
              <a:t>Web GUI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ED5B4E4-5E12-F8A7-2C1F-BF0FC2F2C2A3}"/>
              </a:ext>
            </a:extLst>
          </p:cNvPr>
          <p:cNvSpPr txBox="1"/>
          <p:nvPr/>
        </p:nvSpPr>
        <p:spPr>
          <a:xfrm>
            <a:off x="516625" y="1585247"/>
            <a:ext cx="523027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GB" dirty="0">
                <a:solidFill>
                  <a:sysClr val="windowText" lastClr="000000"/>
                </a:solidFill>
              </a:rPr>
              <a:t>View live fit results in web from any device.</a:t>
            </a:r>
          </a:p>
          <a:p>
            <a:endParaRPr lang="en-GB" dirty="0">
              <a:solidFill>
                <a:sysClr val="windowText" lastClr="00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D7CD8F1-F181-765D-21CF-3DDC7FD68160}"/>
              </a:ext>
            </a:extLst>
          </p:cNvPr>
          <p:cNvSpPr txBox="1"/>
          <p:nvPr/>
        </p:nvSpPr>
        <p:spPr>
          <a:xfrm>
            <a:off x="8761494" y="4805117"/>
            <a:ext cx="3161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0097A9"/>
                </a:solidFill>
              </a:rPr>
              <a:t>27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6811E3A-A9D4-B005-57DC-48E384C0C7EA}"/>
              </a:ext>
            </a:extLst>
          </p:cNvPr>
          <p:cNvSpPr txBox="1"/>
          <p:nvPr/>
        </p:nvSpPr>
        <p:spPr>
          <a:xfrm>
            <a:off x="516625" y="1195853"/>
            <a:ext cx="811074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GB" dirty="0">
                <a:solidFill>
                  <a:sysClr val="windowText" lastClr="000000"/>
                </a:solidFill>
              </a:rPr>
              <a:t>No software required.</a:t>
            </a:r>
          </a:p>
          <a:p>
            <a:endParaRPr lang="en-GB" dirty="0">
              <a:solidFill>
                <a:sysClr val="windowText" lastClr="000000"/>
              </a:solidFill>
            </a:endParaRPr>
          </a:p>
        </p:txBody>
      </p:sp>
      <p:pic>
        <p:nvPicPr>
          <p:cNvPr id="9" name="Untitled">
            <a:hlinkClick r:id="" action="ppaction://media"/>
            <a:extLst>
              <a:ext uri="{FF2B5EF4-FFF2-40B4-BE49-F238E27FC236}">
                <a16:creationId xmlns:a16="http://schemas.microsoft.com/office/drawing/2014/main" id="{A883EFA4-CFB3-817F-E7F0-BDA4F11F0A2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61705" y="1949156"/>
            <a:ext cx="5426330" cy="3187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638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0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>
          <a:xfrm>
            <a:off x="629839" y="806459"/>
            <a:ext cx="6962677" cy="3745062"/>
          </a:xfrm>
        </p:spPr>
        <p:txBody>
          <a:bodyPr>
            <a:normAutofit/>
          </a:bodyPr>
          <a:lstStyle/>
          <a:p>
            <a:r>
              <a:rPr lang="en-US" sz="2400" dirty="0"/>
              <a:t>Geant4 Simulation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ED5B4E4-5E12-F8A7-2C1F-BF0FC2F2C2A3}"/>
              </a:ext>
            </a:extLst>
          </p:cNvPr>
          <p:cNvSpPr txBox="1"/>
          <p:nvPr/>
        </p:nvSpPr>
        <p:spPr>
          <a:xfrm>
            <a:off x="522263" y="1210509"/>
            <a:ext cx="587853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GB" dirty="0">
                <a:solidFill>
                  <a:sysClr val="windowText" lastClr="000000"/>
                </a:solidFill>
              </a:rPr>
              <a:t>Compare simulated results with experimental data.</a:t>
            </a:r>
          </a:p>
          <a:p>
            <a:pPr marL="285750" indent="-285750">
              <a:buFontTx/>
              <a:buChar char="-"/>
            </a:pPr>
            <a:r>
              <a:rPr lang="en-GB" dirty="0">
                <a:solidFill>
                  <a:sysClr val="windowText" lastClr="000000"/>
                </a:solidFill>
              </a:rPr>
              <a:t>Investigate Birks’ constant values.</a:t>
            </a:r>
          </a:p>
          <a:p>
            <a:pPr marL="285750" indent="-285750">
              <a:buFontTx/>
              <a:buChar char="-"/>
            </a:pPr>
            <a:endParaRPr lang="en-GB" dirty="0">
              <a:solidFill>
                <a:sysClr val="windowText" lastClr="00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8C09E73-FF4C-8D5F-A045-D4749A8529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647"/>
          <a:stretch/>
        </p:blipFill>
        <p:spPr>
          <a:xfrm rot="5400000">
            <a:off x="5712299" y="1461908"/>
            <a:ext cx="2568718" cy="3919818"/>
          </a:xfrm>
          <a:prstGeom prst="rect">
            <a:avLst/>
          </a:prstGeom>
        </p:spPr>
      </p:pic>
      <p:pic>
        <p:nvPicPr>
          <p:cNvPr id="7" name="Picture 6" descr="Chart&#10;&#10;Description automatically generated">
            <a:extLst>
              <a:ext uri="{FF2B5EF4-FFF2-40B4-BE49-F238E27FC236}">
                <a16:creationId xmlns:a16="http://schemas.microsoft.com/office/drawing/2014/main" id="{09DA45E9-B52C-92F0-0FA1-B4879DEEF8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770" y="2443149"/>
            <a:ext cx="3926646" cy="235778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3BDBC1F-2DEA-87A2-4481-81CAE6B9AFA3}"/>
              </a:ext>
            </a:extLst>
          </p:cNvPr>
          <p:cNvSpPr/>
          <p:nvPr/>
        </p:nvSpPr>
        <p:spPr>
          <a:xfrm>
            <a:off x="3106271" y="2359959"/>
            <a:ext cx="355260" cy="2117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5EC4626-7329-BB5A-A10C-0E00341AE3FE}"/>
              </a:ext>
            </a:extLst>
          </p:cNvPr>
          <p:cNvSpPr txBox="1"/>
          <p:nvPr/>
        </p:nvSpPr>
        <p:spPr>
          <a:xfrm>
            <a:off x="8761494" y="4805117"/>
            <a:ext cx="3161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0097A9"/>
                </a:solidFill>
              </a:rPr>
              <a:t>29</a:t>
            </a:r>
          </a:p>
        </p:txBody>
      </p:sp>
    </p:spTree>
    <p:extLst>
      <p:ext uri="{BB962C8B-B14F-4D97-AF65-F5344CB8AC3E}">
        <p14:creationId xmlns:p14="http://schemas.microsoft.com/office/powerpoint/2010/main" val="283406781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>
          <a:xfrm>
            <a:off x="629840" y="994718"/>
            <a:ext cx="6962677" cy="3745062"/>
          </a:xfrm>
        </p:spPr>
        <p:txBody>
          <a:bodyPr>
            <a:normAutofit/>
          </a:bodyPr>
          <a:lstStyle/>
          <a:p>
            <a:r>
              <a:rPr lang="en-US" sz="2400" dirty="0"/>
              <a:t>Future work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033DB3C-9E38-02C1-DC1C-D2482DB57137}"/>
              </a:ext>
            </a:extLst>
          </p:cNvPr>
          <p:cNvSpPr txBox="1"/>
          <p:nvPr/>
        </p:nvSpPr>
        <p:spPr>
          <a:xfrm>
            <a:off x="413468" y="1563459"/>
            <a:ext cx="8317063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16000" indent="-216000" algn="just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spc="-1" dirty="0">
                <a:solidFill>
                  <a:srgbClr val="000000"/>
                </a:solidFill>
              </a:rPr>
              <a:t>Further development of web-based GUI to allow data display and detector control without any specialised software on the user-end.</a:t>
            </a:r>
          </a:p>
          <a:p>
            <a:pPr marL="216000" indent="-216000" algn="just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spc="-1" dirty="0">
                <a:solidFill>
                  <a:srgbClr val="000000"/>
                </a:solidFill>
              </a:rPr>
              <a:t>Improve scintillator composition and construction to optimise light output.</a:t>
            </a:r>
          </a:p>
          <a:p>
            <a:pPr marL="216000" indent="-216000" algn="just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spc="-1" dirty="0">
                <a:solidFill>
                  <a:srgbClr val="000000"/>
                </a:solidFill>
              </a:rPr>
              <a:t>Deployment of fitting routines onto an FPGA to increase fitting speed.</a:t>
            </a:r>
          </a:p>
          <a:p>
            <a:pPr marL="216000" indent="-216000" algn="just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spc="-1" dirty="0">
                <a:solidFill>
                  <a:srgbClr val="000000"/>
                </a:solidFill>
              </a:rPr>
              <a:t>Geant4 simulation to benchmark experimental results and constrain Birks’ constant.</a:t>
            </a:r>
          </a:p>
          <a:p>
            <a:pPr marL="216000" indent="-216000" algn="just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spc="-1" dirty="0">
                <a:solidFill>
                  <a:srgbClr val="000000"/>
                </a:solidFill>
              </a:rPr>
              <a:t>Additional beam tests to further characterise detector performance with clinical and FLASH beams.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954097E-400F-C7B2-D69D-1C1738664A60}"/>
              </a:ext>
            </a:extLst>
          </p:cNvPr>
          <p:cNvSpPr txBox="1"/>
          <p:nvPr/>
        </p:nvSpPr>
        <p:spPr>
          <a:xfrm>
            <a:off x="8761494" y="4805117"/>
            <a:ext cx="3161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0097A9"/>
                </a:solidFill>
              </a:rPr>
              <a:t>30</a:t>
            </a:r>
          </a:p>
        </p:txBody>
      </p:sp>
    </p:spTree>
    <p:extLst>
      <p:ext uri="{BB962C8B-B14F-4D97-AF65-F5344CB8AC3E}">
        <p14:creationId xmlns:p14="http://schemas.microsoft.com/office/powerpoint/2010/main" val="190120124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EB62CE2-6381-E2C8-E8C6-62F7D8A26ED1}"/>
              </a:ext>
            </a:extLst>
          </p:cNvPr>
          <p:cNvSpPr txBox="1"/>
          <p:nvPr/>
        </p:nvSpPr>
        <p:spPr>
          <a:xfrm>
            <a:off x="463924" y="938835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97A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Acknowledgements </a:t>
            </a:r>
          </a:p>
        </p:txBody>
      </p:sp>
      <p:pic>
        <p:nvPicPr>
          <p:cNvPr id="2" name="Picture 1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4AB86E43-952E-BB0C-DBA2-D71E528FC34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58025" y="1558360"/>
            <a:ext cx="4031723" cy="2273317"/>
          </a:xfrm>
          <a:prstGeom prst="rect">
            <a:avLst/>
          </a:prstGeom>
        </p:spPr>
      </p:pic>
      <p:pic>
        <p:nvPicPr>
          <p:cNvPr id="1026" name="Picture 2" descr="University College London Hospitals - Atos">
            <a:extLst>
              <a:ext uri="{FF2B5EF4-FFF2-40B4-BE49-F238E27FC236}">
                <a16:creationId xmlns:a16="http://schemas.microsoft.com/office/drawing/2014/main" id="{249A5580-BAE3-90D2-F70B-783BABAA3A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80" y="4503235"/>
            <a:ext cx="2279277" cy="465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hristie NHS Trust | TSG Property Manchester">
            <a:extLst>
              <a:ext uri="{FF2B5EF4-FFF2-40B4-BE49-F238E27FC236}">
                <a16:creationId xmlns:a16="http://schemas.microsoft.com/office/drawing/2014/main" id="{976ABD02-73FC-80E4-CCCA-B81F1A52EA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9643" y="4275699"/>
            <a:ext cx="1862357" cy="814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Jeroen Schwab - Hoofd operateursgroep/technicus - UMCG Groningen / Partrec  | LinkedIn">
            <a:extLst>
              <a:ext uri="{FF2B5EF4-FFF2-40B4-BE49-F238E27FC236}">
                <a16:creationId xmlns:a16="http://schemas.microsoft.com/office/drawing/2014/main" id="{F4643385-A535-234B-A99A-C1DE8D7E96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5606" y="4430533"/>
            <a:ext cx="2020446" cy="505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red and white logo&#10;&#10;Description automatically generated with low confidence">
            <a:extLst>
              <a:ext uri="{FF2B5EF4-FFF2-40B4-BE49-F238E27FC236}">
                <a16:creationId xmlns:a16="http://schemas.microsoft.com/office/drawing/2014/main" id="{4E0BE83C-228E-20BA-77BD-EE5D00A927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3437" y="3934961"/>
            <a:ext cx="1710250" cy="260643"/>
          </a:xfrm>
          <a:prstGeom prst="rect">
            <a:avLst/>
          </a:prstGeom>
        </p:spPr>
      </p:pic>
      <p:pic>
        <p:nvPicPr>
          <p:cNvPr id="5" name="Picture 4" descr="Nuvia network and products representatives - NUVIATech">
            <a:extLst>
              <a:ext uri="{FF2B5EF4-FFF2-40B4-BE49-F238E27FC236}">
                <a16:creationId xmlns:a16="http://schemas.microsoft.com/office/drawing/2014/main" id="{B5528FEE-8FF1-979B-745C-8F192B68E5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9658" y="4503235"/>
            <a:ext cx="1713109" cy="404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69473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840FCE31-4882-5AAF-9561-7D468EA28B6B}"/>
              </a:ext>
            </a:extLst>
          </p:cNvPr>
          <p:cNvSpPr txBox="1"/>
          <p:nvPr/>
        </p:nvSpPr>
        <p:spPr>
          <a:xfrm>
            <a:off x="2738033" y="1598294"/>
            <a:ext cx="4572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rgbClr val="0097A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you!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217FDD7-3AA4-32A6-73BE-22C8668625A1}"/>
              </a:ext>
            </a:extLst>
          </p:cNvPr>
          <p:cNvSpPr txBox="1"/>
          <p:nvPr/>
        </p:nvSpPr>
        <p:spPr>
          <a:xfrm>
            <a:off x="329342" y="4370352"/>
            <a:ext cx="8062623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dirty="0"/>
              <a:t>[1] S. Jolly et al. “</a:t>
            </a:r>
            <a:r>
              <a:rPr lang="en-GB" sz="1000" i="1" dirty="0"/>
              <a:t>Technical Challenges for FLASH Proton Therapy</a:t>
            </a:r>
            <a:r>
              <a:rPr lang="en-GB" sz="1000" dirty="0"/>
              <a:t>”. In </a:t>
            </a:r>
            <a:r>
              <a:rPr lang="en-GB" sz="1000" dirty="0" err="1"/>
              <a:t>Physica</a:t>
            </a:r>
            <a:r>
              <a:rPr lang="en-GB" sz="1000" dirty="0"/>
              <a:t> Medica 78 (2021). DOI: </a:t>
            </a:r>
            <a:r>
              <a:rPr lang="en-GB" sz="1000" dirty="0">
                <a:hlinkClick r:id="rId2"/>
              </a:rPr>
              <a:t>10.1016/j.ejmp.2020.08.005  </a:t>
            </a:r>
            <a:endParaRPr lang="en-GB" sz="1000" dirty="0"/>
          </a:p>
          <a:p>
            <a:r>
              <a:rPr lang="en-GB" sz="1000" dirty="0"/>
              <a:t>[2] L. </a:t>
            </a:r>
            <a:r>
              <a:rPr lang="en-GB" sz="1000" dirty="0" err="1"/>
              <a:t>Kelleter</a:t>
            </a:r>
            <a:r>
              <a:rPr lang="en-GB" sz="1000" dirty="0"/>
              <a:t> and S. Jolly. “</a:t>
            </a:r>
            <a:r>
              <a:rPr lang="en-GB" sz="1000" i="1" dirty="0"/>
              <a:t>A Mathematical Expression for Depth-Light Curves of Therapeutic Proton Beams in a Quenching Scintillator</a:t>
            </a:r>
            <a:r>
              <a:rPr lang="en-GB" sz="1000" dirty="0"/>
              <a:t>”. In: Medical Physics 47.5 (Feb. 2020), pp. 2300–2308. DOI: </a:t>
            </a:r>
            <a:r>
              <a:rPr lang="en-GB" sz="1000" dirty="0">
                <a:hlinkClick r:id="rId3"/>
              </a:rPr>
              <a:t>10.1002/mp.14099</a:t>
            </a:r>
            <a:r>
              <a:rPr lang="en-GB" sz="1000" dirty="0"/>
              <a:t> </a:t>
            </a:r>
          </a:p>
          <a:p>
            <a:endParaRPr lang="en-GB" sz="1000" dirty="0"/>
          </a:p>
          <a:p>
            <a:endParaRPr lang="en-GB" sz="1000" i="1" dirty="0"/>
          </a:p>
        </p:txBody>
      </p:sp>
    </p:spTree>
    <p:extLst>
      <p:ext uri="{BB962C8B-B14F-4D97-AF65-F5344CB8AC3E}">
        <p14:creationId xmlns:p14="http://schemas.microsoft.com/office/powerpoint/2010/main" val="38946864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>
          <a:xfrm>
            <a:off x="418287" y="932308"/>
            <a:ext cx="8307426" cy="3745062"/>
          </a:xfrm>
        </p:spPr>
        <p:txBody>
          <a:bodyPr>
            <a:normAutofit/>
          </a:bodyPr>
          <a:lstStyle/>
          <a:p>
            <a:r>
              <a:rPr lang="en-US" sz="2400" dirty="0"/>
              <a:t>Proton therapy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211204-B7B5-6206-D4C5-DD19EBEC1168}"/>
              </a:ext>
            </a:extLst>
          </p:cNvPr>
          <p:cNvSpPr txBox="1"/>
          <p:nvPr/>
        </p:nvSpPr>
        <p:spPr>
          <a:xfrm>
            <a:off x="382506" y="1415332"/>
            <a:ext cx="837898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2268"/>
              </a:spcAft>
            </a:pPr>
            <a:r>
              <a:rPr lang="en-GB" sz="1800" spc="-1" dirty="0">
                <a:solidFill>
                  <a:srgbClr val="000000"/>
                </a:solidFill>
              </a:rPr>
              <a:t>PT offers a highly localised depth-dose distribution, reducing the damage to healthy tissues nearby. Specially indicated for: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E9DFEF4-E728-FBA7-21FD-A9425553E16F}"/>
              </a:ext>
            </a:extLst>
          </p:cNvPr>
          <p:cNvSpPr txBox="1"/>
          <p:nvPr/>
        </p:nvSpPr>
        <p:spPr>
          <a:xfrm>
            <a:off x="6277325" y="4503388"/>
            <a:ext cx="1787621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800" i="1" dirty="0"/>
              <a:t>(Johns Hopkins Medicine)</a:t>
            </a:r>
          </a:p>
        </p:txBody>
      </p:sp>
      <p:pic>
        <p:nvPicPr>
          <p:cNvPr id="9" name="Picture 8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9045B3A9-E015-1A2D-3427-EA1B2DF249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8054"/>
          <a:stretch/>
        </p:blipFill>
        <p:spPr>
          <a:xfrm>
            <a:off x="4666129" y="2603622"/>
            <a:ext cx="1950199" cy="1770551"/>
          </a:xfrm>
          <a:prstGeom prst="rect">
            <a:avLst/>
          </a:prstGeom>
        </p:spPr>
      </p:pic>
      <p:pic>
        <p:nvPicPr>
          <p:cNvPr id="11" name="Picture 10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7D5D49B9-9763-35F5-1586-EFAFBA8338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1556"/>
          <a:stretch/>
        </p:blipFill>
        <p:spPr>
          <a:xfrm>
            <a:off x="6706092" y="2650345"/>
            <a:ext cx="2091184" cy="177055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BE4B561-F1DC-38A3-75C9-7B21C9934140}"/>
              </a:ext>
            </a:extLst>
          </p:cNvPr>
          <p:cNvSpPr txBox="1"/>
          <p:nvPr/>
        </p:nvSpPr>
        <p:spPr>
          <a:xfrm>
            <a:off x="346725" y="2600547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spcAft>
                <a:spcPts val="2268"/>
              </a:spcAft>
              <a:buFontTx/>
              <a:buChar char="-"/>
            </a:pPr>
            <a:r>
              <a:rPr lang="en-GB" spc="-1" dirty="0">
                <a:solidFill>
                  <a:srgbClr val="000000"/>
                </a:solidFill>
              </a:rPr>
              <a:t>Tumours close to critical structures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2108FF2-FC03-C2A0-3347-7FC1D0F8D812}"/>
              </a:ext>
            </a:extLst>
          </p:cNvPr>
          <p:cNvSpPr txBox="1"/>
          <p:nvPr/>
        </p:nvSpPr>
        <p:spPr>
          <a:xfrm>
            <a:off x="346725" y="2914720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spcAft>
                <a:spcPts val="2268"/>
              </a:spcAft>
              <a:buFontTx/>
              <a:buChar char="-"/>
            </a:pPr>
            <a:r>
              <a:rPr lang="en-GB" spc="-1" dirty="0">
                <a:solidFill>
                  <a:srgbClr val="000000"/>
                </a:solidFill>
              </a:rPr>
              <a:t>Depth tumours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C42A428-290C-104D-CCAC-CB7125F1FB5C}"/>
              </a:ext>
            </a:extLst>
          </p:cNvPr>
          <p:cNvSpPr txBox="1"/>
          <p:nvPr/>
        </p:nvSpPr>
        <p:spPr>
          <a:xfrm>
            <a:off x="8761494" y="4805117"/>
            <a:ext cx="2503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0097A9"/>
                </a:solidFill>
              </a:rPr>
              <a:t>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9EFB264-7E5E-1F11-73E0-9803A31E5FF8}"/>
              </a:ext>
            </a:extLst>
          </p:cNvPr>
          <p:cNvSpPr txBox="1"/>
          <p:nvPr/>
        </p:nvSpPr>
        <p:spPr>
          <a:xfrm>
            <a:off x="375422" y="226410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spcAft>
                <a:spcPts val="2268"/>
              </a:spcAft>
              <a:buFontTx/>
              <a:buChar char="-"/>
            </a:pPr>
            <a:r>
              <a:rPr lang="en-GB" spc="-1" dirty="0">
                <a:solidFill>
                  <a:srgbClr val="000000"/>
                </a:solidFill>
              </a:rPr>
              <a:t>Paediatric tumours</a:t>
            </a:r>
          </a:p>
        </p:txBody>
      </p:sp>
    </p:spTree>
    <p:extLst>
      <p:ext uri="{BB962C8B-B14F-4D97-AF65-F5344CB8AC3E}">
        <p14:creationId xmlns:p14="http://schemas.microsoft.com/office/powerpoint/2010/main" val="9308879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>
          <a:xfrm>
            <a:off x="418287" y="912137"/>
            <a:ext cx="8307426" cy="3745062"/>
          </a:xfrm>
        </p:spPr>
        <p:txBody>
          <a:bodyPr>
            <a:normAutofit/>
          </a:bodyPr>
          <a:lstStyle/>
          <a:p>
            <a:r>
              <a:rPr lang="en-US" sz="2400" dirty="0"/>
              <a:t>Proton therapy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211204-B7B5-6206-D4C5-DD19EBEC1168}"/>
              </a:ext>
            </a:extLst>
          </p:cNvPr>
          <p:cNvSpPr txBox="1"/>
          <p:nvPr/>
        </p:nvSpPr>
        <p:spPr>
          <a:xfrm>
            <a:off x="418287" y="1408678"/>
            <a:ext cx="837898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2268"/>
              </a:spcAft>
            </a:pPr>
            <a:r>
              <a:rPr lang="en-US" spc="-1" dirty="0">
                <a:solidFill>
                  <a:srgbClr val="000000"/>
                </a:solidFill>
              </a:rPr>
              <a:t>Better dose conformation due to the finite energy loss of the protons.  </a:t>
            </a:r>
            <a:r>
              <a:rPr lang="en-GB" spc="-1" dirty="0">
                <a:solidFill>
                  <a:srgbClr val="000000"/>
                </a:solidFill>
              </a:rPr>
              <a:t>The energy deposition is characterised by the Bethe-Bloch formula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ángulo 2">
                <a:extLst>
                  <a:ext uri="{FF2B5EF4-FFF2-40B4-BE49-F238E27FC236}">
                    <a16:creationId xmlns:a16="http://schemas.microsoft.com/office/drawing/2014/main" id="{6993C79C-8F10-66A0-15BA-01CA097FFF2B}"/>
                  </a:ext>
                </a:extLst>
              </p:cNvPr>
              <p:cNvSpPr/>
              <p:nvPr/>
            </p:nvSpPr>
            <p:spPr>
              <a:xfrm>
                <a:off x="877280" y="2141459"/>
                <a:ext cx="3981218" cy="51097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sz="1200" b="0" i="0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s-ES" sz="1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s-ES" sz="1200" b="0" i="0" smtClean="0">
                              <a:latin typeface="Cambria Math" panose="02040503050406030204" pitchFamily="18" charset="0"/>
                            </a:rPr>
                            <m:t>dE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s-ES" sz="1200" b="0" i="0" smtClean="0">
                              <a:latin typeface="Cambria Math" panose="02040503050406030204" pitchFamily="18" charset="0"/>
                            </a:rPr>
                            <m:t>dx</m:t>
                          </m:r>
                        </m:den>
                      </m:f>
                      <m:r>
                        <a:rPr lang="es-ES" sz="1200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s-ES" sz="1200" b="0" i="0">
                          <a:latin typeface="Cambria Math" panose="02040503050406030204" pitchFamily="18" charset="0"/>
                        </a:rPr>
                        <m:t>4</m:t>
                      </m:r>
                      <m:r>
                        <m:rPr>
                          <m:sty m:val="p"/>
                        </m:rPr>
                        <a:rPr lang="es-ES" sz="1200" b="0" i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π</m:t>
                      </m:r>
                      <m:sSub>
                        <m:sSubPr>
                          <m:ctrlPr>
                            <a:rPr lang="es-E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s-ES" sz="1200" b="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N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s-ES" sz="1200" b="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A</m:t>
                          </m:r>
                        </m:sub>
                      </m:sSub>
                      <m:sSubSup>
                        <m:sSubSupPr>
                          <m:ctrlPr>
                            <a:rPr lang="es-E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s-ES" sz="1200" b="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r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s-ES" sz="1200" b="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c</m:t>
                          </m:r>
                        </m:sub>
                        <m:sup>
                          <m:r>
                            <a:rPr lang="es-ES" sz="1200" b="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sSub>
                        <m:sSubPr>
                          <m:ctrlPr>
                            <a:rPr lang="es-E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s-ES" sz="1200" b="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m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s-ES" sz="1200" b="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e</m:t>
                          </m:r>
                        </m:sub>
                      </m:sSub>
                      <m:sSup>
                        <m:sSupPr>
                          <m:ctrlPr>
                            <a:rPr lang="es-E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s-ES" sz="1200" b="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c</m:t>
                          </m:r>
                        </m:e>
                        <m:sup>
                          <m:r>
                            <a:rPr lang="es-ES" sz="1200" b="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f>
                        <m:fPr>
                          <m:ctrlPr>
                            <a:rPr lang="es-ES" sz="1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s-ES" sz="1200" b="0" i="0" smtClean="0">
                              <a:latin typeface="Cambria Math" panose="02040503050406030204" pitchFamily="18" charset="0"/>
                            </a:rPr>
                            <m:t>Z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s-ES" sz="1200" b="0" i="0" smtClean="0">
                              <a:latin typeface="Cambria Math" panose="02040503050406030204" pitchFamily="18" charset="0"/>
                            </a:rPr>
                            <m:t>A</m:t>
                          </m:r>
                        </m:den>
                      </m:f>
                      <m:f>
                        <m:fPr>
                          <m:ctrlPr>
                            <a:rPr lang="es-ES" sz="1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s-ES" sz="12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s-ES" sz="1200" b="0" i="0" smtClean="0">
                                  <a:latin typeface="Cambria Math" panose="02040503050406030204" pitchFamily="18" charset="0"/>
                                </a:rPr>
                                <m:t>z</m:t>
                              </m:r>
                            </m:e>
                            <m:sup>
                              <m:r>
                                <a:rPr lang="es-ES" sz="1200" b="0" i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s-ES" sz="12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s-ES" sz="1200" b="0" i="0" smtClean="0">
                                  <a:latin typeface="Cambria Math" panose="02040503050406030204" pitchFamily="18" charset="0"/>
                                </a:rPr>
                                <m:t>β</m:t>
                              </m:r>
                            </m:e>
                            <m:sup>
                              <m:r>
                                <a:rPr lang="es-ES" sz="1200" b="0" i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s-ES" sz="12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s-ES" sz="120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s-ES" sz="1200" b="0" i="0" smtClean="0">
                                  <a:latin typeface="Cambria Math" panose="02040503050406030204" pitchFamily="18" charset="0"/>
                                </a:rPr>
                                <m:t>ln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s-ES" sz="12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s-ES" sz="12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s-ES" sz="1200" b="0" i="0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sSub>
                                        <m:sSubPr>
                                          <m:ctrlPr>
                                            <a:rPr lang="es-ES" sz="120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s-ES" sz="1200" b="0" i="0" smtClean="0">
                                              <a:latin typeface="Cambria Math" panose="02040503050406030204" pitchFamily="18" charset="0"/>
                                            </a:rPr>
                                            <m:t>m</m:t>
                                          </m:r>
                                        </m:e>
                                        <m:sub>
                                          <m:r>
                                            <m:rPr>
                                              <m:sty m:val="p"/>
                                            </m:rPr>
                                            <a:rPr lang="es-ES" sz="1200" b="0" i="0" smtClean="0">
                                              <a:latin typeface="Cambria Math" panose="02040503050406030204" pitchFamily="18" charset="0"/>
                                            </a:rPr>
                                            <m:t>e</m:t>
                                          </m:r>
                                        </m:sub>
                                      </m:sSub>
                                      <m:sSup>
                                        <m:sSupPr>
                                          <m:ctrlPr>
                                            <a:rPr lang="es-ES" sz="120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s-ES" sz="1200" b="0" i="0" smtClean="0">
                                              <a:latin typeface="Cambria Math" panose="02040503050406030204" pitchFamily="18" charset="0"/>
                                            </a:rPr>
                                            <m:t>c</m:t>
                                          </m:r>
                                        </m:e>
                                        <m:sup>
                                          <m:r>
                                            <a:rPr lang="es-ES" sz="1200" b="0" i="0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  <m:sSup>
                                        <m:sSupPr>
                                          <m:ctrlPr>
                                            <a:rPr lang="es-ES" sz="120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sSup>
                                            <m:sSupPr>
                                              <m:ctrlPr>
                                                <a:rPr lang="es-ES" sz="120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m:rPr>
                                                  <m:sty m:val="p"/>
                                                </m:rPr>
                                                <a:rPr lang="es-ES" sz="1200" b="0" i="0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γ</m:t>
                                              </m:r>
                                            </m:e>
                                            <m:sup>
                                              <m:r>
                                                <a:rPr lang="es-ES" sz="1200" b="0" i="0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sup>
                                          </m:sSup>
                                          <m:r>
                                            <m:rPr>
                                              <m:sty m:val="p"/>
                                            </m:rPr>
                                            <a:rPr lang="es-ES" sz="1200" b="0" i="0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β</m:t>
                                          </m:r>
                                        </m:e>
                                        <m:sup>
                                          <m:r>
                                            <a:rPr lang="es-ES" sz="1200" b="0" i="0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num>
                                    <m:den>
                                      <m:r>
                                        <m:rPr>
                                          <m:sty m:val="p"/>
                                        </m:rPr>
                                        <a:rPr lang="es-ES" sz="1200" b="0" i="0" smtClean="0">
                                          <a:latin typeface="Cambria Math" panose="02040503050406030204" pitchFamily="18" charset="0"/>
                                        </a:rPr>
                                        <m:t>I</m:t>
                                      </m:r>
                                    </m:den>
                                  </m:f>
                                </m:e>
                              </m:d>
                              <m:r>
                                <a:rPr lang="es-ES" sz="1200" b="0" i="0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s-ES" sz="12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s-ES" sz="1200" b="0" i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β</m:t>
                                  </m:r>
                                </m:e>
                                <m:sup>
                                  <m:r>
                                    <a:rPr lang="es-ES" sz="1200" b="0" i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s-ES" sz="12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s-ES" sz="12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sty m:val="p"/>
                                    </m:rPr>
                                    <a:rPr lang="es-ES" sz="1200" b="0" i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δ</m:t>
                                  </m:r>
                                </m:num>
                                <m:den>
                                  <m:r>
                                    <a:rPr lang="es-ES" sz="1200" b="0" i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es-ES" sz="12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s-ES" sz="12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sty m:val="p"/>
                                    </m:rPr>
                                    <a:rPr lang="es-ES" sz="1200" b="0" i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C</m:t>
                                  </m:r>
                                </m:num>
                                <m:den>
                                  <m:r>
                                    <m:rPr>
                                      <m:sty m:val="p"/>
                                    </m:rPr>
                                    <a:rPr lang="es-ES" sz="1200" b="0" i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Z</m:t>
                                  </m:r>
                                </m:den>
                              </m:f>
                            </m:e>
                          </m:func>
                        </m:e>
                      </m:d>
                    </m:oMath>
                  </m:oMathPara>
                </a14:m>
                <a:endParaRPr lang="es-ES" sz="1200" dirty="0">
                  <a:latin typeface="+mj-lt"/>
                </a:endParaRPr>
              </a:p>
            </p:txBody>
          </p:sp>
        </mc:Choice>
        <mc:Fallback xmlns="">
          <p:sp>
            <p:nvSpPr>
              <p:cNvPr id="2" name="Rectángulo 2">
                <a:extLst>
                  <a:ext uri="{FF2B5EF4-FFF2-40B4-BE49-F238E27FC236}">
                    <a16:creationId xmlns:a16="http://schemas.microsoft.com/office/drawing/2014/main" id="{6993C79C-8F10-66A0-15BA-01CA097FFF2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7280" y="2141459"/>
                <a:ext cx="3981218" cy="510974"/>
              </a:xfrm>
              <a:prstGeom prst="rect">
                <a:avLst/>
              </a:prstGeom>
              <a:blipFill>
                <a:blip r:embed="rId2"/>
                <a:stretch>
                  <a:fillRect b="-24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08973072-C3F1-0933-D97A-03243598897B}"/>
              </a:ext>
            </a:extLst>
          </p:cNvPr>
          <p:cNvSpPr txBox="1"/>
          <p:nvPr/>
        </p:nvSpPr>
        <p:spPr>
          <a:xfrm>
            <a:off x="8761494" y="4805117"/>
            <a:ext cx="2503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0097A9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2087516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>
          <a:xfrm>
            <a:off x="418287" y="912137"/>
            <a:ext cx="8307426" cy="3745062"/>
          </a:xfrm>
        </p:spPr>
        <p:txBody>
          <a:bodyPr>
            <a:normAutofit/>
          </a:bodyPr>
          <a:lstStyle/>
          <a:p>
            <a:r>
              <a:rPr lang="en-US" sz="2400" dirty="0"/>
              <a:t>Proton therapy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211204-B7B5-6206-D4C5-DD19EBEC1168}"/>
              </a:ext>
            </a:extLst>
          </p:cNvPr>
          <p:cNvSpPr txBox="1"/>
          <p:nvPr/>
        </p:nvSpPr>
        <p:spPr>
          <a:xfrm>
            <a:off x="418287" y="1408678"/>
            <a:ext cx="837898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2268"/>
              </a:spcAft>
            </a:pPr>
            <a:r>
              <a:rPr lang="en-US" spc="-1" dirty="0">
                <a:solidFill>
                  <a:srgbClr val="000000"/>
                </a:solidFill>
              </a:rPr>
              <a:t>Better dose conformation due to the finite energy loss of the protons.  </a:t>
            </a:r>
            <a:r>
              <a:rPr lang="en-GB" spc="-1" dirty="0">
                <a:solidFill>
                  <a:srgbClr val="000000"/>
                </a:solidFill>
              </a:rPr>
              <a:t>The energy deposition is characterised by the Bethe-Bloch formula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ángulo 2">
                <a:extLst>
                  <a:ext uri="{FF2B5EF4-FFF2-40B4-BE49-F238E27FC236}">
                    <a16:creationId xmlns:a16="http://schemas.microsoft.com/office/drawing/2014/main" id="{6993C79C-8F10-66A0-15BA-01CA097FFF2B}"/>
                  </a:ext>
                </a:extLst>
              </p:cNvPr>
              <p:cNvSpPr/>
              <p:nvPr/>
            </p:nvSpPr>
            <p:spPr>
              <a:xfrm>
                <a:off x="877280" y="2141459"/>
                <a:ext cx="3981218" cy="51097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sz="1200" b="0" i="0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s-ES" sz="1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s-ES" sz="1200" b="0" i="0" smtClean="0">
                              <a:latin typeface="Cambria Math" panose="02040503050406030204" pitchFamily="18" charset="0"/>
                            </a:rPr>
                            <m:t>dE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s-ES" sz="1200" b="0" i="0" smtClean="0">
                              <a:latin typeface="Cambria Math" panose="02040503050406030204" pitchFamily="18" charset="0"/>
                            </a:rPr>
                            <m:t>dx</m:t>
                          </m:r>
                        </m:den>
                      </m:f>
                      <m:r>
                        <a:rPr lang="es-ES" sz="1200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s-ES" sz="1200" b="0" i="0">
                          <a:latin typeface="Cambria Math" panose="02040503050406030204" pitchFamily="18" charset="0"/>
                        </a:rPr>
                        <m:t>4</m:t>
                      </m:r>
                      <m:r>
                        <m:rPr>
                          <m:sty m:val="p"/>
                        </m:rPr>
                        <a:rPr lang="es-ES" sz="1200" b="0" i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π</m:t>
                      </m:r>
                      <m:sSub>
                        <m:sSubPr>
                          <m:ctrlPr>
                            <a:rPr lang="es-E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s-ES" sz="1200" b="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N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s-ES" sz="1200" b="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A</m:t>
                          </m:r>
                        </m:sub>
                      </m:sSub>
                      <m:sSubSup>
                        <m:sSubSupPr>
                          <m:ctrlPr>
                            <a:rPr lang="es-E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s-ES" sz="1200" b="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r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s-ES" sz="1200" b="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c</m:t>
                          </m:r>
                        </m:sub>
                        <m:sup>
                          <m:r>
                            <a:rPr lang="es-ES" sz="1200" b="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sSub>
                        <m:sSubPr>
                          <m:ctrlPr>
                            <a:rPr lang="es-E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s-ES" sz="1200" b="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m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s-ES" sz="1200" b="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e</m:t>
                          </m:r>
                        </m:sub>
                      </m:sSub>
                      <m:sSup>
                        <m:sSupPr>
                          <m:ctrlPr>
                            <a:rPr lang="es-E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s-ES" sz="1200" b="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c</m:t>
                          </m:r>
                        </m:e>
                        <m:sup>
                          <m:r>
                            <a:rPr lang="es-ES" sz="1200" b="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f>
                        <m:fPr>
                          <m:ctrlPr>
                            <a:rPr lang="es-ES" sz="1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s-ES" sz="1200" b="0" i="0" smtClean="0">
                              <a:latin typeface="Cambria Math" panose="02040503050406030204" pitchFamily="18" charset="0"/>
                            </a:rPr>
                            <m:t>Z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s-ES" sz="1200" b="0" i="0" smtClean="0">
                              <a:latin typeface="Cambria Math" panose="02040503050406030204" pitchFamily="18" charset="0"/>
                            </a:rPr>
                            <m:t>A</m:t>
                          </m:r>
                        </m:den>
                      </m:f>
                      <m:f>
                        <m:fPr>
                          <m:ctrlPr>
                            <a:rPr lang="es-ES" sz="1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s-ES" sz="12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s-ES" sz="1200" b="0" i="0" smtClean="0">
                                  <a:latin typeface="Cambria Math" panose="02040503050406030204" pitchFamily="18" charset="0"/>
                                </a:rPr>
                                <m:t>z</m:t>
                              </m:r>
                            </m:e>
                            <m:sup>
                              <m:r>
                                <a:rPr lang="es-ES" sz="1200" b="0" i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s-ES" sz="12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s-ES" sz="1200" b="0" i="0" smtClean="0">
                                  <a:latin typeface="Cambria Math" panose="02040503050406030204" pitchFamily="18" charset="0"/>
                                </a:rPr>
                                <m:t>β</m:t>
                              </m:r>
                            </m:e>
                            <m:sup>
                              <m:r>
                                <a:rPr lang="es-ES" sz="1200" b="0" i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s-ES" sz="12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s-ES" sz="120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s-ES" sz="1200" b="0" i="0" smtClean="0">
                                  <a:latin typeface="Cambria Math" panose="02040503050406030204" pitchFamily="18" charset="0"/>
                                </a:rPr>
                                <m:t>ln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s-ES" sz="12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s-ES" sz="12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s-ES" sz="1200" b="0" i="0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sSub>
                                        <m:sSubPr>
                                          <m:ctrlPr>
                                            <a:rPr lang="es-ES" sz="120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s-ES" sz="1200" b="0" i="0" smtClean="0">
                                              <a:latin typeface="Cambria Math" panose="02040503050406030204" pitchFamily="18" charset="0"/>
                                            </a:rPr>
                                            <m:t>m</m:t>
                                          </m:r>
                                        </m:e>
                                        <m:sub>
                                          <m:r>
                                            <m:rPr>
                                              <m:sty m:val="p"/>
                                            </m:rPr>
                                            <a:rPr lang="es-ES" sz="1200" b="0" i="0" smtClean="0">
                                              <a:latin typeface="Cambria Math" panose="02040503050406030204" pitchFamily="18" charset="0"/>
                                            </a:rPr>
                                            <m:t>e</m:t>
                                          </m:r>
                                        </m:sub>
                                      </m:sSub>
                                      <m:sSup>
                                        <m:sSupPr>
                                          <m:ctrlPr>
                                            <a:rPr lang="es-ES" sz="120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s-ES" sz="1200" b="0" i="0" smtClean="0">
                                              <a:latin typeface="Cambria Math" panose="02040503050406030204" pitchFamily="18" charset="0"/>
                                            </a:rPr>
                                            <m:t>c</m:t>
                                          </m:r>
                                        </m:e>
                                        <m:sup>
                                          <m:r>
                                            <a:rPr lang="es-ES" sz="1200" b="0" i="0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  <m:sSup>
                                        <m:sSupPr>
                                          <m:ctrlPr>
                                            <a:rPr lang="es-ES" sz="120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sSup>
                                            <m:sSupPr>
                                              <m:ctrlPr>
                                                <a:rPr lang="es-ES" sz="120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m:rPr>
                                                  <m:sty m:val="p"/>
                                                </m:rPr>
                                                <a:rPr lang="es-ES" sz="1200" b="0" i="0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γ</m:t>
                                              </m:r>
                                            </m:e>
                                            <m:sup>
                                              <m:r>
                                                <a:rPr lang="es-ES" sz="1200" b="0" i="0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sup>
                                          </m:sSup>
                                          <m:r>
                                            <m:rPr>
                                              <m:sty m:val="p"/>
                                            </m:rPr>
                                            <a:rPr lang="es-ES" sz="1200" b="0" i="0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β</m:t>
                                          </m:r>
                                        </m:e>
                                        <m:sup>
                                          <m:r>
                                            <a:rPr lang="es-ES" sz="1200" b="0" i="0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num>
                                    <m:den>
                                      <m:r>
                                        <m:rPr>
                                          <m:sty m:val="p"/>
                                        </m:rPr>
                                        <a:rPr lang="es-ES" sz="1200" b="0" i="0" smtClean="0">
                                          <a:latin typeface="Cambria Math" panose="02040503050406030204" pitchFamily="18" charset="0"/>
                                        </a:rPr>
                                        <m:t>I</m:t>
                                      </m:r>
                                    </m:den>
                                  </m:f>
                                </m:e>
                              </m:d>
                              <m:r>
                                <a:rPr lang="es-ES" sz="1200" b="0" i="0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s-ES" sz="12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s-ES" sz="1200" b="0" i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β</m:t>
                                  </m:r>
                                </m:e>
                                <m:sup>
                                  <m:r>
                                    <a:rPr lang="es-ES" sz="1200" b="0" i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s-ES" sz="12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s-ES" sz="12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sty m:val="p"/>
                                    </m:rPr>
                                    <a:rPr lang="es-ES" sz="1200" b="0" i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δ</m:t>
                                  </m:r>
                                </m:num>
                                <m:den>
                                  <m:r>
                                    <a:rPr lang="es-ES" sz="1200" b="0" i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es-ES" sz="12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s-ES" sz="12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sty m:val="p"/>
                                    </m:rPr>
                                    <a:rPr lang="es-ES" sz="1200" b="0" i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C</m:t>
                                  </m:r>
                                </m:num>
                                <m:den>
                                  <m:r>
                                    <m:rPr>
                                      <m:sty m:val="p"/>
                                    </m:rPr>
                                    <a:rPr lang="es-ES" sz="1200" b="0" i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Z</m:t>
                                  </m:r>
                                </m:den>
                              </m:f>
                            </m:e>
                          </m:func>
                        </m:e>
                      </m:d>
                    </m:oMath>
                  </m:oMathPara>
                </a14:m>
                <a:endParaRPr lang="es-ES" sz="1200" dirty="0">
                  <a:latin typeface="+mj-lt"/>
                </a:endParaRPr>
              </a:p>
            </p:txBody>
          </p:sp>
        </mc:Choice>
        <mc:Fallback xmlns="">
          <p:sp>
            <p:nvSpPr>
              <p:cNvPr id="2" name="Rectángulo 2">
                <a:extLst>
                  <a:ext uri="{FF2B5EF4-FFF2-40B4-BE49-F238E27FC236}">
                    <a16:creationId xmlns:a16="http://schemas.microsoft.com/office/drawing/2014/main" id="{6993C79C-8F10-66A0-15BA-01CA097FFF2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7280" y="2141459"/>
                <a:ext cx="3981218" cy="510974"/>
              </a:xfrm>
              <a:prstGeom prst="rect">
                <a:avLst/>
              </a:prstGeom>
              <a:blipFill>
                <a:blip r:embed="rId2"/>
                <a:stretch>
                  <a:fillRect b="-24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08973072-C3F1-0933-D97A-03243598897B}"/>
              </a:ext>
            </a:extLst>
          </p:cNvPr>
          <p:cNvSpPr txBox="1"/>
          <p:nvPr/>
        </p:nvSpPr>
        <p:spPr>
          <a:xfrm>
            <a:off x="8761494" y="4805117"/>
            <a:ext cx="2503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0097A9"/>
                </a:solidFill>
              </a:rPr>
              <a:t>3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1CC481FB-305B-AE6F-4FC7-C8BD1817ADB1}"/>
              </a:ext>
            </a:extLst>
          </p:cNvPr>
          <p:cNvSpPr/>
          <p:nvPr/>
        </p:nvSpPr>
        <p:spPr>
          <a:xfrm>
            <a:off x="2433918" y="2326341"/>
            <a:ext cx="282389" cy="326092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45652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>
          <a:xfrm>
            <a:off x="418287" y="912137"/>
            <a:ext cx="8307426" cy="3745062"/>
          </a:xfrm>
        </p:spPr>
        <p:txBody>
          <a:bodyPr>
            <a:normAutofit/>
          </a:bodyPr>
          <a:lstStyle/>
          <a:p>
            <a:r>
              <a:rPr lang="en-US" sz="2400" dirty="0"/>
              <a:t>Proton therapy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ángulo 2">
                <a:extLst>
                  <a:ext uri="{FF2B5EF4-FFF2-40B4-BE49-F238E27FC236}">
                    <a16:creationId xmlns:a16="http://schemas.microsoft.com/office/drawing/2014/main" id="{6993C79C-8F10-66A0-15BA-01CA097FFF2B}"/>
                  </a:ext>
                </a:extLst>
              </p:cNvPr>
              <p:cNvSpPr/>
              <p:nvPr/>
            </p:nvSpPr>
            <p:spPr>
              <a:xfrm>
                <a:off x="877280" y="2141459"/>
                <a:ext cx="3981218" cy="51097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sz="1200" b="0" i="0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s-ES" sz="1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s-ES" sz="1200" b="0" i="0" smtClean="0">
                              <a:latin typeface="Cambria Math" panose="02040503050406030204" pitchFamily="18" charset="0"/>
                            </a:rPr>
                            <m:t>dE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s-ES" sz="1200" b="0" i="0" smtClean="0">
                              <a:latin typeface="Cambria Math" panose="02040503050406030204" pitchFamily="18" charset="0"/>
                            </a:rPr>
                            <m:t>dx</m:t>
                          </m:r>
                        </m:den>
                      </m:f>
                      <m:r>
                        <a:rPr lang="es-ES" sz="1200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s-ES" sz="1200" b="0" i="0">
                          <a:latin typeface="Cambria Math" panose="02040503050406030204" pitchFamily="18" charset="0"/>
                        </a:rPr>
                        <m:t>4</m:t>
                      </m:r>
                      <m:r>
                        <m:rPr>
                          <m:sty m:val="p"/>
                        </m:rPr>
                        <a:rPr lang="es-ES" sz="1200" b="0" i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π</m:t>
                      </m:r>
                      <m:sSub>
                        <m:sSubPr>
                          <m:ctrlPr>
                            <a:rPr lang="es-E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s-ES" sz="1200" b="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N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s-ES" sz="1200" b="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A</m:t>
                          </m:r>
                        </m:sub>
                      </m:sSub>
                      <m:sSubSup>
                        <m:sSubSupPr>
                          <m:ctrlPr>
                            <a:rPr lang="es-E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s-ES" sz="1200" b="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r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s-ES" sz="1200" b="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c</m:t>
                          </m:r>
                        </m:sub>
                        <m:sup>
                          <m:r>
                            <a:rPr lang="es-ES" sz="1200" b="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sSub>
                        <m:sSubPr>
                          <m:ctrlPr>
                            <a:rPr lang="es-E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s-ES" sz="1200" b="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m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s-ES" sz="1200" b="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e</m:t>
                          </m:r>
                        </m:sub>
                      </m:sSub>
                      <m:sSup>
                        <m:sSupPr>
                          <m:ctrlPr>
                            <a:rPr lang="es-E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s-ES" sz="1200" b="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c</m:t>
                          </m:r>
                        </m:e>
                        <m:sup>
                          <m:r>
                            <a:rPr lang="es-ES" sz="1200" b="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f>
                        <m:fPr>
                          <m:ctrlPr>
                            <a:rPr lang="es-ES" sz="1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s-ES" sz="1200" b="0" i="0" smtClean="0">
                              <a:latin typeface="Cambria Math" panose="02040503050406030204" pitchFamily="18" charset="0"/>
                            </a:rPr>
                            <m:t>Z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s-ES" sz="1200" b="0" i="0" smtClean="0">
                              <a:latin typeface="Cambria Math" panose="02040503050406030204" pitchFamily="18" charset="0"/>
                            </a:rPr>
                            <m:t>A</m:t>
                          </m:r>
                        </m:den>
                      </m:f>
                      <m:f>
                        <m:fPr>
                          <m:ctrlPr>
                            <a:rPr lang="es-ES" sz="1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s-ES" sz="12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s-ES" sz="1200" b="0" i="0" smtClean="0">
                                  <a:latin typeface="Cambria Math" panose="02040503050406030204" pitchFamily="18" charset="0"/>
                                </a:rPr>
                                <m:t>z</m:t>
                              </m:r>
                            </m:e>
                            <m:sup>
                              <m:r>
                                <a:rPr lang="es-ES" sz="1200" b="0" i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s-ES" sz="12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s-ES" sz="1200" b="0" i="0" smtClean="0">
                                  <a:latin typeface="Cambria Math" panose="02040503050406030204" pitchFamily="18" charset="0"/>
                                </a:rPr>
                                <m:t>β</m:t>
                              </m:r>
                            </m:e>
                            <m:sup>
                              <m:r>
                                <a:rPr lang="es-ES" sz="1200" b="0" i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s-ES" sz="12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s-ES" sz="120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s-ES" sz="1200" b="0" i="0" smtClean="0">
                                  <a:latin typeface="Cambria Math" panose="02040503050406030204" pitchFamily="18" charset="0"/>
                                </a:rPr>
                                <m:t>ln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s-ES" sz="12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s-ES" sz="12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s-ES" sz="1200" b="0" i="0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sSub>
                                        <m:sSubPr>
                                          <m:ctrlPr>
                                            <a:rPr lang="es-ES" sz="120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s-ES" sz="1200" b="0" i="0" smtClean="0">
                                              <a:latin typeface="Cambria Math" panose="02040503050406030204" pitchFamily="18" charset="0"/>
                                            </a:rPr>
                                            <m:t>m</m:t>
                                          </m:r>
                                        </m:e>
                                        <m:sub>
                                          <m:r>
                                            <m:rPr>
                                              <m:sty m:val="p"/>
                                            </m:rPr>
                                            <a:rPr lang="es-ES" sz="1200" b="0" i="0" smtClean="0">
                                              <a:latin typeface="Cambria Math" panose="02040503050406030204" pitchFamily="18" charset="0"/>
                                            </a:rPr>
                                            <m:t>e</m:t>
                                          </m:r>
                                        </m:sub>
                                      </m:sSub>
                                      <m:sSup>
                                        <m:sSupPr>
                                          <m:ctrlPr>
                                            <a:rPr lang="es-ES" sz="120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s-ES" sz="1200" b="0" i="0" smtClean="0">
                                              <a:latin typeface="Cambria Math" panose="02040503050406030204" pitchFamily="18" charset="0"/>
                                            </a:rPr>
                                            <m:t>c</m:t>
                                          </m:r>
                                        </m:e>
                                        <m:sup>
                                          <m:r>
                                            <a:rPr lang="es-ES" sz="1200" b="0" i="0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  <m:sSup>
                                        <m:sSupPr>
                                          <m:ctrlPr>
                                            <a:rPr lang="es-ES" sz="120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sSup>
                                            <m:sSupPr>
                                              <m:ctrlPr>
                                                <a:rPr lang="es-ES" sz="120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m:rPr>
                                                  <m:sty m:val="p"/>
                                                </m:rPr>
                                                <a:rPr lang="es-ES" sz="1200" b="0" i="0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γ</m:t>
                                              </m:r>
                                            </m:e>
                                            <m:sup>
                                              <m:r>
                                                <a:rPr lang="es-ES" sz="1200" b="0" i="0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sup>
                                          </m:sSup>
                                          <m:r>
                                            <m:rPr>
                                              <m:sty m:val="p"/>
                                            </m:rPr>
                                            <a:rPr lang="es-ES" sz="1200" b="0" i="0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β</m:t>
                                          </m:r>
                                        </m:e>
                                        <m:sup>
                                          <m:r>
                                            <a:rPr lang="es-ES" sz="1200" b="0" i="0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num>
                                    <m:den>
                                      <m:r>
                                        <m:rPr>
                                          <m:sty m:val="p"/>
                                        </m:rPr>
                                        <a:rPr lang="es-ES" sz="1200" b="0" i="0" smtClean="0">
                                          <a:latin typeface="Cambria Math" panose="02040503050406030204" pitchFamily="18" charset="0"/>
                                        </a:rPr>
                                        <m:t>I</m:t>
                                      </m:r>
                                    </m:den>
                                  </m:f>
                                </m:e>
                              </m:d>
                              <m:r>
                                <a:rPr lang="es-ES" sz="1200" b="0" i="0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s-ES" sz="12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s-ES" sz="1200" b="0" i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β</m:t>
                                  </m:r>
                                </m:e>
                                <m:sup>
                                  <m:r>
                                    <a:rPr lang="es-ES" sz="1200" b="0" i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s-ES" sz="12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s-ES" sz="12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sty m:val="p"/>
                                    </m:rPr>
                                    <a:rPr lang="es-ES" sz="1200" b="0" i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δ</m:t>
                                  </m:r>
                                </m:num>
                                <m:den>
                                  <m:r>
                                    <a:rPr lang="es-ES" sz="1200" b="0" i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es-ES" sz="12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s-ES" sz="12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sty m:val="p"/>
                                    </m:rPr>
                                    <a:rPr lang="es-ES" sz="1200" b="0" i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C</m:t>
                                  </m:r>
                                </m:num>
                                <m:den>
                                  <m:r>
                                    <m:rPr>
                                      <m:sty m:val="p"/>
                                    </m:rPr>
                                    <a:rPr lang="es-ES" sz="1200" b="0" i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Z</m:t>
                                  </m:r>
                                </m:den>
                              </m:f>
                            </m:e>
                          </m:func>
                        </m:e>
                      </m:d>
                    </m:oMath>
                  </m:oMathPara>
                </a14:m>
                <a:endParaRPr lang="es-ES" sz="1200" dirty="0">
                  <a:latin typeface="+mj-lt"/>
                </a:endParaRPr>
              </a:p>
            </p:txBody>
          </p:sp>
        </mc:Choice>
        <mc:Fallback xmlns="">
          <p:sp>
            <p:nvSpPr>
              <p:cNvPr id="2" name="Rectángulo 2">
                <a:extLst>
                  <a:ext uri="{FF2B5EF4-FFF2-40B4-BE49-F238E27FC236}">
                    <a16:creationId xmlns:a16="http://schemas.microsoft.com/office/drawing/2014/main" id="{6993C79C-8F10-66A0-15BA-01CA097FFF2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7280" y="2141459"/>
                <a:ext cx="3981218" cy="510974"/>
              </a:xfrm>
              <a:prstGeom prst="rect">
                <a:avLst/>
              </a:prstGeom>
              <a:blipFill>
                <a:blip r:embed="rId2"/>
                <a:stretch>
                  <a:fillRect b="-24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Oval 3">
            <a:extLst>
              <a:ext uri="{FF2B5EF4-FFF2-40B4-BE49-F238E27FC236}">
                <a16:creationId xmlns:a16="http://schemas.microsoft.com/office/drawing/2014/main" id="{2C2AF2F1-ECC3-005C-D917-997E3FA5D0C0}"/>
              </a:ext>
            </a:extLst>
          </p:cNvPr>
          <p:cNvSpPr/>
          <p:nvPr/>
        </p:nvSpPr>
        <p:spPr>
          <a:xfrm>
            <a:off x="2433918" y="2326341"/>
            <a:ext cx="282389" cy="326092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2CDD6D0B-8F24-A811-DE4E-0B0464EBA6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556" y="2244529"/>
            <a:ext cx="3538663" cy="262988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9881286-C61E-1BD9-3526-448B0A412A77}"/>
              </a:ext>
            </a:extLst>
          </p:cNvPr>
          <p:cNvSpPr txBox="1"/>
          <p:nvPr/>
        </p:nvSpPr>
        <p:spPr>
          <a:xfrm>
            <a:off x="5616413" y="4846719"/>
            <a:ext cx="3460352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800" i="1" dirty="0"/>
              <a:t>(R. </a:t>
            </a:r>
            <a:r>
              <a:rPr lang="en-GB" sz="800" i="1" dirty="0" err="1"/>
              <a:t>Orecchia</a:t>
            </a:r>
            <a:r>
              <a:rPr lang="en-GB" sz="800" i="1" dirty="0"/>
              <a:t>, A. Zurlo, A. </a:t>
            </a:r>
            <a:r>
              <a:rPr lang="en-GB" sz="800" i="1" dirty="0" err="1"/>
              <a:t>Loasses</a:t>
            </a:r>
            <a:r>
              <a:rPr lang="en-GB" sz="800" i="1" dirty="0"/>
              <a:t> et al. 1996. Eur. J. Cancer, volume 34)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1684479-BA71-C58D-2D57-6DA9CB0066B0}"/>
              </a:ext>
            </a:extLst>
          </p:cNvPr>
          <p:cNvSpPr txBox="1"/>
          <p:nvPr/>
        </p:nvSpPr>
        <p:spPr>
          <a:xfrm>
            <a:off x="8761494" y="4805117"/>
            <a:ext cx="2503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0097A9"/>
                </a:solidFill>
              </a:rPr>
              <a:t>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F64A478-7EF1-A9F3-4127-3515D56C9CA4}"/>
              </a:ext>
            </a:extLst>
          </p:cNvPr>
          <p:cNvSpPr txBox="1"/>
          <p:nvPr/>
        </p:nvSpPr>
        <p:spPr>
          <a:xfrm>
            <a:off x="418287" y="1408678"/>
            <a:ext cx="837898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2268"/>
              </a:spcAft>
            </a:pPr>
            <a:r>
              <a:rPr lang="en-US" spc="-1" dirty="0">
                <a:solidFill>
                  <a:srgbClr val="000000"/>
                </a:solidFill>
              </a:rPr>
              <a:t>Better dose conformation due to the finite energy loss of the protons. </a:t>
            </a:r>
            <a:r>
              <a:rPr lang="en-GB" spc="-1" dirty="0">
                <a:solidFill>
                  <a:srgbClr val="000000"/>
                </a:solidFill>
              </a:rPr>
              <a:t>The energy deposition is characterised by the Bethe-Bloch formula</a:t>
            </a:r>
          </a:p>
        </p:txBody>
      </p:sp>
    </p:spTree>
    <p:extLst>
      <p:ext uri="{BB962C8B-B14F-4D97-AF65-F5344CB8AC3E}">
        <p14:creationId xmlns:p14="http://schemas.microsoft.com/office/powerpoint/2010/main" val="37638661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>
          <a:xfrm>
            <a:off x="418287" y="912137"/>
            <a:ext cx="8307426" cy="3745062"/>
          </a:xfrm>
        </p:spPr>
        <p:txBody>
          <a:bodyPr>
            <a:normAutofit/>
          </a:bodyPr>
          <a:lstStyle/>
          <a:p>
            <a:r>
              <a:rPr lang="en-US" sz="2400" dirty="0"/>
              <a:t>Proton therapy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ángulo 2">
                <a:extLst>
                  <a:ext uri="{FF2B5EF4-FFF2-40B4-BE49-F238E27FC236}">
                    <a16:creationId xmlns:a16="http://schemas.microsoft.com/office/drawing/2014/main" id="{6993C79C-8F10-66A0-15BA-01CA097FFF2B}"/>
                  </a:ext>
                </a:extLst>
              </p:cNvPr>
              <p:cNvSpPr/>
              <p:nvPr/>
            </p:nvSpPr>
            <p:spPr>
              <a:xfrm>
                <a:off x="877280" y="2141459"/>
                <a:ext cx="3981218" cy="51097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sz="1200" b="0" i="0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s-ES" sz="1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s-ES" sz="1200" b="0" i="0" smtClean="0">
                              <a:latin typeface="Cambria Math" panose="02040503050406030204" pitchFamily="18" charset="0"/>
                            </a:rPr>
                            <m:t>dE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s-ES" sz="1200" b="0" i="0" smtClean="0">
                              <a:latin typeface="Cambria Math" panose="02040503050406030204" pitchFamily="18" charset="0"/>
                            </a:rPr>
                            <m:t>dx</m:t>
                          </m:r>
                        </m:den>
                      </m:f>
                      <m:r>
                        <a:rPr lang="es-ES" sz="1200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s-ES" sz="1200" b="0" i="0">
                          <a:latin typeface="Cambria Math" panose="02040503050406030204" pitchFamily="18" charset="0"/>
                        </a:rPr>
                        <m:t>4</m:t>
                      </m:r>
                      <m:r>
                        <m:rPr>
                          <m:sty m:val="p"/>
                        </m:rPr>
                        <a:rPr lang="es-ES" sz="1200" b="0" i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π</m:t>
                      </m:r>
                      <m:sSub>
                        <m:sSubPr>
                          <m:ctrlPr>
                            <a:rPr lang="es-E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s-ES" sz="1200" b="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N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s-ES" sz="1200" b="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A</m:t>
                          </m:r>
                        </m:sub>
                      </m:sSub>
                      <m:sSubSup>
                        <m:sSubSupPr>
                          <m:ctrlPr>
                            <a:rPr lang="es-E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s-ES" sz="1200" b="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r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s-ES" sz="1200" b="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c</m:t>
                          </m:r>
                        </m:sub>
                        <m:sup>
                          <m:r>
                            <a:rPr lang="es-ES" sz="1200" b="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sSub>
                        <m:sSubPr>
                          <m:ctrlPr>
                            <a:rPr lang="es-E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s-ES" sz="1200" b="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m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s-ES" sz="1200" b="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e</m:t>
                          </m:r>
                        </m:sub>
                      </m:sSub>
                      <m:sSup>
                        <m:sSupPr>
                          <m:ctrlPr>
                            <a:rPr lang="es-E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s-ES" sz="1200" b="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c</m:t>
                          </m:r>
                        </m:e>
                        <m:sup>
                          <m:r>
                            <a:rPr lang="es-ES" sz="1200" b="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f>
                        <m:fPr>
                          <m:ctrlPr>
                            <a:rPr lang="es-ES" sz="1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s-ES" sz="1200" b="0" i="0" smtClean="0">
                              <a:latin typeface="Cambria Math" panose="02040503050406030204" pitchFamily="18" charset="0"/>
                            </a:rPr>
                            <m:t>Z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s-ES" sz="1200" b="0" i="0" smtClean="0">
                              <a:latin typeface="Cambria Math" panose="02040503050406030204" pitchFamily="18" charset="0"/>
                            </a:rPr>
                            <m:t>A</m:t>
                          </m:r>
                        </m:den>
                      </m:f>
                      <m:f>
                        <m:fPr>
                          <m:ctrlPr>
                            <a:rPr lang="es-ES" sz="1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s-ES" sz="12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s-ES" sz="1200" b="0" i="0" smtClean="0">
                                  <a:latin typeface="Cambria Math" panose="02040503050406030204" pitchFamily="18" charset="0"/>
                                </a:rPr>
                                <m:t>z</m:t>
                              </m:r>
                            </m:e>
                            <m:sup>
                              <m:r>
                                <a:rPr lang="es-ES" sz="1200" b="0" i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s-ES" sz="12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s-ES" sz="1200" b="0" i="0" smtClean="0">
                                  <a:latin typeface="Cambria Math" panose="02040503050406030204" pitchFamily="18" charset="0"/>
                                </a:rPr>
                                <m:t>β</m:t>
                              </m:r>
                            </m:e>
                            <m:sup>
                              <m:r>
                                <a:rPr lang="es-ES" sz="1200" b="0" i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s-ES" sz="12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s-ES" sz="120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s-ES" sz="1200" b="0" i="0" smtClean="0">
                                  <a:latin typeface="Cambria Math" panose="02040503050406030204" pitchFamily="18" charset="0"/>
                                </a:rPr>
                                <m:t>ln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s-ES" sz="12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s-ES" sz="12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s-ES" sz="1200" b="0" i="0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sSub>
                                        <m:sSubPr>
                                          <m:ctrlPr>
                                            <a:rPr lang="es-ES" sz="120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s-ES" sz="1200" b="0" i="0" smtClean="0">
                                              <a:latin typeface="Cambria Math" panose="02040503050406030204" pitchFamily="18" charset="0"/>
                                            </a:rPr>
                                            <m:t>m</m:t>
                                          </m:r>
                                        </m:e>
                                        <m:sub>
                                          <m:r>
                                            <m:rPr>
                                              <m:sty m:val="p"/>
                                            </m:rPr>
                                            <a:rPr lang="es-ES" sz="1200" b="0" i="0" smtClean="0">
                                              <a:latin typeface="Cambria Math" panose="02040503050406030204" pitchFamily="18" charset="0"/>
                                            </a:rPr>
                                            <m:t>e</m:t>
                                          </m:r>
                                        </m:sub>
                                      </m:sSub>
                                      <m:sSup>
                                        <m:sSupPr>
                                          <m:ctrlPr>
                                            <a:rPr lang="es-ES" sz="120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s-ES" sz="1200" b="0" i="0" smtClean="0">
                                              <a:latin typeface="Cambria Math" panose="02040503050406030204" pitchFamily="18" charset="0"/>
                                            </a:rPr>
                                            <m:t>c</m:t>
                                          </m:r>
                                        </m:e>
                                        <m:sup>
                                          <m:r>
                                            <a:rPr lang="es-ES" sz="1200" b="0" i="0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  <m:sSup>
                                        <m:sSupPr>
                                          <m:ctrlPr>
                                            <a:rPr lang="es-ES" sz="120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sSup>
                                            <m:sSupPr>
                                              <m:ctrlPr>
                                                <a:rPr lang="es-ES" sz="120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m:rPr>
                                                  <m:sty m:val="p"/>
                                                </m:rPr>
                                                <a:rPr lang="es-ES" sz="1200" b="0" i="0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γ</m:t>
                                              </m:r>
                                            </m:e>
                                            <m:sup>
                                              <m:r>
                                                <a:rPr lang="es-ES" sz="1200" b="0" i="0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sup>
                                          </m:sSup>
                                          <m:r>
                                            <m:rPr>
                                              <m:sty m:val="p"/>
                                            </m:rPr>
                                            <a:rPr lang="es-ES" sz="1200" b="0" i="0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β</m:t>
                                          </m:r>
                                        </m:e>
                                        <m:sup>
                                          <m:r>
                                            <a:rPr lang="es-ES" sz="1200" b="0" i="0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num>
                                    <m:den>
                                      <m:r>
                                        <m:rPr>
                                          <m:sty m:val="p"/>
                                        </m:rPr>
                                        <a:rPr lang="es-ES" sz="1200" b="0" i="0" smtClean="0">
                                          <a:latin typeface="Cambria Math" panose="02040503050406030204" pitchFamily="18" charset="0"/>
                                        </a:rPr>
                                        <m:t>I</m:t>
                                      </m:r>
                                    </m:den>
                                  </m:f>
                                </m:e>
                              </m:d>
                              <m:r>
                                <a:rPr lang="es-ES" sz="1200" b="0" i="0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s-ES" sz="12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s-ES" sz="1200" b="0" i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β</m:t>
                                  </m:r>
                                </m:e>
                                <m:sup>
                                  <m:r>
                                    <a:rPr lang="es-ES" sz="1200" b="0" i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s-ES" sz="12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s-ES" sz="12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sty m:val="p"/>
                                    </m:rPr>
                                    <a:rPr lang="es-ES" sz="1200" b="0" i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δ</m:t>
                                  </m:r>
                                </m:num>
                                <m:den>
                                  <m:r>
                                    <a:rPr lang="es-ES" sz="1200" b="0" i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es-ES" sz="12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s-ES" sz="12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sty m:val="p"/>
                                    </m:rPr>
                                    <a:rPr lang="es-ES" sz="1200" b="0" i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C</m:t>
                                  </m:r>
                                </m:num>
                                <m:den>
                                  <m:r>
                                    <m:rPr>
                                      <m:sty m:val="p"/>
                                    </m:rPr>
                                    <a:rPr lang="es-ES" sz="1200" b="0" i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Z</m:t>
                                  </m:r>
                                </m:den>
                              </m:f>
                            </m:e>
                          </m:func>
                        </m:e>
                      </m:d>
                    </m:oMath>
                  </m:oMathPara>
                </a14:m>
                <a:endParaRPr lang="es-ES" sz="1200" dirty="0">
                  <a:latin typeface="+mj-lt"/>
                </a:endParaRPr>
              </a:p>
            </p:txBody>
          </p:sp>
        </mc:Choice>
        <mc:Fallback xmlns="">
          <p:sp>
            <p:nvSpPr>
              <p:cNvPr id="2" name="Rectángulo 2">
                <a:extLst>
                  <a:ext uri="{FF2B5EF4-FFF2-40B4-BE49-F238E27FC236}">
                    <a16:creationId xmlns:a16="http://schemas.microsoft.com/office/drawing/2014/main" id="{6993C79C-8F10-66A0-15BA-01CA097FFF2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7280" y="2141459"/>
                <a:ext cx="3981218" cy="510974"/>
              </a:xfrm>
              <a:prstGeom prst="rect">
                <a:avLst/>
              </a:prstGeom>
              <a:blipFill>
                <a:blip r:embed="rId2"/>
                <a:stretch>
                  <a:fillRect b="-24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Oval 3">
            <a:extLst>
              <a:ext uri="{FF2B5EF4-FFF2-40B4-BE49-F238E27FC236}">
                <a16:creationId xmlns:a16="http://schemas.microsoft.com/office/drawing/2014/main" id="{2C2AF2F1-ECC3-005C-D917-997E3FA5D0C0}"/>
              </a:ext>
            </a:extLst>
          </p:cNvPr>
          <p:cNvSpPr/>
          <p:nvPr/>
        </p:nvSpPr>
        <p:spPr>
          <a:xfrm>
            <a:off x="2433918" y="2326341"/>
            <a:ext cx="282389" cy="326092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2CDD6D0B-8F24-A811-DE4E-0B0464EBA6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556" y="2244529"/>
            <a:ext cx="3538663" cy="262988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9881286-C61E-1BD9-3526-448B0A412A77}"/>
              </a:ext>
            </a:extLst>
          </p:cNvPr>
          <p:cNvSpPr txBox="1"/>
          <p:nvPr/>
        </p:nvSpPr>
        <p:spPr>
          <a:xfrm>
            <a:off x="5616413" y="4846719"/>
            <a:ext cx="3460352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800" i="1" dirty="0"/>
              <a:t>(R. </a:t>
            </a:r>
            <a:r>
              <a:rPr lang="en-GB" sz="800" i="1" dirty="0" err="1"/>
              <a:t>Orecchia</a:t>
            </a:r>
            <a:r>
              <a:rPr lang="en-GB" sz="800" i="1" dirty="0"/>
              <a:t>, A. Zurlo, A. </a:t>
            </a:r>
            <a:r>
              <a:rPr lang="en-GB" sz="800" i="1" dirty="0" err="1"/>
              <a:t>Loasses</a:t>
            </a:r>
            <a:r>
              <a:rPr lang="en-GB" sz="800" i="1" dirty="0"/>
              <a:t> et al. 1996. Eur. J. Cancer, volume 34)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1684479-BA71-C58D-2D57-6DA9CB0066B0}"/>
              </a:ext>
            </a:extLst>
          </p:cNvPr>
          <p:cNvSpPr txBox="1"/>
          <p:nvPr/>
        </p:nvSpPr>
        <p:spPr>
          <a:xfrm>
            <a:off x="8761494" y="4805117"/>
            <a:ext cx="2503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0097A9"/>
                </a:solidFill>
              </a:rPr>
              <a:t>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F64A478-7EF1-A9F3-4127-3515D56C9CA4}"/>
              </a:ext>
            </a:extLst>
          </p:cNvPr>
          <p:cNvSpPr txBox="1"/>
          <p:nvPr/>
        </p:nvSpPr>
        <p:spPr>
          <a:xfrm>
            <a:off x="418287" y="1408678"/>
            <a:ext cx="837898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2268"/>
              </a:spcAft>
            </a:pPr>
            <a:r>
              <a:rPr lang="en-US" spc="-1" dirty="0">
                <a:solidFill>
                  <a:srgbClr val="000000"/>
                </a:solidFill>
              </a:rPr>
              <a:t>Better dose conformation due to the finite energy loss of the protons. </a:t>
            </a:r>
            <a:r>
              <a:rPr lang="en-GB" spc="-1" dirty="0">
                <a:solidFill>
                  <a:srgbClr val="000000"/>
                </a:solidFill>
              </a:rPr>
              <a:t>The energy deposition is characterised by the Bethe-Bloch formula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428D503-AD66-3CA4-3C67-159D10C5E8BD}"/>
                  </a:ext>
                </a:extLst>
              </p:cNvPr>
              <p:cNvSpPr txBox="1"/>
              <p:nvPr/>
            </p:nvSpPr>
            <p:spPr>
              <a:xfrm>
                <a:off x="1951073" y="3281305"/>
                <a:ext cx="1671162" cy="45108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200" b="0" i="1" smtClean="0">
                          <a:latin typeface="Cambria Math" panose="02040503050406030204" pitchFamily="18" charset="0"/>
                        </a:rPr>
                        <m:t>𝑅</m:t>
                      </m:r>
                      <m:d>
                        <m:dPr>
                          <m:ctrlPr>
                            <a:rPr lang="en-GB" sz="1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12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</m:d>
                      <m:r>
                        <a:rPr lang="en-GB" sz="1200" b="0" i="1" smtClean="0">
                          <a:latin typeface="Cambria Math" panose="02040503050406030204" pitchFamily="18" charset="0"/>
                        </a:rPr>
                        <m:t>= </m:t>
                      </m:r>
                      <m:nary>
                        <m:naryPr>
                          <m:ctrlPr>
                            <a:rPr lang="en-GB" sz="12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GB" sz="12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GB" sz="12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p>
                        <m:e>
                          <m:sSup>
                            <m:sSupPr>
                              <m:ctrlPr>
                                <a:rPr lang="en-GB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GB" sz="1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GB" sz="12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GB" sz="1200" b="0" i="1" smtClean="0">
                                          <a:latin typeface="Cambria Math" panose="02040503050406030204" pitchFamily="18" charset="0"/>
                                        </a:rPr>
                                        <m:t>𝑑</m:t>
                                      </m:r>
                                      <m:sSup>
                                        <m:sSupPr>
                                          <m:ctrlPr>
                                            <a:rPr lang="en-GB" sz="12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GB" sz="1200" b="0" i="1" smtClean="0">
                                              <a:latin typeface="Cambria Math" panose="02040503050406030204" pitchFamily="18" charset="0"/>
                                            </a:rPr>
                                            <m:t>𝐸</m:t>
                                          </m:r>
                                        </m:e>
                                        <m:sup>
                                          <m:r>
                                            <a:rPr lang="en-GB" sz="1200" b="0" i="1" smtClean="0">
                                              <a:latin typeface="Cambria Math" panose="02040503050406030204" pitchFamily="18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num>
                                    <m:den>
                                      <m:r>
                                        <a:rPr lang="en-GB" sz="1200" b="0" i="1" smtClean="0">
                                          <a:latin typeface="Cambria Math" panose="02040503050406030204" pitchFamily="18" charset="0"/>
                                        </a:rPr>
                                        <m:t>𝑑𝑥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en-GB" sz="1200" b="0" i="1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p>
                          </m:sSup>
                          <m:r>
                            <a:rPr lang="en-GB" sz="12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GB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120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p>
                              <m:r>
                                <a:rPr lang="en-GB" sz="1200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428D503-AD66-3CA4-3C67-159D10C5E8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1073" y="3281305"/>
                <a:ext cx="1671162" cy="451086"/>
              </a:xfrm>
              <a:prstGeom prst="rect">
                <a:avLst/>
              </a:prstGeom>
              <a:blipFill>
                <a:blip r:embed="rId4"/>
                <a:stretch>
                  <a:fillRect l="-4511" t="-161111" b="-247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987858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>
          <a:xfrm>
            <a:off x="418287" y="912137"/>
            <a:ext cx="8307426" cy="3745062"/>
          </a:xfrm>
        </p:spPr>
        <p:txBody>
          <a:bodyPr>
            <a:normAutofit/>
          </a:bodyPr>
          <a:lstStyle/>
          <a:p>
            <a:r>
              <a:rPr lang="en-US" sz="2400" dirty="0"/>
              <a:t>Proton therapy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211204-B7B5-6206-D4C5-DD19EBEC1168}"/>
              </a:ext>
            </a:extLst>
          </p:cNvPr>
          <p:cNvSpPr txBox="1"/>
          <p:nvPr/>
        </p:nvSpPr>
        <p:spPr>
          <a:xfrm>
            <a:off x="418287" y="1408678"/>
            <a:ext cx="837898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2268"/>
              </a:spcAft>
            </a:pPr>
            <a:r>
              <a:rPr lang="en-GB" spc="-1" dirty="0">
                <a:solidFill>
                  <a:srgbClr val="000000"/>
                </a:solidFill>
              </a:rPr>
              <a:t>To cover the whole tumoral region a spread-out Bragg peak (SOBP) is created by combining beams with different energies.</a:t>
            </a:r>
          </a:p>
        </p:txBody>
      </p:sp>
      <p:pic>
        <p:nvPicPr>
          <p:cNvPr id="2050" name="Picture 2" descr="Past, present and future of proton therapy for head and neck cancer -  ScienceDirect">
            <a:extLst>
              <a:ext uri="{FF2B5EF4-FFF2-40B4-BE49-F238E27FC236}">
                <a16:creationId xmlns:a16="http://schemas.microsoft.com/office/drawing/2014/main" id="{F3BDDF67-1467-9064-2852-705829BC65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3426" y="2222851"/>
            <a:ext cx="3537265" cy="2266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Histogram&#10;&#10;Description automatically generated">
            <a:extLst>
              <a:ext uri="{FF2B5EF4-FFF2-40B4-BE49-F238E27FC236}">
                <a16:creationId xmlns:a16="http://schemas.microsoft.com/office/drawing/2014/main" id="{496152FB-8A70-F30B-AE7D-4B2A6173A9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7673" y="2256899"/>
            <a:ext cx="3400425" cy="24003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83D1E06-1BB0-8339-8FB9-40A88759F379}"/>
              </a:ext>
            </a:extLst>
          </p:cNvPr>
          <p:cNvSpPr txBox="1"/>
          <p:nvPr/>
        </p:nvSpPr>
        <p:spPr>
          <a:xfrm>
            <a:off x="915346" y="4725294"/>
            <a:ext cx="4572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800" i="1" dirty="0"/>
              <a:t>(</a:t>
            </a:r>
            <a:r>
              <a:rPr lang="en-GB" sz="800" i="1" dirty="0" err="1"/>
              <a:t>Geng</a:t>
            </a:r>
            <a:r>
              <a:rPr lang="en-GB" sz="800" i="1" dirty="0"/>
              <a:t> C, Gates D, </a:t>
            </a:r>
            <a:r>
              <a:rPr lang="en-GB" sz="800" i="1" dirty="0" err="1"/>
              <a:t>Bronk</a:t>
            </a:r>
            <a:r>
              <a:rPr lang="en-GB" sz="800" i="1" dirty="0"/>
              <a:t> L, Ma D and Guan F. 2018 Phys Med.51:13-21)</a:t>
            </a:r>
            <a:endParaRPr lang="en-US" sz="800" i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A96CCEE-B3E8-6459-0370-A730564D33E9}"/>
              </a:ext>
            </a:extLst>
          </p:cNvPr>
          <p:cNvSpPr txBox="1"/>
          <p:nvPr/>
        </p:nvSpPr>
        <p:spPr>
          <a:xfrm>
            <a:off x="8761494" y="4805117"/>
            <a:ext cx="2503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0097A9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450750563"/>
      </p:ext>
    </p:extLst>
  </p:cSld>
  <p:clrMapOvr>
    <a:masterClrMapping/>
  </p:clrMapOvr>
</p:sld>
</file>

<file path=ppt/theme/theme1.xml><?xml version="1.0" encoding="utf-8"?>
<a:theme xmlns:a="http://schemas.openxmlformats.org/drawingml/2006/main" name="4_Custom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13168</TotalTime>
  <Words>1425</Words>
  <Application>Microsoft Macintosh PowerPoint</Application>
  <PresentationFormat>On-screen Show (16:9)</PresentationFormat>
  <Paragraphs>218</Paragraphs>
  <Slides>39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6" baseType="lpstr">
      <vt:lpstr>Arial</vt:lpstr>
      <vt:lpstr>Calibri</vt:lpstr>
      <vt:lpstr>Calibri Light</vt:lpstr>
      <vt:lpstr>Cambria Math</vt:lpstr>
      <vt:lpstr>CMR10</vt:lpstr>
      <vt:lpstr>Wingdings</vt:lpstr>
      <vt:lpstr>4_Custom Design</vt:lpstr>
      <vt:lpstr>QuARC: A Quality Assurance Range Calorimeter for Proton Therapy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UCL 16:9 PP Plain - BRIGHT BLUE</dc:title>
  <dc:subject/>
  <dc:creator>Clayton, Janine</dc:creator>
  <cp:keywords/>
  <dc:description/>
  <cp:lastModifiedBy>Escribano Rodriguez, Sonia</cp:lastModifiedBy>
  <cp:revision>131</cp:revision>
  <dcterms:created xsi:type="dcterms:W3CDTF">2016-12-07T10:36:45Z</dcterms:created>
  <dcterms:modified xsi:type="dcterms:W3CDTF">2023-04-05T13:01:59Z</dcterms:modified>
  <cp:category/>
</cp:coreProperties>
</file>