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16"/>
  </p:notesMasterIdLst>
  <p:sldIdLst>
    <p:sldId id="256" r:id="rId2"/>
    <p:sldId id="315" r:id="rId3"/>
    <p:sldId id="333" r:id="rId4"/>
    <p:sldId id="292" r:id="rId5"/>
    <p:sldId id="314" r:id="rId6"/>
    <p:sldId id="303" r:id="rId7"/>
    <p:sldId id="334" r:id="rId8"/>
    <p:sldId id="335" r:id="rId9"/>
    <p:sldId id="331" r:id="rId10"/>
    <p:sldId id="337" r:id="rId11"/>
    <p:sldId id="330" r:id="rId12"/>
    <p:sldId id="307" r:id="rId13"/>
    <p:sldId id="263" r:id="rId14"/>
    <p:sldId id="28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9CA"/>
    <a:srgbClr val="0097A9"/>
    <a:srgbClr val="0432FF"/>
    <a:srgbClr val="F6BE00"/>
    <a:srgbClr val="D6D2C4"/>
    <a:srgbClr val="B2E2ED"/>
    <a:srgbClr val="00FFFF"/>
    <a:srgbClr val="00FDFF"/>
    <a:srgbClr val="A4DBE8"/>
    <a:srgbClr val="BBC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28"/>
    <p:restoredTop sz="94705"/>
  </p:normalViewPr>
  <p:slideViewPr>
    <p:cSldViewPr snapToGrid="0" snapToObjects="1">
      <p:cViewPr varScale="1">
        <p:scale>
          <a:sx n="201" d="100"/>
          <a:sy n="201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EE1CD-6EDF-5C43-ACE9-942F6C137C3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55201-7865-8744-8A9B-9F5FC03C5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463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97A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06039"/>
            <a:ext cx="7886700" cy="20266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999" y="288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94718"/>
            <a:ext cx="4629150" cy="3745062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94718"/>
            <a:ext cx="2949178" cy="37450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0097A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1588"/>
            <a:ext cx="9144000" cy="741363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" y="216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77174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eframe banner"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8713"/>
            <a:ext cx="7886700" cy="67881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97A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12185"/>
            <a:ext cx="3886200" cy="26205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12185"/>
            <a:ext cx="3886200" cy="26205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658"/>
            <a:ext cx="9144000" cy="409398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" y="216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00742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65187" y="165584"/>
            <a:ext cx="3216840" cy="7049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2700"/>
            <a:endParaRPr lang="en-GB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11" r:id="rId2"/>
    <p:sldLayoutId id="214748381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00" indent="-900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1sonia.escribano@ucl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mp.14099" TargetMode="External"/><Relationship Id="rId2" Type="http://schemas.openxmlformats.org/officeDocument/2006/relationships/hyperlink" Target="https://www.physicamedica.com/article/S1120-1797(20)30196-4/full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i.org/10.1002/mp.1409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2/mp.1409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mp.14099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2/mp.1409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02/mp.14099" TargetMode="Externa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1336" y="4067911"/>
            <a:ext cx="7941328" cy="1075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aad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Shaikh,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Sonia </a:t>
            </a:r>
            <a:r>
              <a:rPr lang="en-US" sz="1200" b="0" u="sng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Escribano</a:t>
            </a:r>
            <a:r>
              <a:rPr lang="en-US" sz="1200" b="0" u="sng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-Rodriguez</a:t>
            </a:r>
            <a:r>
              <a:rPr lang="en-GB" sz="1200" b="0" baseline="30000" dirty="0"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, Raffaella </a:t>
            </a:r>
            <a:r>
              <a:rPr lang="en-US" sz="1200" b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Radogna</a:t>
            </a:r>
            <a:r>
              <a:rPr lang="en-US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Connor Godden, Derek </a:t>
            </a:r>
            <a:r>
              <a:rPr lang="en-GB" sz="1200" b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Attree</a:t>
            </a:r>
            <a:r>
              <a:rPr lang="en-GB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, Samuel Manger, Karen Kirkby, Marc-Jan Van </a:t>
            </a:r>
            <a:r>
              <a:rPr lang="en-GB" sz="1200" b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Goethem</a:t>
            </a:r>
            <a:r>
              <a:rPr lang="en-GB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, Alexander </a:t>
            </a:r>
            <a:r>
              <a:rPr lang="en-GB" sz="1200" b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Gerbershagen</a:t>
            </a:r>
            <a:r>
              <a:rPr lang="en-GB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, S</a:t>
            </a:r>
            <a:r>
              <a:rPr lang="en-US" sz="1200" b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imon</a:t>
            </a:r>
            <a:r>
              <a:rPr lang="en-US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Jolly</a:t>
            </a:r>
          </a:p>
          <a:p>
            <a:pPr marL="0" indent="0">
              <a:buNone/>
            </a:pPr>
            <a:endParaRPr lang="en-US" sz="500" b="0" baseline="3000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100" b="0" baseline="3000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  <a:hlinkClick r:id="rId2"/>
              </a:rPr>
              <a:t>1</a:t>
            </a:r>
            <a:r>
              <a:rPr lang="en-US" sz="11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  <a:hlinkClick r:id="rId2"/>
              </a:rPr>
              <a:t>sonia.escribano@ucl.ac.uk</a:t>
            </a:r>
            <a:r>
              <a:rPr lang="en-US" sz="11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b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850156" y="267225"/>
            <a:ext cx="5488958" cy="293044"/>
          </a:xfrm>
        </p:spPr>
        <p:txBody>
          <a:bodyPr/>
          <a:lstStyle/>
          <a:p>
            <a:r>
              <a:rPr lang="en-US" dirty="0"/>
              <a:t>DEPARTMENT OF PHYSICS AND ASTRONOMY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86047" y="1999346"/>
            <a:ext cx="7052183" cy="127548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FLASH Range QA Measurements with the Quality Assurance Range Calorimeter (</a:t>
            </a:r>
            <a:r>
              <a:rPr lang="en-GB" sz="2800" dirty="0" err="1">
                <a:latin typeface="Calibri" panose="020F0502020204030204" pitchFamily="34" charset="0"/>
              </a:rPr>
              <a:t>QuARC</a:t>
            </a:r>
            <a:r>
              <a:rPr lang="en-GB" sz="2800" dirty="0">
                <a:latin typeface="Calibri" panose="020F0502020204030204" pitchFamily="34" charset="0"/>
              </a:rPr>
              <a:t>) 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E4F13-C5C8-3D7E-778B-BFDA23D34F19}"/>
              </a:ext>
            </a:extLst>
          </p:cNvPr>
          <p:cNvSpPr txBox="1"/>
          <p:nvPr/>
        </p:nvSpPr>
        <p:spPr>
          <a:xfrm>
            <a:off x="3341268" y="2889754"/>
            <a:ext cx="2141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8DB9CA"/>
                </a:solidFill>
              </a:rPr>
              <a:t>61</a:t>
            </a:r>
            <a:r>
              <a:rPr lang="en-GB" sz="1200" b="1" baseline="30000" dirty="0">
                <a:solidFill>
                  <a:srgbClr val="8DB9CA"/>
                </a:solidFill>
              </a:rPr>
              <a:t>st</a:t>
            </a:r>
            <a:r>
              <a:rPr lang="en-GB" sz="1200" b="1" dirty="0">
                <a:solidFill>
                  <a:srgbClr val="8DB9CA"/>
                </a:solidFill>
              </a:rPr>
              <a:t> Annual PTCOG Conference</a:t>
            </a:r>
          </a:p>
        </p:txBody>
      </p:sp>
    </p:spTree>
    <p:extLst>
      <p:ext uri="{BB962C8B-B14F-4D97-AF65-F5344CB8AC3E}">
        <p14:creationId xmlns:p14="http://schemas.microsoft.com/office/powerpoint/2010/main" val="46775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12137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PARTREC Beam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73072-C3F1-0933-D97A-03243598897B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F2AE0-D331-0E18-3019-D59F1F89B67B}"/>
              </a:ext>
            </a:extLst>
          </p:cNvPr>
          <p:cNvSpPr txBox="1"/>
          <p:nvPr/>
        </p:nvSpPr>
        <p:spPr>
          <a:xfrm>
            <a:off x="454068" y="1429412"/>
            <a:ext cx="80945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>
                <a:latin typeface="CMR10"/>
              </a:rPr>
              <a:t>Tested c</a:t>
            </a:r>
            <a:r>
              <a:rPr lang="en-GB" sz="1800" dirty="0">
                <a:effectLst/>
                <a:latin typeface="CMR10"/>
              </a:rPr>
              <a:t>urrents up to 50 </a:t>
            </a:r>
            <a:r>
              <a:rPr lang="en-GB" dirty="0" err="1">
                <a:latin typeface="CMMI10"/>
              </a:rPr>
              <a:t>n</a:t>
            </a:r>
            <a:r>
              <a:rPr lang="en-GB" sz="1800" dirty="0" err="1">
                <a:effectLst/>
                <a:latin typeface="CMR10"/>
              </a:rPr>
              <a:t>A</a:t>
            </a:r>
            <a:r>
              <a:rPr lang="en-GB" sz="1800" dirty="0">
                <a:effectLst/>
                <a:latin typeface="CMR10"/>
              </a:rPr>
              <a:t> and energies up to 150 MeV.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effectLst/>
                <a:latin typeface="CMR10"/>
              </a:rPr>
              <a:t>Push the detector to its limit in terms of beam current/scintillator light output.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effectLst/>
                <a:latin typeface="CMR10"/>
              </a:rPr>
              <a:t> 2 detector modules tested.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7" name="Picture 6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DB04DBF3-2F74-B086-3855-FFAC864C6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477" y="2509301"/>
            <a:ext cx="3593579" cy="24342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C69E5D-7112-A19A-6F66-A3E9A3695AF2}"/>
              </a:ext>
            </a:extLst>
          </p:cNvPr>
          <p:cNvSpPr/>
          <p:nvPr/>
        </p:nvSpPr>
        <p:spPr>
          <a:xfrm>
            <a:off x="4441455" y="4420651"/>
            <a:ext cx="313425" cy="384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8C5001-D28B-81FE-25D9-D2D2B320124B}"/>
              </a:ext>
            </a:extLst>
          </p:cNvPr>
          <p:cNvSpPr txBox="1"/>
          <p:nvPr/>
        </p:nvSpPr>
        <p:spPr>
          <a:xfrm>
            <a:off x="5974146" y="2569224"/>
            <a:ext cx="1136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PRELIMINARY RESULTS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9BE4FE-DDA5-C7C7-74DB-432B0490D296}"/>
              </a:ext>
            </a:extLst>
          </p:cNvPr>
          <p:cNvSpPr/>
          <p:nvPr/>
        </p:nvSpPr>
        <p:spPr>
          <a:xfrm>
            <a:off x="4500052" y="4464966"/>
            <a:ext cx="313425" cy="384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text, diagram, screenshot, plot&#10;&#10;Description automatically generated">
            <a:extLst>
              <a:ext uri="{FF2B5EF4-FFF2-40B4-BE49-F238E27FC236}">
                <a16:creationId xmlns:a16="http://schemas.microsoft.com/office/drawing/2014/main" id="{A83D5AAE-5A70-BF8C-72CD-F1BF2BB9A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3" y="2445074"/>
            <a:ext cx="3941143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3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12137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Web GUI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73072-C3F1-0933-D97A-03243598897B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73644-C25D-270D-1079-33CDB0879ED4}"/>
              </a:ext>
            </a:extLst>
          </p:cNvPr>
          <p:cNvSpPr txBox="1"/>
          <p:nvPr/>
        </p:nvSpPr>
        <p:spPr>
          <a:xfrm>
            <a:off x="382506" y="13959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ysClr val="windowText" lastClr="000000"/>
                </a:solidFill>
              </a:rPr>
              <a:t>- View live fit results in web GUI.</a:t>
            </a:r>
          </a:p>
        </p:txBody>
      </p:sp>
      <p:pic>
        <p:nvPicPr>
          <p:cNvPr id="11" name="Screen Recording 2023-06-06 at 15.50.20">
            <a:hlinkClick r:id="" action="ppaction://media"/>
            <a:extLst>
              <a:ext uri="{FF2B5EF4-FFF2-40B4-BE49-F238E27FC236}">
                <a16:creationId xmlns:a16="http://schemas.microsoft.com/office/drawing/2014/main" id="{4608226F-15AF-8D00-B070-9BB1B08BE4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257311" y="1764865"/>
            <a:ext cx="8356055" cy="3340972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B3FA05E-5BA8-CD15-9B22-12BA9538C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723" y="912137"/>
            <a:ext cx="1062966" cy="135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4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12137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Conclusions and future work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84479-BA71-C58D-2D57-6DA9CB0066B0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E2D29-32C5-5A79-E5D5-8A7190FEA614}"/>
              </a:ext>
            </a:extLst>
          </p:cNvPr>
          <p:cNvSpPr txBox="1"/>
          <p:nvPr/>
        </p:nvSpPr>
        <p:spPr>
          <a:xfrm>
            <a:off x="454068" y="1403499"/>
            <a:ext cx="83533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Detector able to reconstruct proton ranges at clinical currents between 70-245 MeV with an accuracy of 0.4 mm.</a:t>
            </a:r>
          </a:p>
          <a:p>
            <a:pPr marL="285750" indent="-285750">
              <a:buFontTx/>
              <a:buChar char="-"/>
            </a:pPr>
            <a:r>
              <a:rPr lang="en-US" dirty="0"/>
              <a:t>Detector can handle up to 50 </a:t>
            </a:r>
            <a:r>
              <a:rPr lang="en-US" dirty="0" err="1"/>
              <a:t>nA</a:t>
            </a:r>
            <a:r>
              <a:rPr lang="en-US" dirty="0"/>
              <a:t> of nozzle current. Non-linearities in charge observed but 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range consistent.</a:t>
            </a:r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dirty="0"/>
              <a:t>Further development of web-based GUI to allow detector control.</a:t>
            </a:r>
          </a:p>
          <a:p>
            <a:pPr marL="285750" indent="-285750">
              <a:buFontTx/>
              <a:buChar char="-"/>
            </a:pPr>
            <a:r>
              <a:rPr lang="en-US" sz="1800" spc="-1" dirty="0">
                <a:solidFill>
                  <a:srgbClr val="000000"/>
                </a:solidFill>
              </a:rPr>
              <a:t>Improve </a:t>
            </a:r>
            <a:r>
              <a:rPr lang="en-GB" sz="1800" spc="-1" dirty="0">
                <a:solidFill>
                  <a:srgbClr val="000000"/>
                </a:solidFill>
              </a:rPr>
              <a:t>scintillator composition and construction to optimise light output. </a:t>
            </a:r>
          </a:p>
          <a:p>
            <a:pPr marL="285750" indent="-285750">
              <a:buFontTx/>
              <a:buChar char="-"/>
            </a:pPr>
            <a:r>
              <a:rPr lang="en-GB" sz="1800" spc="-1" dirty="0">
                <a:solidFill>
                  <a:srgbClr val="000000"/>
                </a:solidFill>
              </a:rPr>
              <a:t>Geant4 simulation to benchmark experimental results and constrain Birks’ constant.</a:t>
            </a:r>
          </a:p>
          <a:p>
            <a:pPr marL="285750" indent="-285750">
              <a:buFontTx/>
              <a:buChar char="-"/>
            </a:pPr>
            <a:r>
              <a:rPr lang="en-GB" sz="1800" spc="-1" dirty="0">
                <a:solidFill>
                  <a:srgbClr val="000000"/>
                </a:solidFill>
              </a:rPr>
              <a:t>Additional beam tests to optimise light output and characterise detector performance with clinical and FLASH beams.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86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62CE2-6381-E2C8-E8C6-62F7D8A26ED1}"/>
              </a:ext>
            </a:extLst>
          </p:cNvPr>
          <p:cNvSpPr txBox="1"/>
          <p:nvPr/>
        </p:nvSpPr>
        <p:spPr>
          <a:xfrm>
            <a:off x="463924" y="93883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 </a:t>
            </a:r>
          </a:p>
        </p:txBody>
      </p:sp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AB86E43-952E-BB0C-DBA2-D71E528FC3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8025" y="1558360"/>
            <a:ext cx="4031723" cy="2273317"/>
          </a:xfrm>
          <a:prstGeom prst="rect">
            <a:avLst/>
          </a:prstGeom>
        </p:spPr>
      </p:pic>
      <p:pic>
        <p:nvPicPr>
          <p:cNvPr id="1028" name="Picture 4" descr="Christie NHS Trust | TSG Property Manchester">
            <a:extLst>
              <a:ext uri="{FF2B5EF4-FFF2-40B4-BE49-F238E27FC236}">
                <a16:creationId xmlns:a16="http://schemas.microsoft.com/office/drawing/2014/main" id="{976ABD02-73FC-80E4-CCCA-B81F1A52E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3" y="4204665"/>
            <a:ext cx="1862357" cy="81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roen Schwab - Hoofd operateursgroep/technicus - UMCG Groningen / Partrec  | LinkedIn">
            <a:extLst>
              <a:ext uri="{FF2B5EF4-FFF2-40B4-BE49-F238E27FC236}">
                <a16:creationId xmlns:a16="http://schemas.microsoft.com/office/drawing/2014/main" id="{F4643385-A535-234B-A99A-C1DE8D7E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98" y="4402298"/>
            <a:ext cx="2020446" cy="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4E0BE83C-228E-20BA-77BD-EE5D00A92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05" y="4524532"/>
            <a:ext cx="1710250" cy="260643"/>
          </a:xfrm>
          <a:prstGeom prst="rect">
            <a:avLst/>
          </a:prstGeom>
        </p:spPr>
      </p:pic>
      <p:pic>
        <p:nvPicPr>
          <p:cNvPr id="5" name="Picture 4" descr="Nuvia network and products representatives - NUVIATech">
            <a:extLst>
              <a:ext uri="{FF2B5EF4-FFF2-40B4-BE49-F238E27FC236}">
                <a16:creationId xmlns:a16="http://schemas.microsoft.com/office/drawing/2014/main" id="{B5528FEE-8FF1-979B-745C-8F192B68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30" y="4503235"/>
            <a:ext cx="1713109" cy="40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4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40FCE31-4882-5AAF-9561-7D468EA28B6B}"/>
              </a:ext>
            </a:extLst>
          </p:cNvPr>
          <p:cNvSpPr txBox="1"/>
          <p:nvPr/>
        </p:nvSpPr>
        <p:spPr>
          <a:xfrm>
            <a:off x="2738033" y="159829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17FDD7-3AA4-32A6-73BE-22C8668625A1}"/>
              </a:ext>
            </a:extLst>
          </p:cNvPr>
          <p:cNvSpPr txBox="1"/>
          <p:nvPr/>
        </p:nvSpPr>
        <p:spPr>
          <a:xfrm>
            <a:off x="421491" y="4334910"/>
            <a:ext cx="86516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[1] S. Jolly et al. “Technical Challenges for FLASH Proton Therapy”. In </a:t>
            </a:r>
            <a:r>
              <a:rPr lang="en-GB" sz="1000" dirty="0" err="1"/>
              <a:t>Physica</a:t>
            </a:r>
            <a:r>
              <a:rPr lang="en-GB" sz="1000" dirty="0"/>
              <a:t> Medica 78 (2021). DOI: </a:t>
            </a:r>
            <a:r>
              <a:rPr lang="en-GB" sz="1000" dirty="0">
                <a:hlinkClick r:id="rId2"/>
              </a:rPr>
              <a:t>10.1016/j.ejmp.2020.08.005  </a:t>
            </a:r>
            <a:endParaRPr lang="en-GB" sz="1000" dirty="0"/>
          </a:p>
          <a:p>
            <a:r>
              <a:rPr lang="en-GB" sz="1000" dirty="0"/>
              <a:t>[2] L. </a:t>
            </a:r>
            <a:r>
              <a:rPr lang="en-GB" sz="1000" dirty="0" err="1"/>
              <a:t>Kelleter</a:t>
            </a:r>
            <a:r>
              <a:rPr lang="en-GB" sz="1000" dirty="0"/>
              <a:t> and S. Jolly. “A Mathematical Expression for Depth-Light Curves of Therapeutic Proton Beams in a Quenching Scintillator”. In: Medical Physics 47.5 (Feb. 2020), pp. 2300–2308. DOI: </a:t>
            </a:r>
            <a:r>
              <a:rPr lang="en-GB" sz="1000" dirty="0">
                <a:hlinkClick r:id="rId3"/>
              </a:rPr>
              <a:t>10.1002/mp.14099</a:t>
            </a:r>
            <a:r>
              <a:rPr lang="en-GB" sz="1000" dirty="0"/>
              <a:t> </a:t>
            </a:r>
          </a:p>
          <a:p>
            <a:r>
              <a:rPr lang="en-GB" sz="1000" dirty="0"/>
              <a:t> </a:t>
            </a:r>
          </a:p>
          <a:p>
            <a:endParaRPr lang="en-GB" sz="1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CAF15-6643-F9B5-32E8-B368403C1CCA}"/>
              </a:ext>
            </a:extLst>
          </p:cNvPr>
          <p:cNvSpPr txBox="1"/>
          <p:nvPr/>
        </p:nvSpPr>
        <p:spPr>
          <a:xfrm>
            <a:off x="1832164" y="3864105"/>
            <a:ext cx="5719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</a:rPr>
              <a:t>P168: A compact detector for eye therapy quality assurance at the Clatterbridge Cancer Centre</a:t>
            </a:r>
          </a:p>
        </p:txBody>
      </p:sp>
      <p:pic>
        <p:nvPicPr>
          <p:cNvPr id="3" name="Picture 2" descr="A qr code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82F003A-922E-AF22-E9B2-D09CBF8EB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73" y="2537412"/>
            <a:ext cx="1062966" cy="135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8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2346251"/>
            <a:ext cx="9144000" cy="77876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No financial disclosures</a:t>
            </a:r>
          </a:p>
        </p:txBody>
      </p:sp>
    </p:spTree>
    <p:extLst>
      <p:ext uri="{BB962C8B-B14F-4D97-AF65-F5344CB8AC3E}">
        <p14:creationId xmlns:p14="http://schemas.microsoft.com/office/powerpoint/2010/main" val="93088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1701" y="918131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Proton therapy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2A428-290C-104D-CCAC-CB7125F1FB5C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186A1-E1F8-298D-80C7-C12ED41B38B0}"/>
              </a:ext>
            </a:extLst>
          </p:cNvPr>
          <p:cNvSpPr txBox="1"/>
          <p:nvPr/>
        </p:nvSpPr>
        <p:spPr>
          <a:xfrm>
            <a:off x="701749" y="1424763"/>
            <a:ext cx="80239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Highly localized depth-dose distribution.</a:t>
            </a:r>
          </a:p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Range uncertainties prevent taking full advantage: accurate beam range quality assurance (QA) is essential → QA can be time consuming.</a:t>
            </a:r>
          </a:p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FLASH PT can offer additional healthy tissue sparing</a:t>
            </a:r>
            <a:r>
              <a:rPr lang="en-US" dirty="0"/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Current QA detectors can not cope with FLASH rates (~40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/s and 600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to the patient </a:t>
            </a:r>
            <a:r>
              <a:rPr lang="en-GB" sz="1800" dirty="0">
                <a:solidFill>
                  <a:sysClr val="windowText" lastClr="000000"/>
                </a:solidFill>
                <a:hlinkClick r:id="rId2"/>
              </a:rPr>
              <a:t>[1]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).</a:t>
            </a:r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9" name="Picture 8" descr="A picture containing screenshot, line, text, diagram&#10;&#10;Description automatically generated">
            <a:extLst>
              <a:ext uri="{FF2B5EF4-FFF2-40B4-BE49-F238E27FC236}">
                <a16:creationId xmlns:a16="http://schemas.microsoft.com/office/drawing/2014/main" id="{AACB4510-5D21-857C-1F7A-DCF82D4D3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813" y="2978065"/>
            <a:ext cx="3841487" cy="20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3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12137"/>
            <a:ext cx="8307426" cy="3745062"/>
          </a:xfrm>
        </p:spPr>
        <p:txBody>
          <a:bodyPr>
            <a:normAutofit/>
          </a:bodyPr>
          <a:lstStyle/>
          <a:p>
            <a:r>
              <a:rPr lang="en-GB" sz="2400" dirty="0"/>
              <a:t>Quality Assurance Range Calorimeter (</a:t>
            </a:r>
            <a:r>
              <a:rPr lang="en-GB" sz="2400" dirty="0" err="1"/>
              <a:t>QuARC</a:t>
            </a:r>
            <a:r>
              <a:rPr lang="en-GB" sz="2400" dirty="0"/>
              <a:t>)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73072-C3F1-0933-D97A-03243598897B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2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2513652-FF5E-A761-209C-695889CC3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49" t="3021" r="4834" b="6352"/>
          <a:stretch/>
        </p:blipFill>
        <p:spPr>
          <a:xfrm>
            <a:off x="4572000" y="3002575"/>
            <a:ext cx="2367144" cy="1969770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BBBB6B3-F9EF-DFB1-ECF1-A2073CE83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0" y="2953851"/>
            <a:ext cx="2700064" cy="2080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B7A677-C518-0609-F6B2-505AD25866D3}"/>
              </a:ext>
            </a:extLst>
          </p:cNvPr>
          <p:cNvSpPr txBox="1"/>
          <p:nvPr/>
        </p:nvSpPr>
        <p:spPr>
          <a:xfrm>
            <a:off x="334940" y="1388187"/>
            <a:ext cx="815952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Optically-isolated polystyrene scintillator sheets </a:t>
            </a:r>
            <a:r>
              <a:rPr lang="en-US" dirty="0"/>
              <a:t>in a s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egmented design.</a:t>
            </a:r>
          </a:p>
          <a:p>
            <a:pPr marL="285750" indent="-285750">
              <a:buFontTx/>
              <a:buChar char="-"/>
            </a:pPr>
            <a:r>
              <a:rPr lang="en-US" dirty="0"/>
              <a:t>Photo</a:t>
            </a:r>
            <a:r>
              <a:rPr lang="en-GB" dirty="0">
                <a:solidFill>
                  <a:sysClr val="windowText" lastClr="000000"/>
                </a:solidFill>
              </a:rPr>
              <a:t>diodes coupled to fast, modular electronics and an FPGA to read light levels at 6 kHz.</a:t>
            </a:r>
          </a:p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Light output nonlinear to </a:t>
            </a:r>
            <a:r>
              <a:rPr lang="en-US" dirty="0"/>
              <a:t>LET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due to quenching effects described by Birks’ law.</a:t>
            </a:r>
          </a:p>
          <a:p>
            <a:r>
              <a:rPr lang="en-US" sz="1400" b="0" dirty="0">
                <a:solidFill>
                  <a:schemeClr val="tx1"/>
                </a:solidFill>
                <a:latin typeface="+mn-lt"/>
              </a:rPr>
              <a:t>       - Fit light output using analytical depth-light model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GB" sz="1400" dirty="0">
                <a:solidFill>
                  <a:sysClr val="windowText" lastClr="000000"/>
                </a:solidFill>
                <a:hlinkClick r:id="rId4"/>
              </a:rPr>
              <a:t>[2]</a:t>
            </a:r>
            <a:r>
              <a:rPr lang="en-GB" sz="1400" dirty="0">
                <a:solidFill>
                  <a:sysClr val="windowText" lastClr="000000"/>
                </a:solidFill>
              </a:rPr>
              <a:t>.</a:t>
            </a:r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7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12137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The Christie Beam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73072-C3F1-0933-D97A-03243598897B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7FB0B-F844-2387-146C-96F4F5923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8488" r="-1819" b="3804"/>
          <a:stretch/>
        </p:blipFill>
        <p:spPr>
          <a:xfrm rot="5400000">
            <a:off x="1374481" y="1628781"/>
            <a:ext cx="2617416" cy="4301728"/>
          </a:xfrm>
          <a:prstGeom prst="rect">
            <a:avLst/>
          </a:prstGeom>
        </p:spPr>
      </p:pic>
      <p:pic>
        <p:nvPicPr>
          <p:cNvPr id="7" name="Picture 6" descr="A picture containing indoor, computer&#10;&#10;Description automatically generated">
            <a:extLst>
              <a:ext uri="{FF2B5EF4-FFF2-40B4-BE49-F238E27FC236}">
                <a16:creationId xmlns:a16="http://schemas.microsoft.com/office/drawing/2014/main" id="{7D3E29FD-DE5E-5443-5C0E-F41756D00C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8591" y="2721781"/>
            <a:ext cx="3576246" cy="18947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E1953C-F817-2F8B-34D4-1B9BB026A1A5}"/>
              </a:ext>
            </a:extLst>
          </p:cNvPr>
          <p:cNvSpPr txBox="1"/>
          <p:nvPr/>
        </p:nvSpPr>
        <p:spPr>
          <a:xfrm>
            <a:off x="701749" y="1424763"/>
            <a:ext cx="8013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Four 32-sheet detector modules (40 cm WET) to test energies between 70 and 245 MeV at clinical current.</a:t>
            </a:r>
          </a:p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245 MeV FLASH beam available at 800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ion-source current (approx. 7%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transmisssio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56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C1EA5AE-97D6-8307-CB32-C390DEB4756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8596" r="-1393"/>
          <a:stretch/>
        </p:blipFill>
        <p:spPr>
          <a:xfrm rot="5400000">
            <a:off x="923364" y="1371667"/>
            <a:ext cx="3067215" cy="4077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F2C4D2-633E-A2D6-6DAA-E78B38558CB2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21AC1-50B3-39EB-8559-5E2B6F246D05}"/>
              </a:ext>
            </a:extLst>
          </p:cNvPr>
          <p:cNvSpPr txBox="1"/>
          <p:nvPr/>
        </p:nvSpPr>
        <p:spPr>
          <a:xfrm>
            <a:off x="3434072" y="19690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150 MeV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E33E0F8-AEE3-77EB-AF57-1D531151B803}"/>
              </a:ext>
            </a:extLst>
          </p:cNvPr>
          <p:cNvSpPr txBox="1">
            <a:spLocks/>
          </p:cNvSpPr>
          <p:nvPr/>
        </p:nvSpPr>
        <p:spPr>
          <a:xfrm>
            <a:off x="418287" y="912137"/>
            <a:ext cx="8307426" cy="374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rgbClr val="0097A9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Christie Beam Test: </a:t>
            </a:r>
            <a:r>
              <a:rPr lang="en-US" sz="2400" b="0" dirty="0"/>
              <a:t>Results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1D62D7-5123-77CC-9B49-1CE367350FCE}"/>
              </a:ext>
            </a:extLst>
          </p:cNvPr>
          <p:cNvSpPr txBox="1"/>
          <p:nvPr/>
        </p:nvSpPr>
        <p:spPr>
          <a:xfrm>
            <a:off x="1311761" y="4000531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70 MeV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835952-760D-75EB-2A43-64CA9B931F88}"/>
              </a:ext>
            </a:extLst>
          </p:cNvPr>
          <p:cNvSpPr txBox="1"/>
          <p:nvPr/>
        </p:nvSpPr>
        <p:spPr>
          <a:xfrm>
            <a:off x="2127787" y="2329988"/>
            <a:ext cx="3291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ysClr val="windowText" lastClr="000000"/>
                </a:solidFill>
                <a:hlinkClick r:id="rId3"/>
              </a:rPr>
              <a:t>[2]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9238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0F7A1B-0CD0-C9FE-940D-D83F6E5C2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4" b="1377"/>
          <a:stretch/>
        </p:blipFill>
        <p:spPr>
          <a:xfrm rot="5400000">
            <a:off x="5217031" y="1403863"/>
            <a:ext cx="3004389" cy="4012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1EA5AE-97D6-8307-CB32-C390DEB4756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596" r="-1393"/>
          <a:stretch/>
        </p:blipFill>
        <p:spPr>
          <a:xfrm rot="5400000">
            <a:off x="923364" y="1371667"/>
            <a:ext cx="3067215" cy="4077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F2C4D2-633E-A2D6-6DAA-E78B38558CB2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21AC1-50B3-39EB-8559-5E2B6F246D05}"/>
              </a:ext>
            </a:extLst>
          </p:cNvPr>
          <p:cNvSpPr txBox="1"/>
          <p:nvPr/>
        </p:nvSpPr>
        <p:spPr>
          <a:xfrm>
            <a:off x="3434072" y="19690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150 MeV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BE246C-06DB-B30B-60CA-7B2565506674}"/>
              </a:ext>
            </a:extLst>
          </p:cNvPr>
          <p:cNvSpPr txBox="1"/>
          <p:nvPr/>
        </p:nvSpPr>
        <p:spPr>
          <a:xfrm>
            <a:off x="7999494" y="196886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245 MeV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E33E0F8-AEE3-77EB-AF57-1D531151B803}"/>
              </a:ext>
            </a:extLst>
          </p:cNvPr>
          <p:cNvSpPr txBox="1">
            <a:spLocks/>
          </p:cNvSpPr>
          <p:nvPr/>
        </p:nvSpPr>
        <p:spPr>
          <a:xfrm>
            <a:off x="418287" y="912137"/>
            <a:ext cx="8307426" cy="374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rgbClr val="0097A9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Christie Beam Test: </a:t>
            </a:r>
            <a:r>
              <a:rPr lang="en-US" sz="2400" b="0" dirty="0"/>
              <a:t>Results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1D62D7-5123-77CC-9B49-1CE367350FCE}"/>
              </a:ext>
            </a:extLst>
          </p:cNvPr>
          <p:cNvSpPr txBox="1"/>
          <p:nvPr/>
        </p:nvSpPr>
        <p:spPr>
          <a:xfrm>
            <a:off x="1311761" y="4000531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70 MeV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E0EEDA-5C1B-435C-AA1E-1745178FAF8E}"/>
              </a:ext>
            </a:extLst>
          </p:cNvPr>
          <p:cNvCxnSpPr>
            <a:cxnSpLocks/>
          </p:cNvCxnSpPr>
          <p:nvPr/>
        </p:nvCxnSpPr>
        <p:spPr>
          <a:xfrm>
            <a:off x="4443455" y="1948489"/>
            <a:ext cx="1109351" cy="233979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E21B389-4531-9A1A-4799-228461B72315}"/>
              </a:ext>
            </a:extLst>
          </p:cNvPr>
          <p:cNvSpPr/>
          <p:nvPr/>
        </p:nvSpPr>
        <p:spPr>
          <a:xfrm>
            <a:off x="4958072" y="4288282"/>
            <a:ext cx="1688809" cy="51683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5F7EB3-ACCE-CA6E-28AA-D234FAF434A9}"/>
              </a:ext>
            </a:extLst>
          </p:cNvPr>
          <p:cNvCxnSpPr>
            <a:cxnSpLocks/>
          </p:cNvCxnSpPr>
          <p:nvPr/>
        </p:nvCxnSpPr>
        <p:spPr>
          <a:xfrm>
            <a:off x="4443455" y="4546699"/>
            <a:ext cx="514617" cy="27936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DB72E7B-877B-7985-7229-32803B42758E}"/>
              </a:ext>
            </a:extLst>
          </p:cNvPr>
          <p:cNvSpPr txBox="1"/>
          <p:nvPr/>
        </p:nvSpPr>
        <p:spPr>
          <a:xfrm>
            <a:off x="2127787" y="2329988"/>
            <a:ext cx="3291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ysClr val="windowText" lastClr="000000"/>
                </a:solidFill>
                <a:hlinkClick r:id="rId4"/>
              </a:rPr>
              <a:t>[2]</a:t>
            </a:r>
            <a:endParaRPr lang="en-GB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69A1F-827C-81AE-D0CB-0832164E989C}"/>
              </a:ext>
            </a:extLst>
          </p:cNvPr>
          <p:cNvSpPr txBox="1"/>
          <p:nvPr/>
        </p:nvSpPr>
        <p:spPr>
          <a:xfrm>
            <a:off x="6317547" y="2262932"/>
            <a:ext cx="3291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ysClr val="windowText" lastClr="000000"/>
                </a:solidFill>
                <a:hlinkClick r:id="rId4"/>
              </a:rPr>
              <a:t>[2]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2993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0F7A1B-0CD0-C9FE-940D-D83F6E5C2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4" b="1377"/>
          <a:stretch/>
        </p:blipFill>
        <p:spPr>
          <a:xfrm rot="5400000">
            <a:off x="5217031" y="1403863"/>
            <a:ext cx="3004389" cy="4012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1EA5AE-97D6-8307-CB32-C390DEB4756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596" r="-1393"/>
          <a:stretch/>
        </p:blipFill>
        <p:spPr>
          <a:xfrm rot="5400000">
            <a:off x="923364" y="1371667"/>
            <a:ext cx="3067215" cy="4077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F2C4D2-633E-A2D6-6DAA-E78B38558CB2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21AC1-50B3-39EB-8559-5E2B6F246D05}"/>
              </a:ext>
            </a:extLst>
          </p:cNvPr>
          <p:cNvSpPr txBox="1"/>
          <p:nvPr/>
        </p:nvSpPr>
        <p:spPr>
          <a:xfrm>
            <a:off x="3434072" y="19690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150 MeV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BE246C-06DB-B30B-60CA-7B2565506674}"/>
              </a:ext>
            </a:extLst>
          </p:cNvPr>
          <p:cNvSpPr txBox="1"/>
          <p:nvPr/>
        </p:nvSpPr>
        <p:spPr>
          <a:xfrm>
            <a:off x="7999494" y="196886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245 MeV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E33E0F8-AEE3-77EB-AF57-1D531151B803}"/>
              </a:ext>
            </a:extLst>
          </p:cNvPr>
          <p:cNvSpPr txBox="1">
            <a:spLocks/>
          </p:cNvSpPr>
          <p:nvPr/>
        </p:nvSpPr>
        <p:spPr>
          <a:xfrm>
            <a:off x="418287" y="912137"/>
            <a:ext cx="8307426" cy="374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rgbClr val="0097A9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Christie Beam Test: </a:t>
            </a:r>
            <a:r>
              <a:rPr lang="en-US" sz="2400" b="0" dirty="0"/>
              <a:t>Results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1D62D7-5123-77CC-9B49-1CE367350FCE}"/>
              </a:ext>
            </a:extLst>
          </p:cNvPr>
          <p:cNvSpPr txBox="1"/>
          <p:nvPr/>
        </p:nvSpPr>
        <p:spPr>
          <a:xfrm>
            <a:off x="1311761" y="4000531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70 MeV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E0EEDA-5C1B-435C-AA1E-1745178FAF8E}"/>
              </a:ext>
            </a:extLst>
          </p:cNvPr>
          <p:cNvCxnSpPr>
            <a:cxnSpLocks/>
          </p:cNvCxnSpPr>
          <p:nvPr/>
        </p:nvCxnSpPr>
        <p:spPr>
          <a:xfrm>
            <a:off x="4443455" y="1948489"/>
            <a:ext cx="1109351" cy="233979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E21B389-4531-9A1A-4799-228461B72315}"/>
              </a:ext>
            </a:extLst>
          </p:cNvPr>
          <p:cNvSpPr/>
          <p:nvPr/>
        </p:nvSpPr>
        <p:spPr>
          <a:xfrm>
            <a:off x="4958072" y="4288282"/>
            <a:ext cx="1688809" cy="51683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5F7EB3-ACCE-CA6E-28AA-D234FAF434A9}"/>
              </a:ext>
            </a:extLst>
          </p:cNvPr>
          <p:cNvCxnSpPr>
            <a:cxnSpLocks/>
          </p:cNvCxnSpPr>
          <p:nvPr/>
        </p:nvCxnSpPr>
        <p:spPr>
          <a:xfrm>
            <a:off x="4443455" y="4546699"/>
            <a:ext cx="514617" cy="27936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654F23E-AD3B-206F-F8C6-D8746B35ED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926"/>
          <a:stretch/>
        </p:blipFill>
        <p:spPr>
          <a:xfrm>
            <a:off x="4917049" y="506901"/>
            <a:ext cx="5880422" cy="125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FC0D1-1A7D-8B32-C635-BBEFC1EAA5D0}"/>
              </a:ext>
            </a:extLst>
          </p:cNvPr>
          <p:cNvSpPr txBox="1"/>
          <p:nvPr/>
        </p:nvSpPr>
        <p:spPr>
          <a:xfrm>
            <a:off x="2127787" y="2329988"/>
            <a:ext cx="3291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ysClr val="windowText" lastClr="000000"/>
                </a:solidFill>
                <a:hlinkClick r:id="rId5"/>
              </a:rPr>
              <a:t>[2]</a:t>
            </a:r>
            <a:endParaRPr lang="en-GB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AD722-3B42-9E1F-1C0D-BF828B76BBBA}"/>
              </a:ext>
            </a:extLst>
          </p:cNvPr>
          <p:cNvSpPr txBox="1"/>
          <p:nvPr/>
        </p:nvSpPr>
        <p:spPr>
          <a:xfrm>
            <a:off x="6317547" y="2262932"/>
            <a:ext cx="3291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ysClr val="windowText" lastClr="000000"/>
                </a:solidFill>
                <a:hlinkClick r:id="rId5"/>
              </a:rPr>
              <a:t>[2]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6818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12137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PARTREC Beam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73072-C3F1-0933-D97A-03243598897B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F2AE0-D331-0E18-3019-D59F1F89B67B}"/>
              </a:ext>
            </a:extLst>
          </p:cNvPr>
          <p:cNvSpPr txBox="1"/>
          <p:nvPr/>
        </p:nvSpPr>
        <p:spPr>
          <a:xfrm>
            <a:off x="454068" y="1429412"/>
            <a:ext cx="80945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>
                <a:latin typeface="CMR10"/>
              </a:rPr>
              <a:t>Tested c</a:t>
            </a:r>
            <a:r>
              <a:rPr lang="en-GB" sz="1800" dirty="0">
                <a:effectLst/>
                <a:latin typeface="CMR10"/>
              </a:rPr>
              <a:t>urrents up to 50 </a:t>
            </a:r>
            <a:r>
              <a:rPr lang="en-GB" dirty="0" err="1">
                <a:latin typeface="CMMI10"/>
              </a:rPr>
              <a:t>n</a:t>
            </a:r>
            <a:r>
              <a:rPr lang="en-GB" sz="1800" dirty="0" err="1">
                <a:effectLst/>
                <a:latin typeface="CMR10"/>
              </a:rPr>
              <a:t>A</a:t>
            </a:r>
            <a:r>
              <a:rPr lang="en-GB" sz="1800" dirty="0">
                <a:effectLst/>
                <a:latin typeface="CMR10"/>
              </a:rPr>
              <a:t> and energies up to 150 MeV.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effectLst/>
                <a:latin typeface="CMR10"/>
              </a:rPr>
              <a:t>Push the detector to its limit in terms of beam current/scintillator light output.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effectLst/>
                <a:latin typeface="CMR10"/>
              </a:rPr>
              <a:t> 2 detector modules tested.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2" name="Picture 1" descr="A picture containing text, diagram, screenshot, plot&#10;&#10;Description automatically generated">
            <a:extLst>
              <a:ext uri="{FF2B5EF4-FFF2-40B4-BE49-F238E27FC236}">
                <a16:creationId xmlns:a16="http://schemas.microsoft.com/office/drawing/2014/main" id="{DF1B2F85-1530-44D1-681D-4EFCCA5A0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23" y="2445074"/>
            <a:ext cx="3941143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26768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23747</TotalTime>
  <Words>575</Words>
  <Application>Microsoft Macintosh PowerPoint</Application>
  <PresentationFormat>On-screen Show (16:9)</PresentationFormat>
  <Paragraphs>79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CMMI10</vt:lpstr>
      <vt:lpstr>CMR10</vt:lpstr>
      <vt:lpstr>4_Custom Design</vt:lpstr>
      <vt:lpstr>FLASH Range QA Measurements with the Quality Assurance Range Calorimeter (QuARC)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 16:9 PP Plain - BRIGHT BLUE</dc:title>
  <dc:subject/>
  <dc:creator>Clayton, Janine</dc:creator>
  <cp:keywords/>
  <dc:description/>
  <cp:lastModifiedBy>Escribano Rodriguez, Sonia</cp:lastModifiedBy>
  <cp:revision>164</cp:revision>
  <dcterms:created xsi:type="dcterms:W3CDTF">2016-12-07T10:36:45Z</dcterms:created>
  <dcterms:modified xsi:type="dcterms:W3CDTF">2023-06-20T11:19:36Z</dcterms:modified>
  <cp:category/>
</cp:coreProperties>
</file>