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0"/>
  </p:notesMasterIdLst>
  <p:sldIdLst>
    <p:sldId id="256" r:id="rId2"/>
    <p:sldId id="364" r:id="rId3"/>
    <p:sldId id="365" r:id="rId4"/>
    <p:sldId id="358" r:id="rId5"/>
    <p:sldId id="362" r:id="rId6"/>
    <p:sldId id="363" r:id="rId7"/>
    <p:sldId id="367" r:id="rId8"/>
    <p:sldId id="33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9CA"/>
    <a:srgbClr val="0097A9"/>
    <a:srgbClr val="0432FF"/>
    <a:srgbClr val="F6BE00"/>
    <a:srgbClr val="D6D2C4"/>
    <a:srgbClr val="B2E2ED"/>
    <a:srgbClr val="00FFFF"/>
    <a:srgbClr val="00FDFF"/>
    <a:srgbClr val="A4DBE8"/>
    <a:srgbClr val="BBC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7"/>
    <p:restoredTop sz="94705"/>
  </p:normalViewPr>
  <p:slideViewPr>
    <p:cSldViewPr snapToGrid="0" snapToObjects="1">
      <p:cViewPr varScale="1">
        <p:scale>
          <a:sx n="192" d="100"/>
          <a:sy n="192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E1CD-6EDF-5C43-ACE9-942F6C137C3E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5201-7865-8744-8A9B-9F5FC03C5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463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039"/>
            <a:ext cx="7886700" cy="2026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999" y="288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94718"/>
            <a:ext cx="4629150" cy="3745062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94718"/>
            <a:ext cx="2949178" cy="37450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97A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1588"/>
            <a:ext cx="9144000" cy="741363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7174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frame banner"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713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2185"/>
            <a:ext cx="3886200" cy="2620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2185"/>
            <a:ext cx="3886200" cy="2620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58"/>
            <a:ext cx="9144000" cy="409398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0074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65187" y="165584"/>
            <a:ext cx="3216840" cy="7049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endParaRPr lang="en-GB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1" r:id="rId2"/>
    <p:sldLayoutId id="214748381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00" indent="-90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sonia.escribano@ucl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1336" y="4067911"/>
            <a:ext cx="7941328" cy="1075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Shaikh,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Sonia </a:t>
            </a:r>
            <a:r>
              <a:rPr lang="en-US" sz="1200" b="0" u="sng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Escribano</a:t>
            </a:r>
            <a:r>
              <a:rPr lang="en-US" sz="1200" b="0" u="sng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-Rodriguez</a:t>
            </a:r>
            <a:r>
              <a:rPr lang="en-GB" sz="1200" b="0" baseline="30000" dirty="0"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Raffaella </a:t>
            </a:r>
            <a:r>
              <a:rPr lang="en-US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Radogna</a:t>
            </a: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Connor Godden, Derek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Attree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Samuel Manger, Karen Kirkby, Marc-Jan Van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Goethem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Alexander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Gerbershagen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S</a:t>
            </a:r>
            <a:r>
              <a:rPr lang="en-US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imon</a:t>
            </a: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Jolly</a:t>
            </a:r>
          </a:p>
          <a:p>
            <a:pPr marL="0" indent="0">
              <a:buNone/>
            </a:pPr>
            <a:endParaRPr lang="en-US" sz="500" b="0" baseline="300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00" b="0" baseline="3000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  <a:hlinkClick r:id="rId2"/>
              </a:rPr>
              <a:t>1</a:t>
            </a:r>
            <a:r>
              <a:rPr lang="en-US" sz="11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  <a:hlinkClick r:id="rId2"/>
              </a:rPr>
              <a:t>sonia.escribano@ucl.ac.uk</a:t>
            </a:r>
            <a:r>
              <a:rPr lang="en-US" sz="11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b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850156" y="267225"/>
            <a:ext cx="5488958" cy="293044"/>
          </a:xfrm>
        </p:spPr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86047" y="1999346"/>
            <a:ext cx="7052183" cy="127548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Meeting with </a:t>
            </a:r>
            <a:r>
              <a:rPr lang="en-GB" sz="2800" dirty="0" err="1">
                <a:latin typeface="Calibri" panose="020F0502020204030204" pitchFamily="34" charset="0"/>
              </a:rPr>
              <a:t>Nuvia</a:t>
            </a:r>
            <a:endParaRPr lang="en-GB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E4F13-C5C8-3D7E-778B-BFDA23D34F19}"/>
              </a:ext>
            </a:extLst>
          </p:cNvPr>
          <p:cNvSpPr txBox="1"/>
          <p:nvPr/>
        </p:nvSpPr>
        <p:spPr>
          <a:xfrm>
            <a:off x="3341268" y="2889754"/>
            <a:ext cx="2061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8DB9CA"/>
                </a:solidFill>
              </a:rPr>
              <a:t>2</a:t>
            </a:r>
            <a:r>
              <a:rPr lang="en-GB" sz="1200" b="1" baseline="30000" dirty="0">
                <a:solidFill>
                  <a:srgbClr val="8DB9CA"/>
                </a:solidFill>
              </a:rPr>
              <a:t>nd</a:t>
            </a:r>
            <a:r>
              <a:rPr lang="en-GB" sz="1200" b="1" dirty="0">
                <a:solidFill>
                  <a:srgbClr val="8DB9CA"/>
                </a:solidFill>
              </a:rPr>
              <a:t> November 2023, London</a:t>
            </a:r>
          </a:p>
        </p:txBody>
      </p:sp>
    </p:spTree>
    <p:extLst>
      <p:ext uri="{BB962C8B-B14F-4D97-AF65-F5344CB8AC3E}">
        <p14:creationId xmlns:p14="http://schemas.microsoft.com/office/powerpoint/2010/main" val="46775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34508-B846-7480-0A2B-EE6A12621A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AFCC71-3AC9-7D20-F4F8-2A75376A4DF2}"/>
              </a:ext>
            </a:extLst>
          </p:cNvPr>
          <p:cNvSpPr txBox="1"/>
          <p:nvPr/>
        </p:nvSpPr>
        <p:spPr>
          <a:xfrm>
            <a:off x="503311" y="943009"/>
            <a:ext cx="813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Sheet thickness should be 3.0mm.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28" name="Picture 2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D61CD32-11A2-2281-9199-715C65B3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9" y="1433670"/>
            <a:ext cx="6589059" cy="33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34508-B846-7480-0A2B-EE6A12621A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graph with blue lines&#10;&#10;Description automatically generated">
            <a:extLst>
              <a:ext uri="{FF2B5EF4-FFF2-40B4-BE49-F238E27FC236}">
                <a16:creationId xmlns:a16="http://schemas.microsoft.com/office/drawing/2014/main" id="{47259A73-5FE7-4E9B-2C37-EAFF0C8E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865632"/>
            <a:ext cx="4159623" cy="2121408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87D1806E-4A09-E8F0-0DF7-EFA1156DF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966488"/>
            <a:ext cx="4072346" cy="2070979"/>
          </a:xfrm>
          <a:prstGeom prst="rect">
            <a:avLst/>
          </a:prstGeom>
        </p:spPr>
      </p:pic>
      <p:pic>
        <p:nvPicPr>
          <p:cNvPr id="15" name="Picture 14" descr="A graph with blue lines&#10;&#10;Description automatically generated">
            <a:extLst>
              <a:ext uri="{FF2B5EF4-FFF2-40B4-BE49-F238E27FC236}">
                <a16:creationId xmlns:a16="http://schemas.microsoft.com/office/drawing/2014/main" id="{E49210E8-9F40-9F3C-A547-9814ED9FB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78" y="2987040"/>
            <a:ext cx="4159623" cy="2094604"/>
          </a:xfrm>
          <a:prstGeom prst="rect">
            <a:avLst/>
          </a:prstGeom>
        </p:spPr>
      </p:pic>
      <p:pic>
        <p:nvPicPr>
          <p:cNvPr id="17" name="Picture 16" descr="A graph with blue lines&#10;&#10;Description automatically generated">
            <a:extLst>
              <a:ext uri="{FF2B5EF4-FFF2-40B4-BE49-F238E27FC236}">
                <a16:creationId xmlns:a16="http://schemas.microsoft.com/office/drawing/2014/main" id="{F78A3171-A4ED-BE4E-9473-0AF2CD106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42" y="3058487"/>
            <a:ext cx="3859062" cy="19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7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Experiment 16th June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701749" y="1424763"/>
            <a:ext cx="813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194-597E-6034-CA88-29008863CC27}"/>
              </a:ext>
            </a:extLst>
          </p:cNvPr>
          <p:cNvSpPr txBox="1"/>
          <p:nvPr/>
        </p:nvSpPr>
        <p:spPr>
          <a:xfrm>
            <a:off x="701749" y="1424763"/>
            <a:ext cx="8137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>
                <a:solidFill>
                  <a:schemeClr val="tx1"/>
                </a:solidFill>
                <a:latin typeface="+mn-lt"/>
              </a:rPr>
              <a:t>Sheets were 3.4mm thick instead of 3mm. Due to PD separation the sheets had to be compensated with a 2mm thick sheet every two. 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4" name="Picture 3" descr="A graph with a line&#10;&#10;Description automatically generated">
            <a:extLst>
              <a:ext uri="{FF2B5EF4-FFF2-40B4-BE49-F238E27FC236}">
                <a16:creationId xmlns:a16="http://schemas.microsoft.com/office/drawing/2014/main" id="{EEC6934E-8EC5-A192-32D3-8B147983B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95" y="2248495"/>
            <a:ext cx="4775837" cy="24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4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Cross-talk measurements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2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413F0C5-36A0-8582-4F2D-7E2FCAE1A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" r="8953"/>
          <a:stretch/>
        </p:blipFill>
        <p:spPr>
          <a:xfrm>
            <a:off x="390144" y="2073981"/>
            <a:ext cx="3878930" cy="2952086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CEC31BC-2CF2-C924-079C-FF5FAC4C3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4" r="8631"/>
          <a:stretch/>
        </p:blipFill>
        <p:spPr>
          <a:xfrm>
            <a:off x="4634920" y="2084079"/>
            <a:ext cx="3977379" cy="2967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DECC3E-67F7-F524-17E9-C46214BFFD65}"/>
              </a:ext>
            </a:extLst>
          </p:cNvPr>
          <p:cNvSpPr txBox="1"/>
          <p:nvPr/>
        </p:nvSpPr>
        <p:spPr>
          <a:xfrm>
            <a:off x="729622" y="1387941"/>
            <a:ext cx="579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Thickness of the sheets really affects the light cross-talk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1299920" y="1996250"/>
            <a:ext cx="342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r>
              <a:rPr lang="en-GB" sz="1200" dirty="0"/>
              <a:t>Rev B: 0.78% cross-talk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283EE-31EC-403D-51EB-0E415550BE09}"/>
              </a:ext>
            </a:extLst>
          </p:cNvPr>
          <p:cNvSpPr txBox="1"/>
          <p:nvPr/>
        </p:nvSpPr>
        <p:spPr>
          <a:xfrm>
            <a:off x="5497863" y="1996250"/>
            <a:ext cx="371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r>
              <a:rPr lang="en-GB" sz="1200" dirty="0"/>
              <a:t>Rev C: 2 thick + 1 thin -&gt; 5.11% cross-talk</a:t>
            </a:r>
          </a:p>
        </p:txBody>
      </p:sp>
    </p:spTree>
    <p:extLst>
      <p:ext uri="{BB962C8B-B14F-4D97-AF65-F5344CB8AC3E}">
        <p14:creationId xmlns:p14="http://schemas.microsoft.com/office/powerpoint/2010/main" val="260131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Fit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ECC3E-67F7-F524-17E9-C46214BFFD65}"/>
              </a:ext>
            </a:extLst>
          </p:cNvPr>
          <p:cNvSpPr txBox="1"/>
          <p:nvPr/>
        </p:nvSpPr>
        <p:spPr>
          <a:xfrm>
            <a:off x="729622" y="1387941"/>
            <a:ext cx="579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increase in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cross-talk light leads to inconsistent 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1F9A7-6AA7-A6BF-7E7E-E78BAFD1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6" b="3132"/>
          <a:stretch/>
        </p:blipFill>
        <p:spPr>
          <a:xfrm rot="5400000">
            <a:off x="5473315" y="1385920"/>
            <a:ext cx="2656800" cy="4181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D865BB-40E8-F175-461F-70A8933B4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3" b="3206"/>
          <a:stretch/>
        </p:blipFill>
        <p:spPr>
          <a:xfrm rot="5400000">
            <a:off x="1066540" y="1354614"/>
            <a:ext cx="2655883" cy="4179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E42D95-6FFE-4212-86F8-47F37975497D}"/>
              </a:ext>
            </a:extLst>
          </p:cNvPr>
          <p:cNvSpPr txBox="1"/>
          <p:nvPr/>
        </p:nvSpPr>
        <p:spPr>
          <a:xfrm>
            <a:off x="3807612" y="1786199"/>
            <a:ext cx="342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dirty="0">
              <a:solidFill>
                <a:schemeClr val="tx1"/>
              </a:solidFill>
              <a:latin typeface="+mn-lt"/>
            </a:endParaRPr>
          </a:p>
          <a:p>
            <a:r>
              <a:rPr lang="en-GB" sz="1200" dirty="0"/>
              <a:t>Rev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0BB0D-57D1-052C-B45B-0125F8BB7480}"/>
              </a:ext>
            </a:extLst>
          </p:cNvPr>
          <p:cNvSpPr txBox="1"/>
          <p:nvPr/>
        </p:nvSpPr>
        <p:spPr>
          <a:xfrm>
            <a:off x="8273583" y="1977781"/>
            <a:ext cx="565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Rev C</a:t>
            </a:r>
          </a:p>
        </p:txBody>
      </p:sp>
    </p:spTree>
    <p:extLst>
      <p:ext uri="{BB962C8B-B14F-4D97-AF65-F5344CB8AC3E}">
        <p14:creationId xmlns:p14="http://schemas.microsoft.com/office/powerpoint/2010/main" val="221142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Experiment 1st September 2022</a:t>
            </a:r>
          </a:p>
          <a:p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701749" y="1424763"/>
            <a:ext cx="813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7B194-597E-6034-CA88-29008863CC27}"/>
              </a:ext>
            </a:extLst>
          </p:cNvPr>
          <p:cNvSpPr txBox="1"/>
          <p:nvPr/>
        </p:nvSpPr>
        <p:spPr>
          <a:xfrm>
            <a:off x="701749" y="1424763"/>
            <a:ext cx="8137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Correct thickness, but light output lower than expected: about 40% down on the set of sheets that average 2.86mm. It also looks like there is a fair amount of variation in light output between sheets.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5" name="Picture 4" descr="A graph with green lines&#10;&#10;Description automatically generated">
            <a:extLst>
              <a:ext uri="{FF2B5EF4-FFF2-40B4-BE49-F238E27FC236}">
                <a16:creationId xmlns:a16="http://schemas.microsoft.com/office/drawing/2014/main" id="{2E5B1753-29B5-E6CF-CE6A-8C89F139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3" y="2361617"/>
            <a:ext cx="3198274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Shoot through comparisons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701749" y="1424763"/>
            <a:ext cx="802396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/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51A935F6-4C91-B346-B1E7-B44BA3A67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8527" r="8825"/>
          <a:stretch/>
        </p:blipFill>
        <p:spPr>
          <a:xfrm>
            <a:off x="6080881" y="520770"/>
            <a:ext cx="3039140" cy="2351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057D5-71F2-157A-B7FA-9AF32FE6DC26}"/>
              </a:ext>
            </a:extLst>
          </p:cNvPr>
          <p:cNvSpPr txBox="1"/>
          <p:nvPr/>
        </p:nvSpPr>
        <p:spPr>
          <a:xfrm>
            <a:off x="3630201" y="3149142"/>
            <a:ext cx="19783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Rev. C Clear Polished 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</a:rPr>
              <a:t>(misaligned photodiodes)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1015B6-A144-1C0C-1269-05ECB345A125}"/>
              </a:ext>
            </a:extLst>
          </p:cNvPr>
          <p:cNvSpPr txBox="1"/>
          <p:nvPr/>
        </p:nvSpPr>
        <p:spPr>
          <a:xfrm>
            <a:off x="6918434" y="3201782"/>
            <a:ext cx="16526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Rev. D Clear Opaque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8A104-DCE5-9280-C268-E66002BEA688}"/>
              </a:ext>
            </a:extLst>
          </p:cNvPr>
          <p:cNvSpPr txBox="1"/>
          <p:nvPr/>
        </p:nvSpPr>
        <p:spPr>
          <a:xfrm>
            <a:off x="861005" y="2967055"/>
            <a:ext cx="1637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Rev. B Clear Polished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60500B6-16F1-D5C4-EDBF-35A9C3DF4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" t="8287" r="8544" b="2054"/>
          <a:stretch/>
        </p:blipFill>
        <p:spPr>
          <a:xfrm>
            <a:off x="3023924" y="520770"/>
            <a:ext cx="3031208" cy="2288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FA1126-FF4B-4606-9EFC-F3E26F896D67}"/>
              </a:ext>
            </a:extLst>
          </p:cNvPr>
          <p:cNvSpPr txBox="1"/>
          <p:nvPr/>
        </p:nvSpPr>
        <p:spPr>
          <a:xfrm>
            <a:off x="3751808" y="898429"/>
            <a:ext cx="16403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Rev. B White Painted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88CFE-08C7-653B-297D-3F865AC04A59}"/>
              </a:ext>
            </a:extLst>
          </p:cNvPr>
          <p:cNvSpPr txBox="1"/>
          <p:nvPr/>
        </p:nvSpPr>
        <p:spPr>
          <a:xfrm>
            <a:off x="6891182" y="914119"/>
            <a:ext cx="15829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Rev. B Black Painted</a:t>
            </a:r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BE17C4B1-3F29-CC5C-C4CB-9DCAB4C6D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7" t="7683" r="9514"/>
          <a:stretch/>
        </p:blipFill>
        <p:spPr>
          <a:xfrm>
            <a:off x="1" y="491983"/>
            <a:ext cx="2990771" cy="2354216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696FAA95-7AC4-EEF4-512A-1B225DB84D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5" t="9475" r="8824"/>
          <a:stretch/>
        </p:blipFill>
        <p:spPr>
          <a:xfrm>
            <a:off x="3176323" y="2957174"/>
            <a:ext cx="3064361" cy="2346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C5E428-9D5C-04C6-BD23-0D1109EB5224}"/>
              </a:ext>
            </a:extLst>
          </p:cNvPr>
          <p:cNvSpPr txBox="1"/>
          <p:nvPr/>
        </p:nvSpPr>
        <p:spPr>
          <a:xfrm>
            <a:off x="3782601" y="3301542"/>
            <a:ext cx="19783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Rev. C Clear Polished 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</a:rPr>
              <a:t>(misaligned photodiodes)</a:t>
            </a:r>
          </a:p>
        </p:txBody>
      </p:sp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8E602A50-1E3C-04E0-98FD-2AA2D6B58E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1" t="9475" r="8824"/>
          <a:stretch/>
        </p:blipFill>
        <p:spPr>
          <a:xfrm>
            <a:off x="6225995" y="2961777"/>
            <a:ext cx="3066350" cy="23456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65DFD4-3AB0-8CB9-0859-61444F371C6D}"/>
              </a:ext>
            </a:extLst>
          </p:cNvPr>
          <p:cNvSpPr txBox="1"/>
          <p:nvPr/>
        </p:nvSpPr>
        <p:spPr>
          <a:xfrm>
            <a:off x="7070834" y="3354182"/>
            <a:ext cx="16526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Rev. D Clear Opaque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D29C5F4-4767-CCFD-2092-20E4BE6288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3" t="8211" r="8824"/>
          <a:stretch/>
        </p:blipFill>
        <p:spPr>
          <a:xfrm>
            <a:off x="152401" y="2948306"/>
            <a:ext cx="3031208" cy="23490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2FF050-12C0-61A9-F965-E2A8D43BB9D7}"/>
              </a:ext>
            </a:extLst>
          </p:cNvPr>
          <p:cNvSpPr txBox="1"/>
          <p:nvPr/>
        </p:nvSpPr>
        <p:spPr>
          <a:xfrm>
            <a:off x="1013405" y="3119455"/>
            <a:ext cx="1637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Rev. B Clear Polished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348C0F-6985-D93D-4266-A429C8D0663E}"/>
              </a:ext>
            </a:extLst>
          </p:cNvPr>
          <p:cNvSpPr txBox="1"/>
          <p:nvPr/>
        </p:nvSpPr>
        <p:spPr>
          <a:xfrm>
            <a:off x="198302" y="734614"/>
            <a:ext cx="28327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</a:rPr>
              <a:t>Rev. B Clear Polished &amp; White Painted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BED9E7-7BA7-0975-D736-4955C62515D0}"/>
              </a:ext>
            </a:extLst>
          </p:cNvPr>
          <p:cNvSpPr txBox="1"/>
          <p:nvPr/>
        </p:nvSpPr>
        <p:spPr>
          <a:xfrm>
            <a:off x="3240793" y="61768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Light comparisons</a:t>
            </a:r>
          </a:p>
        </p:txBody>
      </p:sp>
    </p:spTree>
    <p:extLst>
      <p:ext uri="{BB962C8B-B14F-4D97-AF65-F5344CB8AC3E}">
        <p14:creationId xmlns:p14="http://schemas.microsoft.com/office/powerpoint/2010/main" val="1445482416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25897</TotalTime>
  <Words>245</Words>
  <Application>Microsoft Macintosh PowerPoint</Application>
  <PresentationFormat>On-screen Show (16:9)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4_Custom Design</vt:lpstr>
      <vt:lpstr>Meeting with Nuvia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16:9 PP Plain - BRIGHT BLUE</dc:title>
  <dc:subject/>
  <dc:creator>Clayton, Janine</dc:creator>
  <cp:keywords/>
  <dc:description/>
  <cp:lastModifiedBy>Escribano Rodriguez, Sonia</cp:lastModifiedBy>
  <cp:revision>187</cp:revision>
  <dcterms:created xsi:type="dcterms:W3CDTF">2016-12-07T10:36:45Z</dcterms:created>
  <dcterms:modified xsi:type="dcterms:W3CDTF">2023-11-30T17:26:35Z</dcterms:modified>
  <cp:category/>
</cp:coreProperties>
</file>