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5" r:id="rId1"/>
  </p:sldMasterIdLst>
  <p:notesMasterIdLst>
    <p:notesMasterId r:id="rId24"/>
  </p:notesMasterIdLst>
  <p:sldIdLst>
    <p:sldId id="256" r:id="rId2"/>
    <p:sldId id="338" r:id="rId3"/>
    <p:sldId id="346" r:id="rId4"/>
    <p:sldId id="358" r:id="rId5"/>
    <p:sldId id="359" r:id="rId6"/>
    <p:sldId id="344" r:id="rId7"/>
    <p:sldId id="347" r:id="rId8"/>
    <p:sldId id="341" r:id="rId9"/>
    <p:sldId id="292" r:id="rId10"/>
    <p:sldId id="352" r:id="rId11"/>
    <p:sldId id="350" r:id="rId12"/>
    <p:sldId id="353" r:id="rId13"/>
    <p:sldId id="360" r:id="rId14"/>
    <p:sldId id="361" r:id="rId15"/>
    <p:sldId id="354" r:id="rId16"/>
    <p:sldId id="355" r:id="rId17"/>
    <p:sldId id="357" r:id="rId18"/>
    <p:sldId id="337" r:id="rId19"/>
    <p:sldId id="351" r:id="rId20"/>
    <p:sldId id="307" r:id="rId21"/>
    <p:sldId id="263" r:id="rId22"/>
    <p:sldId id="282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B9CA"/>
    <a:srgbClr val="0097A9"/>
    <a:srgbClr val="0432FF"/>
    <a:srgbClr val="F6BE00"/>
    <a:srgbClr val="D6D2C4"/>
    <a:srgbClr val="B2E2ED"/>
    <a:srgbClr val="00FFFF"/>
    <a:srgbClr val="00FDFF"/>
    <a:srgbClr val="A4DBE8"/>
    <a:srgbClr val="BBC5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42"/>
    <p:restoredTop sz="94705"/>
  </p:normalViewPr>
  <p:slideViewPr>
    <p:cSldViewPr snapToGrid="0" snapToObjects="1">
      <p:cViewPr varScale="1">
        <p:scale>
          <a:sx n="202" d="100"/>
          <a:sy n="202" d="100"/>
        </p:scale>
        <p:origin x="7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EE1CD-6EDF-5C43-ACE9-942F6C137C3E}" type="datetimeFigureOut">
              <a:rPr lang="en-US" smtClean="0"/>
              <a:t>10/25/23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55201-7865-8744-8A9B-9F5FC03C5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07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24463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97A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06039"/>
            <a:ext cx="7886700" cy="20266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9144000" cy="1235075"/>
            <a:chOff x="0" y="-66259"/>
            <a:chExt cx="9144000" cy="1235075"/>
          </a:xfrm>
        </p:grpSpPr>
        <p:sp>
          <p:nvSpPr>
            <p:cNvPr id="10" name="Freeform 24"/>
            <p:cNvSpPr>
              <a:spLocks/>
            </p:cNvSpPr>
            <p:nvPr/>
          </p:nvSpPr>
          <p:spPr bwMode="auto">
            <a:xfrm>
              <a:off x="0" y="-66259"/>
              <a:ext cx="9144000" cy="1235075"/>
            </a:xfrm>
            <a:custGeom>
              <a:avLst/>
              <a:gdLst>
                <a:gd name="T0" fmla="*/ 0 w 1123"/>
                <a:gd name="T1" fmla="*/ 0 h 151"/>
                <a:gd name="T2" fmla="*/ 0 w 1123"/>
                <a:gd name="T3" fmla="*/ 151 h 151"/>
                <a:gd name="T4" fmla="*/ 844 w 1123"/>
                <a:gd name="T5" fmla="*/ 151 h 151"/>
                <a:gd name="T6" fmla="*/ 841 w 1123"/>
                <a:gd name="T7" fmla="*/ 148 h 151"/>
                <a:gd name="T8" fmla="*/ 832 w 1123"/>
                <a:gd name="T9" fmla="*/ 122 h 151"/>
                <a:gd name="T10" fmla="*/ 832 w 1123"/>
                <a:gd name="T11" fmla="*/ 72 h 151"/>
                <a:gd name="T12" fmla="*/ 859 w 1123"/>
                <a:gd name="T13" fmla="*/ 72 h 151"/>
                <a:gd name="T14" fmla="*/ 859 w 1123"/>
                <a:gd name="T15" fmla="*/ 124 h 151"/>
                <a:gd name="T16" fmla="*/ 863 w 1123"/>
                <a:gd name="T17" fmla="*/ 135 h 151"/>
                <a:gd name="T18" fmla="*/ 871 w 1123"/>
                <a:gd name="T19" fmla="*/ 138 h 151"/>
                <a:gd name="T20" fmla="*/ 880 w 1123"/>
                <a:gd name="T21" fmla="*/ 135 h 151"/>
                <a:gd name="T22" fmla="*/ 883 w 1123"/>
                <a:gd name="T23" fmla="*/ 124 h 151"/>
                <a:gd name="T24" fmla="*/ 883 w 1123"/>
                <a:gd name="T25" fmla="*/ 72 h 151"/>
                <a:gd name="T26" fmla="*/ 910 w 1123"/>
                <a:gd name="T27" fmla="*/ 72 h 151"/>
                <a:gd name="T28" fmla="*/ 910 w 1123"/>
                <a:gd name="T29" fmla="*/ 117 h 151"/>
                <a:gd name="T30" fmla="*/ 900 w 1123"/>
                <a:gd name="T31" fmla="*/ 148 h 151"/>
                <a:gd name="T32" fmla="*/ 897 w 1123"/>
                <a:gd name="T33" fmla="*/ 151 h 151"/>
                <a:gd name="T34" fmla="*/ 937 w 1123"/>
                <a:gd name="T35" fmla="*/ 151 h 151"/>
                <a:gd name="T36" fmla="*/ 920 w 1123"/>
                <a:gd name="T37" fmla="*/ 114 h 151"/>
                <a:gd name="T38" fmla="*/ 964 w 1123"/>
                <a:gd name="T39" fmla="*/ 69 h 151"/>
                <a:gd name="T40" fmla="*/ 998 w 1123"/>
                <a:gd name="T41" fmla="*/ 82 h 151"/>
                <a:gd name="T42" fmla="*/ 1005 w 1123"/>
                <a:gd name="T43" fmla="*/ 92 h 151"/>
                <a:gd name="T44" fmla="*/ 982 w 1123"/>
                <a:gd name="T45" fmla="*/ 103 h 151"/>
                <a:gd name="T46" fmla="*/ 965 w 1123"/>
                <a:gd name="T47" fmla="*/ 89 h 151"/>
                <a:gd name="T48" fmla="*/ 953 w 1123"/>
                <a:gd name="T49" fmla="*/ 94 h 151"/>
                <a:gd name="T50" fmla="*/ 947 w 1123"/>
                <a:gd name="T51" fmla="*/ 113 h 151"/>
                <a:gd name="T52" fmla="*/ 965 w 1123"/>
                <a:gd name="T53" fmla="*/ 137 h 151"/>
                <a:gd name="T54" fmla="*/ 982 w 1123"/>
                <a:gd name="T55" fmla="*/ 123 h 151"/>
                <a:gd name="T56" fmla="*/ 1005 w 1123"/>
                <a:gd name="T57" fmla="*/ 134 h 151"/>
                <a:gd name="T58" fmla="*/ 997 w 1123"/>
                <a:gd name="T59" fmla="*/ 146 h 151"/>
                <a:gd name="T60" fmla="*/ 991 w 1123"/>
                <a:gd name="T61" fmla="*/ 151 h 151"/>
                <a:gd name="T62" fmla="*/ 1016 w 1123"/>
                <a:gd name="T63" fmla="*/ 151 h 151"/>
                <a:gd name="T64" fmla="*/ 1016 w 1123"/>
                <a:gd name="T65" fmla="*/ 72 h 151"/>
                <a:gd name="T66" fmla="*/ 1042 w 1123"/>
                <a:gd name="T67" fmla="*/ 72 h 151"/>
                <a:gd name="T68" fmla="*/ 1042 w 1123"/>
                <a:gd name="T69" fmla="*/ 134 h 151"/>
                <a:gd name="T70" fmla="*/ 1077 w 1123"/>
                <a:gd name="T71" fmla="*/ 134 h 151"/>
                <a:gd name="T72" fmla="*/ 1077 w 1123"/>
                <a:gd name="T73" fmla="*/ 151 h 151"/>
                <a:gd name="T74" fmla="*/ 1123 w 1123"/>
                <a:gd name="T75" fmla="*/ 151 h 151"/>
                <a:gd name="T76" fmla="*/ 1123 w 1123"/>
                <a:gd name="T77" fmla="*/ 0 h 151"/>
                <a:gd name="T78" fmla="*/ 0 w 1123"/>
                <a:gd name="T7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151">
                  <a:moveTo>
                    <a:pt x="0" y="0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844" y="151"/>
                    <a:pt x="844" y="151"/>
                    <a:pt x="844" y="151"/>
                  </a:cubicBezTo>
                  <a:cubicBezTo>
                    <a:pt x="843" y="150"/>
                    <a:pt x="842" y="149"/>
                    <a:pt x="841" y="148"/>
                  </a:cubicBezTo>
                  <a:cubicBezTo>
                    <a:pt x="833" y="140"/>
                    <a:pt x="833" y="131"/>
                    <a:pt x="832" y="122"/>
                  </a:cubicBezTo>
                  <a:cubicBezTo>
                    <a:pt x="832" y="72"/>
                    <a:pt x="832" y="72"/>
                    <a:pt x="832" y="72"/>
                  </a:cubicBezTo>
                  <a:cubicBezTo>
                    <a:pt x="859" y="72"/>
                    <a:pt x="859" y="72"/>
                    <a:pt x="859" y="72"/>
                  </a:cubicBezTo>
                  <a:cubicBezTo>
                    <a:pt x="859" y="124"/>
                    <a:pt x="859" y="124"/>
                    <a:pt x="859" y="124"/>
                  </a:cubicBezTo>
                  <a:cubicBezTo>
                    <a:pt x="859" y="128"/>
                    <a:pt x="860" y="132"/>
                    <a:pt x="863" y="135"/>
                  </a:cubicBezTo>
                  <a:cubicBezTo>
                    <a:pt x="865" y="137"/>
                    <a:pt x="868" y="138"/>
                    <a:pt x="871" y="138"/>
                  </a:cubicBezTo>
                  <a:cubicBezTo>
                    <a:pt x="875" y="138"/>
                    <a:pt x="878" y="136"/>
                    <a:pt x="880" y="135"/>
                  </a:cubicBezTo>
                  <a:cubicBezTo>
                    <a:pt x="883" y="132"/>
                    <a:pt x="883" y="128"/>
                    <a:pt x="883" y="124"/>
                  </a:cubicBezTo>
                  <a:cubicBezTo>
                    <a:pt x="883" y="72"/>
                    <a:pt x="883" y="72"/>
                    <a:pt x="883" y="72"/>
                  </a:cubicBezTo>
                  <a:cubicBezTo>
                    <a:pt x="910" y="72"/>
                    <a:pt x="910" y="72"/>
                    <a:pt x="910" y="72"/>
                  </a:cubicBezTo>
                  <a:cubicBezTo>
                    <a:pt x="910" y="117"/>
                    <a:pt x="910" y="117"/>
                    <a:pt x="910" y="117"/>
                  </a:cubicBezTo>
                  <a:cubicBezTo>
                    <a:pt x="910" y="126"/>
                    <a:pt x="910" y="139"/>
                    <a:pt x="900" y="148"/>
                  </a:cubicBezTo>
                  <a:cubicBezTo>
                    <a:pt x="899" y="149"/>
                    <a:pt x="898" y="150"/>
                    <a:pt x="897" y="151"/>
                  </a:cubicBezTo>
                  <a:cubicBezTo>
                    <a:pt x="937" y="151"/>
                    <a:pt x="937" y="151"/>
                    <a:pt x="937" y="151"/>
                  </a:cubicBezTo>
                  <a:cubicBezTo>
                    <a:pt x="925" y="142"/>
                    <a:pt x="920" y="128"/>
                    <a:pt x="920" y="114"/>
                  </a:cubicBezTo>
                  <a:cubicBezTo>
                    <a:pt x="920" y="92"/>
                    <a:pt x="935" y="69"/>
                    <a:pt x="964" y="69"/>
                  </a:cubicBezTo>
                  <a:cubicBezTo>
                    <a:pt x="976" y="69"/>
                    <a:pt x="989" y="73"/>
                    <a:pt x="998" y="82"/>
                  </a:cubicBezTo>
                  <a:cubicBezTo>
                    <a:pt x="1001" y="86"/>
                    <a:pt x="1003" y="89"/>
                    <a:pt x="1005" y="92"/>
                  </a:cubicBezTo>
                  <a:cubicBezTo>
                    <a:pt x="982" y="103"/>
                    <a:pt x="982" y="103"/>
                    <a:pt x="982" y="103"/>
                  </a:cubicBezTo>
                  <a:cubicBezTo>
                    <a:pt x="980" y="98"/>
                    <a:pt x="976" y="89"/>
                    <a:pt x="965" y="89"/>
                  </a:cubicBezTo>
                  <a:cubicBezTo>
                    <a:pt x="959" y="89"/>
                    <a:pt x="955" y="92"/>
                    <a:pt x="953" y="94"/>
                  </a:cubicBezTo>
                  <a:cubicBezTo>
                    <a:pt x="947" y="100"/>
                    <a:pt x="947" y="109"/>
                    <a:pt x="947" y="113"/>
                  </a:cubicBezTo>
                  <a:cubicBezTo>
                    <a:pt x="947" y="125"/>
                    <a:pt x="952" y="137"/>
                    <a:pt x="965" y="137"/>
                  </a:cubicBezTo>
                  <a:cubicBezTo>
                    <a:pt x="977" y="137"/>
                    <a:pt x="981" y="126"/>
                    <a:pt x="982" y="123"/>
                  </a:cubicBezTo>
                  <a:cubicBezTo>
                    <a:pt x="1005" y="134"/>
                    <a:pt x="1005" y="134"/>
                    <a:pt x="1005" y="134"/>
                  </a:cubicBezTo>
                  <a:cubicBezTo>
                    <a:pt x="1003" y="138"/>
                    <a:pt x="1001" y="142"/>
                    <a:pt x="997" y="146"/>
                  </a:cubicBezTo>
                  <a:cubicBezTo>
                    <a:pt x="995" y="148"/>
                    <a:pt x="993" y="150"/>
                    <a:pt x="991" y="151"/>
                  </a:cubicBezTo>
                  <a:cubicBezTo>
                    <a:pt x="1016" y="151"/>
                    <a:pt x="1016" y="151"/>
                    <a:pt x="1016" y="151"/>
                  </a:cubicBezTo>
                  <a:cubicBezTo>
                    <a:pt x="1016" y="72"/>
                    <a:pt x="1016" y="72"/>
                    <a:pt x="1016" y="72"/>
                  </a:cubicBezTo>
                  <a:cubicBezTo>
                    <a:pt x="1042" y="72"/>
                    <a:pt x="1042" y="72"/>
                    <a:pt x="1042" y="72"/>
                  </a:cubicBezTo>
                  <a:cubicBezTo>
                    <a:pt x="1042" y="134"/>
                    <a:pt x="1042" y="134"/>
                    <a:pt x="1042" y="134"/>
                  </a:cubicBezTo>
                  <a:cubicBezTo>
                    <a:pt x="1077" y="134"/>
                    <a:pt x="1077" y="134"/>
                    <a:pt x="1077" y="134"/>
                  </a:cubicBezTo>
                  <a:cubicBezTo>
                    <a:pt x="1077" y="151"/>
                    <a:pt x="1077" y="151"/>
                    <a:pt x="1077" y="151"/>
                  </a:cubicBezTo>
                  <a:cubicBezTo>
                    <a:pt x="1123" y="151"/>
                    <a:pt x="1123" y="151"/>
                    <a:pt x="1123" y="151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7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20182" y="514785"/>
              <a:ext cx="257986" cy="303133"/>
            </a:xfrm>
            <a:prstGeom prst="rect">
              <a:avLst/>
            </a:prstGeom>
          </p:spPr>
        </p:pic>
      </p:grp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999" y="288000"/>
            <a:ext cx="5488958" cy="29304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None/>
              <a:defRPr sz="1100" baseline="0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buNone/>
              <a:defRPr sz="1100">
                <a:solidFill>
                  <a:schemeClr val="bg1"/>
                </a:solidFill>
              </a:defRPr>
            </a:lvl2pPr>
            <a:lvl3pPr marL="0" indent="0">
              <a:buNone/>
              <a:defRPr sz="1100">
                <a:solidFill>
                  <a:schemeClr val="tx1"/>
                </a:solidFill>
              </a:defRPr>
            </a:lvl3pPr>
            <a:lvl4pPr marL="0" indent="0">
              <a:buNone/>
              <a:defRPr sz="1100">
                <a:solidFill>
                  <a:schemeClr val="tx1"/>
                </a:solidFill>
              </a:defRPr>
            </a:lvl4pPr>
            <a:lvl5pPr marL="0" indent="0"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FACULTY, SCHOOL, DEPARTMENT OR INSTITUTE NAME HERE</a:t>
            </a:r>
          </a:p>
          <a:p>
            <a:pPr lvl="1"/>
            <a:r>
              <a:rPr lang="en-US" dirty="0"/>
              <a:t>SECOND TIER INFORMATION HERE IF NEEDED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in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94718"/>
            <a:ext cx="4629150" cy="3745062"/>
          </a:xfrm>
        </p:spPr>
        <p:txBody>
          <a:bodyPr anchor="t"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994718"/>
            <a:ext cx="2949178" cy="3745062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0097A9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-1588"/>
            <a:ext cx="9144000" cy="741363"/>
            <a:chOff x="0" y="-1588"/>
            <a:chExt cx="9144000" cy="741363"/>
          </a:xfrm>
          <a:solidFill>
            <a:srgbClr val="D6D2C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97A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  <a:noFill/>
          </p:spPr>
        </p:pic>
      </p:grpSp>
      <p:sp>
        <p:nvSpPr>
          <p:cNvPr id="1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6000" y="216000"/>
            <a:ext cx="5488958" cy="29304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None/>
              <a:defRPr sz="1100" baseline="0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buNone/>
              <a:defRPr sz="1100">
                <a:solidFill>
                  <a:schemeClr val="bg1"/>
                </a:solidFill>
              </a:defRPr>
            </a:lvl2pPr>
            <a:lvl3pPr marL="0" indent="0">
              <a:buNone/>
              <a:defRPr sz="1100">
                <a:solidFill>
                  <a:schemeClr val="tx1"/>
                </a:solidFill>
              </a:defRPr>
            </a:lvl3pPr>
            <a:lvl4pPr marL="0" indent="0">
              <a:buNone/>
              <a:defRPr sz="1100">
                <a:solidFill>
                  <a:schemeClr val="tx1"/>
                </a:solidFill>
              </a:defRPr>
            </a:lvl4pPr>
            <a:lvl5pPr marL="0" indent="0"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FACULTY, SCHOOL, DEPARTMENT OR INSTITUTE NAME HERE</a:t>
            </a:r>
          </a:p>
          <a:p>
            <a:pPr lvl="1"/>
            <a:r>
              <a:rPr lang="en-US" dirty="0"/>
              <a:t>SECOND TIER INFORMATION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177174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reframe banner">
    <p:bg>
      <p:bgPr>
        <a:solidFill>
          <a:srgbClr val="0097A9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38713"/>
            <a:ext cx="7886700" cy="678815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0097A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12185"/>
            <a:ext cx="3886200" cy="26205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012185"/>
            <a:ext cx="3886200" cy="26205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658"/>
            <a:ext cx="9144000" cy="409398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6000" y="216000"/>
            <a:ext cx="5488958" cy="293044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None/>
              <a:defRPr sz="1100" baseline="0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buNone/>
              <a:defRPr sz="1100">
                <a:solidFill>
                  <a:schemeClr val="tx1"/>
                </a:solidFill>
              </a:defRPr>
            </a:lvl2pPr>
            <a:lvl3pPr marL="0" indent="0">
              <a:buNone/>
              <a:defRPr sz="1100">
                <a:solidFill>
                  <a:schemeClr val="tx1"/>
                </a:solidFill>
              </a:defRPr>
            </a:lvl3pPr>
            <a:lvl4pPr marL="0" indent="0">
              <a:buNone/>
              <a:defRPr sz="1100">
                <a:solidFill>
                  <a:schemeClr val="tx1"/>
                </a:solidFill>
              </a:defRPr>
            </a:lvl4pPr>
            <a:lvl5pPr marL="0" indent="0"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FACULTY, SCHOOL, DEPARTMENT OR INSTITUTE NAME HERE</a:t>
            </a:r>
          </a:p>
          <a:p>
            <a:pPr lvl="1"/>
            <a:r>
              <a:rPr lang="en-US" dirty="0"/>
              <a:t>SECOND TIER INFORMATION HERE IF NEEDED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00742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165187" y="165584"/>
            <a:ext cx="3216840" cy="70497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12700"/>
            <a:endParaRPr lang="en-GB"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303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811" r:id="rId2"/>
    <p:sldLayoutId id="2147483813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000" indent="-9000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90000" indent="-90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90000" indent="-90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90000" indent="-90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90000" indent="-900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1sonia.escribano@ucl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2/mp.14099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2/mp.14099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2/mp.14099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2/mp.14099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02/mp.14099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2/mp.14099" TargetMode="External"/><Relationship Id="rId2" Type="http://schemas.openxmlformats.org/officeDocument/2006/relationships/hyperlink" Target="https://www.physicamedica.com/article/S1120-1797(20)30196-4/fulltex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1sonia.escribano@ucl.ac.u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oi.org/10.1002/mp.1409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oi.org/10.1002/mp.1409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2/mp.14099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01336" y="4067911"/>
            <a:ext cx="7941328" cy="1075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200" b="0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S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aad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 Shaikh, </a:t>
            </a:r>
            <a:r>
              <a:rPr kumimoji="0" lang="en-US" sz="12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Sonia </a:t>
            </a:r>
            <a:r>
              <a:rPr lang="en-US" sz="1200" b="0" u="sng" dirty="0" err="1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Escribano</a:t>
            </a:r>
            <a:r>
              <a:rPr lang="en-US" sz="1200" b="0" u="sng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-Rodriguez</a:t>
            </a:r>
            <a:r>
              <a:rPr lang="en-GB" sz="1200" b="0" baseline="30000" dirty="0">
                <a:effectLst/>
                <a:latin typeface="+mn-lt"/>
                <a:cs typeface="Arial" panose="020B0604020202020204" pitchFamily="34" charset="0"/>
              </a:rPr>
              <a:t>1</a:t>
            </a:r>
            <a:r>
              <a:rPr lang="en-US" sz="1200" b="0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, Raffaella </a:t>
            </a:r>
            <a:r>
              <a:rPr lang="en-US" sz="1200" b="0" dirty="0" err="1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Radogna</a:t>
            </a:r>
            <a:r>
              <a:rPr lang="en-US" sz="1200" b="0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GB" sz="1200" b="0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Connor Godden, Derek </a:t>
            </a:r>
            <a:r>
              <a:rPr lang="en-GB" sz="1200" b="0" dirty="0" err="1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Attree</a:t>
            </a:r>
            <a:r>
              <a:rPr lang="en-GB" sz="1200" b="0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, Samuel Manger, Karen Kirkby, Marc-Jan Van </a:t>
            </a:r>
            <a:r>
              <a:rPr lang="en-GB" sz="1200" b="0" dirty="0" err="1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Goethem</a:t>
            </a:r>
            <a:r>
              <a:rPr lang="en-GB" sz="1200" b="0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, Alexander </a:t>
            </a:r>
            <a:r>
              <a:rPr lang="en-GB" sz="1200" b="0" dirty="0" err="1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Gerbershagen</a:t>
            </a:r>
            <a:r>
              <a:rPr lang="en-GB" sz="1200" b="0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, S</a:t>
            </a:r>
            <a:r>
              <a:rPr lang="en-US" sz="1200" b="0" dirty="0" err="1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imon</a:t>
            </a:r>
            <a:r>
              <a:rPr lang="en-US" sz="1200" b="0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 Jolly</a:t>
            </a:r>
          </a:p>
          <a:p>
            <a:pPr marL="0" indent="0">
              <a:buNone/>
            </a:pPr>
            <a:endParaRPr lang="en-US" sz="500" b="0" baseline="30000" dirty="0">
              <a:solidFill>
                <a:sysClr val="windowText" lastClr="000000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100" b="0" baseline="30000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  <a:hlinkClick r:id="rId2"/>
              </a:rPr>
              <a:t>1</a:t>
            </a:r>
            <a:r>
              <a:rPr lang="en-US" sz="1100" b="0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  <a:hlinkClick r:id="rId2"/>
              </a:rPr>
              <a:t>sonia.escribano@ucl.ac.uk</a:t>
            </a:r>
            <a:r>
              <a:rPr lang="en-US" sz="1100" b="0" dirty="0">
                <a:solidFill>
                  <a:sysClr val="windowText" lastClr="000000"/>
                </a:solidFill>
                <a:latin typeface="+mn-lt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endParaRPr kumimoji="0" lang="en-US" sz="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1050" dirty="0"/>
          </a:p>
          <a:p>
            <a:pPr marL="0" indent="0">
              <a:buNone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sz="1400" b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5850156" y="267225"/>
            <a:ext cx="5488958" cy="293044"/>
          </a:xfrm>
        </p:spPr>
        <p:txBody>
          <a:bodyPr/>
          <a:lstStyle/>
          <a:p>
            <a:r>
              <a:rPr lang="en-US" dirty="0"/>
              <a:t>DEPARTMENT OF PHYSICS AND ASTRONOMY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886047" y="1999346"/>
            <a:ext cx="7052183" cy="127548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FLASH Range QA Measurements with the Quality Assurance Range Calorimeter (</a:t>
            </a:r>
            <a:r>
              <a:rPr lang="en-GB" sz="2800" dirty="0" err="1">
                <a:latin typeface="Calibri" panose="020F0502020204030204" pitchFamily="34" charset="0"/>
              </a:rPr>
              <a:t>QuARC</a:t>
            </a:r>
            <a:r>
              <a:rPr lang="en-GB" sz="2800" dirty="0">
                <a:latin typeface="Calibri" panose="020F0502020204030204" pitchFamily="34" charset="0"/>
              </a:rPr>
              <a:t>) </a:t>
            </a:r>
            <a:br>
              <a:rPr lang="en-GB" sz="2800" dirty="0">
                <a:latin typeface="Calibri" panose="020F0502020204030204" pitchFamily="34" charset="0"/>
              </a:rPr>
            </a:br>
            <a:endParaRPr lang="en-GB" sz="4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6E4F13-C5C8-3D7E-778B-BFDA23D34F19}"/>
              </a:ext>
            </a:extLst>
          </p:cNvPr>
          <p:cNvSpPr txBox="1"/>
          <p:nvPr/>
        </p:nvSpPr>
        <p:spPr>
          <a:xfrm>
            <a:off x="3341268" y="2889754"/>
            <a:ext cx="23911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8DB9CA"/>
                </a:solidFill>
              </a:rPr>
              <a:t>4</a:t>
            </a:r>
            <a:r>
              <a:rPr lang="en-GB" sz="1200" b="1" baseline="30000" dirty="0">
                <a:solidFill>
                  <a:srgbClr val="8DB9CA"/>
                </a:solidFill>
              </a:rPr>
              <a:t>th</a:t>
            </a:r>
            <a:r>
              <a:rPr lang="en-GB" sz="1200" b="1" dirty="0">
                <a:solidFill>
                  <a:srgbClr val="8DB9CA"/>
                </a:solidFill>
              </a:rPr>
              <a:t> Ion Imaging Workshop, London</a:t>
            </a:r>
          </a:p>
        </p:txBody>
      </p:sp>
    </p:spTree>
    <p:extLst>
      <p:ext uri="{BB962C8B-B14F-4D97-AF65-F5344CB8AC3E}">
        <p14:creationId xmlns:p14="http://schemas.microsoft.com/office/powerpoint/2010/main" val="467758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18287" y="912137"/>
            <a:ext cx="8307426" cy="3745062"/>
          </a:xfrm>
        </p:spPr>
        <p:txBody>
          <a:bodyPr>
            <a:normAutofit/>
          </a:bodyPr>
          <a:lstStyle/>
          <a:p>
            <a:r>
              <a:rPr lang="en-GB" sz="2400" dirty="0"/>
              <a:t>Quality Assurance Range Calorimeter (</a:t>
            </a:r>
            <a:r>
              <a:rPr lang="en-GB" sz="2400" dirty="0" err="1"/>
              <a:t>QuARC</a:t>
            </a:r>
            <a:r>
              <a:rPr lang="en-GB" sz="2400" dirty="0"/>
              <a:t>) 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973072-C3F1-0933-D97A-03243598897B}"/>
              </a:ext>
            </a:extLst>
          </p:cNvPr>
          <p:cNvSpPr txBox="1"/>
          <p:nvPr/>
        </p:nvSpPr>
        <p:spPr>
          <a:xfrm>
            <a:off x="8761494" y="480511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97A9"/>
                </a:solidFill>
              </a:rPr>
              <a:t>5</a:t>
            </a: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ABBBB6B3-F9EF-DFB1-ECF1-A2073CE83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377" y="2523744"/>
            <a:ext cx="3030709" cy="23347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B7A677-C518-0609-F6B2-505AD25866D3}"/>
              </a:ext>
            </a:extLst>
          </p:cNvPr>
          <p:cNvSpPr txBox="1"/>
          <p:nvPr/>
        </p:nvSpPr>
        <p:spPr>
          <a:xfrm>
            <a:off x="334940" y="1388187"/>
            <a:ext cx="815952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800" b="0" dirty="0">
                <a:solidFill>
                  <a:schemeClr val="tx1"/>
                </a:solidFill>
                <a:latin typeface="+mn-lt"/>
              </a:rPr>
              <a:t>Optically-isolated polystyrene scintillator sheets </a:t>
            </a:r>
            <a:r>
              <a:rPr lang="en-US" dirty="0"/>
              <a:t>in a s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egmented design.</a:t>
            </a:r>
          </a:p>
          <a:p>
            <a:pPr marL="285750" indent="-285750">
              <a:buFontTx/>
              <a:buChar char="-"/>
            </a:pPr>
            <a:r>
              <a:rPr lang="en-US" dirty="0"/>
              <a:t>Fit light output using analytical depth-light model to account for quenching </a:t>
            </a:r>
            <a:r>
              <a:rPr lang="en-GB" dirty="0">
                <a:solidFill>
                  <a:sysClr val="windowText" lastClr="000000"/>
                </a:solidFill>
                <a:hlinkClick r:id="rId3"/>
              </a:rPr>
              <a:t>[2]</a:t>
            </a:r>
            <a:r>
              <a:rPr lang="en-GB" dirty="0">
                <a:solidFill>
                  <a:sysClr val="windowText" lastClr="000000"/>
                </a:solidFill>
              </a:rPr>
              <a:t>.</a:t>
            </a:r>
            <a:endParaRPr lang="en-US" b="0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n-GB" sz="1800" b="1" u="sng" dirty="0"/>
              <a:t>Two challenges: higher energies and higher current.</a:t>
            </a:r>
            <a:endParaRPr lang="en-GB" sz="1400" b="1" u="sng" dirty="0">
              <a:solidFill>
                <a:sysClr val="windowText" lastClr="000000"/>
              </a:solidFill>
            </a:endParaRPr>
          </a:p>
          <a:p>
            <a:endParaRPr lang="en-GB" sz="1400" dirty="0">
              <a:solidFill>
                <a:sysClr val="windowText" lastClr="000000"/>
              </a:solidFill>
            </a:endParaRPr>
          </a:p>
          <a:p>
            <a:endParaRPr lang="en-GB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2" name="Picture 1" descr="A black box with a glass panel&#10;&#10;Description automatically generated">
            <a:extLst>
              <a:ext uri="{FF2B5EF4-FFF2-40B4-BE49-F238E27FC236}">
                <a16:creationId xmlns:a16="http://schemas.microsoft.com/office/drawing/2014/main" id="{DA57619E-7EF6-F2D0-C1A1-5B342A0BD00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801" y="2523744"/>
            <a:ext cx="2058978" cy="22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32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18287" y="912137"/>
            <a:ext cx="8307426" cy="3745062"/>
          </a:xfrm>
        </p:spPr>
        <p:txBody>
          <a:bodyPr>
            <a:normAutofit/>
          </a:bodyPr>
          <a:lstStyle/>
          <a:p>
            <a:r>
              <a:rPr lang="en-US" sz="2400" dirty="0"/>
              <a:t>The Christie Beam Test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973072-C3F1-0933-D97A-03243598897B}"/>
              </a:ext>
            </a:extLst>
          </p:cNvPr>
          <p:cNvSpPr txBox="1"/>
          <p:nvPr/>
        </p:nvSpPr>
        <p:spPr>
          <a:xfrm>
            <a:off x="8761494" y="480511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97A9"/>
                </a:solidFill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E1953C-F817-2F8B-34D4-1B9BB026A1A5}"/>
              </a:ext>
            </a:extLst>
          </p:cNvPr>
          <p:cNvSpPr txBox="1"/>
          <p:nvPr/>
        </p:nvSpPr>
        <p:spPr>
          <a:xfrm>
            <a:off x="701749" y="1424763"/>
            <a:ext cx="8013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800" b="0" dirty="0">
                <a:solidFill>
                  <a:schemeClr val="tx1"/>
                </a:solidFill>
                <a:latin typeface="+mn-lt"/>
              </a:rPr>
              <a:t>245 MeV FLASH beam available at 800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nA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ion-source current (approx. 7% transmission).</a:t>
            </a:r>
          </a:p>
          <a:p>
            <a:endParaRPr lang="en-US" sz="1800" b="0" dirty="0">
              <a:solidFill>
                <a:schemeClr val="tx1"/>
              </a:solidFill>
              <a:latin typeface="+mn-lt"/>
            </a:endParaRPr>
          </a:p>
          <a:p>
            <a:endParaRPr lang="en-GB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518E8B4-420E-AB66-AC90-EA587A34B0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49" t="3021" r="4834" b="6352"/>
          <a:stretch/>
        </p:blipFill>
        <p:spPr>
          <a:xfrm>
            <a:off x="1148709" y="2261593"/>
            <a:ext cx="2878887" cy="239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60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18287" y="912137"/>
            <a:ext cx="8307426" cy="3745062"/>
          </a:xfrm>
        </p:spPr>
        <p:txBody>
          <a:bodyPr>
            <a:normAutofit/>
          </a:bodyPr>
          <a:lstStyle/>
          <a:p>
            <a:r>
              <a:rPr lang="en-US" sz="2400" dirty="0"/>
              <a:t>The Christie Beam Test</a:t>
            </a:r>
            <a:endParaRPr lang="en-US" sz="2400" b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973072-C3F1-0933-D97A-03243598897B}"/>
              </a:ext>
            </a:extLst>
          </p:cNvPr>
          <p:cNvSpPr txBox="1"/>
          <p:nvPr/>
        </p:nvSpPr>
        <p:spPr>
          <a:xfrm>
            <a:off x="8761494" y="480511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97A9"/>
                </a:solidFill>
              </a:rPr>
              <a:t>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E1953C-F817-2F8B-34D4-1B9BB026A1A5}"/>
              </a:ext>
            </a:extLst>
          </p:cNvPr>
          <p:cNvSpPr txBox="1"/>
          <p:nvPr/>
        </p:nvSpPr>
        <p:spPr>
          <a:xfrm>
            <a:off x="701749" y="1424763"/>
            <a:ext cx="8013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800" b="0" dirty="0">
                <a:solidFill>
                  <a:schemeClr val="tx1"/>
                </a:solidFill>
                <a:latin typeface="+mn-lt"/>
              </a:rPr>
              <a:t>245 MeV FLASH beam available at 800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nA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ion-source current (approx. 7% transmission).</a:t>
            </a:r>
          </a:p>
          <a:p>
            <a:endParaRPr lang="en-US" sz="1800" b="0" dirty="0">
              <a:solidFill>
                <a:schemeClr val="tx1"/>
              </a:solidFill>
              <a:latin typeface="+mn-lt"/>
            </a:endParaRPr>
          </a:p>
          <a:p>
            <a:endParaRPr lang="en-GB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518E8B4-420E-AB66-AC90-EA587A34B0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49" t="3021" r="4834" b="6352"/>
          <a:stretch/>
        </p:blipFill>
        <p:spPr>
          <a:xfrm>
            <a:off x="1148709" y="2261593"/>
            <a:ext cx="2878887" cy="2395606"/>
          </a:xfrm>
          <a:prstGeom prst="rect">
            <a:avLst/>
          </a:prstGeom>
        </p:spPr>
      </p:pic>
      <p:pic>
        <p:nvPicPr>
          <p:cNvPr id="5" name="Picture 4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08548185-F63B-4D59-310E-D55130CAF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556" y="2092185"/>
            <a:ext cx="4204408" cy="273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81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18287" y="912137"/>
            <a:ext cx="8307426" cy="3745062"/>
          </a:xfrm>
        </p:spPr>
        <p:txBody>
          <a:bodyPr>
            <a:normAutofit/>
          </a:bodyPr>
          <a:lstStyle/>
          <a:p>
            <a:r>
              <a:rPr lang="en-US" sz="2400" dirty="0"/>
              <a:t>The Christie Beam Test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973072-C3F1-0933-D97A-03243598897B}"/>
              </a:ext>
            </a:extLst>
          </p:cNvPr>
          <p:cNvSpPr txBox="1"/>
          <p:nvPr/>
        </p:nvSpPr>
        <p:spPr>
          <a:xfrm>
            <a:off x="8761494" y="480511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97A9"/>
                </a:solidFill>
              </a:rPr>
              <a:t>7</a:t>
            </a:r>
          </a:p>
        </p:txBody>
      </p:sp>
      <p:pic>
        <p:nvPicPr>
          <p:cNvPr id="7" name="Picture 6" descr="A picture containing indoor, computer&#10;&#10;Description automatically generated">
            <a:extLst>
              <a:ext uri="{FF2B5EF4-FFF2-40B4-BE49-F238E27FC236}">
                <a16:creationId xmlns:a16="http://schemas.microsoft.com/office/drawing/2014/main" id="{7D3E29FD-DE5E-5443-5C0E-F41756D00C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309" y="2625092"/>
            <a:ext cx="3576246" cy="18947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E1953C-F817-2F8B-34D4-1B9BB026A1A5}"/>
              </a:ext>
            </a:extLst>
          </p:cNvPr>
          <p:cNvSpPr txBox="1"/>
          <p:nvPr/>
        </p:nvSpPr>
        <p:spPr>
          <a:xfrm>
            <a:off x="510594" y="1424763"/>
            <a:ext cx="8013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800" b="0" dirty="0">
                <a:solidFill>
                  <a:schemeClr val="tx1"/>
                </a:solidFill>
                <a:latin typeface="+mn-lt"/>
              </a:rPr>
              <a:t>Four 32-sheet detector modules (40 cm WET) to test energies between 70 and 245 MeV at FLASH and clinical currents.</a:t>
            </a:r>
          </a:p>
          <a:p>
            <a:endParaRPr lang="en-US" sz="1800" b="0" dirty="0">
              <a:solidFill>
                <a:schemeClr val="tx1"/>
              </a:solidFill>
              <a:latin typeface="+mn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6835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18287" y="912137"/>
            <a:ext cx="8307426" cy="3745062"/>
          </a:xfrm>
        </p:spPr>
        <p:txBody>
          <a:bodyPr>
            <a:normAutofit/>
          </a:bodyPr>
          <a:lstStyle/>
          <a:p>
            <a:r>
              <a:rPr lang="en-US" sz="2400" dirty="0"/>
              <a:t>The Christie Beam Test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973072-C3F1-0933-D97A-03243598897B}"/>
              </a:ext>
            </a:extLst>
          </p:cNvPr>
          <p:cNvSpPr txBox="1"/>
          <p:nvPr/>
        </p:nvSpPr>
        <p:spPr>
          <a:xfrm>
            <a:off x="8761494" y="480511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97A9"/>
                </a:solidFill>
              </a:rPr>
              <a:t>7</a:t>
            </a:r>
          </a:p>
        </p:txBody>
      </p:sp>
      <p:pic>
        <p:nvPicPr>
          <p:cNvPr id="7" name="Picture 6" descr="A picture containing indoor, computer&#10;&#10;Description automatically generated">
            <a:extLst>
              <a:ext uri="{FF2B5EF4-FFF2-40B4-BE49-F238E27FC236}">
                <a16:creationId xmlns:a16="http://schemas.microsoft.com/office/drawing/2014/main" id="{7D3E29FD-DE5E-5443-5C0E-F41756D00C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309" y="2625092"/>
            <a:ext cx="3576246" cy="18947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E1953C-F817-2F8B-34D4-1B9BB026A1A5}"/>
              </a:ext>
            </a:extLst>
          </p:cNvPr>
          <p:cNvSpPr txBox="1"/>
          <p:nvPr/>
        </p:nvSpPr>
        <p:spPr>
          <a:xfrm>
            <a:off x="510594" y="1424763"/>
            <a:ext cx="8013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800" b="0" dirty="0">
                <a:solidFill>
                  <a:schemeClr val="tx1"/>
                </a:solidFill>
                <a:latin typeface="+mn-lt"/>
              </a:rPr>
              <a:t>Four 32-sheet detector modules (40 cm WET) to test energies between 70 and 245 MeV at FLASH and clinical currents.</a:t>
            </a:r>
          </a:p>
          <a:p>
            <a:endParaRPr lang="en-US" sz="1800" b="0" dirty="0">
              <a:solidFill>
                <a:schemeClr val="tx1"/>
              </a:solidFill>
              <a:latin typeface="+mn-lt"/>
            </a:endParaRPr>
          </a:p>
          <a:p>
            <a:endParaRPr lang="en-GB" dirty="0"/>
          </a:p>
        </p:txBody>
      </p:sp>
      <p:pic>
        <p:nvPicPr>
          <p:cNvPr id="3" name="Picture 2" descr="A graph of water equalizer&#10;&#10;Description automatically generated">
            <a:extLst>
              <a:ext uri="{FF2B5EF4-FFF2-40B4-BE49-F238E27FC236}">
                <a16:creationId xmlns:a16="http://schemas.microsoft.com/office/drawing/2014/main" id="{0F5BD4DF-9877-B4ED-A84B-52C34F522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005" y="2024927"/>
            <a:ext cx="4197699" cy="270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95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graph of a graph of a water-equities&#10;&#10;Description automatically generated with medium confidence">
            <a:extLst>
              <a:ext uri="{FF2B5EF4-FFF2-40B4-BE49-F238E27FC236}">
                <a16:creationId xmlns:a16="http://schemas.microsoft.com/office/drawing/2014/main" id="{2E51D40D-7950-022B-406B-6C78ED2155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82"/>
          <a:stretch/>
        </p:blipFill>
        <p:spPr>
          <a:xfrm>
            <a:off x="33813" y="2053864"/>
            <a:ext cx="4373596" cy="27493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F2C4D2-633E-A2D6-6DAA-E78B38558CB2}"/>
              </a:ext>
            </a:extLst>
          </p:cNvPr>
          <p:cNvSpPr txBox="1"/>
          <p:nvPr/>
        </p:nvSpPr>
        <p:spPr>
          <a:xfrm>
            <a:off x="8761494" y="480511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97A9"/>
                </a:solidFill>
              </a:rPr>
              <a:t>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121AC1-50B3-39EB-8559-5E2B6F246D05}"/>
              </a:ext>
            </a:extLst>
          </p:cNvPr>
          <p:cNvSpPr txBox="1"/>
          <p:nvPr/>
        </p:nvSpPr>
        <p:spPr>
          <a:xfrm>
            <a:off x="3348598" y="2134370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150 MeV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E33E0F8-AEE3-77EB-AF57-1D531151B803}"/>
              </a:ext>
            </a:extLst>
          </p:cNvPr>
          <p:cNvSpPr txBox="1">
            <a:spLocks/>
          </p:cNvSpPr>
          <p:nvPr/>
        </p:nvSpPr>
        <p:spPr>
          <a:xfrm>
            <a:off x="418287" y="912137"/>
            <a:ext cx="8307426" cy="3745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 b="1" kern="1200">
                <a:solidFill>
                  <a:srgbClr val="0097A9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Christie Beam Test</a:t>
            </a:r>
            <a:endParaRPr lang="en-US" sz="2400" b="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1D62D7-5123-77CC-9B49-1CE367350FCE}"/>
              </a:ext>
            </a:extLst>
          </p:cNvPr>
          <p:cNvSpPr txBox="1"/>
          <p:nvPr/>
        </p:nvSpPr>
        <p:spPr>
          <a:xfrm>
            <a:off x="1012219" y="4000531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70 MeV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835952-760D-75EB-2A43-64CA9B931F88}"/>
              </a:ext>
            </a:extLst>
          </p:cNvPr>
          <p:cNvSpPr txBox="1"/>
          <p:nvPr/>
        </p:nvSpPr>
        <p:spPr>
          <a:xfrm>
            <a:off x="1847371" y="2456334"/>
            <a:ext cx="3291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ysClr val="windowText" lastClr="000000"/>
                </a:solidFill>
                <a:hlinkClick r:id="rId3"/>
              </a:rPr>
              <a:t>[2]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561413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graph of a graph of a water-equities&#10;&#10;Description automatically generated with medium confidence">
            <a:extLst>
              <a:ext uri="{FF2B5EF4-FFF2-40B4-BE49-F238E27FC236}">
                <a16:creationId xmlns:a16="http://schemas.microsoft.com/office/drawing/2014/main" id="{2E51D40D-7950-022B-406B-6C78ED2155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82"/>
          <a:stretch/>
        </p:blipFill>
        <p:spPr>
          <a:xfrm>
            <a:off x="33813" y="2053864"/>
            <a:ext cx="4373596" cy="27493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F2C4D2-633E-A2D6-6DAA-E78B38558CB2}"/>
              </a:ext>
            </a:extLst>
          </p:cNvPr>
          <p:cNvSpPr txBox="1"/>
          <p:nvPr/>
        </p:nvSpPr>
        <p:spPr>
          <a:xfrm>
            <a:off x="8761494" y="480511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97A9"/>
                </a:solidFill>
              </a:rPr>
              <a:t>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121AC1-50B3-39EB-8559-5E2B6F246D05}"/>
              </a:ext>
            </a:extLst>
          </p:cNvPr>
          <p:cNvSpPr txBox="1"/>
          <p:nvPr/>
        </p:nvSpPr>
        <p:spPr>
          <a:xfrm>
            <a:off x="3348598" y="2134370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150 MeV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E33E0F8-AEE3-77EB-AF57-1D531151B803}"/>
              </a:ext>
            </a:extLst>
          </p:cNvPr>
          <p:cNvSpPr txBox="1">
            <a:spLocks/>
          </p:cNvSpPr>
          <p:nvPr/>
        </p:nvSpPr>
        <p:spPr>
          <a:xfrm>
            <a:off x="418287" y="912137"/>
            <a:ext cx="8307426" cy="3745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 b="1" kern="1200">
                <a:solidFill>
                  <a:srgbClr val="0097A9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Christie Beam Test</a:t>
            </a:r>
            <a:endParaRPr lang="en-US" sz="2400" b="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1D62D7-5123-77CC-9B49-1CE367350FCE}"/>
              </a:ext>
            </a:extLst>
          </p:cNvPr>
          <p:cNvSpPr txBox="1"/>
          <p:nvPr/>
        </p:nvSpPr>
        <p:spPr>
          <a:xfrm>
            <a:off x="1012219" y="4000531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70 MeV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835952-760D-75EB-2A43-64CA9B931F88}"/>
              </a:ext>
            </a:extLst>
          </p:cNvPr>
          <p:cNvSpPr txBox="1"/>
          <p:nvPr/>
        </p:nvSpPr>
        <p:spPr>
          <a:xfrm>
            <a:off x="1847371" y="2456334"/>
            <a:ext cx="3291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ysClr val="windowText" lastClr="000000"/>
                </a:solidFill>
                <a:hlinkClick r:id="rId3"/>
              </a:rPr>
              <a:t>[2]</a:t>
            </a:r>
            <a:endParaRPr lang="en-GB" sz="900" dirty="0"/>
          </a:p>
        </p:txBody>
      </p:sp>
      <p:pic>
        <p:nvPicPr>
          <p:cNvPr id="2" name="Picture 1" descr="A graph of a graph of water&#10;&#10;Description automatically generated with medium confidence">
            <a:extLst>
              <a:ext uri="{FF2B5EF4-FFF2-40B4-BE49-F238E27FC236}">
                <a16:creationId xmlns:a16="http://schemas.microsoft.com/office/drawing/2014/main" id="{DC3A869E-3C20-B0FA-1820-41F4282880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433"/>
          <a:stretch/>
        </p:blipFill>
        <p:spPr>
          <a:xfrm>
            <a:off x="4512689" y="2053864"/>
            <a:ext cx="4374000" cy="27854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74810C-81CE-C7F6-941E-DCA3DD6D22EA}"/>
              </a:ext>
            </a:extLst>
          </p:cNvPr>
          <p:cNvSpPr txBox="1"/>
          <p:nvPr/>
        </p:nvSpPr>
        <p:spPr>
          <a:xfrm>
            <a:off x="8187287" y="2134370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245 MeV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2DA146-B583-4736-3C05-1FD9E5D42059}"/>
              </a:ext>
            </a:extLst>
          </p:cNvPr>
          <p:cNvSpPr txBox="1"/>
          <p:nvPr/>
        </p:nvSpPr>
        <p:spPr>
          <a:xfrm>
            <a:off x="6318249" y="2407874"/>
            <a:ext cx="3291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ysClr val="windowText" lastClr="000000"/>
                </a:solidFill>
                <a:hlinkClick r:id="rId3"/>
              </a:rPr>
              <a:t>[2]</a:t>
            </a:r>
            <a:endParaRPr lang="en-GB" sz="9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B9E23A2-CEDC-C912-8496-0AE16EBD9380}"/>
              </a:ext>
            </a:extLst>
          </p:cNvPr>
          <p:cNvCxnSpPr>
            <a:cxnSpLocks/>
          </p:cNvCxnSpPr>
          <p:nvPr/>
        </p:nvCxnSpPr>
        <p:spPr>
          <a:xfrm>
            <a:off x="4357981" y="4517332"/>
            <a:ext cx="600091" cy="28583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20F506C-30F7-DC51-C0AC-D54F17CE661D}"/>
              </a:ext>
            </a:extLst>
          </p:cNvPr>
          <p:cNvCxnSpPr>
            <a:cxnSpLocks/>
          </p:cNvCxnSpPr>
          <p:nvPr/>
        </p:nvCxnSpPr>
        <p:spPr>
          <a:xfrm>
            <a:off x="4353971" y="2099905"/>
            <a:ext cx="604101" cy="218837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C4ED1E8-305E-039A-D4EE-4BF05F18E70D}"/>
              </a:ext>
            </a:extLst>
          </p:cNvPr>
          <p:cNvSpPr/>
          <p:nvPr/>
        </p:nvSpPr>
        <p:spPr>
          <a:xfrm>
            <a:off x="4958072" y="4288282"/>
            <a:ext cx="1688809" cy="51683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99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graph of a graph of a water-equities&#10;&#10;Description automatically generated with medium confidence">
            <a:extLst>
              <a:ext uri="{FF2B5EF4-FFF2-40B4-BE49-F238E27FC236}">
                <a16:creationId xmlns:a16="http://schemas.microsoft.com/office/drawing/2014/main" id="{2E51D40D-7950-022B-406B-6C78ED2155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82"/>
          <a:stretch/>
        </p:blipFill>
        <p:spPr>
          <a:xfrm>
            <a:off x="33813" y="2053864"/>
            <a:ext cx="4373596" cy="27493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F2C4D2-633E-A2D6-6DAA-E78B38558CB2}"/>
              </a:ext>
            </a:extLst>
          </p:cNvPr>
          <p:cNvSpPr txBox="1"/>
          <p:nvPr/>
        </p:nvSpPr>
        <p:spPr>
          <a:xfrm>
            <a:off x="8761494" y="480511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97A9"/>
                </a:solidFill>
              </a:rPr>
              <a:t>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121AC1-50B3-39EB-8559-5E2B6F246D05}"/>
              </a:ext>
            </a:extLst>
          </p:cNvPr>
          <p:cNvSpPr txBox="1"/>
          <p:nvPr/>
        </p:nvSpPr>
        <p:spPr>
          <a:xfrm>
            <a:off x="3348598" y="2134370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150 MeV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DE33E0F8-AEE3-77EB-AF57-1D531151B803}"/>
              </a:ext>
            </a:extLst>
          </p:cNvPr>
          <p:cNvSpPr txBox="1">
            <a:spLocks/>
          </p:cNvSpPr>
          <p:nvPr/>
        </p:nvSpPr>
        <p:spPr>
          <a:xfrm>
            <a:off x="418287" y="912137"/>
            <a:ext cx="8307426" cy="3745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 b="1" kern="1200">
                <a:solidFill>
                  <a:srgbClr val="0097A9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Christie Beam Test</a:t>
            </a:r>
            <a:endParaRPr lang="en-US" sz="2400" b="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1D62D7-5123-77CC-9B49-1CE367350FCE}"/>
              </a:ext>
            </a:extLst>
          </p:cNvPr>
          <p:cNvSpPr txBox="1"/>
          <p:nvPr/>
        </p:nvSpPr>
        <p:spPr>
          <a:xfrm>
            <a:off x="1012219" y="4000531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70 MeV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7835952-760D-75EB-2A43-64CA9B931F88}"/>
              </a:ext>
            </a:extLst>
          </p:cNvPr>
          <p:cNvSpPr txBox="1"/>
          <p:nvPr/>
        </p:nvSpPr>
        <p:spPr>
          <a:xfrm>
            <a:off x="1847371" y="2456334"/>
            <a:ext cx="3291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ysClr val="windowText" lastClr="000000"/>
                </a:solidFill>
                <a:hlinkClick r:id="rId3"/>
              </a:rPr>
              <a:t>[2]</a:t>
            </a:r>
            <a:endParaRPr lang="en-GB" sz="900" dirty="0"/>
          </a:p>
        </p:txBody>
      </p:sp>
      <p:pic>
        <p:nvPicPr>
          <p:cNvPr id="2" name="Picture 1" descr="A graph of a graph of water&#10;&#10;Description automatically generated with medium confidence">
            <a:extLst>
              <a:ext uri="{FF2B5EF4-FFF2-40B4-BE49-F238E27FC236}">
                <a16:creationId xmlns:a16="http://schemas.microsoft.com/office/drawing/2014/main" id="{DC3A869E-3C20-B0FA-1820-41F4282880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433"/>
          <a:stretch/>
        </p:blipFill>
        <p:spPr>
          <a:xfrm>
            <a:off x="4512689" y="2053864"/>
            <a:ext cx="4374000" cy="27854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74810C-81CE-C7F6-941E-DCA3DD6D22EA}"/>
              </a:ext>
            </a:extLst>
          </p:cNvPr>
          <p:cNvSpPr txBox="1"/>
          <p:nvPr/>
        </p:nvSpPr>
        <p:spPr>
          <a:xfrm>
            <a:off x="8187287" y="2134370"/>
            <a:ext cx="152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245 MeV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2DA146-B583-4736-3C05-1FD9E5D42059}"/>
              </a:ext>
            </a:extLst>
          </p:cNvPr>
          <p:cNvSpPr txBox="1"/>
          <p:nvPr/>
        </p:nvSpPr>
        <p:spPr>
          <a:xfrm>
            <a:off x="6318249" y="2407874"/>
            <a:ext cx="3291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ysClr val="windowText" lastClr="000000"/>
                </a:solidFill>
                <a:hlinkClick r:id="rId3"/>
              </a:rPr>
              <a:t>[2]</a:t>
            </a:r>
            <a:endParaRPr lang="en-GB" sz="9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B9E23A2-CEDC-C912-8496-0AE16EBD9380}"/>
              </a:ext>
            </a:extLst>
          </p:cNvPr>
          <p:cNvCxnSpPr>
            <a:cxnSpLocks/>
          </p:cNvCxnSpPr>
          <p:nvPr/>
        </p:nvCxnSpPr>
        <p:spPr>
          <a:xfrm>
            <a:off x="4357981" y="4517332"/>
            <a:ext cx="600091" cy="28583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20F506C-30F7-DC51-C0AC-D54F17CE661D}"/>
              </a:ext>
            </a:extLst>
          </p:cNvPr>
          <p:cNvCxnSpPr>
            <a:cxnSpLocks/>
          </p:cNvCxnSpPr>
          <p:nvPr/>
        </p:nvCxnSpPr>
        <p:spPr>
          <a:xfrm>
            <a:off x="4353971" y="2099905"/>
            <a:ext cx="604101" cy="218837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C4ED1E8-305E-039A-D4EE-4BF05F18E70D}"/>
              </a:ext>
            </a:extLst>
          </p:cNvPr>
          <p:cNvSpPr/>
          <p:nvPr/>
        </p:nvSpPr>
        <p:spPr>
          <a:xfrm>
            <a:off x="4958072" y="4288282"/>
            <a:ext cx="1688809" cy="51683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97EC3C-7597-CCAF-14F0-1FFC93D54F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4926"/>
          <a:stretch/>
        </p:blipFill>
        <p:spPr>
          <a:xfrm>
            <a:off x="4656021" y="856922"/>
            <a:ext cx="5880422" cy="125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51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18287" y="912137"/>
            <a:ext cx="8307426" cy="3745062"/>
          </a:xfrm>
        </p:spPr>
        <p:txBody>
          <a:bodyPr>
            <a:normAutofit/>
          </a:bodyPr>
          <a:lstStyle/>
          <a:p>
            <a:r>
              <a:rPr lang="en-US" sz="2400" dirty="0"/>
              <a:t>PARTREC Beam Test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973072-C3F1-0933-D97A-03243598897B}"/>
              </a:ext>
            </a:extLst>
          </p:cNvPr>
          <p:cNvSpPr txBox="1"/>
          <p:nvPr/>
        </p:nvSpPr>
        <p:spPr>
          <a:xfrm>
            <a:off x="8761494" y="480511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97A9"/>
                </a:solidFill>
              </a:rPr>
              <a:t>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F2AE0-D331-0E18-3019-D59F1F89B67B}"/>
              </a:ext>
            </a:extLst>
          </p:cNvPr>
          <p:cNvSpPr txBox="1"/>
          <p:nvPr/>
        </p:nvSpPr>
        <p:spPr>
          <a:xfrm>
            <a:off x="454068" y="1429412"/>
            <a:ext cx="80945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>
                <a:latin typeface="CMR10"/>
              </a:rPr>
              <a:t>Tested c</a:t>
            </a:r>
            <a:r>
              <a:rPr lang="en-GB" sz="1800" dirty="0">
                <a:effectLst/>
                <a:latin typeface="CMR10"/>
              </a:rPr>
              <a:t>urrents up to 50 </a:t>
            </a:r>
            <a:r>
              <a:rPr lang="en-GB" dirty="0" err="1">
                <a:latin typeface="CMMI10"/>
              </a:rPr>
              <a:t>n</a:t>
            </a:r>
            <a:r>
              <a:rPr lang="en-GB" sz="1800" dirty="0" err="1">
                <a:effectLst/>
                <a:latin typeface="CMR10"/>
              </a:rPr>
              <a:t>A</a:t>
            </a:r>
            <a:r>
              <a:rPr lang="en-GB" sz="1800" dirty="0">
                <a:effectLst/>
                <a:latin typeface="CMR10"/>
              </a:rPr>
              <a:t> and energies up to 150 MeV: 2 detector modules.</a:t>
            </a:r>
          </a:p>
          <a:p>
            <a:pPr marL="285750" indent="-285750">
              <a:buFontTx/>
              <a:buChar char="-"/>
            </a:pPr>
            <a:r>
              <a:rPr lang="en-GB" sz="1800" dirty="0">
                <a:effectLst/>
                <a:latin typeface="CMR10"/>
              </a:rPr>
              <a:t>Push the detector to its limit in terms of beam current/scintillator light output.</a:t>
            </a:r>
          </a:p>
          <a:p>
            <a:pPr marL="285750" indent="-285750">
              <a:buFontTx/>
              <a:buChar char="-"/>
            </a:pPr>
            <a:endParaRPr lang="en-US" sz="1800" b="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sz="1800" b="0" dirty="0">
              <a:solidFill>
                <a:schemeClr val="tx1"/>
              </a:solidFill>
              <a:latin typeface="+mn-lt"/>
            </a:endParaRPr>
          </a:p>
          <a:p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C69E5D-7112-A19A-6F66-A3E9A3695AF2}"/>
              </a:ext>
            </a:extLst>
          </p:cNvPr>
          <p:cNvSpPr/>
          <p:nvPr/>
        </p:nvSpPr>
        <p:spPr>
          <a:xfrm>
            <a:off x="4441455" y="4420651"/>
            <a:ext cx="313425" cy="3844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9BE4FE-DDA5-C7C7-74DB-432B0490D296}"/>
              </a:ext>
            </a:extLst>
          </p:cNvPr>
          <p:cNvSpPr/>
          <p:nvPr/>
        </p:nvSpPr>
        <p:spPr>
          <a:xfrm>
            <a:off x="4500052" y="4464966"/>
            <a:ext cx="313425" cy="3844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035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18287" y="912137"/>
            <a:ext cx="8307426" cy="3745062"/>
          </a:xfrm>
        </p:spPr>
        <p:txBody>
          <a:bodyPr>
            <a:normAutofit/>
          </a:bodyPr>
          <a:lstStyle/>
          <a:p>
            <a:r>
              <a:rPr lang="en-US" sz="2400" dirty="0"/>
              <a:t>PARTREC Beam Test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973072-C3F1-0933-D97A-03243598897B}"/>
              </a:ext>
            </a:extLst>
          </p:cNvPr>
          <p:cNvSpPr txBox="1"/>
          <p:nvPr/>
        </p:nvSpPr>
        <p:spPr>
          <a:xfrm>
            <a:off x="8761494" y="480511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97A9"/>
                </a:solidFill>
              </a:rPr>
              <a:t>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F2AE0-D331-0E18-3019-D59F1F89B67B}"/>
              </a:ext>
            </a:extLst>
          </p:cNvPr>
          <p:cNvSpPr txBox="1"/>
          <p:nvPr/>
        </p:nvSpPr>
        <p:spPr>
          <a:xfrm>
            <a:off x="454068" y="1429412"/>
            <a:ext cx="80945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>
                <a:latin typeface="CMR10"/>
              </a:rPr>
              <a:t>Tested c</a:t>
            </a:r>
            <a:r>
              <a:rPr lang="en-GB" sz="1800" dirty="0">
                <a:effectLst/>
                <a:latin typeface="CMR10"/>
              </a:rPr>
              <a:t>urrents up to 50 </a:t>
            </a:r>
            <a:r>
              <a:rPr lang="en-GB" dirty="0" err="1">
                <a:latin typeface="CMMI10"/>
              </a:rPr>
              <a:t>n</a:t>
            </a:r>
            <a:r>
              <a:rPr lang="en-GB" sz="1800" dirty="0" err="1">
                <a:effectLst/>
                <a:latin typeface="CMR10"/>
              </a:rPr>
              <a:t>A</a:t>
            </a:r>
            <a:r>
              <a:rPr lang="en-GB" sz="1800" dirty="0">
                <a:effectLst/>
                <a:latin typeface="CMR10"/>
              </a:rPr>
              <a:t> and energies up to 150 MeV: 2 detector modules.</a:t>
            </a:r>
          </a:p>
          <a:p>
            <a:pPr marL="285750" indent="-285750">
              <a:buFontTx/>
              <a:buChar char="-"/>
            </a:pPr>
            <a:r>
              <a:rPr lang="en-GB" sz="1800" dirty="0">
                <a:effectLst/>
                <a:latin typeface="CMR10"/>
              </a:rPr>
              <a:t>Push the detector to its limit in terms of beam current/scintillator light output.</a:t>
            </a:r>
          </a:p>
          <a:p>
            <a:pPr marL="285750" indent="-285750">
              <a:buFontTx/>
              <a:buChar char="-"/>
            </a:pPr>
            <a:endParaRPr lang="en-US" sz="1800" b="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sz="1800" b="0" dirty="0">
              <a:solidFill>
                <a:schemeClr val="tx1"/>
              </a:solidFill>
              <a:latin typeface="+mn-lt"/>
            </a:endParaRPr>
          </a:p>
          <a:p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C69E5D-7112-A19A-6F66-A3E9A3695AF2}"/>
              </a:ext>
            </a:extLst>
          </p:cNvPr>
          <p:cNvSpPr/>
          <p:nvPr/>
        </p:nvSpPr>
        <p:spPr>
          <a:xfrm>
            <a:off x="4441455" y="4420651"/>
            <a:ext cx="313425" cy="3844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9BE4FE-DDA5-C7C7-74DB-432B0490D296}"/>
              </a:ext>
            </a:extLst>
          </p:cNvPr>
          <p:cNvSpPr/>
          <p:nvPr/>
        </p:nvSpPr>
        <p:spPr>
          <a:xfrm>
            <a:off x="4500052" y="4464966"/>
            <a:ext cx="313425" cy="3844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picture containing text, diagram, screenshot, plot&#10;&#10;Description automatically generated">
            <a:extLst>
              <a:ext uri="{FF2B5EF4-FFF2-40B4-BE49-F238E27FC236}">
                <a16:creationId xmlns:a16="http://schemas.microsoft.com/office/drawing/2014/main" id="{A83D5AAE-5A70-BF8C-72CD-F1BF2BB9AB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-741"/>
          <a:stretch/>
        </p:blipFill>
        <p:spPr>
          <a:xfrm>
            <a:off x="2038979" y="2107546"/>
            <a:ext cx="4599566" cy="298871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79DD7A2-BC17-6676-517A-592533D64DC6}"/>
              </a:ext>
            </a:extLst>
          </p:cNvPr>
          <p:cNvSpPr/>
          <p:nvPr/>
        </p:nvSpPr>
        <p:spPr>
          <a:xfrm>
            <a:off x="1700784" y="4724400"/>
            <a:ext cx="256032" cy="26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115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531701" y="918131"/>
            <a:ext cx="8307426" cy="3745062"/>
          </a:xfrm>
        </p:spPr>
        <p:txBody>
          <a:bodyPr>
            <a:normAutofit/>
          </a:bodyPr>
          <a:lstStyle/>
          <a:p>
            <a:r>
              <a:rPr lang="en-US" sz="2400" dirty="0"/>
              <a:t>FLASH Radiotherapy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42A428-290C-104D-CCAC-CB7125F1FB5C}"/>
              </a:ext>
            </a:extLst>
          </p:cNvPr>
          <p:cNvSpPr txBox="1"/>
          <p:nvPr/>
        </p:nvSpPr>
        <p:spPr>
          <a:xfrm>
            <a:off x="8761494" y="480511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97A9"/>
                </a:solidFill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9186A1-E1F8-298D-80C7-C12ED41B38B0}"/>
              </a:ext>
            </a:extLst>
          </p:cNvPr>
          <p:cNvSpPr txBox="1"/>
          <p:nvPr/>
        </p:nvSpPr>
        <p:spPr>
          <a:xfrm>
            <a:off x="701749" y="1424763"/>
            <a:ext cx="8023964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 FLASH Radiotherapy, is a novel approach of RT using ultra-high dose rate </a:t>
            </a:r>
            <a:r>
              <a:rPr lang="en-GB" sz="1800" b="0" dirty="0">
                <a:solidFill>
                  <a:schemeClr val="tx1"/>
                </a:solidFill>
                <a:latin typeface="+mn-lt"/>
              </a:rPr>
              <a:t>(&gt;40 </a:t>
            </a:r>
            <a:r>
              <a:rPr lang="en-GB" sz="1800" b="0" dirty="0" err="1">
                <a:solidFill>
                  <a:schemeClr val="tx1"/>
                </a:solidFill>
                <a:latin typeface="+mn-lt"/>
              </a:rPr>
              <a:t>Gy</a:t>
            </a:r>
            <a:r>
              <a:rPr lang="en-GB" sz="1800" b="0" dirty="0">
                <a:solidFill>
                  <a:schemeClr val="tx1"/>
                </a:solidFill>
                <a:latin typeface="+mn-lt"/>
              </a:rPr>
              <a:t>/s fo</a:t>
            </a:r>
            <a:r>
              <a:rPr lang="en-GB" dirty="0"/>
              <a:t>r a total irradiation time &lt;</a:t>
            </a:r>
            <a:r>
              <a:rPr lang="en-GB" sz="1800" b="0" dirty="0">
                <a:solidFill>
                  <a:schemeClr val="tx1"/>
                </a:solidFill>
                <a:latin typeface="+mn-lt"/>
              </a:rPr>
              <a:t>100 </a:t>
            </a:r>
            <a:r>
              <a:rPr lang="en-GB" sz="1800" b="0" dirty="0" err="1">
                <a:solidFill>
                  <a:schemeClr val="tx1"/>
                </a:solidFill>
                <a:latin typeface="+mn-lt"/>
              </a:rPr>
              <a:t>ms</a:t>
            </a:r>
            <a:r>
              <a:rPr lang="en-GB" sz="18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dirty="0">
                <a:solidFill>
                  <a:sysClr val="windowText" lastClr="000000"/>
                </a:solidFill>
                <a:hlinkClick r:id="rId2"/>
              </a:rPr>
              <a:t>[1]</a:t>
            </a:r>
            <a:r>
              <a:rPr lang="en-GB" sz="1800" b="0" dirty="0">
                <a:solidFill>
                  <a:schemeClr val="tx1"/>
                </a:solidFill>
                <a:latin typeface="+mn-lt"/>
              </a:rPr>
              <a:t>).</a:t>
            </a:r>
          </a:p>
          <a:p>
            <a:endParaRPr lang="en-GB" sz="1100" dirty="0"/>
          </a:p>
          <a:p>
            <a:endParaRPr lang="en-US" sz="1800" b="0" dirty="0">
              <a:solidFill>
                <a:schemeClr val="tx1"/>
              </a:solidFill>
              <a:latin typeface="+mn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5482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18287" y="912137"/>
            <a:ext cx="8307426" cy="3745062"/>
          </a:xfrm>
        </p:spPr>
        <p:txBody>
          <a:bodyPr>
            <a:normAutofit/>
          </a:bodyPr>
          <a:lstStyle/>
          <a:p>
            <a:r>
              <a:rPr lang="en-US" sz="2400" dirty="0"/>
              <a:t>Conclusions and future work</a:t>
            </a:r>
          </a:p>
          <a:p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684479-BA71-C58D-2D57-6DA9CB0066B0}"/>
              </a:ext>
            </a:extLst>
          </p:cNvPr>
          <p:cNvSpPr txBox="1"/>
          <p:nvPr/>
        </p:nvSpPr>
        <p:spPr>
          <a:xfrm>
            <a:off x="8761494" y="4805117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97A9"/>
                </a:solidFill>
              </a:rPr>
              <a:t>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EE2D29-32C5-5A79-E5D5-8A7190FEA614}"/>
              </a:ext>
            </a:extLst>
          </p:cNvPr>
          <p:cNvSpPr txBox="1"/>
          <p:nvPr/>
        </p:nvSpPr>
        <p:spPr>
          <a:xfrm>
            <a:off x="454068" y="1403499"/>
            <a:ext cx="83533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800" b="0" dirty="0">
                <a:solidFill>
                  <a:schemeClr val="tx1"/>
                </a:solidFill>
                <a:latin typeface="+mn-lt"/>
              </a:rPr>
              <a:t>Detector able to reconstruct proton ranges at clinical currents between 70-245 MeV with an accuracy of 0.4 mm.</a:t>
            </a:r>
          </a:p>
          <a:p>
            <a:pPr marL="285750" indent="-285750">
              <a:buFontTx/>
              <a:buChar char="-"/>
            </a:pPr>
            <a:r>
              <a:rPr lang="en-US" dirty="0"/>
              <a:t>Detector can handle up to 50 </a:t>
            </a:r>
            <a:r>
              <a:rPr lang="en-US" dirty="0" err="1"/>
              <a:t>nA</a:t>
            </a:r>
            <a:r>
              <a:rPr lang="en-US" dirty="0"/>
              <a:t> of nozzle current. Range 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>consistent in FLASH and clinica</a:t>
            </a:r>
            <a:r>
              <a:rPr lang="en-US" dirty="0"/>
              <a:t>l currents</a:t>
            </a:r>
            <a:r>
              <a:rPr lang="en-US" b="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endParaRPr lang="en-US" sz="1800" b="0" dirty="0">
              <a:solidFill>
                <a:schemeClr val="tx1"/>
              </a:solidFill>
              <a:latin typeface="+mn-lt"/>
            </a:endParaRPr>
          </a:p>
          <a:p>
            <a:endParaRPr lang="en-US" sz="1800" b="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en-US" sz="1800" spc="-1" dirty="0">
                <a:solidFill>
                  <a:srgbClr val="000000"/>
                </a:solidFill>
              </a:rPr>
              <a:t>Improve </a:t>
            </a:r>
            <a:r>
              <a:rPr lang="en-GB" sz="1800" spc="-1" dirty="0">
                <a:solidFill>
                  <a:srgbClr val="000000"/>
                </a:solidFill>
              </a:rPr>
              <a:t>scintillator composition and construction to optimise light output. </a:t>
            </a:r>
          </a:p>
          <a:p>
            <a:pPr marL="285750" indent="-285750">
              <a:buFontTx/>
              <a:buChar char="-"/>
            </a:pPr>
            <a:r>
              <a:rPr lang="en-GB" sz="1800" spc="-1" dirty="0">
                <a:solidFill>
                  <a:srgbClr val="000000"/>
                </a:solidFill>
              </a:rPr>
              <a:t>Additional beam tests to optimise light output and characterise detector performance with clinical and FLASH beams.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sz="1800" b="0" dirty="0">
              <a:solidFill>
                <a:schemeClr val="tx1"/>
              </a:solidFill>
              <a:latin typeface="+mn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866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B62CE2-6381-E2C8-E8C6-62F7D8A26ED1}"/>
              </a:ext>
            </a:extLst>
          </p:cNvPr>
          <p:cNvSpPr txBox="1"/>
          <p:nvPr/>
        </p:nvSpPr>
        <p:spPr>
          <a:xfrm>
            <a:off x="463924" y="938835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97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 </a:t>
            </a:r>
          </a:p>
        </p:txBody>
      </p:sp>
      <p:pic>
        <p:nvPicPr>
          <p:cNvPr id="1028" name="Picture 4" descr="Christie NHS Trust | TSG Property Manchester">
            <a:extLst>
              <a:ext uri="{FF2B5EF4-FFF2-40B4-BE49-F238E27FC236}">
                <a16:creationId xmlns:a16="http://schemas.microsoft.com/office/drawing/2014/main" id="{976ABD02-73FC-80E4-CCCA-B81F1A52E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45" y="4297931"/>
            <a:ext cx="1862357" cy="81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eroen Schwab - Hoofd operateursgroep/technicus - UMCG Groningen / Partrec  | LinkedIn">
            <a:extLst>
              <a:ext uri="{FF2B5EF4-FFF2-40B4-BE49-F238E27FC236}">
                <a16:creationId xmlns:a16="http://schemas.microsoft.com/office/drawing/2014/main" id="{F4643385-A535-234B-A99A-C1DE8D7E9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598" y="4402298"/>
            <a:ext cx="2020446" cy="5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4E0BE83C-228E-20BA-77BD-EE5D00A927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205" y="4524532"/>
            <a:ext cx="1710250" cy="260643"/>
          </a:xfrm>
          <a:prstGeom prst="rect">
            <a:avLst/>
          </a:prstGeom>
        </p:spPr>
      </p:pic>
      <p:pic>
        <p:nvPicPr>
          <p:cNvPr id="5" name="Picture 4" descr="Nuvia network and products representatives - NUVIATech">
            <a:extLst>
              <a:ext uri="{FF2B5EF4-FFF2-40B4-BE49-F238E27FC236}">
                <a16:creationId xmlns:a16="http://schemas.microsoft.com/office/drawing/2014/main" id="{B5528FEE-8FF1-979B-745C-8F192B68E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130" y="4503235"/>
            <a:ext cx="1713109" cy="40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group of people in red coats&#10;&#10;Description automatically generated">
            <a:extLst>
              <a:ext uri="{FF2B5EF4-FFF2-40B4-BE49-F238E27FC236}">
                <a16:creationId xmlns:a16="http://schemas.microsoft.com/office/drawing/2014/main" id="{13A1ECE0-9A3C-BF98-5E6E-D507C9F641D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0953" y="1439720"/>
            <a:ext cx="4734246" cy="281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4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40FCE31-4882-5AAF-9561-7D468EA28B6B}"/>
              </a:ext>
            </a:extLst>
          </p:cNvPr>
          <p:cNvSpPr txBox="1"/>
          <p:nvPr/>
        </p:nvSpPr>
        <p:spPr>
          <a:xfrm>
            <a:off x="2738033" y="1598294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97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17FDD7-3AA4-32A6-73BE-22C8668625A1}"/>
              </a:ext>
            </a:extLst>
          </p:cNvPr>
          <p:cNvSpPr txBox="1"/>
          <p:nvPr/>
        </p:nvSpPr>
        <p:spPr>
          <a:xfrm>
            <a:off x="421491" y="4334910"/>
            <a:ext cx="865162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/>
              <a:t>[1] S. Jolly et al. “Technical Challenges for FLASH Proton Therapy”. In </a:t>
            </a:r>
            <a:r>
              <a:rPr lang="en-GB" sz="1000" dirty="0" err="1"/>
              <a:t>Physica</a:t>
            </a:r>
            <a:r>
              <a:rPr lang="en-GB" sz="1000" dirty="0"/>
              <a:t> Medica 78 (2021). DOI: </a:t>
            </a:r>
            <a:r>
              <a:rPr lang="en-GB" sz="1000" dirty="0">
                <a:hlinkClick r:id="rId2"/>
              </a:rPr>
              <a:t>10.1016/j.ejmp.2020.08.005  </a:t>
            </a:r>
            <a:endParaRPr lang="en-GB" sz="1000" dirty="0"/>
          </a:p>
          <a:p>
            <a:r>
              <a:rPr lang="en-GB" sz="1000" dirty="0"/>
              <a:t>[2] L. </a:t>
            </a:r>
            <a:r>
              <a:rPr lang="en-GB" sz="1000" dirty="0" err="1"/>
              <a:t>Kelleter</a:t>
            </a:r>
            <a:r>
              <a:rPr lang="en-GB" sz="1000" dirty="0"/>
              <a:t> and S. Jolly. “A Mathematical Expression for Depth-Light Curves of Therapeutic Proton Beams in a Quenching Scintillator”. In: Medical Physics 47.5 (Feb. 2020), pp. 2300–2308. DOI: </a:t>
            </a:r>
            <a:r>
              <a:rPr lang="en-GB" sz="1000" dirty="0">
                <a:hlinkClick r:id="rId3"/>
              </a:rPr>
              <a:t>10.1002/mp.14099</a:t>
            </a:r>
            <a:r>
              <a:rPr lang="en-GB" sz="1000" dirty="0"/>
              <a:t> </a:t>
            </a:r>
          </a:p>
          <a:p>
            <a:r>
              <a:rPr lang="en-GB" sz="1000" dirty="0"/>
              <a:t> </a:t>
            </a:r>
          </a:p>
          <a:p>
            <a:endParaRPr lang="en-GB" sz="10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1AE0FE-F785-28D9-345D-42A7FE4241F6}"/>
              </a:ext>
            </a:extLst>
          </p:cNvPr>
          <p:cNvSpPr txBox="1"/>
          <p:nvPr/>
        </p:nvSpPr>
        <p:spPr>
          <a:xfrm>
            <a:off x="7357872" y="64138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050" b="0" dirty="0">
                <a:solidFill>
                  <a:schemeClr val="bg1"/>
                </a:solidFill>
                <a:latin typeface="+mn-lt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sonia.escribano@ucl.ac.uk</a:t>
            </a:r>
            <a:r>
              <a:rPr lang="en-US" sz="1050" b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94686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531701" y="918131"/>
            <a:ext cx="8307426" cy="3745062"/>
          </a:xfrm>
        </p:spPr>
        <p:txBody>
          <a:bodyPr>
            <a:normAutofit/>
          </a:bodyPr>
          <a:lstStyle/>
          <a:p>
            <a:r>
              <a:rPr lang="en-US" sz="2400" dirty="0"/>
              <a:t>FLASH Radiotherapy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42A428-290C-104D-CCAC-CB7125F1FB5C}"/>
              </a:ext>
            </a:extLst>
          </p:cNvPr>
          <p:cNvSpPr txBox="1"/>
          <p:nvPr/>
        </p:nvSpPr>
        <p:spPr>
          <a:xfrm>
            <a:off x="8761494" y="480511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97A9"/>
                </a:solidFill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9186A1-E1F8-298D-80C7-C12ED41B38B0}"/>
              </a:ext>
            </a:extLst>
          </p:cNvPr>
          <p:cNvSpPr txBox="1"/>
          <p:nvPr/>
        </p:nvSpPr>
        <p:spPr>
          <a:xfrm>
            <a:off x="701749" y="1424763"/>
            <a:ext cx="8023964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 FLASH Radiotherapy, is a novel approach of RT using ultra-high dose rate </a:t>
            </a:r>
            <a:r>
              <a:rPr lang="en-GB" sz="1800" b="0" dirty="0">
                <a:solidFill>
                  <a:schemeClr val="tx1"/>
                </a:solidFill>
                <a:latin typeface="+mn-lt"/>
              </a:rPr>
              <a:t>(&gt;40 </a:t>
            </a:r>
            <a:r>
              <a:rPr lang="en-GB" sz="1800" b="0" dirty="0" err="1">
                <a:solidFill>
                  <a:schemeClr val="tx1"/>
                </a:solidFill>
                <a:latin typeface="+mn-lt"/>
              </a:rPr>
              <a:t>Gy</a:t>
            </a:r>
            <a:r>
              <a:rPr lang="en-GB" sz="1800" b="0" dirty="0">
                <a:solidFill>
                  <a:schemeClr val="tx1"/>
                </a:solidFill>
                <a:latin typeface="+mn-lt"/>
              </a:rPr>
              <a:t>/s fo</a:t>
            </a:r>
            <a:r>
              <a:rPr lang="en-GB" dirty="0"/>
              <a:t>r a total irradiation time &lt;</a:t>
            </a:r>
            <a:r>
              <a:rPr lang="en-GB" sz="1800" b="0" dirty="0">
                <a:solidFill>
                  <a:schemeClr val="tx1"/>
                </a:solidFill>
                <a:latin typeface="+mn-lt"/>
              </a:rPr>
              <a:t>100 </a:t>
            </a:r>
            <a:r>
              <a:rPr lang="en-GB" sz="1800" b="0" dirty="0" err="1">
                <a:solidFill>
                  <a:schemeClr val="tx1"/>
                </a:solidFill>
                <a:latin typeface="+mn-lt"/>
              </a:rPr>
              <a:t>ms</a:t>
            </a:r>
            <a:r>
              <a:rPr lang="en-GB" sz="18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dirty="0">
                <a:solidFill>
                  <a:sysClr val="windowText" lastClr="000000"/>
                </a:solidFill>
                <a:hlinkClick r:id="rId2"/>
              </a:rPr>
              <a:t>[1]</a:t>
            </a:r>
            <a:r>
              <a:rPr lang="en-GB" sz="1800" b="0" dirty="0">
                <a:solidFill>
                  <a:schemeClr val="tx1"/>
                </a:solidFill>
                <a:latin typeface="+mn-lt"/>
              </a:rPr>
              <a:t>).</a:t>
            </a:r>
          </a:p>
          <a:p>
            <a:r>
              <a:rPr lang="en-GB" dirty="0"/>
              <a:t>- Gained interest in the past 5 years.</a:t>
            </a:r>
            <a:endParaRPr lang="en-GB" sz="1800" b="0" dirty="0">
              <a:solidFill>
                <a:schemeClr val="tx1"/>
              </a:solidFill>
              <a:latin typeface="+mn-lt"/>
            </a:endParaRPr>
          </a:p>
          <a:p>
            <a:endParaRPr lang="en-GB" sz="1100" dirty="0"/>
          </a:p>
          <a:p>
            <a:endParaRPr lang="en-US" sz="1800" b="0" dirty="0">
              <a:solidFill>
                <a:schemeClr val="tx1"/>
              </a:solidFill>
              <a:latin typeface="+mn-lt"/>
            </a:endParaRPr>
          </a:p>
          <a:p>
            <a:endParaRPr lang="en-GB" dirty="0"/>
          </a:p>
        </p:txBody>
      </p:sp>
      <p:pic>
        <p:nvPicPr>
          <p:cNvPr id="10" name="Picture 9" descr="A graph of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4EDC9A25-A034-2FE9-35FB-A3D2D9ED4D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511" b="3289"/>
          <a:stretch/>
        </p:blipFill>
        <p:spPr>
          <a:xfrm>
            <a:off x="1746504" y="2922322"/>
            <a:ext cx="5544312" cy="212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30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531701" y="918131"/>
            <a:ext cx="8307426" cy="3745062"/>
          </a:xfrm>
        </p:spPr>
        <p:txBody>
          <a:bodyPr>
            <a:normAutofit/>
          </a:bodyPr>
          <a:lstStyle/>
          <a:p>
            <a:r>
              <a:rPr lang="en-US" sz="2400" dirty="0"/>
              <a:t>FLASH Radiotherapy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42A428-290C-104D-CCAC-CB7125F1FB5C}"/>
              </a:ext>
            </a:extLst>
          </p:cNvPr>
          <p:cNvSpPr txBox="1"/>
          <p:nvPr/>
        </p:nvSpPr>
        <p:spPr>
          <a:xfrm>
            <a:off x="8761494" y="480511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97A9"/>
                </a:solidFill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9186A1-E1F8-298D-80C7-C12ED41B38B0}"/>
              </a:ext>
            </a:extLst>
          </p:cNvPr>
          <p:cNvSpPr txBox="1"/>
          <p:nvPr/>
        </p:nvSpPr>
        <p:spPr>
          <a:xfrm>
            <a:off x="701749" y="1424763"/>
            <a:ext cx="8137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dirty="0">
                <a:solidFill>
                  <a:schemeClr val="tx1"/>
                </a:solidFill>
                <a:latin typeface="+mn-lt"/>
              </a:rPr>
              <a:t>- FLASH RT can offer </a:t>
            </a:r>
            <a:r>
              <a:rPr lang="en-GB" sz="1800" b="1" dirty="0">
                <a:solidFill>
                  <a:schemeClr val="tx1"/>
                </a:solidFill>
                <a:latin typeface="+mn-lt"/>
              </a:rPr>
              <a:t>additional healthy tissue sparing </a:t>
            </a:r>
            <a:r>
              <a:rPr lang="en-GB" sz="1800" b="0" dirty="0">
                <a:solidFill>
                  <a:schemeClr val="tx1"/>
                </a:solidFill>
                <a:latin typeface="+mn-lt"/>
              </a:rPr>
              <a:t>while maintaining</a:t>
            </a:r>
            <a:r>
              <a:rPr lang="en-GB" dirty="0"/>
              <a:t> the damage to the </a:t>
            </a:r>
            <a:r>
              <a:rPr lang="en-GB" dirty="0" err="1"/>
              <a:t>tumoural</a:t>
            </a:r>
            <a:r>
              <a:rPr lang="en-GB" dirty="0"/>
              <a:t> cells.</a:t>
            </a:r>
            <a:endParaRPr lang="en-GB" sz="1800" b="0" dirty="0">
              <a:solidFill>
                <a:srgbClr val="000000"/>
              </a:solidFill>
              <a:latin typeface="Helvetica" pitchFamily="2" charset="0"/>
            </a:endParaRPr>
          </a:p>
          <a:p>
            <a:endParaRPr lang="en-US" sz="1800" b="0" dirty="0">
              <a:solidFill>
                <a:schemeClr val="tx1"/>
              </a:solidFill>
              <a:latin typeface="+mn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447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531701" y="918131"/>
            <a:ext cx="8307426" cy="3745062"/>
          </a:xfrm>
        </p:spPr>
        <p:txBody>
          <a:bodyPr>
            <a:normAutofit/>
          </a:bodyPr>
          <a:lstStyle/>
          <a:p>
            <a:r>
              <a:rPr lang="en-US" sz="2400" dirty="0"/>
              <a:t>FLASH Radiotherapy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42A428-290C-104D-CCAC-CB7125F1FB5C}"/>
              </a:ext>
            </a:extLst>
          </p:cNvPr>
          <p:cNvSpPr txBox="1"/>
          <p:nvPr/>
        </p:nvSpPr>
        <p:spPr>
          <a:xfrm>
            <a:off x="8761494" y="480511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97A9"/>
                </a:solidFill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9186A1-E1F8-298D-80C7-C12ED41B38B0}"/>
              </a:ext>
            </a:extLst>
          </p:cNvPr>
          <p:cNvSpPr txBox="1"/>
          <p:nvPr/>
        </p:nvSpPr>
        <p:spPr>
          <a:xfrm>
            <a:off x="701749" y="1424763"/>
            <a:ext cx="8137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dirty="0">
                <a:solidFill>
                  <a:schemeClr val="tx1"/>
                </a:solidFill>
                <a:latin typeface="+mn-lt"/>
              </a:rPr>
              <a:t>- FLASH RT can offer </a:t>
            </a:r>
            <a:r>
              <a:rPr lang="en-GB" sz="1800" b="1" dirty="0">
                <a:solidFill>
                  <a:schemeClr val="tx1"/>
                </a:solidFill>
                <a:latin typeface="+mn-lt"/>
              </a:rPr>
              <a:t>additional healthy tissue sparing </a:t>
            </a:r>
            <a:r>
              <a:rPr lang="en-GB" sz="1800" b="0" dirty="0">
                <a:solidFill>
                  <a:schemeClr val="tx1"/>
                </a:solidFill>
                <a:latin typeface="+mn-lt"/>
              </a:rPr>
              <a:t>while maintaining</a:t>
            </a:r>
            <a:r>
              <a:rPr lang="en-GB" dirty="0"/>
              <a:t> the damage to the </a:t>
            </a:r>
            <a:r>
              <a:rPr lang="en-GB" dirty="0" err="1"/>
              <a:t>tumoural</a:t>
            </a:r>
            <a:r>
              <a:rPr lang="en-GB" dirty="0"/>
              <a:t> cells.</a:t>
            </a:r>
            <a:endParaRPr lang="en-GB" sz="1800" b="0" dirty="0">
              <a:solidFill>
                <a:srgbClr val="000000"/>
              </a:solidFill>
              <a:latin typeface="Helvetica" pitchFamily="2" charset="0"/>
            </a:endParaRPr>
          </a:p>
          <a:p>
            <a:endParaRPr lang="en-US" sz="1800" b="0" dirty="0">
              <a:solidFill>
                <a:schemeClr val="tx1"/>
              </a:solidFill>
              <a:latin typeface="+mn-lt"/>
            </a:endParaRPr>
          </a:p>
          <a:p>
            <a:endParaRPr lang="en-GB" dirty="0"/>
          </a:p>
        </p:txBody>
      </p:sp>
      <p:pic>
        <p:nvPicPr>
          <p:cNvPr id="7170" name="Picture 2" descr="Towards clinical translation of FLASH radiotherapy | Nature Reviews  Clinical Oncology">
            <a:extLst>
              <a:ext uri="{FF2B5EF4-FFF2-40B4-BE49-F238E27FC236}">
                <a16:creationId xmlns:a16="http://schemas.microsoft.com/office/drawing/2014/main" id="{52009C84-41EE-1E13-5189-95B5E0DAF5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78"/>
          <a:stretch/>
        </p:blipFill>
        <p:spPr bwMode="auto">
          <a:xfrm>
            <a:off x="1841404" y="2175297"/>
            <a:ext cx="2730596" cy="275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owards clinical translation of FLASH radiotherapy | Nature Reviews  Clinical Oncology">
            <a:extLst>
              <a:ext uri="{FF2B5EF4-FFF2-40B4-BE49-F238E27FC236}">
                <a16:creationId xmlns:a16="http://schemas.microsoft.com/office/drawing/2014/main" id="{7589CD68-0F25-83B7-DC12-DF0B805E3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04"/>
          <a:stretch/>
        </p:blipFill>
        <p:spPr bwMode="auto">
          <a:xfrm>
            <a:off x="5132379" y="3203290"/>
            <a:ext cx="2463238" cy="83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58454F-B79F-D9A2-4C7E-A145BBF0CC24}"/>
              </a:ext>
            </a:extLst>
          </p:cNvPr>
          <p:cNvSpPr txBox="1"/>
          <p:nvPr/>
        </p:nvSpPr>
        <p:spPr>
          <a:xfrm>
            <a:off x="5173045" y="4133542"/>
            <a:ext cx="2630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NTCP = Normal Tissue Complication Probability</a:t>
            </a:r>
          </a:p>
          <a:p>
            <a:r>
              <a:rPr lang="en-GB" sz="1000" dirty="0"/>
              <a:t>TCP = Tumour Control Probability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72EA48-2027-9308-45ED-65855454970E}"/>
              </a:ext>
            </a:extLst>
          </p:cNvPr>
          <p:cNvSpPr txBox="1"/>
          <p:nvPr/>
        </p:nvSpPr>
        <p:spPr>
          <a:xfrm>
            <a:off x="3139440" y="4928227"/>
            <a:ext cx="49133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i="1" dirty="0" err="1">
                <a:solidFill>
                  <a:srgbClr val="08090B"/>
                </a:solidFill>
                <a:effectLst/>
                <a:latin typeface="+mj-lt"/>
              </a:rPr>
              <a:t>Vozenin</a:t>
            </a:r>
            <a:r>
              <a:rPr lang="en-GB" sz="700" i="1" dirty="0">
                <a:solidFill>
                  <a:srgbClr val="08090B"/>
                </a:solidFill>
                <a:effectLst/>
                <a:latin typeface="+mj-lt"/>
              </a:rPr>
              <a:t>, </a:t>
            </a:r>
            <a:r>
              <a:rPr lang="en-GB" sz="700" i="1" dirty="0" err="1">
                <a:solidFill>
                  <a:srgbClr val="08090B"/>
                </a:solidFill>
                <a:effectLst/>
                <a:latin typeface="+mj-lt"/>
              </a:rPr>
              <a:t>Bourhis</a:t>
            </a:r>
            <a:r>
              <a:rPr lang="en-GB" sz="700" i="1" dirty="0">
                <a:solidFill>
                  <a:srgbClr val="08090B"/>
                </a:solidFill>
                <a:effectLst/>
                <a:latin typeface="+mj-lt"/>
              </a:rPr>
              <a:t> and Durante Nat Rev Clin Oncol. (2022)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168535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531701" y="918131"/>
            <a:ext cx="8307426" cy="3745062"/>
          </a:xfrm>
        </p:spPr>
        <p:txBody>
          <a:bodyPr>
            <a:normAutofit/>
          </a:bodyPr>
          <a:lstStyle/>
          <a:p>
            <a:r>
              <a:rPr lang="en-US" sz="2400" dirty="0"/>
              <a:t>FLASH Radiotherapy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42A428-290C-104D-CCAC-CB7125F1FB5C}"/>
              </a:ext>
            </a:extLst>
          </p:cNvPr>
          <p:cNvSpPr txBox="1"/>
          <p:nvPr/>
        </p:nvSpPr>
        <p:spPr>
          <a:xfrm>
            <a:off x="8761494" y="480511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97A9"/>
                </a:solidFill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9186A1-E1F8-298D-80C7-C12ED41B38B0}"/>
              </a:ext>
            </a:extLst>
          </p:cNvPr>
          <p:cNvSpPr txBox="1"/>
          <p:nvPr/>
        </p:nvSpPr>
        <p:spPr>
          <a:xfrm>
            <a:off x="3133344" y="4784925"/>
            <a:ext cx="49133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i="1" dirty="0">
                <a:solidFill>
                  <a:srgbClr val="08090B"/>
                </a:solidFill>
                <a:effectLst/>
                <a:latin typeface="+mj-lt"/>
              </a:rPr>
              <a:t>Adapted from </a:t>
            </a:r>
            <a:r>
              <a:rPr lang="en-GB" sz="700" i="1" dirty="0" err="1">
                <a:solidFill>
                  <a:srgbClr val="08090B"/>
                </a:solidFill>
                <a:effectLst/>
                <a:latin typeface="+mj-lt"/>
              </a:rPr>
              <a:t>Limoli</a:t>
            </a:r>
            <a:r>
              <a:rPr lang="en-GB" sz="700" i="1" dirty="0">
                <a:solidFill>
                  <a:srgbClr val="08090B"/>
                </a:solidFill>
                <a:effectLst/>
                <a:latin typeface="+mj-lt"/>
              </a:rPr>
              <a:t>, </a:t>
            </a:r>
            <a:r>
              <a:rPr lang="en-GB" sz="700" i="1" dirty="0" err="1">
                <a:solidFill>
                  <a:srgbClr val="08090B"/>
                </a:solidFill>
                <a:effectLst/>
                <a:latin typeface="+mj-lt"/>
              </a:rPr>
              <a:t>Vozenin</a:t>
            </a:r>
            <a:r>
              <a:rPr lang="en-GB" sz="700" i="1" dirty="0">
                <a:solidFill>
                  <a:srgbClr val="08090B"/>
                </a:solidFill>
                <a:effectLst/>
                <a:latin typeface="+mj-lt"/>
              </a:rPr>
              <a:t>, </a:t>
            </a:r>
            <a:r>
              <a:rPr lang="en-GB" sz="700" i="1" dirty="0" err="1">
                <a:solidFill>
                  <a:srgbClr val="08090B"/>
                </a:solidFill>
                <a:effectLst/>
                <a:latin typeface="+mj-lt"/>
              </a:rPr>
              <a:t>Annu</a:t>
            </a:r>
            <a:r>
              <a:rPr lang="en-GB" sz="700" i="1" dirty="0">
                <a:solidFill>
                  <a:srgbClr val="08090B"/>
                </a:solidFill>
                <a:effectLst/>
                <a:latin typeface="+mj-lt"/>
              </a:rPr>
              <a:t>. Rev. Cancer Biol. (2023)</a:t>
            </a:r>
          </a:p>
          <a:p>
            <a:endParaRPr lang="en-GB" sz="1400" dirty="0"/>
          </a:p>
        </p:txBody>
      </p:sp>
      <p:pic>
        <p:nvPicPr>
          <p:cNvPr id="4" name="Picture 3" descr="A diagram of a mouse&#10;&#10;Description automatically generated">
            <a:extLst>
              <a:ext uri="{FF2B5EF4-FFF2-40B4-BE49-F238E27FC236}">
                <a16:creationId xmlns:a16="http://schemas.microsoft.com/office/drawing/2014/main" id="{731F381C-DBE1-C8E4-1C67-3294789F5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96" y="1746267"/>
            <a:ext cx="6562158" cy="28424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4C9206-C743-BD29-44D1-30BD0D83EB31}"/>
              </a:ext>
            </a:extLst>
          </p:cNvPr>
          <p:cNvSpPr txBox="1"/>
          <p:nvPr/>
        </p:nvSpPr>
        <p:spPr>
          <a:xfrm>
            <a:off x="595244" y="1429508"/>
            <a:ext cx="79330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- Limited understanding of the mechanisms but </a:t>
            </a:r>
            <a:r>
              <a:rPr lang="en-GB" b="1" dirty="0"/>
              <a:t>broad experimental evidence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1286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531701" y="918131"/>
            <a:ext cx="8307426" cy="3745062"/>
          </a:xfrm>
        </p:spPr>
        <p:txBody>
          <a:bodyPr>
            <a:normAutofit/>
          </a:bodyPr>
          <a:lstStyle/>
          <a:p>
            <a:r>
              <a:rPr lang="en-US" sz="2400" dirty="0"/>
              <a:t>FLASH Radiotherapy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42A428-290C-104D-CCAC-CB7125F1FB5C}"/>
              </a:ext>
            </a:extLst>
          </p:cNvPr>
          <p:cNvSpPr txBox="1"/>
          <p:nvPr/>
        </p:nvSpPr>
        <p:spPr>
          <a:xfrm>
            <a:off x="8761494" y="480511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97A9"/>
                </a:solidFill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9186A1-E1F8-298D-80C7-C12ED41B38B0}"/>
              </a:ext>
            </a:extLst>
          </p:cNvPr>
          <p:cNvSpPr txBox="1"/>
          <p:nvPr/>
        </p:nvSpPr>
        <p:spPr>
          <a:xfrm>
            <a:off x="3133344" y="4784925"/>
            <a:ext cx="49133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i="1" dirty="0">
                <a:solidFill>
                  <a:srgbClr val="08090B"/>
                </a:solidFill>
                <a:effectLst/>
                <a:latin typeface="+mj-lt"/>
              </a:rPr>
              <a:t>Adapted from </a:t>
            </a:r>
            <a:r>
              <a:rPr lang="en-GB" sz="700" i="1" dirty="0" err="1">
                <a:solidFill>
                  <a:srgbClr val="08090B"/>
                </a:solidFill>
                <a:effectLst/>
                <a:latin typeface="+mj-lt"/>
              </a:rPr>
              <a:t>Limoli</a:t>
            </a:r>
            <a:r>
              <a:rPr lang="en-GB" sz="700" i="1" dirty="0">
                <a:solidFill>
                  <a:srgbClr val="08090B"/>
                </a:solidFill>
                <a:effectLst/>
                <a:latin typeface="+mj-lt"/>
              </a:rPr>
              <a:t>, </a:t>
            </a:r>
            <a:r>
              <a:rPr lang="en-GB" sz="700" i="1" dirty="0" err="1">
                <a:solidFill>
                  <a:srgbClr val="08090B"/>
                </a:solidFill>
                <a:effectLst/>
                <a:latin typeface="+mj-lt"/>
              </a:rPr>
              <a:t>Vozenin</a:t>
            </a:r>
            <a:r>
              <a:rPr lang="en-GB" sz="700" i="1" dirty="0">
                <a:solidFill>
                  <a:srgbClr val="08090B"/>
                </a:solidFill>
                <a:effectLst/>
                <a:latin typeface="+mj-lt"/>
              </a:rPr>
              <a:t>, </a:t>
            </a:r>
            <a:r>
              <a:rPr lang="en-GB" sz="700" i="1" dirty="0" err="1">
                <a:solidFill>
                  <a:srgbClr val="08090B"/>
                </a:solidFill>
                <a:effectLst/>
                <a:latin typeface="+mj-lt"/>
              </a:rPr>
              <a:t>Annu</a:t>
            </a:r>
            <a:r>
              <a:rPr lang="en-GB" sz="700" i="1" dirty="0">
                <a:solidFill>
                  <a:srgbClr val="08090B"/>
                </a:solidFill>
                <a:effectLst/>
                <a:latin typeface="+mj-lt"/>
              </a:rPr>
              <a:t>. Rev. Cancer Biol. (2023)</a:t>
            </a:r>
          </a:p>
          <a:p>
            <a:endParaRPr lang="en-GB" sz="1400" dirty="0"/>
          </a:p>
        </p:txBody>
      </p:sp>
      <p:pic>
        <p:nvPicPr>
          <p:cNvPr id="4" name="Picture 3" descr="A diagram of a mouse&#10;&#10;Description automatically generated">
            <a:extLst>
              <a:ext uri="{FF2B5EF4-FFF2-40B4-BE49-F238E27FC236}">
                <a16:creationId xmlns:a16="http://schemas.microsoft.com/office/drawing/2014/main" id="{731F381C-DBE1-C8E4-1C67-3294789F5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396" y="1746267"/>
            <a:ext cx="6562158" cy="28424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CDCFA9E-6038-BDB1-AF49-207E64FFCEC9}"/>
              </a:ext>
            </a:extLst>
          </p:cNvPr>
          <p:cNvSpPr/>
          <p:nvPr/>
        </p:nvSpPr>
        <p:spPr>
          <a:xfrm flipV="1">
            <a:off x="2566416" y="3094944"/>
            <a:ext cx="1133856" cy="14203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F10BEA-C220-A6DF-E8B2-21F12EC656F1}"/>
              </a:ext>
            </a:extLst>
          </p:cNvPr>
          <p:cNvSpPr/>
          <p:nvPr/>
        </p:nvSpPr>
        <p:spPr>
          <a:xfrm>
            <a:off x="4748784" y="3841322"/>
            <a:ext cx="1115568" cy="38404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A3A6AA-1223-9573-09F4-E94794399F7F}"/>
              </a:ext>
            </a:extLst>
          </p:cNvPr>
          <p:cNvSpPr txBox="1"/>
          <p:nvPr/>
        </p:nvSpPr>
        <p:spPr>
          <a:xfrm>
            <a:off x="595244" y="1429508"/>
            <a:ext cx="79330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- Limited understanding of the mechanisms but </a:t>
            </a:r>
            <a:r>
              <a:rPr lang="en-GB" b="1" dirty="0"/>
              <a:t>broad experimental evidence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35774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531701" y="918131"/>
            <a:ext cx="8307426" cy="3745062"/>
          </a:xfrm>
        </p:spPr>
        <p:txBody>
          <a:bodyPr>
            <a:normAutofit/>
          </a:bodyPr>
          <a:lstStyle/>
          <a:p>
            <a:r>
              <a:rPr lang="en-US" sz="2400" dirty="0"/>
              <a:t>FLASH Proton therapy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42A428-290C-104D-CCAC-CB7125F1FB5C}"/>
              </a:ext>
            </a:extLst>
          </p:cNvPr>
          <p:cNvSpPr txBox="1"/>
          <p:nvPr/>
        </p:nvSpPr>
        <p:spPr>
          <a:xfrm>
            <a:off x="8761494" y="480511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97A9"/>
                </a:solidFill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9186A1-E1F8-298D-80C7-C12ED41B38B0}"/>
              </a:ext>
            </a:extLst>
          </p:cNvPr>
          <p:cNvSpPr txBox="1"/>
          <p:nvPr/>
        </p:nvSpPr>
        <p:spPr>
          <a:xfrm>
            <a:off x="486866" y="1388582"/>
            <a:ext cx="82746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PT offers h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ighly localized depth-dose distribution.</a:t>
            </a:r>
          </a:p>
          <a:p>
            <a:pPr marL="285750" indent="-285750">
              <a:buFontTx/>
              <a:buChar char="-"/>
            </a:pPr>
            <a:r>
              <a:rPr lang="en-US" sz="1800" b="0" dirty="0">
                <a:solidFill>
                  <a:schemeClr val="tx1"/>
                </a:solidFill>
                <a:latin typeface="+mn-lt"/>
              </a:rPr>
              <a:t>Range uncertainties prevent taking full advantage: accurate beam range quality assurance (QA) is essential.</a:t>
            </a:r>
          </a:p>
          <a:p>
            <a:pPr marL="285750" indent="-285750">
              <a:buFontTx/>
              <a:buChar char="-"/>
            </a:pPr>
            <a:r>
              <a:rPr lang="en-US" sz="1800" b="0" dirty="0">
                <a:solidFill>
                  <a:schemeClr val="tx1"/>
                </a:solidFill>
                <a:latin typeface="+mn-lt"/>
              </a:rPr>
              <a:t>Current QA detectors 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can not cope 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with FLASH rates: ~600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nA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in FLASH compared to 1 </a:t>
            </a:r>
            <a:r>
              <a:rPr lang="en-US" sz="1800" b="0" dirty="0" err="1">
                <a:solidFill>
                  <a:schemeClr val="tx1"/>
                </a:solidFill>
                <a:latin typeface="+mn-lt"/>
              </a:rPr>
              <a:t>nA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 in traditional RT </a:t>
            </a:r>
            <a:r>
              <a:rPr lang="en-GB" sz="1800" dirty="0">
                <a:solidFill>
                  <a:sysClr val="windowText" lastClr="000000"/>
                </a:solidFill>
                <a:hlinkClick r:id="rId2"/>
              </a:rPr>
              <a:t>[1]</a:t>
            </a:r>
            <a:r>
              <a:rPr lang="en-GB" dirty="0"/>
              <a:t>.</a:t>
            </a:r>
            <a:endParaRPr lang="en-US" sz="1800" b="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endParaRPr lang="en-US" sz="1800" b="0" dirty="0">
              <a:solidFill>
                <a:schemeClr val="tx1"/>
              </a:solidFill>
              <a:latin typeface="+mn-lt"/>
            </a:endParaRPr>
          </a:p>
          <a:p>
            <a:endParaRPr lang="en-US" sz="1800" b="0" dirty="0">
              <a:solidFill>
                <a:schemeClr val="tx1"/>
              </a:solidFill>
              <a:latin typeface="+mn-lt"/>
            </a:endParaRPr>
          </a:p>
          <a:p>
            <a:endParaRPr lang="en-GB" dirty="0"/>
          </a:p>
        </p:txBody>
      </p:sp>
      <p:pic>
        <p:nvPicPr>
          <p:cNvPr id="3" name="Picture 2" descr="A picture containing screenshot, line, text, diagram&#10;&#10;Description automatically generated">
            <a:extLst>
              <a:ext uri="{FF2B5EF4-FFF2-40B4-BE49-F238E27FC236}">
                <a16:creationId xmlns:a16="http://schemas.microsoft.com/office/drawing/2014/main" id="{035DE996-2DB2-45C3-E425-332EBDF67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229" y="2952019"/>
            <a:ext cx="3889747" cy="209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18287" y="912137"/>
            <a:ext cx="8307426" cy="3745062"/>
          </a:xfrm>
        </p:spPr>
        <p:txBody>
          <a:bodyPr>
            <a:normAutofit/>
          </a:bodyPr>
          <a:lstStyle/>
          <a:p>
            <a:r>
              <a:rPr lang="en-GB" sz="2400" dirty="0"/>
              <a:t>Quality Assurance Range Calorimeter (</a:t>
            </a:r>
            <a:r>
              <a:rPr lang="en-GB" sz="2400" dirty="0" err="1"/>
              <a:t>QuARC</a:t>
            </a:r>
            <a:r>
              <a:rPr lang="en-GB" sz="2400" dirty="0"/>
              <a:t>) 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973072-C3F1-0933-D97A-03243598897B}"/>
              </a:ext>
            </a:extLst>
          </p:cNvPr>
          <p:cNvSpPr txBox="1"/>
          <p:nvPr/>
        </p:nvSpPr>
        <p:spPr>
          <a:xfrm>
            <a:off x="8761494" y="4805117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97A9"/>
                </a:solidFill>
              </a:rPr>
              <a:t>5</a:t>
            </a: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ABBBB6B3-F9EF-DFB1-ECF1-A2073CE83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377" y="2523744"/>
            <a:ext cx="3030709" cy="23347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B7A677-C518-0609-F6B2-505AD25866D3}"/>
              </a:ext>
            </a:extLst>
          </p:cNvPr>
          <p:cNvSpPr txBox="1"/>
          <p:nvPr/>
        </p:nvSpPr>
        <p:spPr>
          <a:xfrm>
            <a:off x="334940" y="1388187"/>
            <a:ext cx="815952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800" b="0" dirty="0">
                <a:solidFill>
                  <a:schemeClr val="tx1"/>
                </a:solidFill>
                <a:latin typeface="+mn-lt"/>
              </a:rPr>
              <a:t>Optically-isolated polystyrene scintillator sheets </a:t>
            </a:r>
            <a:r>
              <a:rPr lang="en-US" dirty="0"/>
              <a:t>in a s</a:t>
            </a:r>
            <a:r>
              <a:rPr lang="en-US" sz="1800" b="0" dirty="0">
                <a:solidFill>
                  <a:schemeClr val="tx1"/>
                </a:solidFill>
                <a:latin typeface="+mn-lt"/>
              </a:rPr>
              <a:t>egmented design.</a:t>
            </a:r>
          </a:p>
          <a:p>
            <a:pPr marL="285750" indent="-285750">
              <a:buFontTx/>
              <a:buChar char="-"/>
            </a:pPr>
            <a:r>
              <a:rPr lang="en-US" dirty="0"/>
              <a:t>Fit light output using analytical depth-light model to account for quenching </a:t>
            </a:r>
            <a:r>
              <a:rPr lang="en-GB" dirty="0">
                <a:solidFill>
                  <a:sysClr val="windowText" lastClr="000000"/>
                </a:solidFill>
                <a:hlinkClick r:id="rId3"/>
              </a:rPr>
              <a:t>[2]</a:t>
            </a:r>
            <a:r>
              <a:rPr lang="en-GB" dirty="0">
                <a:solidFill>
                  <a:sysClr val="windowText" lastClr="000000"/>
                </a:solidFill>
              </a:rPr>
              <a:t>.</a:t>
            </a:r>
            <a:endParaRPr lang="en-US" b="0" dirty="0">
              <a:solidFill>
                <a:schemeClr val="tx1"/>
              </a:solidFill>
              <a:latin typeface="+mn-lt"/>
            </a:endParaRPr>
          </a:p>
          <a:p>
            <a:endParaRPr lang="en-GB" sz="1400" dirty="0">
              <a:solidFill>
                <a:sysClr val="windowText" lastClr="000000"/>
              </a:solidFill>
            </a:endParaRPr>
          </a:p>
          <a:p>
            <a:endParaRPr lang="en-GB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2" name="Picture 1" descr="A black box with a glass panel&#10;&#10;Description automatically generated">
            <a:extLst>
              <a:ext uri="{FF2B5EF4-FFF2-40B4-BE49-F238E27FC236}">
                <a16:creationId xmlns:a16="http://schemas.microsoft.com/office/drawing/2014/main" id="{DA57619E-7EF6-F2D0-C1A1-5B342A0BD00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801" y="2523744"/>
            <a:ext cx="2058978" cy="22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5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25636</TotalTime>
  <Words>777</Words>
  <Application>Microsoft Macintosh PowerPoint</Application>
  <PresentationFormat>On-screen Show (16:9)</PresentationFormat>
  <Paragraphs>112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CMMI10</vt:lpstr>
      <vt:lpstr>CMR10</vt:lpstr>
      <vt:lpstr>Helvetica</vt:lpstr>
      <vt:lpstr>4_Custom Design</vt:lpstr>
      <vt:lpstr>FLASH Range QA Measurements with the Quality Assurance Range Calorimeter (QuARC)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UCL 16:9 PP Plain - BRIGHT BLUE</dc:title>
  <dc:subject/>
  <dc:creator>Clayton, Janine</dc:creator>
  <cp:keywords/>
  <dc:description/>
  <cp:lastModifiedBy>Escribano Rodriguez, Sonia</cp:lastModifiedBy>
  <cp:revision>180</cp:revision>
  <dcterms:created xsi:type="dcterms:W3CDTF">2016-12-07T10:36:45Z</dcterms:created>
  <dcterms:modified xsi:type="dcterms:W3CDTF">2023-10-26T13:31:30Z</dcterms:modified>
  <cp:category/>
</cp:coreProperties>
</file>