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526" r:id="rId3"/>
    <p:sldId id="530" r:id="rId4"/>
    <p:sldId id="527" r:id="rId5"/>
    <p:sldId id="528" r:id="rId6"/>
    <p:sldId id="531" r:id="rId7"/>
    <p:sldId id="53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71"/>
    <p:restoredTop sz="96327"/>
  </p:normalViewPr>
  <p:slideViewPr>
    <p:cSldViewPr snapToGrid="0">
      <p:cViewPr varScale="1">
        <p:scale>
          <a:sx n="144" d="100"/>
          <a:sy n="144" d="100"/>
        </p:scale>
        <p:origin x="1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C6903-9CDF-187F-3763-5DCDF8EFA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82E869-F1F5-EC2B-325C-133EC6689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18FE9-71DC-8C08-8E75-AD7B1349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081A3-CD54-C87D-5B90-255CE234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C522A-DAAD-FA6B-89A3-B244D3F4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41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CE731-21F6-4909-D7AC-9A6D515A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6533A-11F8-D6DE-1814-5AA50CAA7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C14C1-77DA-E83C-F7CB-F8165BB3B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57C1E-3ACE-8A1B-B522-21F9D182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2B216-1CF7-F4E3-0009-B0B4F5453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83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029AE5-6465-23DF-D8A3-E0826BA49A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BB660-5D2F-C80B-173E-BA0293A40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B6FAB-3EC2-3E72-3BD1-78625BC4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0B9BE-CCAD-A792-B4CD-3E001C83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86EAD-E24E-9970-DDBD-8226FD3A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85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9B41-0C3A-28B6-D030-2924E3214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4F0F0-5648-75E6-983A-1E764CD27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566F8-9542-56F2-121A-E14370DCC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08982-44F4-E491-DD63-C27958909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22F42-2509-3080-6142-864F3EF5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98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7F5F-CCB3-D82C-1274-A1CDFEAAD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2CEA0-99A5-FAD9-607E-FADF5CBC1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81DE2-983D-DEF3-A213-7BDB2D26B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B725C-0BA0-7E3C-553D-1C29BF320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A840B-0411-14C1-411D-BAF8B5A63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1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E510-B06D-55F7-8F30-AE22D962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644F5-36C2-22DC-7AFD-2903D991D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93CD5-61E4-F99A-E7D1-3B8993746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0CF03-1BD2-5B5F-AD3C-07F6C5CC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FD9D7-CFAF-D00A-C60D-5B24E4E79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15993-42B4-6860-350D-4C40C555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7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2AAA7-5F7E-5045-0727-65E5D72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D5AC3-CD2F-0EF6-7826-A90F1AEA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7571F-BC7A-4C77-12AF-8D4E69B3B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E27E2A-66E3-EEFB-7375-80F420A929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EBD236-365D-81E7-BD01-428B880E2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952FDE-31CF-CFB8-F1AF-BE1FA71C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1FDF2-C2E4-5DFA-2E9A-703BFE18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63BA-359C-A66B-176E-099C94465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9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58BD2-35F8-5764-4F44-632B9222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67DB-A7C2-DE15-EF65-ABB22404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B48CEB-12DD-C26E-59CE-07A268D7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8EBF08-3E5D-BE0F-7BB0-5FED5FFE0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50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BB14D7-4D15-AEB0-5EB4-29505671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B739EE-F08D-23B2-142F-C4A8A1D9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B3585-899F-6277-2EE9-25163E81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3B05F-82FE-AEC5-6B8E-1BD891C62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43AAF-6673-BFFA-5270-C8137E7BA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527CD-0AA5-0FF5-E241-8D5224629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B6EC2-AAF2-9D83-2703-4AD40CB1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9074D-C195-AB08-5F71-8536933F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6EE6D-DEDC-8B5A-5C7F-72F98598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13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C7227-5CAF-8C0C-590F-2FDEA7A9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67B63-72B4-C820-1B40-242407407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8AB88-B675-4591-D37F-691A6E429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F3514-4F71-D5D0-AF20-23904BB9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F9FC5-303D-9BF9-078D-10B6542A5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D10D7-38E3-84B5-205D-BF887355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6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959803-B269-5252-185F-923CC034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4E108-F6C1-1AEA-3DC2-0AF78EC27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9081D-2B2F-8DC8-16A2-2CC4CC80A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B00B9-94BC-C24D-BF13-0450EC0CD4D3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C5412-4A47-0757-FDFB-A17E82F76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DBF3E-8371-CB1A-2531-5627A5994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E7058-928A-2E41-A85E-01A6C826CD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68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2363C-BC73-B41F-9E59-C32DBCE9E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QuARC</a:t>
            </a:r>
            <a:r>
              <a:rPr lang="en-GB" dirty="0"/>
              <a:t> Data Processing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5FE6B2-247F-BAC3-3B51-2989FF6BE6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Sonia </a:t>
            </a:r>
            <a:r>
              <a:rPr lang="en-GB" dirty="0" err="1"/>
              <a:t>Escribano</a:t>
            </a:r>
            <a:r>
              <a:rPr lang="en-GB" dirty="0"/>
              <a:t> Rodriguez</a:t>
            </a:r>
          </a:p>
          <a:p>
            <a:r>
              <a:rPr lang="en-GB" dirty="0"/>
              <a:t>30</a:t>
            </a:r>
            <a:r>
              <a:rPr lang="en-GB" baseline="30000" dirty="0"/>
              <a:t>th</a:t>
            </a:r>
            <a:r>
              <a:rPr lang="en-GB" dirty="0"/>
              <a:t> November 2023</a:t>
            </a:r>
          </a:p>
        </p:txBody>
      </p:sp>
    </p:spTree>
    <p:extLst>
      <p:ext uri="{BB962C8B-B14F-4D97-AF65-F5344CB8AC3E}">
        <p14:creationId xmlns:p14="http://schemas.microsoft.com/office/powerpoint/2010/main" val="274007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4ACC-B930-9A13-C031-0F0A0488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Data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9AEA-F125-6E75-C83F-20B026D5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data processing has two different steps: first one is to calibrate the data (</a:t>
            </a:r>
            <a:r>
              <a:rPr lang="en-GB" dirty="0" err="1"/>
              <a:t>calibrate.py</a:t>
            </a:r>
            <a:r>
              <a:rPr lang="en-GB" dirty="0"/>
              <a:t>) and the second one is to fit the data (</a:t>
            </a:r>
            <a:r>
              <a:rPr lang="en-GB" dirty="0" err="1"/>
              <a:t>fit.cpp</a:t>
            </a:r>
            <a:r>
              <a:rPr lang="en-GB" dirty="0"/>
              <a:t>). Running the codes is done as follows: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2648C1-462E-0576-7F78-6AB100F149D0}"/>
              </a:ext>
            </a:extLst>
          </p:cNvPr>
          <p:cNvSpPr txBox="1"/>
          <p:nvPr/>
        </p:nvSpPr>
        <p:spPr>
          <a:xfrm>
            <a:off x="838200" y="3211051"/>
            <a:ext cx="106097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Calibrating:</a:t>
            </a:r>
          </a:p>
          <a:p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python3 </a:t>
            </a:r>
            <a:r>
              <a:rPr lang="en-GB" dirty="0" err="1">
                <a:solidFill>
                  <a:srgbClr val="000000"/>
                </a:solidFill>
                <a:latin typeface="Menlo" panose="020B0609030804020204" pitchFamily="49" charset="0"/>
              </a:rPr>
              <a:t>calibrate.py</a:t>
            </a: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170 0 0 false 20230518 Run015.txt </a:t>
            </a:r>
            <a:r>
              <a:rPr lang="en-GB" dirty="0" err="1">
                <a:solidFill>
                  <a:srgbClr val="000000"/>
                </a:solidFill>
                <a:latin typeface="Menlo" panose="020B0609030804020204" pitchFamily="49" charset="0"/>
              </a:rPr>
              <a:t>background.txt</a:t>
            </a: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Menlo" panose="020B0609030804020204" pitchFamily="49" charset="0"/>
              </a:rPr>
              <a:t>shootBack.txt</a:t>
            </a:r>
            <a:r>
              <a:rPr lang="en-GB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Menlo" panose="020B0609030804020204" pitchFamily="49" charset="0"/>
              </a:rPr>
              <a:t>shootFront.txt</a:t>
            </a:r>
            <a:endParaRPr lang="en-GB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GB" b="1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Fitting: 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g++ -o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fitnew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fit_new.cpp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`root-config --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cflags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--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glibs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` -O3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./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fitnew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false 60 Clatterbridge 20230518 Run015.txt</a:t>
            </a:r>
          </a:p>
          <a:p>
            <a:endParaRPr lang="en-GB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1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4ACC-B930-9A13-C031-0F0A0488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Calibration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9AEA-F125-6E75-C83F-20B026D5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err="1"/>
              <a:t>Calibrate.py</a:t>
            </a:r>
            <a:r>
              <a:rPr lang="en-GB" dirty="0"/>
              <a:t>: subtracts background and calibrates data. The output file generated is called Run0xy_calibrated.txt and has the following format:</a:t>
            </a:r>
          </a:p>
          <a:p>
            <a:pPr marL="0" indent="0">
              <a:buNone/>
            </a:pPr>
            <a:r>
              <a:rPr lang="en-GB" dirty="0"/>
              <a:t>- Header information now includes PD position followed by the middle point of each of the PD (defined inside the code as a vector)</a:t>
            </a:r>
          </a:p>
          <a:p>
            <a:pPr marL="0" indent="0">
              <a:buNone/>
            </a:pPr>
            <a:r>
              <a:rPr lang="en-GB" dirty="0"/>
              <a:t>- One line per measurement acquired</a:t>
            </a:r>
          </a:p>
          <a:p>
            <a:pPr marL="0" indent="0">
              <a:buNone/>
            </a:pPr>
            <a:r>
              <a:rPr lang="en-GB" dirty="0"/>
              <a:t>- Averaged data + error at the end of the file.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Running time: ~5 seconds for 30k measurements with 1 module of 14PD.</a:t>
            </a:r>
          </a:p>
          <a:p>
            <a:pPr marL="0" indent="0">
              <a:buNone/>
            </a:pPr>
            <a:r>
              <a:rPr lang="en-GB" dirty="0"/>
              <a:t>~20 seconds for 30k measurements with 4 modules.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3420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ectangular object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709DDA26-7D1B-A1FE-0747-421225A9F1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06"/>
          <a:stretch/>
        </p:blipFill>
        <p:spPr>
          <a:xfrm>
            <a:off x="599172" y="1208338"/>
            <a:ext cx="8709948" cy="44413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F30C92-0ABE-B2A4-9B5D-CD57E163D2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46"/>
          <a:stretch/>
        </p:blipFill>
        <p:spPr>
          <a:xfrm>
            <a:off x="599172" y="6043195"/>
            <a:ext cx="8709948" cy="6212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0B0685-2CD4-5739-69D9-66D3CD5AA0DF}"/>
              </a:ext>
            </a:extLst>
          </p:cNvPr>
          <p:cNvSpPr txBox="1"/>
          <p:nvPr/>
        </p:nvSpPr>
        <p:spPr>
          <a:xfrm>
            <a:off x="667187" y="566176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A490100-1CCF-669F-AFA8-A61AA6A8F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49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Calibrated files example</a:t>
            </a:r>
          </a:p>
        </p:txBody>
      </p:sp>
    </p:spTree>
    <p:extLst>
      <p:ext uri="{BB962C8B-B14F-4D97-AF65-F5344CB8AC3E}">
        <p14:creationId xmlns:p14="http://schemas.microsoft.com/office/powerpoint/2010/main" val="25962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4ACC-B930-9A13-C031-0F0A0488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Fitting </a:t>
            </a:r>
            <a:r>
              <a:rPr lang="en-GB" b="1" u="sng" dirty="0" err="1"/>
              <a:t>proccess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9AEA-F125-6E75-C83F-20B026D5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/>
              <a:t>Fit.cpp</a:t>
            </a:r>
            <a:r>
              <a:rPr lang="en-GB" dirty="0"/>
              <a:t>: reads the file Run0xy_calibrated.txt and fits the data at an averaged frequency (Default = 25 Hz). Output file: Run0xy_fitted_zHz.txt </a:t>
            </a:r>
          </a:p>
          <a:p>
            <a:pPr marL="0" indent="0">
              <a:buNone/>
            </a:pPr>
            <a:r>
              <a:rPr lang="en-GB" dirty="0"/>
              <a:t>- Header information not modified</a:t>
            </a:r>
          </a:p>
          <a:p>
            <a:pPr marL="0" indent="0">
              <a:buNone/>
            </a:pPr>
            <a:r>
              <a:rPr lang="en-GB" dirty="0"/>
              <a:t>- One fitted measurement per averaged data at frequency f. Final measurement shows the total average value of the PD and the fit for this value.</a:t>
            </a:r>
          </a:p>
          <a:p>
            <a:pPr marL="0" indent="0">
              <a:buNone/>
            </a:pPr>
            <a:r>
              <a:rPr lang="en-GB" dirty="0"/>
              <a:t>- For SOBP only the averaged data is fitted, the rest has the same structure but fit curves are 0 and energy and range are -.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Running time:</a:t>
            </a:r>
          </a:p>
          <a:p>
            <a:pPr marL="0" indent="0">
              <a:buNone/>
            </a:pPr>
            <a:r>
              <a:rPr lang="en-GB" dirty="0"/>
              <a:t> ~4 seconds for 30k measurements with 1 module (14PD) pristine BP</a:t>
            </a:r>
          </a:p>
          <a:p>
            <a:pPr marL="0" indent="0">
              <a:buNone/>
            </a:pPr>
            <a:r>
              <a:rPr lang="en-GB" dirty="0"/>
              <a:t> ~7.5 seconds for 30k measurements with 14PD SOBP.</a:t>
            </a:r>
          </a:p>
          <a:p>
            <a:pPr marL="0" indent="0">
              <a:buNone/>
            </a:pPr>
            <a:r>
              <a:rPr lang="en-GB" dirty="0"/>
              <a:t>~60 seconds for 30k measurements with 4 modules.</a:t>
            </a:r>
          </a:p>
        </p:txBody>
      </p:sp>
    </p:spTree>
    <p:extLst>
      <p:ext uri="{BB962C8B-B14F-4D97-AF65-F5344CB8AC3E}">
        <p14:creationId xmlns:p14="http://schemas.microsoft.com/office/powerpoint/2010/main" val="182952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980861-4A0B-12FC-BDAC-1E2442A01F60}"/>
              </a:ext>
            </a:extLst>
          </p:cNvPr>
          <p:cNvSpPr txBox="1">
            <a:spLocks/>
          </p:cNvSpPr>
          <p:nvPr/>
        </p:nvSpPr>
        <p:spPr>
          <a:xfrm>
            <a:off x="427490" y="0"/>
            <a:ext cx="4423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Fitting files: pristine BP</a:t>
            </a: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1397331A-ADA7-53B1-0333-14D57DA206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90"/>
          <a:stretch/>
        </p:blipFill>
        <p:spPr>
          <a:xfrm>
            <a:off x="596363" y="951765"/>
            <a:ext cx="3850507" cy="3480958"/>
          </a:xfrm>
          <a:prstGeom prst="rect">
            <a:avLst/>
          </a:prstGeom>
        </p:spPr>
      </p:pic>
      <p:pic>
        <p:nvPicPr>
          <p:cNvPr id="8" name="Picture 7" descr="A screenshot of a computer code&#10;&#10;Description automatically generated">
            <a:extLst>
              <a:ext uri="{FF2B5EF4-FFF2-40B4-BE49-F238E27FC236}">
                <a16:creationId xmlns:a16="http://schemas.microsoft.com/office/drawing/2014/main" id="{B1193307-AE8C-FA82-8EC6-4C12D188A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63" y="4872312"/>
            <a:ext cx="3850507" cy="198568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662F051-B243-208C-4E4D-596BD5D28742}"/>
              </a:ext>
            </a:extLst>
          </p:cNvPr>
          <p:cNvSpPr txBox="1">
            <a:spLocks/>
          </p:cNvSpPr>
          <p:nvPr/>
        </p:nvSpPr>
        <p:spPr>
          <a:xfrm>
            <a:off x="7076943" y="0"/>
            <a:ext cx="4423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Fitting files: SOBP</a:t>
            </a:r>
          </a:p>
        </p:txBody>
      </p:sp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EC5CFABC-8AAA-8221-2E29-A05F7A9500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42" y="1123213"/>
            <a:ext cx="3010333" cy="3276553"/>
          </a:xfrm>
          <a:prstGeom prst="rect">
            <a:avLst/>
          </a:prstGeom>
        </p:spPr>
      </p:pic>
      <p:pic>
        <p:nvPicPr>
          <p:cNvPr id="13" name="Picture 12" descr="A black and white text with numbers&#10;&#10;Description automatically generated">
            <a:extLst>
              <a:ext uri="{FF2B5EF4-FFF2-40B4-BE49-F238E27FC236}">
                <a16:creationId xmlns:a16="http://schemas.microsoft.com/office/drawing/2014/main" id="{8ED95E3F-AF21-1057-224B-4ACF2F5C6F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42" y="4776111"/>
            <a:ext cx="3510280" cy="20165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AA449D-B208-7D58-05F2-4651D7D43213}"/>
              </a:ext>
            </a:extLst>
          </p:cNvPr>
          <p:cNvSpPr txBox="1"/>
          <p:nvPr/>
        </p:nvSpPr>
        <p:spPr>
          <a:xfrm>
            <a:off x="596363" y="440677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20A47-2A18-3674-5265-297F019AB928}"/>
              </a:ext>
            </a:extLst>
          </p:cNvPr>
          <p:cNvSpPr txBox="1"/>
          <p:nvPr/>
        </p:nvSpPr>
        <p:spPr>
          <a:xfrm>
            <a:off x="7034636" y="431235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2464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4ACC-B930-9A13-C031-0F0A0488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9AEA-F125-6E75-C83F-20B026D5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1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 Changing the number of header lines does not affect the GUI visualisation, as this number is read automatically by the </a:t>
            </a:r>
            <a:r>
              <a:rPr lang="en-GB" dirty="0" err="1"/>
              <a:t>php</a:t>
            </a:r>
            <a:r>
              <a:rPr lang="en-GB" dirty="0"/>
              <a:t> code. However the final measurement, the averaged is NOT displayed in the screen (probably due to the way the shell script read lines).</a:t>
            </a:r>
          </a:p>
          <a:p>
            <a:pPr marL="0" indent="0">
              <a:buNone/>
            </a:pPr>
            <a:r>
              <a:rPr lang="en-GB" dirty="0"/>
              <a:t>- Individual calibrate and fit codes for each facility?</a:t>
            </a:r>
          </a:p>
          <a:p>
            <a:pPr marL="0" indent="0">
              <a:buNone/>
            </a:pPr>
            <a:r>
              <a:rPr lang="en-GB" dirty="0"/>
              <a:t>- Both codes need to be tidy up + add comments for other users.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7594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437</Words>
  <Application>Microsoft Macintosh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Menlo</vt:lpstr>
      <vt:lpstr>Office Theme</vt:lpstr>
      <vt:lpstr>QuARC Data Processing</vt:lpstr>
      <vt:lpstr>Data Processing</vt:lpstr>
      <vt:lpstr>Calibration process</vt:lpstr>
      <vt:lpstr>Calibrated files example</vt:lpstr>
      <vt:lpstr>Fitting proccess</vt:lpstr>
      <vt:lpstr>PowerPoint Presentation</vt:lpstr>
      <vt:lpstr>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QuARC Data Processing</dc:title>
  <dc:creator>Escribano Rodriguez, Sonia</dc:creator>
  <cp:lastModifiedBy>Escribano Rodriguez, Sonia</cp:lastModifiedBy>
  <cp:revision>1</cp:revision>
  <dcterms:created xsi:type="dcterms:W3CDTF">2023-11-30T17:16:10Z</dcterms:created>
  <dcterms:modified xsi:type="dcterms:W3CDTF">2023-11-30T17:23:44Z</dcterms:modified>
</cp:coreProperties>
</file>