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5" r:id="rId1"/>
  </p:sldMasterIdLst>
  <p:notesMasterIdLst>
    <p:notesMasterId r:id="rId19"/>
  </p:notesMasterIdLst>
  <p:sldIdLst>
    <p:sldId id="256" r:id="rId2"/>
    <p:sldId id="257" r:id="rId3"/>
    <p:sldId id="288" r:id="rId4"/>
    <p:sldId id="262" r:id="rId5"/>
    <p:sldId id="357" r:id="rId6"/>
    <p:sldId id="358" r:id="rId7"/>
    <p:sldId id="283" r:id="rId8"/>
    <p:sldId id="359" r:id="rId9"/>
    <p:sldId id="285" r:id="rId10"/>
    <p:sldId id="362" r:id="rId11"/>
    <p:sldId id="281" r:id="rId12"/>
    <p:sldId id="286" r:id="rId13"/>
    <p:sldId id="360" r:id="rId14"/>
    <p:sldId id="361" r:id="rId15"/>
    <p:sldId id="268" r:id="rId16"/>
    <p:sldId id="363" r:id="rId17"/>
    <p:sldId id="282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7A9"/>
    <a:srgbClr val="8DB9CA"/>
    <a:srgbClr val="F6BE00"/>
    <a:srgbClr val="D6D2C4"/>
    <a:srgbClr val="B2E2ED"/>
    <a:srgbClr val="00FFFF"/>
    <a:srgbClr val="00FDFF"/>
    <a:srgbClr val="A4DBE8"/>
    <a:srgbClr val="BBC5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38"/>
    <p:restoredTop sz="94705"/>
  </p:normalViewPr>
  <p:slideViewPr>
    <p:cSldViewPr snapToGrid="0" snapToObjects="1">
      <p:cViewPr>
        <p:scale>
          <a:sx n="160" d="100"/>
          <a:sy n="160" d="100"/>
        </p:scale>
        <p:origin x="1176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EE1CD-6EDF-5C43-ACE9-942F6C137C3E}" type="datetimeFigureOut">
              <a:rPr lang="en-US" smtClean="0"/>
              <a:t>12/15/23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55201-7865-8744-8A9B-9F5FC03C5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07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463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606039"/>
            <a:ext cx="7886700" cy="20266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0"/>
            <a:ext cx="9144000" cy="1235075"/>
            <a:chOff x="0" y="-66259"/>
            <a:chExt cx="9144000" cy="1235075"/>
          </a:xfrm>
        </p:grpSpPr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288000"/>
            <a:ext cx="5488958" cy="2930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94718"/>
            <a:ext cx="4629150" cy="3745062"/>
          </a:xfrm>
        </p:spPr>
        <p:txBody>
          <a:bodyPr anchor="t"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94718"/>
            <a:ext cx="2949178" cy="3745062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0097A9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-1588"/>
            <a:ext cx="9144000" cy="741363"/>
            <a:chOff x="0" y="-1588"/>
            <a:chExt cx="9144000" cy="741363"/>
          </a:xfrm>
          <a:solidFill>
            <a:srgbClr val="D6D2C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0" y="-1588"/>
              <a:ext cx="9144000" cy="741363"/>
            </a:xfrm>
            <a:custGeom>
              <a:avLst/>
              <a:gdLst>
                <a:gd name="T0" fmla="*/ 0 w 1123"/>
                <a:gd name="T1" fmla="*/ 0 h 90"/>
                <a:gd name="T2" fmla="*/ 0 w 1123"/>
                <a:gd name="T3" fmla="*/ 90 h 90"/>
                <a:gd name="T4" fmla="*/ 957 w 1123"/>
                <a:gd name="T5" fmla="*/ 90 h 90"/>
                <a:gd name="T6" fmla="*/ 955 w 1123"/>
                <a:gd name="T7" fmla="*/ 89 h 90"/>
                <a:gd name="T8" fmla="*/ 949 w 1123"/>
                <a:gd name="T9" fmla="*/ 73 h 90"/>
                <a:gd name="T10" fmla="*/ 949 w 1123"/>
                <a:gd name="T11" fmla="*/ 43 h 90"/>
                <a:gd name="T12" fmla="*/ 966 w 1123"/>
                <a:gd name="T13" fmla="*/ 43 h 90"/>
                <a:gd name="T14" fmla="*/ 966 w 1123"/>
                <a:gd name="T15" fmla="*/ 74 h 90"/>
                <a:gd name="T16" fmla="*/ 967 w 1123"/>
                <a:gd name="T17" fmla="*/ 80 h 90"/>
                <a:gd name="T18" fmla="*/ 973 w 1123"/>
                <a:gd name="T19" fmla="*/ 82 h 90"/>
                <a:gd name="T20" fmla="*/ 978 w 1123"/>
                <a:gd name="T21" fmla="*/ 80 h 90"/>
                <a:gd name="T22" fmla="*/ 980 w 1123"/>
                <a:gd name="T23" fmla="*/ 74 h 90"/>
                <a:gd name="T24" fmla="*/ 980 w 1123"/>
                <a:gd name="T25" fmla="*/ 43 h 90"/>
                <a:gd name="T26" fmla="*/ 996 w 1123"/>
                <a:gd name="T27" fmla="*/ 43 h 90"/>
                <a:gd name="T28" fmla="*/ 996 w 1123"/>
                <a:gd name="T29" fmla="*/ 70 h 90"/>
                <a:gd name="T30" fmla="*/ 990 w 1123"/>
                <a:gd name="T31" fmla="*/ 89 h 90"/>
                <a:gd name="T32" fmla="*/ 988 w 1123"/>
                <a:gd name="T33" fmla="*/ 90 h 90"/>
                <a:gd name="T34" fmla="*/ 1012 w 1123"/>
                <a:gd name="T35" fmla="*/ 90 h 90"/>
                <a:gd name="T36" fmla="*/ 1002 w 1123"/>
                <a:gd name="T37" fmla="*/ 68 h 90"/>
                <a:gd name="T38" fmla="*/ 1028 w 1123"/>
                <a:gd name="T39" fmla="*/ 41 h 90"/>
                <a:gd name="T40" fmla="*/ 1048 w 1123"/>
                <a:gd name="T41" fmla="*/ 49 h 90"/>
                <a:gd name="T42" fmla="*/ 1052 w 1123"/>
                <a:gd name="T43" fmla="*/ 55 h 90"/>
                <a:gd name="T44" fmla="*/ 1039 w 1123"/>
                <a:gd name="T45" fmla="*/ 62 h 90"/>
                <a:gd name="T46" fmla="*/ 1028 w 1123"/>
                <a:gd name="T47" fmla="*/ 53 h 90"/>
                <a:gd name="T48" fmla="*/ 1022 w 1123"/>
                <a:gd name="T49" fmla="*/ 56 h 90"/>
                <a:gd name="T50" fmla="*/ 1018 w 1123"/>
                <a:gd name="T51" fmla="*/ 67 h 90"/>
                <a:gd name="T52" fmla="*/ 1028 w 1123"/>
                <a:gd name="T53" fmla="*/ 82 h 90"/>
                <a:gd name="T54" fmla="*/ 1039 w 1123"/>
                <a:gd name="T55" fmla="*/ 74 h 90"/>
                <a:gd name="T56" fmla="*/ 1052 w 1123"/>
                <a:gd name="T57" fmla="*/ 80 h 90"/>
                <a:gd name="T58" fmla="*/ 1047 w 1123"/>
                <a:gd name="T59" fmla="*/ 87 h 90"/>
                <a:gd name="T60" fmla="*/ 1044 w 1123"/>
                <a:gd name="T61" fmla="*/ 90 h 90"/>
                <a:gd name="T62" fmla="*/ 1059 w 1123"/>
                <a:gd name="T63" fmla="*/ 90 h 90"/>
                <a:gd name="T64" fmla="*/ 1059 w 1123"/>
                <a:gd name="T65" fmla="*/ 43 h 90"/>
                <a:gd name="T66" fmla="*/ 1075 w 1123"/>
                <a:gd name="T67" fmla="*/ 43 h 90"/>
                <a:gd name="T68" fmla="*/ 1075 w 1123"/>
                <a:gd name="T69" fmla="*/ 80 h 90"/>
                <a:gd name="T70" fmla="*/ 1096 w 1123"/>
                <a:gd name="T71" fmla="*/ 80 h 90"/>
                <a:gd name="T72" fmla="*/ 1096 w 1123"/>
                <a:gd name="T73" fmla="*/ 90 h 90"/>
                <a:gd name="T74" fmla="*/ 1123 w 1123"/>
                <a:gd name="T75" fmla="*/ 90 h 90"/>
                <a:gd name="T76" fmla="*/ 1123 w 1123"/>
                <a:gd name="T77" fmla="*/ 0 h 90"/>
                <a:gd name="T78" fmla="*/ 0 w 1123"/>
                <a:gd name="T7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90">
                  <a:moveTo>
                    <a:pt x="0" y="0"/>
                  </a:moveTo>
                  <a:cubicBezTo>
                    <a:pt x="0" y="90"/>
                    <a:pt x="0" y="90"/>
                    <a:pt x="0" y="90"/>
                  </a:cubicBezTo>
                  <a:cubicBezTo>
                    <a:pt x="957" y="90"/>
                    <a:pt x="957" y="90"/>
                    <a:pt x="957" y="90"/>
                  </a:cubicBezTo>
                  <a:cubicBezTo>
                    <a:pt x="956" y="90"/>
                    <a:pt x="955" y="89"/>
                    <a:pt x="955" y="89"/>
                  </a:cubicBezTo>
                  <a:cubicBezTo>
                    <a:pt x="950" y="84"/>
                    <a:pt x="950" y="78"/>
                    <a:pt x="949" y="73"/>
                  </a:cubicBezTo>
                  <a:cubicBezTo>
                    <a:pt x="949" y="43"/>
                    <a:pt x="949" y="43"/>
                    <a:pt x="949" y="43"/>
                  </a:cubicBezTo>
                  <a:cubicBezTo>
                    <a:pt x="966" y="43"/>
                    <a:pt x="966" y="43"/>
                    <a:pt x="966" y="43"/>
                  </a:cubicBezTo>
                  <a:cubicBezTo>
                    <a:pt x="966" y="74"/>
                    <a:pt x="966" y="74"/>
                    <a:pt x="966" y="74"/>
                  </a:cubicBezTo>
                  <a:cubicBezTo>
                    <a:pt x="966" y="76"/>
                    <a:pt x="966" y="79"/>
                    <a:pt x="967" y="80"/>
                  </a:cubicBezTo>
                  <a:cubicBezTo>
                    <a:pt x="969" y="82"/>
                    <a:pt x="971" y="82"/>
                    <a:pt x="973" y="82"/>
                  </a:cubicBezTo>
                  <a:cubicBezTo>
                    <a:pt x="975" y="82"/>
                    <a:pt x="977" y="81"/>
                    <a:pt x="978" y="80"/>
                  </a:cubicBezTo>
                  <a:cubicBezTo>
                    <a:pt x="979" y="79"/>
                    <a:pt x="980" y="76"/>
                    <a:pt x="980" y="74"/>
                  </a:cubicBezTo>
                  <a:cubicBezTo>
                    <a:pt x="980" y="43"/>
                    <a:pt x="980" y="43"/>
                    <a:pt x="980" y="43"/>
                  </a:cubicBezTo>
                  <a:cubicBezTo>
                    <a:pt x="996" y="43"/>
                    <a:pt x="996" y="43"/>
                    <a:pt x="996" y="43"/>
                  </a:cubicBezTo>
                  <a:cubicBezTo>
                    <a:pt x="996" y="70"/>
                    <a:pt x="996" y="70"/>
                    <a:pt x="996" y="70"/>
                  </a:cubicBezTo>
                  <a:cubicBezTo>
                    <a:pt x="996" y="75"/>
                    <a:pt x="996" y="83"/>
                    <a:pt x="990" y="89"/>
                  </a:cubicBezTo>
                  <a:cubicBezTo>
                    <a:pt x="989" y="89"/>
                    <a:pt x="989" y="90"/>
                    <a:pt x="988" y="90"/>
                  </a:cubicBezTo>
                  <a:cubicBezTo>
                    <a:pt x="1012" y="90"/>
                    <a:pt x="1012" y="90"/>
                    <a:pt x="1012" y="90"/>
                  </a:cubicBezTo>
                  <a:cubicBezTo>
                    <a:pt x="1005" y="85"/>
                    <a:pt x="1002" y="76"/>
                    <a:pt x="1002" y="68"/>
                  </a:cubicBezTo>
                  <a:cubicBezTo>
                    <a:pt x="1002" y="55"/>
                    <a:pt x="1011" y="41"/>
                    <a:pt x="1028" y="41"/>
                  </a:cubicBezTo>
                  <a:cubicBezTo>
                    <a:pt x="1035" y="41"/>
                    <a:pt x="1043" y="44"/>
                    <a:pt x="1048" y="49"/>
                  </a:cubicBezTo>
                  <a:cubicBezTo>
                    <a:pt x="1050" y="51"/>
                    <a:pt x="1051" y="53"/>
                    <a:pt x="1052" y="55"/>
                  </a:cubicBezTo>
                  <a:cubicBezTo>
                    <a:pt x="1039" y="62"/>
                    <a:pt x="1039" y="62"/>
                    <a:pt x="1039" y="62"/>
                  </a:cubicBezTo>
                  <a:cubicBezTo>
                    <a:pt x="1038" y="59"/>
                    <a:pt x="1035" y="53"/>
                    <a:pt x="1028" y="53"/>
                  </a:cubicBezTo>
                  <a:cubicBezTo>
                    <a:pt x="1025" y="53"/>
                    <a:pt x="1023" y="55"/>
                    <a:pt x="1022" y="56"/>
                  </a:cubicBezTo>
                  <a:cubicBezTo>
                    <a:pt x="1018" y="60"/>
                    <a:pt x="1018" y="65"/>
                    <a:pt x="1018" y="67"/>
                  </a:cubicBezTo>
                  <a:cubicBezTo>
                    <a:pt x="1018" y="75"/>
                    <a:pt x="1021" y="82"/>
                    <a:pt x="1028" y="82"/>
                  </a:cubicBezTo>
                  <a:cubicBezTo>
                    <a:pt x="1036" y="82"/>
                    <a:pt x="1038" y="75"/>
                    <a:pt x="1039" y="74"/>
                  </a:cubicBezTo>
                  <a:cubicBezTo>
                    <a:pt x="1052" y="80"/>
                    <a:pt x="1052" y="80"/>
                    <a:pt x="1052" y="80"/>
                  </a:cubicBezTo>
                  <a:cubicBezTo>
                    <a:pt x="1051" y="83"/>
                    <a:pt x="1050" y="85"/>
                    <a:pt x="1047" y="87"/>
                  </a:cubicBezTo>
                  <a:cubicBezTo>
                    <a:pt x="1046" y="88"/>
                    <a:pt x="1045" y="89"/>
                    <a:pt x="1044" y="90"/>
                  </a:cubicBezTo>
                  <a:cubicBezTo>
                    <a:pt x="1059" y="90"/>
                    <a:pt x="1059" y="90"/>
                    <a:pt x="1059" y="90"/>
                  </a:cubicBezTo>
                  <a:cubicBezTo>
                    <a:pt x="1059" y="43"/>
                    <a:pt x="1059" y="43"/>
                    <a:pt x="1059" y="43"/>
                  </a:cubicBezTo>
                  <a:cubicBezTo>
                    <a:pt x="1075" y="43"/>
                    <a:pt x="1075" y="43"/>
                    <a:pt x="1075" y="43"/>
                  </a:cubicBezTo>
                  <a:cubicBezTo>
                    <a:pt x="1075" y="80"/>
                    <a:pt x="1075" y="80"/>
                    <a:pt x="1075" y="80"/>
                  </a:cubicBezTo>
                  <a:cubicBezTo>
                    <a:pt x="1096" y="80"/>
                    <a:pt x="1096" y="80"/>
                    <a:pt x="1096" y="80"/>
                  </a:cubicBezTo>
                  <a:cubicBezTo>
                    <a:pt x="1096" y="90"/>
                    <a:pt x="1096" y="90"/>
                    <a:pt x="1096" y="90"/>
                  </a:cubicBezTo>
                  <a:cubicBezTo>
                    <a:pt x="1123" y="90"/>
                    <a:pt x="1123" y="90"/>
                    <a:pt x="1123" y="90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97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524000" y="360000"/>
              <a:ext cx="147064" cy="172800"/>
            </a:xfrm>
            <a:prstGeom prst="rect">
              <a:avLst/>
            </a:prstGeom>
            <a:noFill/>
          </p:spPr>
        </p:pic>
      </p:grp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" y="216000"/>
            <a:ext cx="5488958" cy="2930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bg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  <p:extLst>
      <p:ext uri="{BB962C8B-B14F-4D97-AF65-F5344CB8AC3E}">
        <p14:creationId xmlns:p14="http://schemas.microsoft.com/office/powerpoint/2010/main" val="1771749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reframe banner">
    <p:bg>
      <p:bgPr>
        <a:solidFill>
          <a:srgbClr val="0097A9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38713"/>
            <a:ext cx="7886700" cy="678815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2185"/>
            <a:ext cx="3886200" cy="26205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2185"/>
            <a:ext cx="3886200" cy="26205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658"/>
            <a:ext cx="9144000" cy="409398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16000" y="216000"/>
            <a:ext cx="5488958" cy="2930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buNone/>
              <a:defRPr sz="1100" baseline="0">
                <a:solidFill>
                  <a:schemeClr val="tx1"/>
                </a:solidFill>
              </a:defRPr>
            </a:lvl1pPr>
            <a:lvl2pPr marL="0" indent="0">
              <a:lnSpc>
                <a:spcPct val="80000"/>
              </a:lnSpc>
              <a:buNone/>
              <a:defRPr sz="1100">
                <a:solidFill>
                  <a:schemeClr val="tx1"/>
                </a:solidFill>
              </a:defRPr>
            </a:lvl2pPr>
            <a:lvl3pPr marL="0" indent="0"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FACULTY, SCHOOL, DEPARTMENT OR INSTITUTE NAME HERE</a:t>
            </a:r>
          </a:p>
          <a:p>
            <a:pPr lvl="1"/>
            <a:r>
              <a:rPr lang="en-US" dirty="0"/>
              <a:t>SECOND TIER INFORMATION HERE IF NEEDED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00742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165187" y="165584"/>
            <a:ext cx="3216840" cy="70497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12700"/>
            <a:endParaRPr lang="en-GB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0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811" r:id="rId2"/>
    <p:sldLayoutId id="2147483813" r:id="rId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0000" indent="-9000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90000" indent="-900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00" b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doi.org/10.1002/mp.1409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mp.14099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mp.14099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093142" y="3405025"/>
            <a:ext cx="7394712" cy="12798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Sonia </a:t>
            </a:r>
            <a:r>
              <a:rPr lang="en-US" sz="1400" dirty="0" err="1">
                <a:solidFill>
                  <a:sysClr val="windowText" lastClr="000000"/>
                </a:solidFill>
              </a:rPr>
              <a:t>Escribano</a:t>
            </a:r>
            <a:r>
              <a:rPr lang="en-US" sz="1400" dirty="0">
                <a:solidFill>
                  <a:sysClr val="windowText" lastClr="000000"/>
                </a:solidFill>
              </a:rPr>
              <a:t>, </a:t>
            </a:r>
            <a:r>
              <a:rPr lang="en-US" sz="1400" dirty="0" err="1">
                <a:solidFill>
                  <a:sysClr val="windowText" lastClr="000000"/>
                </a:solidFill>
              </a:rPr>
              <a:t>Febian</a:t>
            </a:r>
            <a:r>
              <a:rPr lang="en-US" sz="1400" dirty="0">
                <a:solidFill>
                  <a:sysClr val="windowText" lastClr="000000"/>
                </a:solidFill>
              </a:rPr>
              <a:t> </a:t>
            </a:r>
            <a:r>
              <a:rPr lang="en-US" sz="1400" dirty="0" err="1">
                <a:solidFill>
                  <a:sysClr val="windowText" lastClr="000000"/>
                </a:solidFill>
              </a:rPr>
              <a:t>Febian</a:t>
            </a:r>
            <a:r>
              <a:rPr lang="en-US" sz="1400" dirty="0">
                <a:solidFill>
                  <a:sysClr val="windowText" lastClr="000000"/>
                </a:solidFill>
              </a:rPr>
              <a:t>, Raffaella </a:t>
            </a:r>
            <a:r>
              <a:rPr lang="en-US" sz="1400" dirty="0" err="1">
                <a:solidFill>
                  <a:sysClr val="windowText" lastClr="000000"/>
                </a:solidFill>
              </a:rPr>
              <a:t>Radogna</a:t>
            </a:r>
            <a:r>
              <a:rPr lang="en-US" sz="1400" dirty="0">
                <a:solidFill>
                  <a:sysClr val="windowText" lastClr="000000"/>
                </a:solidFill>
              </a:rPr>
              <a:t>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Ruben 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Saakyan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Derek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Attree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, Connor Godden, </a:t>
            </a:r>
            <a:r>
              <a:rPr lang="en-US" sz="1400" dirty="0">
                <a:solidFill>
                  <a:sysClr val="windowText" lastClr="000000"/>
                </a:solidFill>
              </a:rPr>
              <a:t>Simon Jolly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indent="0" algn="ctr">
              <a:buNone/>
            </a:pPr>
            <a:endParaRPr lang="en-US" sz="1400" b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DEPARTMENT OF PHYSICS AND ASTRONOMY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9525" y="2285548"/>
            <a:ext cx="7886700" cy="57240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/>
              <a:t> Proton Beam Therapy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7357DB-112E-D3ED-98AC-587D7CEB93FD}"/>
              </a:ext>
            </a:extLst>
          </p:cNvPr>
          <p:cNvSpPr txBox="1"/>
          <p:nvPr/>
        </p:nvSpPr>
        <p:spPr>
          <a:xfrm>
            <a:off x="515184" y="2832621"/>
            <a:ext cx="78867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8DB9CA"/>
                </a:solidFill>
                <a:latin typeface="Arial" charset="0"/>
                <a:cs typeface="Arial" charset="0"/>
              </a:rPr>
              <a:t>HEP Christmas Group Meeting 2023</a:t>
            </a:r>
          </a:p>
        </p:txBody>
      </p:sp>
      <p:sp>
        <p:nvSpPr>
          <p:cNvPr id="2" name="Google Shape;176;p19">
            <a:extLst>
              <a:ext uri="{FF2B5EF4-FFF2-40B4-BE49-F238E27FC236}">
                <a16:creationId xmlns:a16="http://schemas.microsoft.com/office/drawing/2014/main" id="{C63E2DEE-CBB3-2AC9-8EEF-BFAEC3B0242A}"/>
              </a:ext>
            </a:extLst>
          </p:cNvPr>
          <p:cNvSpPr/>
          <p:nvPr/>
        </p:nvSpPr>
        <p:spPr>
          <a:xfrm rot="21143142">
            <a:off x="110044" y="246303"/>
            <a:ext cx="3845244" cy="1916876"/>
          </a:xfrm>
          <a:custGeom>
            <a:avLst/>
            <a:gdLst/>
            <a:ahLst/>
            <a:cxnLst/>
            <a:rect l="l" t="t" r="r" b="b"/>
            <a:pathLst>
              <a:path w="12000548" h="5535253" extrusionOk="0">
                <a:moveTo>
                  <a:pt x="0" y="0"/>
                </a:moveTo>
                <a:lnTo>
                  <a:pt x="12000547" y="0"/>
                </a:lnTo>
                <a:lnTo>
                  <a:pt x="12000547" y="5535253"/>
                </a:lnTo>
                <a:lnTo>
                  <a:pt x="0" y="55352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" name="Google Shape;521;p36">
            <a:extLst>
              <a:ext uri="{FF2B5EF4-FFF2-40B4-BE49-F238E27FC236}">
                <a16:creationId xmlns:a16="http://schemas.microsoft.com/office/drawing/2014/main" id="{0DA91578-7F42-4962-D2D8-B8D615611F69}"/>
              </a:ext>
            </a:extLst>
          </p:cNvPr>
          <p:cNvSpPr/>
          <p:nvPr/>
        </p:nvSpPr>
        <p:spPr>
          <a:xfrm>
            <a:off x="8102052" y="1323007"/>
            <a:ext cx="1041948" cy="1370984"/>
          </a:xfrm>
          <a:custGeom>
            <a:avLst/>
            <a:gdLst/>
            <a:ahLst/>
            <a:cxnLst/>
            <a:rect l="l" t="t" r="r" b="b"/>
            <a:pathLst>
              <a:path w="1041948" h="1370984" extrusionOk="0">
                <a:moveTo>
                  <a:pt x="0" y="0"/>
                </a:moveTo>
                <a:lnTo>
                  <a:pt x="1041948" y="0"/>
                </a:lnTo>
                <a:lnTo>
                  <a:pt x="1041948" y="1370984"/>
                </a:lnTo>
                <a:lnTo>
                  <a:pt x="0" y="13709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758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91BEE-F222-FBC1-E854-34B8B68CC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994718"/>
            <a:ext cx="6176476" cy="3745062"/>
          </a:xfrm>
        </p:spPr>
        <p:txBody>
          <a:bodyPr/>
          <a:lstStyle/>
          <a:p>
            <a:r>
              <a:rPr lang="en-GB" sz="2400" dirty="0"/>
              <a:t>What’s new in the PBT group?</a:t>
            </a:r>
          </a:p>
        </p:txBody>
      </p:sp>
      <p:pic>
        <p:nvPicPr>
          <p:cNvPr id="8" name="Picture 7" descr="A group of people wearing red coats&#10;&#10;Description automatically generated">
            <a:extLst>
              <a:ext uri="{FF2B5EF4-FFF2-40B4-BE49-F238E27FC236}">
                <a16:creationId xmlns:a16="http://schemas.microsoft.com/office/drawing/2014/main" id="{158D1569-AEE8-1660-977F-AB29FF64C7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99" t="4" r="25"/>
          <a:stretch/>
        </p:blipFill>
        <p:spPr>
          <a:xfrm>
            <a:off x="2162756" y="1493163"/>
            <a:ext cx="4532242" cy="3383019"/>
          </a:xfrm>
          <a:prstGeom prst="rect">
            <a:avLst/>
          </a:prstGeom>
        </p:spPr>
      </p:pic>
      <p:pic>
        <p:nvPicPr>
          <p:cNvPr id="2" name="Picture 1" descr="A group of people wearing red coats&#10;&#10;Description automatically generated">
            <a:extLst>
              <a:ext uri="{FF2B5EF4-FFF2-40B4-BE49-F238E27FC236}">
                <a16:creationId xmlns:a16="http://schemas.microsoft.com/office/drawing/2014/main" id="{A8B6236E-198B-8A24-BBB6-0CD531736A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499" t="4" r="70710"/>
          <a:stretch/>
        </p:blipFill>
        <p:spPr>
          <a:xfrm>
            <a:off x="2162756" y="1493163"/>
            <a:ext cx="1343768" cy="338301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3F53F3E-A071-B276-D08B-7C422E1CC073}"/>
              </a:ext>
            </a:extLst>
          </p:cNvPr>
          <p:cNvCxnSpPr/>
          <p:nvPr/>
        </p:nvCxnSpPr>
        <p:spPr>
          <a:xfrm>
            <a:off x="4579951" y="1493163"/>
            <a:ext cx="0" cy="68549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073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40" y="772081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/>
              <a:t>Web GUI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D5B4E4-5E12-F8A7-2C1F-BF0FC2F2C2A3}"/>
              </a:ext>
            </a:extLst>
          </p:cNvPr>
          <p:cNvSpPr txBox="1"/>
          <p:nvPr/>
        </p:nvSpPr>
        <p:spPr>
          <a:xfrm>
            <a:off x="629840" y="1161697"/>
            <a:ext cx="65978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>
                <a:solidFill>
                  <a:sysClr val="windowText" lastClr="000000"/>
                </a:solidFill>
              </a:rPr>
              <a:t>Select file and watch fitted results in “real time”. 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ysClr val="windowText" lastClr="000000"/>
                </a:solidFill>
              </a:rPr>
              <a:t>Working on implementing DAQ from GUI.</a:t>
            </a:r>
          </a:p>
          <a:p>
            <a:pPr marL="285750" indent="-285750">
              <a:buFontTx/>
              <a:buChar char="-"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 descr="A qr code with a dinosaur&#10;&#10;Description automatically generated">
            <a:extLst>
              <a:ext uri="{FF2B5EF4-FFF2-40B4-BE49-F238E27FC236}">
                <a16:creationId xmlns:a16="http://schemas.microsoft.com/office/drawing/2014/main" id="{8BF0F088-923C-985B-4C60-00B906F27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623" y="3745064"/>
            <a:ext cx="1006149" cy="994716"/>
          </a:xfrm>
          <a:prstGeom prst="rect">
            <a:avLst/>
          </a:prstGeom>
        </p:spPr>
      </p:pic>
      <p:pic>
        <p:nvPicPr>
          <p:cNvPr id="14" name="Screen Recording 2023-12-15 at 12.54.14">
            <a:hlinkClick r:id="" action="ppaction://media"/>
            <a:extLst>
              <a:ext uri="{FF2B5EF4-FFF2-40B4-BE49-F238E27FC236}">
                <a16:creationId xmlns:a16="http://schemas.microsoft.com/office/drawing/2014/main" id="{BEC718C7-9903-22F2-A6B0-B25A37864C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963" y="1945755"/>
            <a:ext cx="6311649" cy="316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0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91BEE-F222-FBC1-E854-34B8B68CC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994718"/>
            <a:ext cx="6176476" cy="3745062"/>
          </a:xfrm>
        </p:spPr>
        <p:txBody>
          <a:bodyPr/>
          <a:lstStyle/>
          <a:p>
            <a:r>
              <a:rPr lang="en-GB" sz="2400" dirty="0"/>
              <a:t>What’s new in the PBT group?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1A6D0C-B9C5-C2A9-46FE-C0DE5F1303A1}"/>
              </a:ext>
            </a:extLst>
          </p:cNvPr>
          <p:cNvSpPr txBox="1"/>
          <p:nvPr/>
        </p:nvSpPr>
        <p:spPr>
          <a:xfrm>
            <a:off x="642291" y="1462168"/>
            <a:ext cx="7871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ysClr val="windowText" lastClr="000000"/>
                </a:solidFill>
              </a:rPr>
              <a:t>QuADProBe</a:t>
            </a:r>
            <a:r>
              <a:rPr lang="en-GB" dirty="0">
                <a:solidFill>
                  <a:sysClr val="windowText" lastClr="000000"/>
                </a:solidFill>
              </a:rPr>
              <a:t>: a device that combines range, spot size, spot position and absolute dose measurement all in one.</a:t>
            </a:r>
          </a:p>
        </p:txBody>
      </p:sp>
    </p:spTree>
    <p:extLst>
      <p:ext uri="{BB962C8B-B14F-4D97-AF65-F5344CB8AC3E}">
        <p14:creationId xmlns:p14="http://schemas.microsoft.com/office/powerpoint/2010/main" val="3579502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91BEE-F222-FBC1-E854-34B8B68CC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994718"/>
            <a:ext cx="6176476" cy="3745062"/>
          </a:xfrm>
        </p:spPr>
        <p:txBody>
          <a:bodyPr/>
          <a:lstStyle/>
          <a:p>
            <a:r>
              <a:rPr lang="en-GB" sz="2400" dirty="0"/>
              <a:t>What’s new in the PBT group?</a:t>
            </a:r>
          </a:p>
        </p:txBody>
      </p:sp>
      <p:pic>
        <p:nvPicPr>
          <p:cNvPr id="1026" name="Picture 2" descr="UK Space Facilities National Physical Laboratory (NPL) - Teddington">
            <a:extLst>
              <a:ext uri="{FF2B5EF4-FFF2-40B4-BE49-F238E27FC236}">
                <a16:creationId xmlns:a16="http://schemas.microsoft.com/office/drawing/2014/main" id="{F93AA256-DAD3-DBEE-2E11-DCC57C496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796" y="2621535"/>
            <a:ext cx="1876508" cy="69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ity of Birmingham - A leading global university">
            <a:extLst>
              <a:ext uri="{FF2B5EF4-FFF2-40B4-BE49-F238E27FC236}">
                <a16:creationId xmlns:a16="http://schemas.microsoft.com/office/drawing/2014/main" id="{3CD1E02D-123F-E715-62CC-44C86388D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02" y="2635517"/>
            <a:ext cx="2783485" cy="69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3EC7A69-AFBF-9B0A-DD94-EA4C3B02A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5" y="2571750"/>
            <a:ext cx="2036429" cy="59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7FD39D8-E9EA-D8D8-1872-0398A2CD1B75}"/>
              </a:ext>
            </a:extLst>
          </p:cNvPr>
          <p:cNvSpPr txBox="1">
            <a:spLocks/>
          </p:cNvSpPr>
          <p:nvPr/>
        </p:nvSpPr>
        <p:spPr>
          <a:xfrm>
            <a:off x="2633301" y="2655736"/>
            <a:ext cx="881802" cy="597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A562E66-DC02-EF80-18F0-6DC43685F60E}"/>
              </a:ext>
            </a:extLst>
          </p:cNvPr>
          <p:cNvSpPr txBox="1">
            <a:spLocks/>
          </p:cNvSpPr>
          <p:nvPr/>
        </p:nvSpPr>
        <p:spPr>
          <a:xfrm>
            <a:off x="5206260" y="2736255"/>
            <a:ext cx="881802" cy="597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1A6D0C-B9C5-C2A9-46FE-C0DE5F1303A1}"/>
              </a:ext>
            </a:extLst>
          </p:cNvPr>
          <p:cNvSpPr txBox="1"/>
          <p:nvPr/>
        </p:nvSpPr>
        <p:spPr>
          <a:xfrm>
            <a:off x="642291" y="1462168"/>
            <a:ext cx="7871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ysClr val="windowText" lastClr="000000"/>
                </a:solidFill>
              </a:rPr>
              <a:t>QuADProBe</a:t>
            </a:r>
            <a:r>
              <a:rPr lang="en-GB" dirty="0">
                <a:solidFill>
                  <a:sysClr val="windowText" lastClr="000000"/>
                </a:solidFill>
              </a:rPr>
              <a:t>: a device that combines range, spot size, spot position and absolute dose measurement all in one.</a:t>
            </a:r>
          </a:p>
        </p:txBody>
      </p:sp>
    </p:spTree>
    <p:extLst>
      <p:ext uri="{BB962C8B-B14F-4D97-AF65-F5344CB8AC3E}">
        <p14:creationId xmlns:p14="http://schemas.microsoft.com/office/powerpoint/2010/main" val="1713793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91BEE-F222-FBC1-E854-34B8B68CC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994718"/>
            <a:ext cx="6176476" cy="3745062"/>
          </a:xfrm>
        </p:spPr>
        <p:txBody>
          <a:bodyPr/>
          <a:lstStyle/>
          <a:p>
            <a:r>
              <a:rPr lang="en-GB" sz="2400" dirty="0"/>
              <a:t>What’s new in the PBT group?</a:t>
            </a:r>
          </a:p>
        </p:txBody>
      </p:sp>
      <p:pic>
        <p:nvPicPr>
          <p:cNvPr id="1026" name="Picture 2" descr="UK Space Facilities National Physical Laboratory (NPL) - Teddington">
            <a:extLst>
              <a:ext uri="{FF2B5EF4-FFF2-40B4-BE49-F238E27FC236}">
                <a16:creationId xmlns:a16="http://schemas.microsoft.com/office/drawing/2014/main" id="{F93AA256-DAD3-DBEE-2E11-DCC57C496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796" y="2621535"/>
            <a:ext cx="1876508" cy="69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ity of Birmingham - A leading global university">
            <a:extLst>
              <a:ext uri="{FF2B5EF4-FFF2-40B4-BE49-F238E27FC236}">
                <a16:creationId xmlns:a16="http://schemas.microsoft.com/office/drawing/2014/main" id="{3CD1E02D-123F-E715-62CC-44C86388D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02" y="2635517"/>
            <a:ext cx="2783485" cy="69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3EC7A69-AFBF-9B0A-DD94-EA4C3B02A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5" y="2571750"/>
            <a:ext cx="2036429" cy="59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7FD39D8-E9EA-D8D8-1872-0398A2CD1B75}"/>
              </a:ext>
            </a:extLst>
          </p:cNvPr>
          <p:cNvSpPr txBox="1">
            <a:spLocks/>
          </p:cNvSpPr>
          <p:nvPr/>
        </p:nvSpPr>
        <p:spPr>
          <a:xfrm>
            <a:off x="2633301" y="2655736"/>
            <a:ext cx="881802" cy="597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A562E66-DC02-EF80-18F0-6DC43685F60E}"/>
              </a:ext>
            </a:extLst>
          </p:cNvPr>
          <p:cNvSpPr txBox="1">
            <a:spLocks/>
          </p:cNvSpPr>
          <p:nvPr/>
        </p:nvSpPr>
        <p:spPr>
          <a:xfrm>
            <a:off x="5206260" y="2736255"/>
            <a:ext cx="881802" cy="597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1A6D0C-B9C5-C2A9-46FE-C0DE5F1303A1}"/>
              </a:ext>
            </a:extLst>
          </p:cNvPr>
          <p:cNvSpPr txBox="1"/>
          <p:nvPr/>
        </p:nvSpPr>
        <p:spPr>
          <a:xfrm>
            <a:off x="642291" y="1462168"/>
            <a:ext cx="7871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ysClr val="windowText" lastClr="000000"/>
                </a:solidFill>
              </a:rPr>
              <a:t>QuADProBe</a:t>
            </a:r>
            <a:r>
              <a:rPr lang="en-GB" dirty="0">
                <a:solidFill>
                  <a:sysClr val="windowText" lastClr="000000"/>
                </a:solidFill>
              </a:rPr>
              <a:t>: a device that combines range, spot size, spot position and absolute dose measurement in one device.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4B5232-AA24-65B0-5B10-FAA82D88CABA}"/>
              </a:ext>
            </a:extLst>
          </p:cNvPr>
          <p:cNvSpPr txBox="1"/>
          <p:nvPr/>
        </p:nvSpPr>
        <p:spPr>
          <a:xfrm>
            <a:off x="3187326" y="3830443"/>
            <a:ext cx="20431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Transmission calorimeter (absorbed dose)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BC3F83-9927-5B3C-D34D-77CAD4CEBF10}"/>
              </a:ext>
            </a:extLst>
          </p:cNvPr>
          <p:cNvSpPr txBox="1"/>
          <p:nvPr/>
        </p:nvSpPr>
        <p:spPr>
          <a:xfrm>
            <a:off x="122377" y="3830443"/>
            <a:ext cx="27034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 err="1"/>
              <a:t>QuARC</a:t>
            </a:r>
            <a:endParaRPr lang="en-GB" dirty="0"/>
          </a:p>
          <a:p>
            <a:pPr algn="ctr"/>
            <a:r>
              <a:rPr lang="en-GB" dirty="0"/>
              <a:t>(range)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7D5416-5514-25EB-8114-CF71D58DC380}"/>
              </a:ext>
            </a:extLst>
          </p:cNvPr>
          <p:cNvSpPr txBox="1"/>
          <p:nvPr/>
        </p:nvSpPr>
        <p:spPr>
          <a:xfrm>
            <a:off x="6249554" y="3804503"/>
            <a:ext cx="2043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Pixel detector (spot size and position)</a:t>
            </a:r>
          </a:p>
        </p:txBody>
      </p:sp>
    </p:spTree>
    <p:extLst>
      <p:ext uri="{BB962C8B-B14F-4D97-AF65-F5344CB8AC3E}">
        <p14:creationId xmlns:p14="http://schemas.microsoft.com/office/powerpoint/2010/main" val="1879075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40" y="994718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/>
              <a:t>Future work</a:t>
            </a:r>
          </a:p>
        </p:txBody>
      </p:sp>
      <p:sp>
        <p:nvSpPr>
          <p:cNvPr id="2" name="Google Shape;327;p27">
            <a:extLst>
              <a:ext uri="{FF2B5EF4-FFF2-40B4-BE49-F238E27FC236}">
                <a16:creationId xmlns:a16="http://schemas.microsoft.com/office/drawing/2014/main" id="{8D1E8E54-BA36-415F-3CE1-15B9844223A6}"/>
              </a:ext>
            </a:extLst>
          </p:cNvPr>
          <p:cNvSpPr/>
          <p:nvPr/>
        </p:nvSpPr>
        <p:spPr>
          <a:xfrm>
            <a:off x="6909683" y="739471"/>
            <a:ext cx="2083242" cy="1832279"/>
          </a:xfrm>
          <a:custGeom>
            <a:avLst/>
            <a:gdLst/>
            <a:ahLst/>
            <a:cxnLst/>
            <a:rect l="l" t="t" r="r" b="b"/>
            <a:pathLst>
              <a:path w="7404511" h="7633517" extrusionOk="0">
                <a:moveTo>
                  <a:pt x="0" y="0"/>
                </a:moveTo>
                <a:lnTo>
                  <a:pt x="7404511" y="0"/>
                </a:lnTo>
                <a:lnTo>
                  <a:pt x="7404511" y="7633516"/>
                </a:lnTo>
                <a:lnTo>
                  <a:pt x="0" y="76335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201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40" y="994718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/>
              <a:t>Future work</a:t>
            </a:r>
          </a:p>
        </p:txBody>
      </p:sp>
      <p:sp>
        <p:nvSpPr>
          <p:cNvPr id="2" name="Google Shape;327;p27">
            <a:extLst>
              <a:ext uri="{FF2B5EF4-FFF2-40B4-BE49-F238E27FC236}">
                <a16:creationId xmlns:a16="http://schemas.microsoft.com/office/drawing/2014/main" id="{8D1E8E54-BA36-415F-3CE1-15B9844223A6}"/>
              </a:ext>
            </a:extLst>
          </p:cNvPr>
          <p:cNvSpPr/>
          <p:nvPr/>
        </p:nvSpPr>
        <p:spPr>
          <a:xfrm>
            <a:off x="6909683" y="739471"/>
            <a:ext cx="2083242" cy="1832279"/>
          </a:xfrm>
          <a:custGeom>
            <a:avLst/>
            <a:gdLst/>
            <a:ahLst/>
            <a:cxnLst/>
            <a:rect l="l" t="t" r="r" b="b"/>
            <a:pathLst>
              <a:path w="7404511" h="7633517" extrusionOk="0">
                <a:moveTo>
                  <a:pt x="0" y="0"/>
                </a:moveTo>
                <a:lnTo>
                  <a:pt x="7404511" y="0"/>
                </a:lnTo>
                <a:lnTo>
                  <a:pt x="7404511" y="7633516"/>
                </a:lnTo>
                <a:lnTo>
                  <a:pt x="0" y="76335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7512655-8EF8-8F5C-84CC-063EFCF1C066}"/>
              </a:ext>
            </a:extLst>
          </p:cNvPr>
          <p:cNvCxnSpPr/>
          <p:nvPr/>
        </p:nvCxnSpPr>
        <p:spPr>
          <a:xfrm>
            <a:off x="629840" y="914400"/>
            <a:ext cx="2129263" cy="572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05BD13-A1DE-11DB-33EE-F35DA5E70129}"/>
              </a:ext>
            </a:extLst>
          </p:cNvPr>
          <p:cNvCxnSpPr>
            <a:cxnSpLocks/>
          </p:cNvCxnSpPr>
          <p:nvPr/>
        </p:nvCxnSpPr>
        <p:spPr>
          <a:xfrm flipV="1">
            <a:off x="629840" y="985962"/>
            <a:ext cx="1994090" cy="5812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8C5E354-6D65-52C7-6C8D-C145463DF24D}"/>
              </a:ext>
            </a:extLst>
          </p:cNvPr>
          <p:cNvSpPr txBox="1"/>
          <p:nvPr/>
        </p:nvSpPr>
        <p:spPr>
          <a:xfrm>
            <a:off x="3592522" y="938254"/>
            <a:ext cx="3147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97A9"/>
                </a:solidFill>
              </a:rPr>
              <a:t>New Year’s Resolutions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1F2F537-8D86-400E-B332-233FEC8F4804}"/>
              </a:ext>
            </a:extLst>
          </p:cNvPr>
          <p:cNvCxnSpPr>
            <a:cxnSpLocks/>
          </p:cNvCxnSpPr>
          <p:nvPr/>
        </p:nvCxnSpPr>
        <p:spPr>
          <a:xfrm>
            <a:off x="2663687" y="1200646"/>
            <a:ext cx="793662" cy="1"/>
          </a:xfrm>
          <a:prstGeom prst="straightConnector1">
            <a:avLst/>
          </a:prstGeom>
          <a:ln w="28575">
            <a:solidFill>
              <a:srgbClr val="0097A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27E7B0C-13C9-40E0-519A-6851A68FDB78}"/>
              </a:ext>
            </a:extLst>
          </p:cNvPr>
          <p:cNvSpPr txBox="1"/>
          <p:nvPr/>
        </p:nvSpPr>
        <p:spPr>
          <a:xfrm>
            <a:off x="743447" y="1680777"/>
            <a:ext cx="61662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spc="-1" dirty="0" err="1">
                <a:solidFill>
                  <a:srgbClr val="000000"/>
                </a:solidFill>
              </a:rPr>
              <a:t>QuADProBe</a:t>
            </a:r>
            <a:r>
              <a:rPr lang="en-GB" sz="1800" spc="-1" dirty="0">
                <a:solidFill>
                  <a:srgbClr val="000000"/>
                </a:solidFill>
              </a:rPr>
              <a:t> experiments @UCLH in February and May 2024</a:t>
            </a: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spc="-1" dirty="0">
                <a:solidFill>
                  <a:srgbClr val="000000"/>
                </a:solidFill>
              </a:rPr>
              <a:t>Improve scintillator composition to optimise light output and stabilise cross-module calibration, further improving fit accuracy.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113121-F1A5-18B1-A536-181B41D36B12}"/>
              </a:ext>
            </a:extLst>
          </p:cNvPr>
          <p:cNvSpPr txBox="1"/>
          <p:nvPr/>
        </p:nvSpPr>
        <p:spPr>
          <a:xfrm>
            <a:off x="743447" y="2839439"/>
            <a:ext cx="78678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spc="-1" dirty="0">
                <a:solidFill>
                  <a:srgbClr val="000000"/>
                </a:solidFill>
              </a:rPr>
              <a:t>Deployment of fitting routines onto an FPGA to increase fitting speed.</a:t>
            </a:r>
          </a:p>
          <a:p>
            <a:pPr marL="216000" indent="-216000" algn="just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spc="-1" dirty="0">
                <a:solidFill>
                  <a:srgbClr val="000000"/>
                </a:solidFill>
              </a:rPr>
              <a:t>Web development to handle DAQ with GUI.</a:t>
            </a: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1800" spc="-1" dirty="0">
                <a:solidFill>
                  <a:srgbClr val="000000"/>
                </a:solidFill>
              </a:rPr>
              <a:t>Additional beam tests to further characterise detector performance.</a:t>
            </a:r>
          </a:p>
        </p:txBody>
      </p:sp>
    </p:spTree>
    <p:extLst>
      <p:ext uri="{BB962C8B-B14F-4D97-AF65-F5344CB8AC3E}">
        <p14:creationId xmlns:p14="http://schemas.microsoft.com/office/powerpoint/2010/main" val="3418837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wearing red coats and gloves&#10;&#10;Description automatically generated">
            <a:extLst>
              <a:ext uri="{FF2B5EF4-FFF2-40B4-BE49-F238E27FC236}">
                <a16:creationId xmlns:a16="http://schemas.microsoft.com/office/drawing/2014/main" id="{770EB418-B556-47EF-43B7-37DC7EA930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13" t="11285" r="12202" b="20658"/>
          <a:stretch/>
        </p:blipFill>
        <p:spPr>
          <a:xfrm>
            <a:off x="3856478" y="1014632"/>
            <a:ext cx="3604906" cy="3114235"/>
          </a:xfrm>
          <a:prstGeom prst="rect">
            <a:avLst/>
          </a:prstGeom>
        </p:spPr>
      </p:pic>
      <p:pic>
        <p:nvPicPr>
          <p:cNvPr id="6" name="Picture 5" descr="sabio patrón Una efectiva gorro santa claus png Impotencia máscara Andes">
            <a:extLst>
              <a:ext uri="{FF2B5EF4-FFF2-40B4-BE49-F238E27FC236}">
                <a16:creationId xmlns:a16="http://schemas.microsoft.com/office/drawing/2014/main" id="{A3BCFF16-378B-581C-71F1-B83459DA0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4934">
            <a:off x="6198319" y="870325"/>
            <a:ext cx="694812" cy="69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abio patrón Una efectiva gorro santa claus png Impotencia máscara Andes">
            <a:extLst>
              <a:ext uri="{FF2B5EF4-FFF2-40B4-BE49-F238E27FC236}">
                <a16:creationId xmlns:a16="http://schemas.microsoft.com/office/drawing/2014/main" id="{D492B305-7FC2-90B8-0D3C-D66BBEC8C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8304">
            <a:off x="5060888" y="1251872"/>
            <a:ext cx="624915" cy="62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abio patrón Una efectiva gorro santa claus png Impotencia máscara Andes">
            <a:extLst>
              <a:ext uri="{FF2B5EF4-FFF2-40B4-BE49-F238E27FC236}">
                <a16:creationId xmlns:a16="http://schemas.microsoft.com/office/drawing/2014/main" id="{52A8C363-CB75-C0AB-83E4-6AD264523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1696" flipH="1">
            <a:off x="4033561" y="1501904"/>
            <a:ext cx="571030" cy="57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0FCE31-4882-5AAF-9561-7D468EA28B6B}"/>
              </a:ext>
            </a:extLst>
          </p:cNvPr>
          <p:cNvSpPr txBox="1"/>
          <p:nvPr/>
        </p:nvSpPr>
        <p:spPr>
          <a:xfrm>
            <a:off x="3093318" y="776127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97A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17FDD7-3AA4-32A6-73BE-22C8668625A1}"/>
              </a:ext>
            </a:extLst>
          </p:cNvPr>
          <p:cNvSpPr txBox="1"/>
          <p:nvPr/>
        </p:nvSpPr>
        <p:spPr>
          <a:xfrm>
            <a:off x="356236" y="4457758"/>
            <a:ext cx="806262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[1] L. </a:t>
            </a:r>
            <a:r>
              <a:rPr lang="en-GB" sz="1000" dirty="0" err="1"/>
              <a:t>Kelleter</a:t>
            </a:r>
            <a:r>
              <a:rPr lang="en-GB" sz="1000" dirty="0"/>
              <a:t> and S. Jolly. “</a:t>
            </a:r>
            <a:r>
              <a:rPr lang="en-GB" sz="1000" i="1" dirty="0"/>
              <a:t>A Mathematical Expression for Depth-Light Curves of Therapeutic Proton Beams in a Quenching Scintillator</a:t>
            </a:r>
            <a:r>
              <a:rPr lang="en-GB" sz="1000" dirty="0"/>
              <a:t>”. In: Medical Physics 47.5 (Feb. 2020), pp. 2300–2308. DOI: </a:t>
            </a:r>
            <a:r>
              <a:rPr lang="en-GB" sz="1000" dirty="0">
                <a:hlinkClick r:id="rId4"/>
              </a:rPr>
              <a:t>10.1002/mp.14099</a:t>
            </a:r>
            <a:r>
              <a:rPr lang="en-GB" sz="1000" dirty="0"/>
              <a:t> </a:t>
            </a:r>
          </a:p>
          <a:p>
            <a:endParaRPr lang="en-GB" sz="1000" i="1" dirty="0"/>
          </a:p>
        </p:txBody>
      </p:sp>
      <p:pic>
        <p:nvPicPr>
          <p:cNvPr id="3" name="Picture 2" descr="A monkey wearing a white coat and sunglasses&#10;&#10;Description automatically generated">
            <a:extLst>
              <a:ext uri="{FF2B5EF4-FFF2-40B4-BE49-F238E27FC236}">
                <a16:creationId xmlns:a16="http://schemas.microsoft.com/office/drawing/2014/main" id="{BD68D83B-C106-B972-4913-FCFB1B585D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25"/>
          <a:stretch/>
        </p:blipFill>
        <p:spPr>
          <a:xfrm>
            <a:off x="1399868" y="1865918"/>
            <a:ext cx="1731420" cy="1757933"/>
          </a:xfrm>
          <a:prstGeom prst="rect">
            <a:avLst/>
          </a:prstGeom>
        </p:spPr>
      </p:pic>
      <p:sp>
        <p:nvSpPr>
          <p:cNvPr id="14" name="Google Shape;630;p34">
            <a:extLst>
              <a:ext uri="{FF2B5EF4-FFF2-40B4-BE49-F238E27FC236}">
                <a16:creationId xmlns:a16="http://schemas.microsoft.com/office/drawing/2014/main" id="{6A600AB6-2BB3-B58D-2DB3-23C46900098A}"/>
              </a:ext>
            </a:extLst>
          </p:cNvPr>
          <p:cNvSpPr/>
          <p:nvPr/>
        </p:nvSpPr>
        <p:spPr>
          <a:xfrm>
            <a:off x="977200" y="1512106"/>
            <a:ext cx="2539913" cy="2465556"/>
          </a:xfrm>
          <a:custGeom>
            <a:avLst/>
            <a:gdLst/>
            <a:ahLst/>
            <a:cxnLst/>
            <a:rect l="l" t="t" r="r" b="b"/>
            <a:pathLst>
              <a:path w="7743616" h="7743616" extrusionOk="0">
                <a:moveTo>
                  <a:pt x="0" y="0"/>
                </a:moveTo>
                <a:lnTo>
                  <a:pt x="7743616" y="0"/>
                </a:lnTo>
                <a:lnTo>
                  <a:pt x="7743616" y="7743616"/>
                </a:lnTo>
                <a:lnTo>
                  <a:pt x="0" y="77436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686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18287" y="932308"/>
            <a:ext cx="8307426" cy="3745062"/>
          </a:xfrm>
        </p:spPr>
        <p:txBody>
          <a:bodyPr>
            <a:normAutofit/>
          </a:bodyPr>
          <a:lstStyle/>
          <a:p>
            <a:r>
              <a:rPr lang="en-US" sz="2400" dirty="0"/>
              <a:t>Proton beam therapy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11204-B7B5-6206-D4C5-DD19EBEC1168}"/>
              </a:ext>
            </a:extLst>
          </p:cNvPr>
          <p:cNvSpPr txBox="1"/>
          <p:nvPr/>
        </p:nvSpPr>
        <p:spPr>
          <a:xfrm>
            <a:off x="382506" y="1415332"/>
            <a:ext cx="83789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268"/>
              </a:spcAft>
            </a:pPr>
            <a:r>
              <a:rPr lang="en-GB" sz="1800" spc="-1" dirty="0">
                <a:solidFill>
                  <a:srgbClr val="000000"/>
                </a:solidFill>
              </a:rPr>
              <a:t>Proton Beam Therapy (PBT) offers a highly localised depth-dose distribution, due to the well-defined range of protons in matter. </a:t>
            </a:r>
            <a:r>
              <a:rPr lang="en-GB" dirty="0"/>
              <a:t>Range uncertainties prevent taking full advantage of its benefits. </a:t>
            </a:r>
            <a:endParaRPr lang="en-GB" sz="1800" b="1" spc="-1" dirty="0">
              <a:solidFill>
                <a:schemeClr val="tx2"/>
              </a:solidFill>
            </a:endParaRPr>
          </a:p>
        </p:txBody>
      </p:sp>
      <p:pic>
        <p:nvPicPr>
          <p:cNvPr id="2050" name="Picture 2" descr="Past, present and future of proton therapy for head and neck cancer -  ScienceDirect">
            <a:extLst>
              <a:ext uri="{FF2B5EF4-FFF2-40B4-BE49-F238E27FC236}">
                <a16:creationId xmlns:a16="http://schemas.microsoft.com/office/drawing/2014/main" id="{F3BDDF67-1467-9064-2852-705829BC6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5" y="2638805"/>
            <a:ext cx="3628927" cy="232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oton therapy for brain tumors versus photon radiation">
            <a:extLst>
              <a:ext uri="{FF2B5EF4-FFF2-40B4-BE49-F238E27FC236}">
                <a16:creationId xmlns:a16="http://schemas.microsoft.com/office/drawing/2014/main" id="{4BFC30EB-FF68-746C-C2F9-739A24EA1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250" y="2617486"/>
            <a:ext cx="3476578" cy="200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373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18287" y="932308"/>
            <a:ext cx="8307426" cy="3745062"/>
          </a:xfrm>
        </p:spPr>
        <p:txBody>
          <a:bodyPr>
            <a:normAutofit/>
          </a:bodyPr>
          <a:lstStyle/>
          <a:p>
            <a:r>
              <a:rPr lang="en-US" sz="2400" dirty="0"/>
              <a:t>Daily Quality Assurance (QA)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11204-B7B5-6206-D4C5-DD19EBEC1168}"/>
              </a:ext>
            </a:extLst>
          </p:cNvPr>
          <p:cNvSpPr txBox="1"/>
          <p:nvPr/>
        </p:nvSpPr>
        <p:spPr>
          <a:xfrm>
            <a:off x="382506" y="1415332"/>
            <a:ext cx="8378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2268"/>
              </a:spcAft>
            </a:pPr>
            <a:r>
              <a:rPr lang="en-GB" sz="1800" spc="-1" dirty="0">
                <a:solidFill>
                  <a:srgbClr val="000000"/>
                </a:solidFill>
              </a:rPr>
              <a:t>To ensure accurate dose delivery in PBT, daily Quality Assurance (QA) measurements are required. </a:t>
            </a:r>
            <a:endParaRPr lang="en-GB" sz="1800" b="1" spc="-1" dirty="0">
              <a:solidFill>
                <a:schemeClr val="tx2"/>
              </a:solidFill>
            </a:endParaRPr>
          </a:p>
        </p:txBody>
      </p:sp>
      <p:pic>
        <p:nvPicPr>
          <p:cNvPr id="4098" name="Picture 2" descr="IBA Dosimetry: Giraffe - Single-shot bragg peak measurement">
            <a:extLst>
              <a:ext uri="{FF2B5EF4-FFF2-40B4-BE49-F238E27FC236}">
                <a16:creationId xmlns:a16="http://schemas.microsoft.com/office/drawing/2014/main" id="{33B56EA5-5882-D346-BFA1-EC5644E36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587" y="3260583"/>
            <a:ext cx="2097688" cy="183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roton therapy test phantom - Zebra - IBA Group - general purpose">
            <a:extLst>
              <a:ext uri="{FF2B5EF4-FFF2-40B4-BE49-F238E27FC236}">
                <a16:creationId xmlns:a16="http://schemas.microsoft.com/office/drawing/2014/main" id="{7EFC1E7F-8889-C033-0EB0-68A12A2AE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5" b="21933"/>
          <a:stretch/>
        </p:blipFill>
        <p:spPr bwMode="auto">
          <a:xfrm>
            <a:off x="735181" y="3311490"/>
            <a:ext cx="2885532" cy="172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 box&#10;&#10;Description automatically generated">
            <a:extLst>
              <a:ext uri="{FF2B5EF4-FFF2-40B4-BE49-F238E27FC236}">
                <a16:creationId xmlns:a16="http://schemas.microsoft.com/office/drawing/2014/main" id="{5AA70F15-FB69-5FE2-E483-7EBB837CB4B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388" y="2920106"/>
            <a:ext cx="2001361" cy="199877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25A342-BC2D-C7BF-BA23-8D98DFF5CEF3}"/>
              </a:ext>
            </a:extLst>
          </p:cNvPr>
          <p:cNvSpPr txBox="1">
            <a:spLocks/>
          </p:cNvSpPr>
          <p:nvPr/>
        </p:nvSpPr>
        <p:spPr>
          <a:xfrm>
            <a:off x="382506" y="2171911"/>
            <a:ext cx="8443442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spc="-1" dirty="0">
                <a:solidFill>
                  <a:srgbClr val="000000"/>
                </a:solidFill>
              </a:rPr>
              <a:t>Measurements of </a:t>
            </a:r>
            <a:r>
              <a:rPr lang="en-GB" sz="1800" u="sng" spc="-1" dirty="0">
                <a:solidFill>
                  <a:srgbClr val="000000"/>
                </a:solidFill>
              </a:rPr>
              <a:t>beam range</a:t>
            </a:r>
            <a:r>
              <a:rPr lang="en-GB" sz="1800" spc="-1" dirty="0">
                <a:solidFill>
                  <a:srgbClr val="000000"/>
                </a:solidFill>
              </a:rPr>
              <a:t>, absolute dose, spot position and size.</a:t>
            </a:r>
          </a:p>
          <a:p>
            <a:r>
              <a:rPr lang="en-GB" sz="1800" spc="-1" dirty="0">
                <a:solidFill>
                  <a:srgbClr val="000000"/>
                </a:solidFill>
              </a:rPr>
              <a:t>Current methods often compromise between speed and accuracy.</a:t>
            </a:r>
          </a:p>
          <a:p>
            <a:pPr marL="0" indent="0" algn="ctr">
              <a:buNone/>
            </a:pPr>
            <a:r>
              <a:rPr lang="en-GB" sz="1800" b="1" spc="-1" dirty="0">
                <a:solidFill>
                  <a:srgbClr val="000000"/>
                </a:solidFill>
              </a:rPr>
              <a:t>Develop a detector to make fast, accurate measurements of proton range. </a:t>
            </a:r>
          </a:p>
        </p:txBody>
      </p:sp>
    </p:spTree>
    <p:extLst>
      <p:ext uri="{BB962C8B-B14F-4D97-AF65-F5344CB8AC3E}">
        <p14:creationId xmlns:p14="http://schemas.microsoft.com/office/powerpoint/2010/main" val="350282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31105" y="811158"/>
            <a:ext cx="6962677" cy="3745062"/>
          </a:xfrm>
        </p:spPr>
        <p:txBody>
          <a:bodyPr>
            <a:normAutofit/>
          </a:bodyPr>
          <a:lstStyle/>
          <a:p>
            <a:r>
              <a:rPr lang="en-US" sz="2400" dirty="0" err="1"/>
              <a:t>QuARC</a:t>
            </a:r>
            <a:endParaRPr lang="en-US" sz="2400" dirty="0"/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4768DBB1-A8E7-1C03-BA88-6A5DA91E8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072" y="3085104"/>
            <a:ext cx="2973498" cy="1947693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419507-16AE-EE41-59E2-AFAC34C794BB}"/>
              </a:ext>
            </a:extLst>
          </p:cNvPr>
          <p:cNvSpPr txBox="1">
            <a:spLocks/>
          </p:cNvSpPr>
          <p:nvPr/>
        </p:nvSpPr>
        <p:spPr>
          <a:xfrm>
            <a:off x="430213" y="1217792"/>
            <a:ext cx="8282682" cy="2707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solidFill>
                  <a:schemeClr val="tx1"/>
                </a:solidFill>
                <a:latin typeface="+mn-lt"/>
              </a:rPr>
              <a:t>QuARC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= Quality Assurance Range Calorimeter</a:t>
            </a:r>
          </a:p>
          <a:p>
            <a:pPr marL="342900" indent="-342900"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Optically isolated polystyrene scintillator sheets of 105 mm x 105 mm x 3 mm.</a:t>
            </a:r>
          </a:p>
          <a:p>
            <a:pPr marL="342900" indent="-342900"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Each sheet is coupled to a photodiode. PD coupled to modular ADC converters, read-out by an FPGA.</a:t>
            </a:r>
          </a:p>
          <a:p>
            <a:pPr marL="342900" indent="-342900">
              <a:buFontTx/>
              <a:buChar char="-"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Analytical model deployed to fit depth-light curve to reconstruct Bragg curve  [1]. 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A14DDF8-55F5-233E-6C46-CF06CED4D3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49" t="3021" r="4834" b="6352"/>
          <a:stretch/>
        </p:blipFill>
        <p:spPr>
          <a:xfrm>
            <a:off x="6005769" y="3015160"/>
            <a:ext cx="2266116" cy="188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53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aph of a graph of a water-equities&#10;&#10;Description automatically generated with medium confidence">
            <a:extLst>
              <a:ext uri="{FF2B5EF4-FFF2-40B4-BE49-F238E27FC236}">
                <a16:creationId xmlns:a16="http://schemas.microsoft.com/office/drawing/2014/main" id="{2E51D40D-7950-022B-406B-6C78ED215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82"/>
          <a:stretch/>
        </p:blipFill>
        <p:spPr>
          <a:xfrm>
            <a:off x="33813" y="2053864"/>
            <a:ext cx="4373596" cy="27493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F2C4D2-633E-A2D6-6DAA-E78B38558CB2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21AC1-50B3-39EB-8559-5E2B6F246D05}"/>
              </a:ext>
            </a:extLst>
          </p:cNvPr>
          <p:cNvSpPr txBox="1"/>
          <p:nvPr/>
        </p:nvSpPr>
        <p:spPr>
          <a:xfrm>
            <a:off x="3348598" y="2134370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150 MeV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E33E0F8-AEE3-77EB-AF57-1D531151B803}"/>
              </a:ext>
            </a:extLst>
          </p:cNvPr>
          <p:cNvSpPr txBox="1">
            <a:spLocks/>
          </p:cNvSpPr>
          <p:nvPr/>
        </p:nvSpPr>
        <p:spPr>
          <a:xfrm>
            <a:off x="418287" y="912137"/>
            <a:ext cx="8307426" cy="3745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Christie Beam Test</a:t>
            </a:r>
            <a:endParaRPr lang="en-US" sz="2400" b="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1D62D7-5123-77CC-9B49-1CE367350FCE}"/>
              </a:ext>
            </a:extLst>
          </p:cNvPr>
          <p:cNvSpPr txBox="1"/>
          <p:nvPr/>
        </p:nvSpPr>
        <p:spPr>
          <a:xfrm>
            <a:off x="1012219" y="4000531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70 MeV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835952-760D-75EB-2A43-64CA9B931F88}"/>
              </a:ext>
            </a:extLst>
          </p:cNvPr>
          <p:cNvSpPr txBox="1"/>
          <p:nvPr/>
        </p:nvSpPr>
        <p:spPr>
          <a:xfrm>
            <a:off x="1847371" y="2456334"/>
            <a:ext cx="3291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ysClr val="windowText" lastClr="000000"/>
                </a:solidFill>
                <a:hlinkClick r:id="rId3"/>
              </a:rPr>
              <a:t>[1]</a:t>
            </a:r>
            <a:endParaRPr lang="en-GB" sz="900" dirty="0"/>
          </a:p>
        </p:txBody>
      </p:sp>
      <p:pic>
        <p:nvPicPr>
          <p:cNvPr id="2" name="Picture 1" descr="A graph of a graph of water&#10;&#10;Description automatically generated with medium confidence">
            <a:extLst>
              <a:ext uri="{FF2B5EF4-FFF2-40B4-BE49-F238E27FC236}">
                <a16:creationId xmlns:a16="http://schemas.microsoft.com/office/drawing/2014/main" id="{DC3A869E-3C20-B0FA-1820-41F4282880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33"/>
          <a:stretch/>
        </p:blipFill>
        <p:spPr>
          <a:xfrm>
            <a:off x="4512689" y="2053864"/>
            <a:ext cx="4374000" cy="2785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74810C-81CE-C7F6-941E-DCA3DD6D22EA}"/>
              </a:ext>
            </a:extLst>
          </p:cNvPr>
          <p:cNvSpPr txBox="1"/>
          <p:nvPr/>
        </p:nvSpPr>
        <p:spPr>
          <a:xfrm>
            <a:off x="8187287" y="2134370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245 MeV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2DA146-B583-4736-3C05-1FD9E5D42059}"/>
              </a:ext>
            </a:extLst>
          </p:cNvPr>
          <p:cNvSpPr txBox="1"/>
          <p:nvPr/>
        </p:nvSpPr>
        <p:spPr>
          <a:xfrm>
            <a:off x="6318249" y="2407874"/>
            <a:ext cx="3291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ysClr val="windowText" lastClr="000000"/>
                </a:solidFill>
                <a:hlinkClick r:id="rId3"/>
              </a:rPr>
              <a:t>[1]</a:t>
            </a:r>
            <a:endParaRPr lang="en-GB" sz="9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9E23A2-CEDC-C912-8496-0AE16EBD9380}"/>
              </a:ext>
            </a:extLst>
          </p:cNvPr>
          <p:cNvCxnSpPr>
            <a:cxnSpLocks/>
          </p:cNvCxnSpPr>
          <p:nvPr/>
        </p:nvCxnSpPr>
        <p:spPr>
          <a:xfrm>
            <a:off x="4357981" y="4517332"/>
            <a:ext cx="600091" cy="28583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0F506C-30F7-DC51-C0AC-D54F17CE661D}"/>
              </a:ext>
            </a:extLst>
          </p:cNvPr>
          <p:cNvCxnSpPr>
            <a:cxnSpLocks/>
          </p:cNvCxnSpPr>
          <p:nvPr/>
        </p:nvCxnSpPr>
        <p:spPr>
          <a:xfrm>
            <a:off x="4353971" y="2099905"/>
            <a:ext cx="604101" cy="218837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C4ED1E8-305E-039A-D4EE-4BF05F18E70D}"/>
              </a:ext>
            </a:extLst>
          </p:cNvPr>
          <p:cNvSpPr/>
          <p:nvPr/>
        </p:nvSpPr>
        <p:spPr>
          <a:xfrm>
            <a:off x="4958072" y="4288282"/>
            <a:ext cx="1688809" cy="51683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51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aph of a graph of a water-equities&#10;&#10;Description automatically generated with medium confidence">
            <a:extLst>
              <a:ext uri="{FF2B5EF4-FFF2-40B4-BE49-F238E27FC236}">
                <a16:creationId xmlns:a16="http://schemas.microsoft.com/office/drawing/2014/main" id="{2E51D40D-7950-022B-406B-6C78ED215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82"/>
          <a:stretch/>
        </p:blipFill>
        <p:spPr>
          <a:xfrm>
            <a:off x="33813" y="2053864"/>
            <a:ext cx="4373596" cy="27493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F2C4D2-633E-A2D6-6DAA-E78B38558CB2}"/>
              </a:ext>
            </a:extLst>
          </p:cNvPr>
          <p:cNvSpPr txBox="1"/>
          <p:nvPr/>
        </p:nvSpPr>
        <p:spPr>
          <a:xfrm>
            <a:off x="8761494" y="4805117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97A9"/>
                </a:solidFill>
              </a:rPr>
              <a:t>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21AC1-50B3-39EB-8559-5E2B6F246D05}"/>
              </a:ext>
            </a:extLst>
          </p:cNvPr>
          <p:cNvSpPr txBox="1"/>
          <p:nvPr/>
        </p:nvSpPr>
        <p:spPr>
          <a:xfrm>
            <a:off x="3348598" y="2134370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150 MeV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E33E0F8-AEE3-77EB-AF57-1D531151B803}"/>
              </a:ext>
            </a:extLst>
          </p:cNvPr>
          <p:cNvSpPr txBox="1">
            <a:spLocks/>
          </p:cNvSpPr>
          <p:nvPr/>
        </p:nvSpPr>
        <p:spPr>
          <a:xfrm>
            <a:off x="418287" y="912137"/>
            <a:ext cx="8307426" cy="3745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200" b="1" kern="1200">
                <a:solidFill>
                  <a:srgbClr val="0097A9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Christie Beam Test</a:t>
            </a:r>
            <a:endParaRPr lang="en-US" sz="2400" b="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1D62D7-5123-77CC-9B49-1CE367350FCE}"/>
              </a:ext>
            </a:extLst>
          </p:cNvPr>
          <p:cNvSpPr txBox="1"/>
          <p:nvPr/>
        </p:nvSpPr>
        <p:spPr>
          <a:xfrm>
            <a:off x="1012219" y="4000531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70 MeV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835952-760D-75EB-2A43-64CA9B931F88}"/>
              </a:ext>
            </a:extLst>
          </p:cNvPr>
          <p:cNvSpPr txBox="1"/>
          <p:nvPr/>
        </p:nvSpPr>
        <p:spPr>
          <a:xfrm>
            <a:off x="1847371" y="2456334"/>
            <a:ext cx="3291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ysClr val="windowText" lastClr="000000"/>
                </a:solidFill>
                <a:hlinkClick r:id="rId3"/>
              </a:rPr>
              <a:t>[2]</a:t>
            </a:r>
            <a:endParaRPr lang="en-GB" sz="900" dirty="0"/>
          </a:p>
        </p:txBody>
      </p:sp>
      <p:pic>
        <p:nvPicPr>
          <p:cNvPr id="2" name="Picture 1" descr="A graph of a graph of water&#10;&#10;Description automatically generated with medium confidence">
            <a:extLst>
              <a:ext uri="{FF2B5EF4-FFF2-40B4-BE49-F238E27FC236}">
                <a16:creationId xmlns:a16="http://schemas.microsoft.com/office/drawing/2014/main" id="{DC3A869E-3C20-B0FA-1820-41F4282880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33"/>
          <a:stretch/>
        </p:blipFill>
        <p:spPr>
          <a:xfrm>
            <a:off x="4512689" y="2053864"/>
            <a:ext cx="4374000" cy="2785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74810C-81CE-C7F6-941E-DCA3DD6D22EA}"/>
              </a:ext>
            </a:extLst>
          </p:cNvPr>
          <p:cNvSpPr txBox="1"/>
          <p:nvPr/>
        </p:nvSpPr>
        <p:spPr>
          <a:xfrm>
            <a:off x="8187287" y="2134370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245 MeV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2DA146-B583-4736-3C05-1FD9E5D42059}"/>
              </a:ext>
            </a:extLst>
          </p:cNvPr>
          <p:cNvSpPr txBox="1"/>
          <p:nvPr/>
        </p:nvSpPr>
        <p:spPr>
          <a:xfrm>
            <a:off x="6318249" y="2407874"/>
            <a:ext cx="32918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ysClr val="windowText" lastClr="000000"/>
                </a:solidFill>
                <a:hlinkClick r:id="rId3"/>
              </a:rPr>
              <a:t>[2]</a:t>
            </a:r>
            <a:endParaRPr lang="en-GB" sz="9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B9E23A2-CEDC-C912-8496-0AE16EBD9380}"/>
              </a:ext>
            </a:extLst>
          </p:cNvPr>
          <p:cNvCxnSpPr>
            <a:cxnSpLocks/>
          </p:cNvCxnSpPr>
          <p:nvPr/>
        </p:nvCxnSpPr>
        <p:spPr>
          <a:xfrm>
            <a:off x="4357981" y="4517332"/>
            <a:ext cx="600091" cy="28583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0F506C-30F7-DC51-C0AC-D54F17CE661D}"/>
              </a:ext>
            </a:extLst>
          </p:cNvPr>
          <p:cNvCxnSpPr>
            <a:cxnSpLocks/>
          </p:cNvCxnSpPr>
          <p:nvPr/>
        </p:nvCxnSpPr>
        <p:spPr>
          <a:xfrm>
            <a:off x="4353971" y="2099905"/>
            <a:ext cx="604101" cy="218837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C4ED1E8-305E-039A-D4EE-4BF05F18E70D}"/>
              </a:ext>
            </a:extLst>
          </p:cNvPr>
          <p:cNvSpPr/>
          <p:nvPr/>
        </p:nvSpPr>
        <p:spPr>
          <a:xfrm>
            <a:off x="4958072" y="4288282"/>
            <a:ext cx="1688809" cy="51683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97EC3C-7597-CCAF-14F0-1FFC93D54F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4926"/>
          <a:stretch/>
        </p:blipFill>
        <p:spPr>
          <a:xfrm>
            <a:off x="1847371" y="871591"/>
            <a:ext cx="5880422" cy="125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25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39" y="897206"/>
            <a:ext cx="6962677" cy="531932"/>
          </a:xfrm>
        </p:spPr>
        <p:txBody>
          <a:bodyPr>
            <a:normAutofit/>
          </a:bodyPr>
          <a:lstStyle/>
          <a:p>
            <a:r>
              <a:rPr lang="en-US" sz="2400" dirty="0"/>
              <a:t>Compact </a:t>
            </a:r>
            <a:r>
              <a:rPr lang="en-US" sz="2400" dirty="0" err="1"/>
              <a:t>QuARC</a:t>
            </a:r>
            <a:r>
              <a:rPr lang="en-US" sz="2400" dirty="0"/>
              <a:t> for Clatterbridge</a:t>
            </a:r>
            <a:endParaRPr lang="en-US" sz="24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E073D-969F-1AAB-EAD9-B4B5BAB80A07}"/>
              </a:ext>
            </a:extLst>
          </p:cNvPr>
          <p:cNvSpPr txBox="1"/>
          <p:nvPr/>
        </p:nvSpPr>
        <p:spPr>
          <a:xfrm>
            <a:off x="629839" y="1316855"/>
            <a:ext cx="65422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/>
              <a:t>Eye </a:t>
            </a:r>
            <a:r>
              <a:rPr lang="en-US" dirty="0" err="1"/>
              <a:t>tumours</a:t>
            </a:r>
            <a:r>
              <a:rPr lang="en-US" dirty="0"/>
              <a:t> with 60</a:t>
            </a:r>
            <a:r>
              <a:rPr lang="en-US" b="0" dirty="0"/>
              <a:t> MeV proton bea</a:t>
            </a:r>
            <a:r>
              <a:rPr lang="en-US" dirty="0"/>
              <a:t>m</a:t>
            </a:r>
            <a:endParaRPr lang="en-US" b="0" dirty="0"/>
          </a:p>
          <a:p>
            <a:pPr marL="342900" indent="-342900">
              <a:buFontTx/>
              <a:buChar char="-"/>
            </a:pPr>
            <a:r>
              <a:rPr lang="en-GB" dirty="0">
                <a:solidFill>
                  <a:sysClr val="windowText" lastClr="000000"/>
                </a:solidFill>
              </a:rPr>
              <a:t>Spread-out Bragg peaks (SOBP)</a:t>
            </a:r>
            <a:endParaRPr lang="en-US" b="0" dirty="0"/>
          </a:p>
        </p:txBody>
      </p:sp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D23E942D-597A-BFF2-941C-6C874FE8A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82" y="2382835"/>
            <a:ext cx="5064395" cy="2387948"/>
          </a:xfrm>
          <a:prstGeom prst="rect">
            <a:avLst/>
          </a:prstGeom>
        </p:spPr>
      </p:pic>
      <p:pic>
        <p:nvPicPr>
          <p:cNvPr id="11" name="Picture 10" descr="A machine on a counter&#10;&#10;Description automatically generated">
            <a:extLst>
              <a:ext uri="{FF2B5EF4-FFF2-40B4-BE49-F238E27FC236}">
                <a16:creationId xmlns:a16="http://schemas.microsoft.com/office/drawing/2014/main" id="{0059FC87-F94B-93F6-20D8-1FA8BA40A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685" y="1096815"/>
            <a:ext cx="2868782" cy="382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02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29839" y="897206"/>
            <a:ext cx="6962677" cy="531932"/>
          </a:xfrm>
        </p:spPr>
        <p:txBody>
          <a:bodyPr>
            <a:normAutofit/>
          </a:bodyPr>
          <a:lstStyle/>
          <a:p>
            <a:r>
              <a:rPr lang="en-US" sz="2400" dirty="0"/>
              <a:t>Compact </a:t>
            </a:r>
            <a:r>
              <a:rPr lang="en-US" sz="2400" dirty="0" err="1"/>
              <a:t>QuARC</a:t>
            </a:r>
            <a:r>
              <a:rPr lang="en-US" sz="2400" dirty="0"/>
              <a:t> for Clatterbridge</a:t>
            </a:r>
            <a:endParaRPr lang="en-US" sz="24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8E073D-969F-1AAB-EAD9-B4B5BAB80A07}"/>
              </a:ext>
            </a:extLst>
          </p:cNvPr>
          <p:cNvSpPr txBox="1"/>
          <p:nvPr/>
        </p:nvSpPr>
        <p:spPr>
          <a:xfrm>
            <a:off x="629839" y="1316855"/>
            <a:ext cx="65422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/>
              <a:t>Eye </a:t>
            </a:r>
            <a:r>
              <a:rPr lang="en-US" dirty="0" err="1"/>
              <a:t>tumours</a:t>
            </a:r>
            <a:r>
              <a:rPr lang="en-US" dirty="0"/>
              <a:t> with 60</a:t>
            </a:r>
            <a:r>
              <a:rPr lang="en-US" b="0" dirty="0"/>
              <a:t> MeV proton bea</a:t>
            </a:r>
            <a:r>
              <a:rPr lang="en-US" dirty="0"/>
              <a:t>m</a:t>
            </a:r>
            <a:endParaRPr lang="en-US" b="0" dirty="0"/>
          </a:p>
          <a:p>
            <a:pPr marL="342900" indent="-342900">
              <a:buFontTx/>
              <a:buChar char="-"/>
            </a:pPr>
            <a:r>
              <a:rPr lang="en-GB" dirty="0">
                <a:solidFill>
                  <a:sysClr val="windowText" lastClr="000000"/>
                </a:solidFill>
              </a:rPr>
              <a:t>Spread-out Bragg peaks (SOBP)</a:t>
            </a:r>
            <a:endParaRPr lang="en-US" b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A98D05-67B8-4207-7A84-109A860E53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954" r="1437" b="1823"/>
          <a:stretch/>
        </p:blipFill>
        <p:spPr>
          <a:xfrm rot="5400000">
            <a:off x="4834114" y="1988170"/>
            <a:ext cx="2790847" cy="3012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7B8DD9-3A01-0A2F-571C-71471171C0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400" b="1822"/>
          <a:stretch/>
        </p:blipFill>
        <p:spPr>
          <a:xfrm rot="5400000">
            <a:off x="1426757" y="1975121"/>
            <a:ext cx="2792956" cy="30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9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91BEE-F222-FBC1-E854-34B8B68CC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994718"/>
            <a:ext cx="6176476" cy="3745062"/>
          </a:xfrm>
        </p:spPr>
        <p:txBody>
          <a:bodyPr/>
          <a:lstStyle/>
          <a:p>
            <a:r>
              <a:rPr lang="en-GB" sz="2400" dirty="0"/>
              <a:t>What’s new in the PBT group?</a:t>
            </a:r>
          </a:p>
        </p:txBody>
      </p:sp>
      <p:pic>
        <p:nvPicPr>
          <p:cNvPr id="8" name="Picture 7" descr="A group of people wearing red coats&#10;&#10;Description automatically generated">
            <a:extLst>
              <a:ext uri="{FF2B5EF4-FFF2-40B4-BE49-F238E27FC236}">
                <a16:creationId xmlns:a16="http://schemas.microsoft.com/office/drawing/2014/main" id="{158D1569-AEE8-1660-977F-AB29FF64C7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99" t="4" r="25"/>
          <a:stretch/>
        </p:blipFill>
        <p:spPr>
          <a:xfrm>
            <a:off x="2162756" y="1493163"/>
            <a:ext cx="4532242" cy="338301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C07E91-5E8C-3A51-7CA3-0179641F968A}"/>
              </a:ext>
            </a:extLst>
          </p:cNvPr>
          <p:cNvCxnSpPr/>
          <p:nvPr/>
        </p:nvCxnSpPr>
        <p:spPr>
          <a:xfrm>
            <a:off x="4572000" y="1517016"/>
            <a:ext cx="0" cy="68549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715686"/>
      </p:ext>
    </p:extLst>
  </p:cSld>
  <p:clrMapOvr>
    <a:masterClrMapping/>
  </p:clrMapOvr>
</p:sld>
</file>

<file path=ppt/theme/theme1.xml><?xml version="1.0" encoding="utf-8"?>
<a:theme xmlns:a="http://schemas.openxmlformats.org/drawingml/2006/main" name="4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13575</TotalTime>
  <Words>506</Words>
  <Application>Microsoft Macintosh PowerPoint</Application>
  <PresentationFormat>On-screen Show (16:9)</PresentationFormat>
  <Paragraphs>65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4_Custom Design</vt:lpstr>
      <vt:lpstr> Proton Beam Therapy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UCL 16:9 PP Plain - BRIGHT BLUE</dc:title>
  <dc:subject/>
  <dc:creator>Clayton, Janine</dc:creator>
  <cp:keywords/>
  <dc:description/>
  <cp:lastModifiedBy>Escribano Rodriguez, Sonia</cp:lastModifiedBy>
  <cp:revision>96</cp:revision>
  <dcterms:created xsi:type="dcterms:W3CDTF">2016-12-07T10:36:45Z</dcterms:created>
  <dcterms:modified xsi:type="dcterms:W3CDTF">2023-12-18T10:50:56Z</dcterms:modified>
  <cp:category/>
</cp:coreProperties>
</file>