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1"/>
  </p:notesMasterIdLst>
  <p:handoutMasterIdLst>
    <p:handoutMasterId r:id="rId22"/>
  </p:handoutMasterIdLst>
  <p:sldIdLst>
    <p:sldId id="1647" r:id="rId2"/>
    <p:sldId id="1903" r:id="rId3"/>
    <p:sldId id="1904" r:id="rId4"/>
    <p:sldId id="1891" r:id="rId5"/>
    <p:sldId id="1892" r:id="rId6"/>
    <p:sldId id="1788" r:id="rId7"/>
    <p:sldId id="1893" r:id="rId8"/>
    <p:sldId id="1894" r:id="rId9"/>
    <p:sldId id="1901" r:id="rId10"/>
    <p:sldId id="1902" r:id="rId11"/>
    <p:sldId id="1900" r:id="rId12"/>
    <p:sldId id="1896" r:id="rId13"/>
    <p:sldId id="1895" r:id="rId14"/>
    <p:sldId id="279" r:id="rId15"/>
    <p:sldId id="1905" r:id="rId16"/>
    <p:sldId id="1906" r:id="rId17"/>
    <p:sldId id="1907" r:id="rId18"/>
    <p:sldId id="1908" r:id="rId19"/>
    <p:sldId id="1898" r:id="rId20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0B1DC-1402-BE4A-83E2-3C1B2EE341C5}" v="30" dt="2023-02-07T15:46:06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7"/>
    <p:restoredTop sz="94831"/>
  </p:normalViewPr>
  <p:slideViewPr>
    <p:cSldViewPr snapToGrid="0">
      <p:cViewPr varScale="1">
        <p:scale>
          <a:sx n="127" d="100"/>
          <a:sy n="127" d="100"/>
        </p:scale>
        <p:origin x="208" y="6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2/7/23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" y="1"/>
            <a:ext cx="102743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10/02/23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2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.ucl.ac.uk/pbt/QuarcBuildAndTest.mp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45316"/>
            <a:ext cx="10363200" cy="2756663"/>
          </a:xfrm>
        </p:spPr>
        <p:txBody>
          <a:bodyPr>
            <a:normAutofit fontScale="90000"/>
          </a:bodyPr>
          <a:lstStyle/>
          <a:p>
            <a:r>
              <a:rPr lang="en-US" dirty="0"/>
              <a:t>Dose Delivery Verification for Proton Beam Therapy and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228219"/>
            <a:ext cx="9080922" cy="2162308"/>
          </a:xfrm>
        </p:spPr>
        <p:txBody>
          <a:bodyPr>
            <a:normAutofit/>
          </a:bodyPr>
          <a:lstStyle/>
          <a:p>
            <a:r>
              <a:rPr lang="en-US" b="1" dirty="0"/>
              <a:t>Simon Jolly</a:t>
            </a:r>
          </a:p>
          <a:p>
            <a:r>
              <a:rPr lang="en-US" dirty="0"/>
              <a:t>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160088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1E78C69-F019-D9A5-6D55-013CB6F555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60" y="899999"/>
            <a:ext cx="4987265" cy="3001595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592C6E9-43B8-8926-361D-F1398D4BAC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47" y="3856403"/>
            <a:ext cx="4987269" cy="3001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213398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228160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5211CF62-EC5A-666F-E95E-D5D2B0CE14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316" y="900000"/>
            <a:ext cx="4987265" cy="3001594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D4B1754-7A23-BF6C-D9CC-9B09A619CC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305" y="3856404"/>
            <a:ext cx="4987268" cy="3001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103114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3958007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Captures shape of Bragg curve and range accurate within 0.5 mm.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Disclaimer: depth calibration is ongoing!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F717D63-712A-10EC-EF15-F025E37D71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78" y="899998"/>
            <a:ext cx="4987266" cy="3001595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2D3D4FA-0727-656E-E9D3-7AB8912AF3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69" y="3856404"/>
            <a:ext cx="4987267" cy="3001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534721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354371" cy="5397501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Blue: Fitted Quenched Depth-Light Curve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Captures shape of Bragg curve and range accurate within 0.5 mm.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Disclaimer: depth calibration is ongoing!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Latest measurement accurate to 100 microns.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Real-time range reconstruction at 40 Hz.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9" name="Run032" descr="Run032">
            <a:hlinkClick r:id="" action="ppaction://media"/>
            <a:extLst>
              <a:ext uri="{FF2B5EF4-FFF2-40B4-BE49-F238E27FC236}">
                <a16:creationId xmlns:a16="http://schemas.microsoft.com/office/drawing/2014/main" id="{A3860896-962D-A725-9253-B07664D4F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8442" y="899998"/>
            <a:ext cx="4813633" cy="2997246"/>
          </a:xfrm>
          <a:prstGeom prst="rect">
            <a:avLst/>
          </a:prstGeom>
        </p:spPr>
      </p:pic>
      <p:pic>
        <p:nvPicPr>
          <p:cNvPr id="10" name="Run009" descr="Run009">
            <a:hlinkClick r:id="" action="ppaction://media"/>
            <a:extLst>
              <a:ext uri="{FF2B5EF4-FFF2-40B4-BE49-F238E27FC236}">
                <a16:creationId xmlns:a16="http://schemas.microsoft.com/office/drawing/2014/main" id="{0C138F3B-FD67-D568-ABB9-F64087845E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45" t="8970" r="8691"/>
          <a:stretch/>
        </p:blipFill>
        <p:spPr>
          <a:xfrm>
            <a:off x="7028442" y="3856397"/>
            <a:ext cx="4875679" cy="3001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EABEE-E1A2-51A5-B698-DFEE29A8D3EA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57FC4-9FB4-66BD-B339-F4505E6A0B84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D3EAE-638B-7C9C-D9D3-2F0F96F442A8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13105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Web-Based GUI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F92061-48D7-4A40-9FB3-4FA4DD48406D}"/>
              </a:ext>
            </a:extLst>
          </p:cNvPr>
          <p:cNvSpPr txBox="1">
            <a:spLocks/>
          </p:cNvSpPr>
          <p:nvPr/>
        </p:nvSpPr>
        <p:spPr>
          <a:xfrm>
            <a:off x="183887" y="1085851"/>
            <a:ext cx="3908053" cy="53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FPGA transfers data to PC, which performs fit.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View live fit results in web GUI.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PC hosts webpage on LAN, to allow any device on network to access live display.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control soon to be implemented in GUI.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run21" descr="run21">
            <a:hlinkClick r:id="" action="ppaction://media"/>
            <a:extLst>
              <a:ext uri="{FF2B5EF4-FFF2-40B4-BE49-F238E27FC236}">
                <a16:creationId xmlns:a16="http://schemas.microsoft.com/office/drawing/2014/main" id="{843C1FD4-B2F5-3041-A0B8-6CD3BB1BB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72" b="22261"/>
          <a:stretch/>
        </p:blipFill>
        <p:spPr>
          <a:xfrm>
            <a:off x="4274312" y="1954530"/>
            <a:ext cx="7917688" cy="338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6F450-CE7B-FC42-9FEE-549C66C8798A}"/>
              </a:ext>
            </a:extLst>
          </p:cNvPr>
          <p:cNvSpPr txBox="1"/>
          <p:nvPr/>
        </p:nvSpPr>
        <p:spPr>
          <a:xfrm>
            <a:off x="6737684" y="5296908"/>
            <a:ext cx="545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6138E-F9F7-5648-8676-AE864EE3F39D}"/>
              </a:ext>
            </a:extLst>
          </p:cNvPr>
          <p:cNvSpPr txBox="1"/>
          <p:nvPr/>
        </p:nvSpPr>
        <p:spPr>
          <a:xfrm>
            <a:off x="7326999" y="1673664"/>
            <a:ext cx="4865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IN JAVASCRIPT BY FERN PANNELL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F0708-0505-1F8E-F486-CB611D6AD2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91495-961D-C76E-C735-0C8E594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3AB118-D496-C528-A696-DCEAED43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E08F9-4796-18B2-4DB8-CCD359DCEB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DA37D-64CD-C1DD-0F01-BF365BF6B4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B4852-3DEE-650E-8D57-ACCA20B0BF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F4D9EA6-A81A-6DD5-50C5-C72B45E6C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5912937" cy="1989573"/>
          </a:xfrm>
        </p:spPr>
        <p:txBody>
          <a:bodyPr/>
          <a:lstStyle/>
          <a:p>
            <a:r>
              <a:rPr lang="en-US" dirty="0"/>
              <a:t>Detector simulated in Geant4.</a:t>
            </a:r>
          </a:p>
          <a:p>
            <a:r>
              <a:rPr lang="en-US" dirty="0"/>
              <a:t>Simple construction with layers corresponding to plastic scintillator sheets.</a:t>
            </a:r>
          </a:p>
        </p:txBody>
      </p:sp>
      <p:pic>
        <p:nvPicPr>
          <p:cNvPr id="14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57428E29-EE70-CC9D-86C8-EE526581DE6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0867" y="1597688"/>
            <a:ext cx="8617754" cy="51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9B22D7C-3ADF-7C55-DB8E-6A29E83A0FA3}"/>
              </a:ext>
            </a:extLst>
          </p:cNvPr>
          <p:cNvSpPr txBox="1">
            <a:spLocks/>
          </p:cNvSpPr>
          <p:nvPr/>
        </p:nvSpPr>
        <p:spPr bwMode="auto">
          <a:xfrm>
            <a:off x="183063" y="2999806"/>
            <a:ext cx="3132894" cy="337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Include photodiodes and characterize light capture in small area.</a:t>
            </a:r>
          </a:p>
        </p:txBody>
      </p:sp>
    </p:spTree>
    <p:extLst>
      <p:ext uri="{BB962C8B-B14F-4D97-AF65-F5344CB8AC3E}">
        <p14:creationId xmlns:p14="http://schemas.microsoft.com/office/powerpoint/2010/main" val="19553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3AB118-D496-C528-A696-DCEAED43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Simulations (2)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E08F9-4796-18B2-4DB8-CCD359DCEB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DA37D-64CD-C1DD-0F01-BF365BF6B4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B4852-3DEE-650E-8D57-ACCA20B0BF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F4D9EA6-A81A-6DD5-50C5-C72B45E6C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5912937" cy="1989573"/>
          </a:xfrm>
        </p:spPr>
        <p:txBody>
          <a:bodyPr/>
          <a:lstStyle/>
          <a:p>
            <a:r>
              <a:rPr lang="en-US" dirty="0"/>
              <a:t>Normally simulate a million protons in a few minutes.</a:t>
            </a:r>
          </a:p>
          <a:p>
            <a:r>
              <a:rPr lang="en-US" dirty="0"/>
              <a:t>Use realistic initial beam parameters.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9B22D7C-3ADF-7C55-DB8E-6A29E83A0FA3}"/>
              </a:ext>
            </a:extLst>
          </p:cNvPr>
          <p:cNvSpPr txBox="1">
            <a:spLocks/>
          </p:cNvSpPr>
          <p:nvPr/>
        </p:nvSpPr>
        <p:spPr bwMode="auto">
          <a:xfrm>
            <a:off x="183063" y="2999806"/>
            <a:ext cx="3132894" cy="337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Protons: cyan.</a:t>
            </a:r>
          </a:p>
          <a:p>
            <a:r>
              <a:rPr lang="en-US" dirty="0"/>
              <a:t>Photons: green.</a:t>
            </a:r>
          </a:p>
          <a:p>
            <a:r>
              <a:rPr lang="en-US" dirty="0"/>
              <a:t>Neutrons: yellow.</a:t>
            </a:r>
          </a:p>
          <a:p>
            <a:r>
              <a:rPr lang="en-US" dirty="0"/>
              <a:t>Electrons: blue.</a:t>
            </a:r>
          </a:p>
          <a:p>
            <a:r>
              <a:rPr lang="en-US" dirty="0"/>
              <a:t>Positrons: red.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877925D-32C5-3729-78CD-2B1C491D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67" y="1597688"/>
            <a:ext cx="8617754" cy="51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BE35-3471-87E8-025D-1E0CC032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02BBF0F-A375-993C-632B-55942B8073B8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1622" y="3501371"/>
            <a:ext cx="2462560" cy="4070766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A4AE6F6-2F08-C34C-E9D1-378FC3A6FC9C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963" y="145929"/>
            <a:ext cx="2644920" cy="4372218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734FAF9-8F97-942C-AB60-8BD7AE55F3EF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3025" y="3502959"/>
            <a:ext cx="2460640" cy="4067590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5CE185-9C31-E33A-5625-EB051AF42A6B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813161" y="1010233"/>
            <a:ext cx="7188632" cy="3290040"/>
          </a:xfrm>
        </p:spPr>
        <p:txBody>
          <a:bodyPr>
            <a:normAutofit fontScale="92500"/>
          </a:bodyPr>
          <a:lstStyle/>
          <a:p>
            <a:r>
              <a:rPr lang="en-US" dirty="0"/>
              <a:t>Simulations still only rudimentary: most detector development carried out without them!</a:t>
            </a:r>
          </a:p>
          <a:p>
            <a:r>
              <a:rPr lang="en-US" dirty="0"/>
              <a:t>Good match between simulated and measured depth dose curves.</a:t>
            </a:r>
          </a:p>
          <a:p>
            <a:r>
              <a:rPr lang="en-US" dirty="0"/>
              <a:t>Will need to improve so we can characterize light capture: issues with off-axis beams.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7DD3A-CA4A-06D4-8ECE-C9393BCC02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F2A4B-2CE2-141B-EBA4-92F293245EE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2102B-A47F-6BB9-BF9D-1201A8E35D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7CF2D1-0D93-A1E2-1D5D-04F12545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7DBB05-D752-79C8-D30F-2DD1AB15CCD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We have a working detector!</a:t>
            </a:r>
          </a:p>
          <a:p>
            <a:r>
              <a:rPr lang="en-US" dirty="0"/>
              <a:t>Able to make measurements down to ~100 microns with 3 mm sheets.</a:t>
            </a:r>
          </a:p>
          <a:p>
            <a:r>
              <a:rPr lang="en-US" dirty="0"/>
              <a:t>Still working on refining curve fitting and reconstruction, particularly for live fit.</a:t>
            </a:r>
          </a:p>
          <a:p>
            <a:r>
              <a:rPr lang="en-US" dirty="0"/>
              <a:t>Live fitting on FPGA: watch this space…</a:t>
            </a:r>
          </a:p>
          <a:p>
            <a:r>
              <a:rPr lang="en-US" dirty="0"/>
              <a:t>Detector simulations still evolving: not had time/manpower to develop comprehensive simulations but will need to in order to resolve some measurement artifacts (</a:t>
            </a:r>
            <a:r>
              <a:rPr lang="en-US"/>
              <a:t>off-axis beams).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F6E6E-307F-C1B2-D7C9-C62538EC46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903F7-07F7-0FB4-2151-838ED180E3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59682EB-0A16-D939-B6E4-850A99DBF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3FF5-3CA1-66DA-016B-F2C7F8A9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FA598-3397-DEB4-9148-FA06AB5485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6DE410-B075-21A8-DC56-1D4BB722FE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7CAD1-8F67-7CD0-388B-41D0F12317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11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1EA016-F052-208E-F253-C107636CA9D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83030" y="970183"/>
            <a:ext cx="9425940" cy="5316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DCD947-F2B4-015F-FFBE-38E9B6BC2794}"/>
              </a:ext>
            </a:extLst>
          </p:cNvPr>
          <p:cNvSpPr txBox="1"/>
          <p:nvPr/>
        </p:nvSpPr>
        <p:spPr>
          <a:xfrm>
            <a:off x="2304930" y="6343650"/>
            <a:ext cx="758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hlinkClick r:id="rId3"/>
              </a:rPr>
              <a:t>https://www.hep.ucl.ac.uk/pbt/QuarcBuildAndTest.mp4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4468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3117B-828D-A8CA-A068-DAB00A90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Therapy: Dose </a:t>
            </a:r>
            <a:r>
              <a:rPr lang="en-US" dirty="0" err="1"/>
              <a:t>Localisation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6A0152-E9AE-93D1-7108-2BDC559A041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318104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Ionising</a:t>
            </a:r>
            <a:r>
              <a:rPr lang="en-US" dirty="0"/>
              <a:t> radiation damages DNA of </a:t>
            </a:r>
            <a:r>
              <a:rPr lang="en-US" dirty="0" err="1"/>
              <a:t>tumour</a:t>
            </a:r>
            <a:r>
              <a:rPr lang="en-US" dirty="0"/>
              <a:t> cells, causing cell death.</a:t>
            </a:r>
          </a:p>
          <a:p>
            <a:r>
              <a:rPr lang="en-US" dirty="0"/>
              <a:t>Superior dose conformity compared to conventional X-ray radiotherapy.</a:t>
            </a:r>
          </a:p>
          <a:p>
            <a:r>
              <a:rPr lang="en-US" dirty="0"/>
              <a:t>Range uncertainties prevent taking full advantage of dose </a:t>
            </a:r>
            <a:r>
              <a:rPr lang="en-US" dirty="0" err="1"/>
              <a:t>localisation</a:t>
            </a:r>
            <a:r>
              <a:rPr lang="en-US" dirty="0"/>
              <a:t> benefits.</a:t>
            </a:r>
          </a:p>
          <a:p>
            <a:r>
              <a:rPr lang="en-US" dirty="0"/>
              <a:t>Clinic must perform daily beam Quality Assurance (QA).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EC41-30C2-7BB3-E949-63AC11BEF07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8AED7-781E-0519-69BE-BF4CBB6499A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6EBE4-9360-5F0D-E3A3-D9E27BC28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10/02/23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FE86CEA-52E7-4CCF-CD06-B17C616540E5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7" t="4681" r="1150" b="4211"/>
          <a:stretch/>
        </p:blipFill>
        <p:spPr>
          <a:xfrm>
            <a:off x="6206853" y="1010233"/>
            <a:ext cx="5794920" cy="2985198"/>
          </a:xfrm>
          <a:prstGeom prst="rect">
            <a:avLst/>
          </a:prstGeom>
        </p:spPr>
      </p:pic>
      <p:pic>
        <p:nvPicPr>
          <p:cNvPr id="15" name="Content Placeholder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D129A1-207D-9CBD-6E02-C359E5572A07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 rotWithShape="1">
          <a:blip r:embed="rId3"/>
          <a:srcRect b="13924"/>
          <a:stretch/>
        </p:blipFill>
        <p:spPr>
          <a:xfrm>
            <a:off x="6900189" y="4191275"/>
            <a:ext cx="5001032" cy="2174184"/>
          </a:xfrm>
          <a:prstGeom prst="rect">
            <a:avLst/>
          </a:prstGeom>
        </p:spPr>
      </p:pic>
      <p:pic>
        <p:nvPicPr>
          <p:cNvPr id="16" name="Content Placeholder 15" descr="A picture containing chart&#10;&#10;Description automatically generated">
            <a:extLst>
              <a:ext uri="{FF2B5EF4-FFF2-40B4-BE49-F238E27FC236}">
                <a16:creationId xmlns:a16="http://schemas.microsoft.com/office/drawing/2014/main" id="{CD718643-73CD-63DF-1C3F-C0F37FA3D6A8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4"/>
          <a:stretch>
            <a:fillRect/>
          </a:stretch>
        </p:blipFill>
        <p:spPr>
          <a:xfrm>
            <a:off x="411027" y="4300641"/>
            <a:ext cx="5356958" cy="206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C9A0-F19D-FDD8-D1B3-D594DC11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Quality Assurance (QA)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5E610-4E4A-82B7-8754-E5C84415C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7061799" cy="5397501"/>
          </a:xfrm>
        </p:spPr>
        <p:txBody>
          <a:bodyPr>
            <a:normAutofit fontScale="92500"/>
          </a:bodyPr>
          <a:lstStyle/>
          <a:p>
            <a:r>
              <a:rPr lang="en-GB" dirty="0"/>
              <a:t>Daily QA requires measurement of beam range, spot position and spot size.</a:t>
            </a:r>
          </a:p>
          <a:p>
            <a:r>
              <a:rPr lang="en-GB" dirty="0"/>
              <a:t>Range measured in water-equivalent material for a selection of beam energies.</a:t>
            </a:r>
          </a:p>
          <a:p>
            <a:pPr lvl="1"/>
            <a:r>
              <a:rPr lang="en-GB" dirty="0"/>
              <a:t>Water chosen as proxy for human tissue.</a:t>
            </a:r>
          </a:p>
          <a:p>
            <a:r>
              <a:rPr lang="en-GB" dirty="0"/>
              <a:t>Typically measured using layers of ionisation chambers in a water tank, requiring repeated beam delivery.</a:t>
            </a:r>
          </a:p>
          <a:p>
            <a:r>
              <a:rPr lang="en-GB" dirty="0"/>
              <a:t>Current methods often compromise between speed and accuracy.</a:t>
            </a:r>
          </a:p>
          <a:p>
            <a:r>
              <a:rPr lang="en-GB" b="1" dirty="0"/>
              <a:t>Develop a detector to make fast, accurate measurements of proton range.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F2F11-2039-4CCF-F009-5C062E2247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2B05F-76E3-F83D-19D4-1A65565735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833417-5C4D-022A-538B-1EC53A8599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553608-6988-C8BF-C3FF-974A22EDB911}"/>
              </a:ext>
            </a:extLst>
          </p:cNvPr>
          <p:cNvGrpSpPr/>
          <p:nvPr/>
        </p:nvGrpSpPr>
        <p:grpSpPr>
          <a:xfrm>
            <a:off x="7476931" y="1692380"/>
            <a:ext cx="4519988" cy="4265621"/>
            <a:chOff x="5702078" y="365125"/>
            <a:chExt cx="5995091" cy="5587425"/>
          </a:xfrm>
        </p:grpSpPr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id="{88684502-D8FB-827E-D027-A5E8CB52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63" y="2969030"/>
              <a:ext cx="2983520" cy="2983520"/>
            </a:xfrm>
            <a:prstGeom prst="rect">
              <a:avLst/>
            </a:prstGeom>
          </p:spPr>
        </p:pic>
        <p:pic>
          <p:nvPicPr>
            <p:cNvPr id="10" name="Picture 9" descr="A close up of a box&#10;&#10;Description automatically generated">
              <a:extLst>
                <a:ext uri="{FF2B5EF4-FFF2-40B4-BE49-F238E27FC236}">
                  <a16:creationId xmlns:a16="http://schemas.microsoft.com/office/drawing/2014/main" id="{AEF6B86B-B034-A88D-9FC7-81F16A2C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078" y="365125"/>
              <a:ext cx="2983519" cy="2942650"/>
            </a:xfrm>
            <a:prstGeom prst="rect">
              <a:avLst/>
            </a:prstGeom>
          </p:spPr>
        </p:pic>
        <p:pic>
          <p:nvPicPr>
            <p:cNvPr id="11" name="Picture 10" descr="A picture containing sitting, car, front, truck&#10;&#10;Description automatically generated">
              <a:extLst>
                <a:ext uri="{FF2B5EF4-FFF2-40B4-BE49-F238E27FC236}">
                  <a16:creationId xmlns:a16="http://schemas.microsoft.com/office/drawing/2014/main" id="{B25FEC65-E748-DE68-A6D2-F743F9060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649" y="3384262"/>
              <a:ext cx="2983520" cy="2568288"/>
            </a:xfrm>
            <a:prstGeom prst="rect">
              <a:avLst/>
            </a:prstGeom>
          </p:spPr>
        </p:pic>
        <p:pic>
          <p:nvPicPr>
            <p:cNvPr id="12" name="Picture 11" descr="A picture containing road, standing, sitting, street&#10;&#10;Description automatically generated">
              <a:extLst>
                <a:ext uri="{FF2B5EF4-FFF2-40B4-BE49-F238E27FC236}">
                  <a16:creationId xmlns:a16="http://schemas.microsoft.com/office/drawing/2014/main" id="{E981BBFF-6EE6-9BB8-C98A-61123CD6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3648" y="400743"/>
              <a:ext cx="2983519" cy="2983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01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854A-FD0C-CC48-DF37-69BA0CB8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Quality Assurance: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6186B-6E6E-6BBE-B27F-B17AC55DB7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37310" y="1010233"/>
            <a:ext cx="9517380" cy="57620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There are different approaches for measuring the range of protons in water for beam quality assurance:</a:t>
            </a:r>
          </a:p>
          <a:p>
            <a:pPr lvl="1"/>
            <a:r>
              <a:rPr lang="en-US" b="1" dirty="0"/>
              <a:t>Slow</a:t>
            </a:r>
          </a:p>
          <a:p>
            <a:pPr lvl="2"/>
            <a:r>
              <a:rPr lang="en-US" dirty="0" err="1"/>
              <a:t>Ionisation</a:t>
            </a:r>
            <a:r>
              <a:rPr lang="en-US" dirty="0"/>
              <a:t> chamber in water tank/column (</a:t>
            </a:r>
            <a:r>
              <a:rPr lang="en-US" dirty="0" err="1"/>
              <a:t>eg.</a:t>
            </a:r>
            <a:r>
              <a:rPr lang="en-US" dirty="0"/>
              <a:t> PTW </a:t>
            </a:r>
            <a:r>
              <a:rPr lang="en-US" dirty="0" err="1"/>
              <a:t>Peakfinder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Gold standard for measuring depth dose curve.</a:t>
            </a:r>
          </a:p>
          <a:p>
            <a:pPr lvl="2"/>
            <a:r>
              <a:rPr lang="en-US" dirty="0"/>
              <a:t>If you want to use this for daily QA, good luck…</a:t>
            </a:r>
          </a:p>
          <a:p>
            <a:pPr lvl="1"/>
            <a:r>
              <a:rPr lang="en-US" b="1" dirty="0"/>
              <a:t>Medium</a:t>
            </a:r>
            <a:endParaRPr lang="en-US" dirty="0"/>
          </a:p>
          <a:p>
            <a:pPr lvl="2"/>
            <a:r>
              <a:rPr lang="en-US" dirty="0"/>
              <a:t>MLIC — Multi-Layer </a:t>
            </a:r>
            <a:r>
              <a:rPr lang="en-US" dirty="0" err="1"/>
              <a:t>Ionisation</a:t>
            </a:r>
            <a:r>
              <a:rPr lang="en-US" dirty="0"/>
              <a:t> Chamber (</a:t>
            </a:r>
            <a:r>
              <a:rPr lang="en-US" dirty="0" err="1"/>
              <a:t>eg.</a:t>
            </a:r>
            <a:r>
              <a:rPr lang="en-US" dirty="0"/>
              <a:t> IBA Zebra/Giraffe).</a:t>
            </a:r>
          </a:p>
          <a:p>
            <a:pPr lvl="2"/>
            <a:r>
              <a:rPr lang="en-US" dirty="0"/>
              <a:t>Much faster depth-dose measurement than water tank.</a:t>
            </a:r>
          </a:p>
          <a:p>
            <a:pPr lvl="2"/>
            <a:r>
              <a:rPr lang="en-US" dirty="0"/>
              <a:t>Not straightforward to set up and run; storage needs care.</a:t>
            </a:r>
          </a:p>
          <a:p>
            <a:pPr lvl="2"/>
            <a:r>
              <a:rPr lang="en-US" dirty="0"/>
              <a:t>Beam passing through non-water equivalent material which is critical to measurement.</a:t>
            </a:r>
          </a:p>
          <a:p>
            <a:pPr lvl="1"/>
            <a:r>
              <a:rPr lang="en-US" b="1" dirty="0"/>
              <a:t>Fast</a:t>
            </a:r>
          </a:p>
          <a:p>
            <a:pPr lvl="2"/>
            <a:r>
              <a:rPr lang="en-US" dirty="0"/>
              <a:t>Measure spot size or dose after passing through known absorber (</a:t>
            </a:r>
            <a:r>
              <a:rPr lang="en-US" dirty="0" err="1"/>
              <a:t>eg.</a:t>
            </a:r>
            <a:r>
              <a:rPr lang="en-US" dirty="0"/>
              <a:t> IBA </a:t>
            </a:r>
            <a:r>
              <a:rPr lang="en-US" dirty="0" err="1"/>
              <a:t>Lynx+Sphinx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Much quicker to set up; make measurement of many energies “simultaneously”.</a:t>
            </a:r>
          </a:p>
          <a:p>
            <a:pPr lvl="2"/>
            <a:r>
              <a:rPr lang="en-US" dirty="0"/>
              <a:t>No actual measurement of range, just confirmation of previous measurement.</a:t>
            </a:r>
          </a:p>
          <a:p>
            <a:pPr lvl="2"/>
            <a:r>
              <a:rPr lang="en-US" dirty="0"/>
              <a:t>Won’t see position-energy correlation.</a:t>
            </a:r>
          </a:p>
          <a:p>
            <a:r>
              <a:rPr lang="en-US" dirty="0"/>
              <a:t>We would like a detector that is:</a:t>
            </a:r>
          </a:p>
          <a:p>
            <a:pPr lvl="1"/>
            <a:r>
              <a:rPr lang="en-US" dirty="0"/>
              <a:t>Able to make direct range measurements for multiple energies.</a:t>
            </a:r>
          </a:p>
          <a:p>
            <a:pPr lvl="1"/>
            <a:r>
              <a:rPr lang="en-US" dirty="0"/>
              <a:t>Quick to set up and easy to use.</a:t>
            </a:r>
          </a:p>
          <a:p>
            <a:pPr lvl="1"/>
            <a:r>
              <a:rPr lang="en-US" dirty="0"/>
              <a:t>Robust: doesn’t mind being clouted…</a:t>
            </a:r>
          </a:p>
          <a:p>
            <a:pPr lvl="1"/>
            <a:r>
              <a:rPr lang="en-US" dirty="0"/>
              <a:t>Mountable to gantry nozzle to enable measurements at any angle.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AE7B2-18B7-79FD-664A-66A476AC3D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F818-94A9-D75A-AE2E-D054393F3B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4AF110-91F3-90C8-F473-1464A36F04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</a:t>
            </a:r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7384385" cy="54588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Quality Assurance Range Calorimeter (</a:t>
            </a:r>
            <a:r>
              <a:rPr lang="en-US" dirty="0" err="1"/>
              <a:t>QuARC</a:t>
            </a:r>
            <a:r>
              <a:rPr lang="en-US" dirty="0"/>
              <a:t>) constructed from plastic scintillator:</a:t>
            </a:r>
          </a:p>
          <a:p>
            <a:pPr lvl="1"/>
            <a:r>
              <a:rPr lang="en-US" dirty="0"/>
              <a:t>Protons intercepted by a series of optically-isolated polystyrene scintillator sheets.</a:t>
            </a:r>
          </a:p>
          <a:p>
            <a:pPr lvl="1"/>
            <a:r>
              <a:rPr lang="en-US" dirty="0"/>
              <a:t>Measure light output with photodiodes.</a:t>
            </a:r>
          </a:p>
          <a:p>
            <a:pPr lvl="1"/>
            <a:r>
              <a:rPr lang="en-US" dirty="0"/>
              <a:t>Light output of each sheet nonlinear to dose, but quenching described by Birks’ Law:</a:t>
            </a:r>
          </a:p>
          <a:p>
            <a:pPr lvl="2"/>
            <a:r>
              <a:rPr lang="en-US" dirty="0"/>
              <a:t>Fit data with analytical depth-light model.</a:t>
            </a:r>
          </a:p>
          <a:p>
            <a:pPr lvl="2"/>
            <a:r>
              <a:rPr lang="en-US" dirty="0"/>
              <a:t>Reconstruct Bragg depth-dose curve and measure proton range.</a:t>
            </a:r>
          </a:p>
          <a:p>
            <a:pPr lvl="1"/>
            <a:r>
              <a:rPr lang="en-US" dirty="0"/>
              <a:t>Photodiodes coupled to fast, modular electronics and an FPGA to read light levels at over 5 kHz.</a:t>
            </a:r>
          </a:p>
          <a:p>
            <a:pPr lvl="1"/>
            <a:r>
              <a:rPr lang="en-US" dirty="0"/>
              <a:t>FPGA connects to on-board PC (Raspberry Pi) via USB.</a:t>
            </a:r>
          </a:p>
          <a:p>
            <a:pPr lvl="1"/>
            <a:r>
              <a:rPr lang="en-US" dirty="0"/>
              <a:t>Connection to on-board PC via ethernet/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r>
              <a:rPr lang="en-US" dirty="0"/>
              <a:t>Key benefits:</a:t>
            </a:r>
          </a:p>
          <a:p>
            <a:pPr lvl="1"/>
            <a:r>
              <a:rPr lang="en-US" dirty="0"/>
              <a:t>Plastic scintillator inexpensive and water-equivalent.</a:t>
            </a:r>
          </a:p>
          <a:p>
            <a:pPr lvl="1"/>
            <a:r>
              <a:rPr lang="en-US" dirty="0"/>
              <a:t>Range reconstructed with single beam delivery.</a:t>
            </a:r>
          </a:p>
          <a:p>
            <a:pPr lvl="1"/>
            <a:r>
              <a:rPr lang="en-US" dirty="0"/>
              <a:t>Easy detector setup and no optical artefacts.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64E-D0DB-6B04-8ABE-09525221A7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471FB-E8F1-630C-AC32-2FC275FC8A1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403A1A-4C3D-6092-75D9-AC6EBE991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13" name="Stack Holder" descr="Stack Holder">
            <a:hlinkClick r:id="" action="ppaction://media"/>
            <a:extLst>
              <a:ext uri="{FF2B5EF4-FFF2-40B4-BE49-F238E27FC236}">
                <a16:creationId xmlns:a16="http://schemas.microsoft.com/office/drawing/2014/main" id="{A70AD1FF-09CD-0540-C046-DD5CD82D3F64}"/>
              </a:ext>
            </a:extLst>
          </p:cNvPr>
          <p:cNvPicPr>
            <a:picLocks noGrp="1" noChangeAspect="1"/>
          </p:cNvPicPr>
          <p:nvPr>
            <p:ph sz="half" idx="2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64" t="-58" r="9936" b="58"/>
          <a:stretch/>
        </p:blipFill>
        <p:spPr>
          <a:xfrm>
            <a:off x="7655614" y="1009650"/>
            <a:ext cx="4340647" cy="3036833"/>
          </a:xfrm>
          <a:prstGeom prst="rect">
            <a:avLst/>
          </a:prstGeom>
        </p:spPr>
      </p:pic>
      <p:pic>
        <p:nvPicPr>
          <p:cNvPr id="14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A352E9D-769B-3722-B8FC-8C47995FE2C8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5"/>
          <a:stretch>
            <a:fillRect/>
          </a:stretch>
        </p:blipFill>
        <p:spPr>
          <a:xfrm>
            <a:off x="7655614" y="4127500"/>
            <a:ext cx="3433121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Bragg Peak!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BE8F44A-0E26-0146-A11F-5C6EB5C7AA2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E762C-9086-EC41-9548-7B5C5EDDFB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13" name="Content Placeholder 12" descr="A picture containing monitor, light&#10;&#10;Description automatically generated">
            <a:extLst>
              <a:ext uri="{FF2B5EF4-FFF2-40B4-BE49-F238E27FC236}">
                <a16:creationId xmlns:a16="http://schemas.microsoft.com/office/drawing/2014/main" id="{BB81D224-416E-48B9-6DC1-2941C332247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l="94" t="15049" r="94" b="15049"/>
          <a:stretch/>
        </p:blipFill>
        <p:spPr>
          <a:xfrm>
            <a:off x="315817" y="1009650"/>
            <a:ext cx="11560366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7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5E60-1835-CC3B-6F72-D2B5BA93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EA1D9-916E-4842-AD2C-74A487595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827337" cy="5397501"/>
          </a:xfrm>
        </p:spPr>
        <p:txBody>
          <a:bodyPr>
            <a:normAutofit/>
          </a:bodyPr>
          <a:lstStyle/>
          <a:p>
            <a:r>
              <a:rPr lang="en-US" dirty="0"/>
              <a:t>Beam tests at UCLH on 16th Jun and 1st Sep 2022 to evaluate photodiode performance with clinical beams.</a:t>
            </a:r>
          </a:p>
          <a:p>
            <a:r>
              <a:rPr lang="en-US" dirty="0"/>
              <a:t>Typically used one detector module (32 sheets, 96 mm total depth) to test pencil beam energies between 70–130 MeV.</a:t>
            </a:r>
          </a:p>
          <a:p>
            <a:r>
              <a:rPr lang="en-US" dirty="0"/>
              <a:t>Determine range reconstruction accuracy and demonstrate fast live range reconstruction capabilities.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EB91C-31B4-EF90-1912-978BAF5E6A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8C406A-7FE3-F6EB-12DD-AC19230D23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3F176A7-1DEB-D5BE-7C56-E5B5F8B31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9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219DC5B5-428B-A9ED-FB66-5549DBB620F0}"/>
              </a:ext>
            </a:extLst>
          </p:cNvPr>
          <p:cNvPicPr>
            <a:picLocks noGrp="1" noChangeAspect="1"/>
          </p:cNvPicPr>
          <p:nvPr>
            <p:ph sz="half" idx="2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2486" y="1009650"/>
            <a:ext cx="4701822" cy="2644775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93C7083-4985-5D5C-6097-8A51BB0D65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"/>
          <a:stretch/>
        </p:blipFill>
        <p:spPr>
          <a:xfrm>
            <a:off x="7191759" y="3849686"/>
            <a:ext cx="2705918" cy="2922466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4EF90128-32F4-8620-A934-83CDE6C18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38519" y="4256365"/>
            <a:ext cx="2922467" cy="21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AE6D-C7EA-CDD7-5075-8815399C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A221F0-8A45-13EB-0BDF-2E521661CDF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238325" y="4156783"/>
            <a:ext cx="10339258" cy="25383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Each scintillator layer has several variables:</a:t>
            </a:r>
          </a:p>
          <a:p>
            <a:pPr lvl="1"/>
            <a:r>
              <a:rPr lang="en-US" dirty="0"/>
              <a:t>Light output of individual sheet.</a:t>
            </a:r>
          </a:p>
          <a:p>
            <a:pPr lvl="1"/>
            <a:r>
              <a:rPr lang="en-US" dirty="0"/>
              <a:t>Coupling to photodiode.</a:t>
            </a:r>
          </a:p>
          <a:p>
            <a:pPr lvl="1"/>
            <a:r>
              <a:rPr lang="en-US" dirty="0"/>
              <a:t>Response of photodiode.</a:t>
            </a:r>
          </a:p>
          <a:p>
            <a:r>
              <a:rPr lang="en-US" dirty="0"/>
              <a:t>Carry out “shoot-through” at &gt;240 MeV for each module:</a:t>
            </a:r>
          </a:p>
          <a:p>
            <a:pPr lvl="1"/>
            <a:r>
              <a:rPr lang="en-US" dirty="0"/>
              <a:t>Use ~50 mm WET upstream absorber: choose flattest part of Bragg curve.</a:t>
            </a:r>
          </a:p>
          <a:p>
            <a:pPr lvl="1"/>
            <a:r>
              <a:rPr lang="en-US" dirty="0"/>
              <a:t>Shoot beam through in both directions: take out variations along curve.</a:t>
            </a:r>
          </a:p>
          <a:p>
            <a:r>
              <a:rPr lang="en-US" dirty="0"/>
              <a:t>Divide subsequent data measurements by this shoot through for calibrated output.</a:t>
            </a:r>
          </a:p>
        </p:txBody>
      </p:sp>
      <p:pic>
        <p:nvPicPr>
          <p:cNvPr id="17" name="Content Placeholder 16" descr="Chart, histogram&#10;&#10;Description automatically generated">
            <a:extLst>
              <a:ext uri="{FF2B5EF4-FFF2-40B4-BE49-F238E27FC236}">
                <a16:creationId xmlns:a16="http://schemas.microsoft.com/office/drawing/2014/main" id="{A6F1D1A5-C492-3846-21FC-536A1284598E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2" r="9166"/>
          <a:stretch/>
        </p:blipFill>
        <p:spPr>
          <a:xfrm>
            <a:off x="8042433" y="1018841"/>
            <a:ext cx="4054977" cy="30244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6315-0F5B-75D0-16D0-2FE92A9C22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92BFF2-DC8A-EA47-2B79-689CB78AA10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9663F5-642D-7C20-4DB7-FE5139CD56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pic>
        <p:nvPicPr>
          <p:cNvPr id="16" name="Content Placeholder 15" descr="Chart, line chart&#10;&#10;Description automatically generated">
            <a:extLst>
              <a:ext uri="{FF2B5EF4-FFF2-40B4-BE49-F238E27FC236}">
                <a16:creationId xmlns:a16="http://schemas.microsoft.com/office/drawing/2014/main" id="{0480AEBB-0C31-8D1A-BF0A-501FDE2955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2" r="9150"/>
          <a:stretch/>
        </p:blipFill>
        <p:spPr>
          <a:xfrm>
            <a:off x="4050628" y="1018841"/>
            <a:ext cx="4054976" cy="3024466"/>
          </a:xfrm>
          <a:prstGeom prst="rect">
            <a:avLst/>
          </a:prstGeom>
        </p:spPr>
      </p:pic>
      <p:pic>
        <p:nvPicPr>
          <p:cNvPr id="18" name="Content Placeholder 17" descr="Chart, histogram&#10;&#10;Description automatically generated">
            <a:extLst>
              <a:ext uri="{FF2B5EF4-FFF2-40B4-BE49-F238E27FC236}">
                <a16:creationId xmlns:a16="http://schemas.microsoft.com/office/drawing/2014/main" id="{35B1CD7F-74ED-0F2C-36CA-62C1C1D280DA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 rotWithShape="1">
          <a:blip r:embed="rId4"/>
          <a:srcRect l="2421" t="9475" r="8824"/>
          <a:stretch/>
        </p:blipFill>
        <p:spPr>
          <a:xfrm>
            <a:off x="126674" y="1052863"/>
            <a:ext cx="3909297" cy="2990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9D7628-CD17-F8D0-93BC-892BE6B74C90}"/>
              </a:ext>
            </a:extLst>
          </p:cNvPr>
          <p:cNvSpPr txBox="1"/>
          <p:nvPr/>
        </p:nvSpPr>
        <p:spPr>
          <a:xfrm>
            <a:off x="2081322" y="1135117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Shoot through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55EB3-C2E4-D1E1-850C-BB7C640CBA4A}"/>
              </a:ext>
            </a:extLst>
          </p:cNvPr>
          <p:cNvSpPr txBox="1"/>
          <p:nvPr/>
        </p:nvSpPr>
        <p:spPr>
          <a:xfrm>
            <a:off x="6716198" y="1135117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Raw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547EFC-945D-4329-8274-DC52CCA62EB5}"/>
              </a:ext>
            </a:extLst>
          </p:cNvPr>
          <p:cNvSpPr txBox="1"/>
          <p:nvPr/>
        </p:nvSpPr>
        <p:spPr>
          <a:xfrm>
            <a:off x="10012461" y="1135117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Calibrated Data</a:t>
            </a:r>
          </a:p>
        </p:txBody>
      </p:sp>
    </p:spTree>
    <p:extLst>
      <p:ext uri="{BB962C8B-B14F-4D97-AF65-F5344CB8AC3E}">
        <p14:creationId xmlns:p14="http://schemas.microsoft.com/office/powerpoint/2010/main" val="1078863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205F-B213-4A1B-2F0F-9AD3945D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63E4-E383-CF7B-CD38-801910C86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4"/>
            <a:ext cx="6354371" cy="899846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sz="2200" dirty="0"/>
              <a:t>Black: Sheet Average Light Output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3B3-2B98-20AA-B638-A169AF4287E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AF4F72-90B6-BF42-0B8E-29AFE909D98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PBT Range QA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32C748-2EFE-93C1-B559-0F0EC6EC61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10/02/23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8F57-44A0-F447-363E-D504735A7206}"/>
              </a:ext>
            </a:extLst>
          </p:cNvPr>
          <p:cNvSpPr txBox="1"/>
          <p:nvPr/>
        </p:nvSpPr>
        <p:spPr>
          <a:xfrm rot="5400000">
            <a:off x="923492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47C8956-A5C8-E119-0A5D-06FDF49A5E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61" y="899999"/>
            <a:ext cx="4987264" cy="3001594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032FC5D-B569-83FA-402A-E174708EFB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47" y="3856398"/>
            <a:ext cx="4987278" cy="3001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0EB03B-DCA2-AD28-8727-07DC9F9833BB}"/>
              </a:ext>
            </a:extLst>
          </p:cNvPr>
          <p:cNvSpPr txBox="1"/>
          <p:nvPr/>
        </p:nvSpPr>
        <p:spPr>
          <a:xfrm>
            <a:off x="7998479" y="1164566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0145-E2D4-74C6-02D2-59739124BECD}"/>
              </a:ext>
            </a:extLst>
          </p:cNvPr>
          <p:cNvSpPr txBox="1"/>
          <p:nvPr/>
        </p:nvSpPr>
        <p:spPr>
          <a:xfrm>
            <a:off x="7998479" y="4288653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</p:spTree>
    <p:extLst>
      <p:ext uri="{BB962C8B-B14F-4D97-AF65-F5344CB8AC3E}">
        <p14:creationId xmlns:p14="http://schemas.microsoft.com/office/powerpoint/2010/main" val="98745462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48844</TotalTime>
  <Words>1198</Words>
  <Application>Microsoft Macintosh PowerPoint</Application>
  <PresentationFormat>Widescreen</PresentationFormat>
  <Paragraphs>207</Paragraphs>
  <Slides>19</Slides>
  <Notes>0</Notes>
  <HiddenSlides>1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Gill Sans</vt:lpstr>
      <vt:lpstr>Helvetica</vt:lpstr>
      <vt:lpstr>1_Default Design</vt:lpstr>
      <vt:lpstr>Dose Delivery Verification for Proton Beam Therapy and Detectors</vt:lpstr>
      <vt:lpstr>Proton Therapy: Dose Localisation</vt:lpstr>
      <vt:lpstr>Daily Quality Assurance (QA)</vt:lpstr>
      <vt:lpstr>Range Quality Assurance: The Challenge</vt:lpstr>
      <vt:lpstr>Enter the QuARC</vt:lpstr>
      <vt:lpstr>A Real Bragg Peak!</vt:lpstr>
      <vt:lpstr>UCLH Beam Tests</vt:lpstr>
      <vt:lpstr>Calibration Process</vt:lpstr>
      <vt:lpstr>UCLH Beam Test Results</vt:lpstr>
      <vt:lpstr>UCLH Beam Test Results</vt:lpstr>
      <vt:lpstr>UCLH Beam Test Results</vt:lpstr>
      <vt:lpstr>UCLH Beam Test Results</vt:lpstr>
      <vt:lpstr>UCLH Beam Test Results</vt:lpstr>
      <vt:lpstr>Web-Based GUI</vt:lpstr>
      <vt:lpstr>Detector Simulations</vt:lpstr>
      <vt:lpstr>Detector Simulations (2)</vt:lpstr>
      <vt:lpstr>Simulation Results</vt:lpstr>
      <vt:lpstr>Conclusions</vt:lpstr>
      <vt:lpstr>Thank You!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613</cp:revision>
  <cp:lastPrinted>2019-09-24T15:23:17Z</cp:lastPrinted>
  <dcterms:created xsi:type="dcterms:W3CDTF">2010-06-07T11:18:15Z</dcterms:created>
  <dcterms:modified xsi:type="dcterms:W3CDTF">2023-02-07T15:50:54Z</dcterms:modified>
</cp:coreProperties>
</file>