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3"/>
  </p:notesMasterIdLst>
  <p:handoutMasterIdLst>
    <p:handoutMasterId r:id="rId4"/>
  </p:handoutMasterIdLst>
  <p:sldIdLst>
    <p:sldId id="1904" r:id="rId2"/>
  </p:sldIdLst>
  <p:sldSz cx="12192000" cy="6858000"/>
  <p:notesSz cx="6731000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4B6"/>
    <a:srgbClr val="BBE0E3"/>
    <a:srgbClr val="FF6666"/>
    <a:srgbClr val="FF66FF"/>
    <a:srgbClr val="FF8000"/>
    <a:srgbClr val="FFCC66"/>
    <a:srgbClr val="FF3300"/>
    <a:srgbClr val="FF6699"/>
    <a:srgbClr val="DA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00F37B-EB01-B243-B4D9-EF4D9C66A34B}" v="16" dt="2023-03-06T18:09:37.4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20"/>
    <p:restoredTop sz="94831"/>
  </p:normalViewPr>
  <p:slideViewPr>
    <p:cSldViewPr snapToGrid="0">
      <p:cViewPr varScale="1">
        <p:scale>
          <a:sx n="128" d="100"/>
          <a:sy n="128" d="100"/>
        </p:scale>
        <p:origin x="200" y="6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696"/>
    </p:cViewPr>
  </p:outlineViewPr>
  <p:notesTextViewPr>
    <p:cViewPr>
      <p:scale>
        <a:sx n="100" d="100"/>
        <a:sy n="100" d="100"/>
      </p:scale>
      <p:origin x="0" y="0"/>
    </p:cViewPr>
  </p:notesText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Relationship Id="rId9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166848-B6B3-0E40-99EB-335DCCD76FFA}" type="datetime1">
              <a:rPr lang="en-US"/>
              <a:pPr>
                <a:defRPr/>
              </a:pPr>
              <a:t>3/6/23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353E13-0F1D-6B40-B39F-625C9248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E248C1-6CD0-9D4D-8471-F3774160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4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22821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3739-25AE-9B4D-82FB-6034A9E6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87F7-560A-2B41-8390-456840BCE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325627"/>
            <a:ext cx="103632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825438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2FE-85F5-CD46-8AA0-D3679E1AE3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066" y="1009804"/>
            <a:ext cx="58134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066" y="1649563"/>
            <a:ext cx="581345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070" y="1009804"/>
            <a:ext cx="580072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070" y="1649563"/>
            <a:ext cx="580072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" y="1"/>
            <a:ext cx="10274300" cy="81438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5E40-C26F-8344-BA7E-7F3901B21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9732-7090-5243-9344-BA656D109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F98F3DF1-1999-1244-9F76-F680F0D233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2"/>
          <p:cNvSpPr txBox="1">
            <a:spLocks/>
          </p:cNvSpPr>
          <p:nvPr userDrawn="1"/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F93F8F6A-AFA5-6B40-B58A-F98AEFC68033}" type="datetimeFigureOut">
              <a:rPr lang="en-US" sz="1400" smtClean="0">
                <a:latin typeface="+mn-lt"/>
              </a:rPr>
              <a:pPr/>
              <a:t>3/6/23</a:t>
            </a:fld>
            <a:endParaRPr lang="en-US" sz="1400">
              <a:latin typeface="+mn-lt"/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83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83066" y="265553"/>
            <a:ext cx="11818705" cy="6142183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86CFBEA-1E9E-E94C-BA22-821B3DB666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0088" y="68640"/>
            <a:ext cx="12031824" cy="6381536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EE4DF05-7B23-3C4E-9D68-FE77BDFB06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3063" y="300191"/>
            <a:ext cx="5811340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203765" y="300191"/>
            <a:ext cx="5798033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5364A573-65F9-1C4B-9D3C-8192F03B9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9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79" y="393184"/>
            <a:ext cx="4011084" cy="1162051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12" y="393184"/>
            <a:ext cx="7658381" cy="598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6279" y="1555235"/>
            <a:ext cx="4011084" cy="482011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40A78AC1-05FD-3D46-BED2-D129CCE2D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9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188976" y="1010233"/>
            <a:ext cx="11814048" cy="5397501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92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D5B6572B-AEFC-8443-B0EA-934312F469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5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72036" y="225433"/>
            <a:ext cx="2929757" cy="6194425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3066" y="225433"/>
            <a:ext cx="8685775" cy="6194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7A286E29-852E-4D4F-98EA-CB4F978B6A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203765" y="1010233"/>
            <a:ext cx="579803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B9FE-645A-744F-9B0E-AAC210996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7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6203765" y="1010233"/>
            <a:ext cx="579803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9D669-7161-404E-A5F0-BC46F7884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9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194500" y="3763825"/>
            <a:ext cx="11814248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194500" y="1010233"/>
            <a:ext cx="11814248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183063" y="1010233"/>
            <a:ext cx="11818732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00EE-498A-6946-B69D-F6B361271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3" y="3763825"/>
            <a:ext cx="11818732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814388"/>
          </a:xfrm>
          <a:prstGeom prst="rect">
            <a:avLst/>
          </a:prstGeom>
          <a:solidFill>
            <a:srgbClr val="1964B6"/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96B77F-BE9C-B52C-FED5-3D891E0C6A7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624" y="195853"/>
            <a:ext cx="2070376" cy="61853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7063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" y="1"/>
            <a:ext cx="102743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648F1-97B4-8D95-2CDA-E6C778FDAEE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561982" y="598282"/>
            <a:ext cx="203917" cy="2028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  <p:sldLayoutId id="2147486412" r:id="rId12"/>
    <p:sldLayoutId id="2147486413" r:id="rId13"/>
    <p:sldLayoutId id="2147486414" r:id="rId14"/>
    <p:sldLayoutId id="2147486416" r:id="rId15"/>
    <p:sldLayoutId id="2147486417" r:id="rId16"/>
    <p:sldLayoutId id="2147486418" r:id="rId17"/>
    <p:sldLayoutId id="2147486419" r:id="rId18"/>
    <p:sldLayoutId id="2147486420" r:id="rId19"/>
    <p:sldLayoutId id="2147486421" r:id="rId20"/>
    <p:sldLayoutId id="2147486422" r:id="rId2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charset="-128"/>
          <a:cs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Gill San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charset="-128"/>
          <a:cs typeface="Gill San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Gill San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  <a:cs typeface="Gill San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  <a:cs typeface="Gill Sans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ov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7.png"/><Relationship Id="rId4" Type="http://schemas.openxmlformats.org/officeDocument/2006/relationships/video" Target="../media/media2.mov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0E46C6A-4BA7-3797-0DDA-CBBB299B0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Beam Therapy: HEP In Action</a:t>
            </a:r>
          </a:p>
        </p:txBody>
      </p:sp>
      <p:pic>
        <p:nvPicPr>
          <p:cNvPr id="11" name="Content Placeholder 10" descr="CCEacc1_12-06.jpg">
            <a:extLst>
              <a:ext uri="{FF2B5EF4-FFF2-40B4-BE49-F238E27FC236}">
                <a16:creationId xmlns:a16="http://schemas.microsoft.com/office/drawing/2014/main" id="{701DE599-7BE4-1C69-088D-C9F09F9B3F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9675" y="3932945"/>
            <a:ext cx="4198564" cy="290890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3192A1-53BA-BE59-FE91-B2E9518A11CE}"/>
              </a:ext>
            </a:extLst>
          </p:cNvPr>
          <p:cNvGrpSpPr/>
          <p:nvPr/>
        </p:nvGrpSpPr>
        <p:grpSpPr>
          <a:xfrm>
            <a:off x="79676" y="898700"/>
            <a:ext cx="4198564" cy="2627673"/>
            <a:chOff x="79676" y="3863372"/>
            <a:chExt cx="4198564" cy="2627673"/>
          </a:xfrm>
        </p:grpSpPr>
        <p:pic>
          <p:nvPicPr>
            <p:cNvPr id="12" name="Content Placeholder 12">
              <a:extLst>
                <a:ext uri="{FF2B5EF4-FFF2-40B4-BE49-F238E27FC236}">
                  <a16:creationId xmlns:a16="http://schemas.microsoft.com/office/drawing/2014/main" id="{98B5BC3E-5B39-FE0D-30DB-9F81A5334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676" y="3863372"/>
              <a:ext cx="4198564" cy="262767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9BCE6C-FB71-89B2-1A03-95299DCE37F5}"/>
                </a:ext>
              </a:extLst>
            </p:cNvPr>
            <p:cNvSpPr txBox="1"/>
            <p:nvPr/>
          </p:nvSpPr>
          <p:spPr>
            <a:xfrm>
              <a:off x="158838" y="6069380"/>
              <a:ext cx="772815" cy="3231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FFFF00"/>
                  </a:solidFill>
                </a:rPr>
                <a:t>X-rays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DCD1DF-8240-9DB9-3C32-99AFD6BAE9C1}"/>
                </a:ext>
              </a:extLst>
            </p:cNvPr>
            <p:cNvSpPr txBox="1"/>
            <p:nvPr/>
          </p:nvSpPr>
          <p:spPr>
            <a:xfrm>
              <a:off x="3338422" y="3951889"/>
              <a:ext cx="867081" cy="3231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FFFF00"/>
                  </a:solidFill>
                </a:rPr>
                <a:t>Protons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FEC71EC-43F9-E853-3965-FC8D8CB2AA4A}"/>
              </a:ext>
            </a:extLst>
          </p:cNvPr>
          <p:cNvSpPr txBox="1"/>
          <p:nvPr/>
        </p:nvSpPr>
        <p:spPr>
          <a:xfrm>
            <a:off x="183887" y="3441706"/>
            <a:ext cx="4094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Proton therapy gives more accurate does than photons. But where…?</a:t>
            </a:r>
          </a:p>
        </p:txBody>
      </p:sp>
      <p:pic>
        <p:nvPicPr>
          <p:cNvPr id="17" name="Stack Holder" descr="Stack Holder">
            <a:hlinkClick r:id="" action="ppaction://media"/>
            <a:extLst>
              <a:ext uri="{FF2B5EF4-FFF2-40B4-BE49-F238E27FC236}">
                <a16:creationId xmlns:a16="http://schemas.microsoft.com/office/drawing/2014/main" id="{91618AA1-4CCE-3853-D522-B0021FD4F4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9664" t="-58" r="9936" b="58"/>
          <a:stretch/>
        </p:blipFill>
        <p:spPr>
          <a:xfrm>
            <a:off x="4332755" y="898700"/>
            <a:ext cx="4340647" cy="3036833"/>
          </a:xfrm>
          <a:prstGeom prst="rect">
            <a:avLst/>
          </a:prstGeom>
        </p:spPr>
      </p:pic>
      <p:pic>
        <p:nvPicPr>
          <p:cNvPr id="18" name="run21" descr="run21">
            <a:hlinkClick r:id="" action="ppaction://media"/>
            <a:extLst>
              <a:ext uri="{FF2B5EF4-FFF2-40B4-BE49-F238E27FC236}">
                <a16:creationId xmlns:a16="http://schemas.microsoft.com/office/drawing/2014/main" id="{146335FB-B95A-E5D0-9605-B26E20A6B4D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r="872" b="22261"/>
          <a:stretch/>
        </p:blipFill>
        <p:spPr>
          <a:xfrm>
            <a:off x="5723673" y="4006151"/>
            <a:ext cx="6451996" cy="2758562"/>
          </a:xfrm>
          <a:prstGeom prst="rect">
            <a:avLst/>
          </a:prstGeom>
        </p:spPr>
      </p:pic>
      <p:pic>
        <p:nvPicPr>
          <p:cNvPr id="19" name="Content Placeholder 13" descr="Chart&#10;&#10;Description automatically generated">
            <a:extLst>
              <a:ext uri="{FF2B5EF4-FFF2-40B4-BE49-F238E27FC236}">
                <a16:creationId xmlns:a16="http://schemas.microsoft.com/office/drawing/2014/main" id="{FA2B6C96-DDCA-04AE-F80F-D4275A02F5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5320" y="3814604"/>
            <a:ext cx="3040123" cy="2342021"/>
          </a:xfrm>
          <a:prstGeom prst="rect">
            <a:avLst/>
          </a:prstGeom>
        </p:spPr>
      </p:pic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785EBEBD-E19D-8AFA-DE92-77CF7CD09D7D}"/>
              </a:ext>
            </a:extLst>
          </p:cNvPr>
          <p:cNvSpPr txBox="1">
            <a:spLocks/>
          </p:cNvSpPr>
          <p:nvPr/>
        </p:nvSpPr>
        <p:spPr>
          <a:xfrm>
            <a:off x="8727917" y="885007"/>
            <a:ext cx="3384407" cy="3113582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The Quality Assurance Range Calorimeter (</a:t>
            </a:r>
            <a:r>
              <a:rPr lang="en-US" kern="0" dirty="0" err="1"/>
              <a:t>QuARC</a:t>
            </a:r>
            <a:r>
              <a:rPr lang="en-US" kern="0" dirty="0"/>
              <a:t>) measures proton range in plastic scintillator.</a:t>
            </a:r>
          </a:p>
          <a:p>
            <a:r>
              <a:rPr lang="en-US" kern="0" dirty="0"/>
              <a:t>Controlled by Raspberry Pi and FPGA with web-based GUI.</a:t>
            </a:r>
          </a:p>
          <a:p>
            <a:r>
              <a:rPr lang="en-US" kern="0" dirty="0"/>
              <a:t>PhD Project:</a:t>
            </a:r>
          </a:p>
          <a:p>
            <a:pPr lvl="1"/>
            <a:r>
              <a:rPr lang="en-US" kern="0" dirty="0"/>
              <a:t>Fit Bragg curve on FPGA.</a:t>
            </a:r>
          </a:p>
          <a:p>
            <a:pPr lvl="1"/>
            <a:r>
              <a:rPr lang="en-US" kern="0" dirty="0"/>
              <a:t>Extend to heavier ions: Helium, Carbon, Oxygen.</a:t>
            </a:r>
          </a:p>
          <a:p>
            <a:pPr lvl="1"/>
            <a:r>
              <a:rPr lang="en-US" kern="0" dirty="0"/>
              <a:t>Use Machine Learning to optimize fast fitting of Bragg curves.</a:t>
            </a:r>
          </a:p>
          <a:p>
            <a:pPr lvl="1"/>
            <a:r>
              <a:rPr lang="en-US" kern="0" dirty="0"/>
              <a:t>Add beam spot measurement for full 3D reconstruction.</a:t>
            </a:r>
          </a:p>
          <a:p>
            <a:pPr lvl="1"/>
            <a:r>
              <a:rPr lang="en-US" kern="0" dirty="0"/>
              <a:t>Install in a hospital…</a:t>
            </a:r>
          </a:p>
        </p:txBody>
      </p:sp>
      <p:pic>
        <p:nvPicPr>
          <p:cNvPr id="21" name="Content Placeholder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C811777-F61D-3FE3-3A2F-886352A014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28109" y="885007"/>
            <a:ext cx="10535782" cy="594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5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43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remove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48868</TotalTime>
  <Words>91</Words>
  <Application>Microsoft Macintosh PowerPoint</Application>
  <PresentationFormat>Widescreen</PresentationFormat>
  <Paragraphs>12</Paragraphs>
  <Slides>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Gill Sans</vt:lpstr>
      <vt:lpstr>Helvetica</vt:lpstr>
      <vt:lpstr>1_Default Design</vt:lpstr>
      <vt:lpstr>Proton Beam Therapy: HEP In Action</vt:lpstr>
    </vt:vector>
  </TitlesOfParts>
  <Company>Imperial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Front End Test Stand</dc:title>
  <dc:creator>Simon Jolly</dc:creator>
  <cp:lastModifiedBy>Jolly, Simon</cp:lastModifiedBy>
  <cp:revision>613</cp:revision>
  <cp:lastPrinted>2019-09-24T15:23:17Z</cp:lastPrinted>
  <dcterms:created xsi:type="dcterms:W3CDTF">2010-06-07T11:18:15Z</dcterms:created>
  <dcterms:modified xsi:type="dcterms:W3CDTF">2023-03-06T18:09:43Z</dcterms:modified>
</cp:coreProperties>
</file>