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2"/>
    <p:restoredTop sz="94664"/>
  </p:normalViewPr>
  <p:slideViewPr>
    <p:cSldViewPr snapToGrid="0">
      <p:cViewPr varScale="1">
        <p:scale>
          <a:sx n="191" d="100"/>
          <a:sy n="191" d="100"/>
        </p:scale>
        <p:origin x="1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EA35-11B5-124B-A7B5-BBBC1E2721A1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4009B-8D39-9947-AEF8-D5840A9AD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5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CEE3-88C8-43BA-8CD7-0B7A65D3E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2D4BD-E7D8-0B48-73C2-3F806AAA0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FEDC3-1B74-F535-ACE5-4A9C6E4E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2F6C-84E6-9B49-AE44-11B2C6E138B1}" type="datetime1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53B8-7A4F-F89F-BE0E-51BE4657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0AF8A-4F85-8299-F202-0894B00B7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5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8097-1252-DCF1-D02A-7275DCE8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79340-469F-A8B2-520B-34E821FA8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269AB-548B-1FA0-11F4-03CCFD3E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98CB-F038-7742-A139-72C2545C20A9}" type="datetime1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6F8A-219A-99F1-7957-890C5BB37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E4141-9180-FA5D-A84F-13CFCAD2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33D2-51DC-0228-D713-BD524E7C8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75FB4-EE88-2A9D-4415-7BFE59627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1CDBE-8FF0-52B4-B498-3E862975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8B86-DE0A-834F-84EE-41F2696B32D9}" type="datetime1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58A6C-F254-851B-2D2B-10D09FE1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EAEC2-DEFC-5ACE-B471-AFBB0A1E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5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396F-924B-E7D9-4CF6-CFED8180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56CCF-3965-AE5F-6D3E-582981AF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70C45-1D7B-CEAC-82A8-AAF13E3C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83B9-245B-824D-BB89-942475B0E014}" type="datetime1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4536-542F-2D8A-5CF8-93D9ACEF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1C6F-ECC8-78C8-626F-0497B667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5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67BC-48C5-71D7-7E53-353F0EEE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0B107-E144-E977-8B08-E03341564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E0AB-5703-8F5C-5BC2-4DBF3F5E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11F8-572F-0345-A6AC-798EBD84C143}" type="datetime1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FF24-87EA-B4D3-DF2B-5BABE309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0C145-1948-75C4-4B4C-E0F36DC1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0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90DCA-347C-F37D-F0BB-D018C828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EAAB3-5740-5F23-4B9D-2EC2C2987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7E9EA-D59F-8FF1-08E2-89DFC813A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6E42E-D070-8A26-9450-0408B024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4AD52-645A-5845-9468-476A4861ADE8}" type="datetime1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4F1CC-0038-D508-02EB-D1359F0E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0256C-B3B1-623F-13A4-7A2D789E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69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A2CF-44BF-9196-032A-AB2004FC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3ADA7-B846-ABB7-9DF2-D420480A4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DB94A-DD76-7087-6D35-C03FFBEDB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D98D9-3009-3E62-AE77-444964315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BE789-D348-6E67-E6FD-FC3E41198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41A1B3-45B3-CB82-4431-2007B952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AC1A-7D36-784E-B4A1-BF44D57A6B6F}" type="datetime1">
              <a:rPr lang="en-GB" smtClean="0"/>
              <a:t>24/05/2023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0B0D5B-2DEC-18DF-37EF-BE8C09D5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20239-BD08-ED50-ADFB-ED97289A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82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3F8E-D6D8-08F2-710E-36185503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AE530-C169-BBE1-73D7-898E0704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110E-7ECE-7E4B-9546-B5F2937E5A01}" type="datetime1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A31AE-D5C6-121F-D8C2-0D94ABBE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AE84D-0074-97B0-E047-B3FE56B5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6E1F5-7356-4E20-523E-70B25566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A17-64E2-904B-A9C2-4EB3EEA54112}" type="datetime1">
              <a:rPr lang="en-GB" smtClean="0"/>
              <a:t>24/05/2023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C0AEF-76AD-6404-9A11-2EB0961B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614F9-5E94-1FD1-ECF2-CD496281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9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1BFC3-9082-A6C2-CEAC-1601A26D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B1906-5B2D-4761-BE76-3F2EEDF2D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004FD-C924-EA22-22EB-62EBFC082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67ADB-B600-4AB5-F2BA-21BC8BD2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FAE4B-2339-2F4C-944E-2501E12B0375}" type="datetime1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9BD7C-A44A-4420-B114-B0E91CA2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F7BB1-E599-864D-7C6D-CF2BBCE3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5ECE-3F54-BDF9-EDFD-FBAEC885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38C70-8B69-D990-4B4A-F8CDFCD6F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BCD45-969D-B7D0-6FD8-7803D83CF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33E7A-7D07-36C4-7758-20FE2C8A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A8D9-5FE2-3E4F-BEBB-228E4BA628A0}" type="datetime1">
              <a:rPr lang="en-GB" smtClean="0"/>
              <a:t>24/05/2023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AE07F-8AC3-883A-7342-92822BB6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5131A-5560-7DE0-652B-18BF766E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8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6AB48-3219-52CE-DB4F-43AF476B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0FAE4-C200-EC05-B3EE-3D1FAF963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8AFB4-C083-96CE-D376-CE3698139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6F58-4276-FE43-9BFD-CC000673401F}" type="datetime1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EACA3-616C-09A5-3ED8-908FAE193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08365-3FF9-35DA-A3DC-F20C51D47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5E8D-6A4F-E840-9067-CF222FD64A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8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i.org/10.1088/0031-9155/56/11/N0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CADD4-5EA4-6D30-F858-9662F06EB1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Clatterbridge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2DE54-7713-2B79-51E3-8FBC8071F2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18</a:t>
            </a:r>
            <a:r>
              <a:rPr lang="en-GB" baseline="30000" dirty="0"/>
              <a:t>th</a:t>
            </a:r>
            <a:r>
              <a:rPr lang="en-GB" dirty="0"/>
              <a:t> May 2023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DF822-08F0-9CD6-E95C-2BA2B910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1</a:t>
            </a:fld>
            <a:endParaRPr lang="en-GB"/>
          </a:p>
        </p:txBody>
      </p:sp>
      <p:pic>
        <p:nvPicPr>
          <p:cNvPr id="6" name="Picture 5" descr="A sign on a wood surface&#10;&#10;Description automatically generated with low confidence">
            <a:extLst>
              <a:ext uri="{FF2B5EF4-FFF2-40B4-BE49-F238E27FC236}">
                <a16:creationId xmlns:a16="http://schemas.microsoft.com/office/drawing/2014/main" id="{95696450-23D1-2B42-EE99-53406E6AAE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1362" y="3743229"/>
            <a:ext cx="2015976" cy="4213566"/>
          </a:xfrm>
          <a:prstGeom prst="rect">
            <a:avLst/>
          </a:prstGeom>
        </p:spPr>
      </p:pic>
      <p:pic>
        <p:nvPicPr>
          <p:cNvPr id="8" name="Picture 7" descr="A close up of a yellow level&#10;&#10;Description automatically generated with low confidence">
            <a:extLst>
              <a:ext uri="{FF2B5EF4-FFF2-40B4-BE49-F238E27FC236}">
                <a16:creationId xmlns:a16="http://schemas.microsoft.com/office/drawing/2014/main" id="{1ABC70CC-3C10-37EA-9E14-5EC3D9C8C7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4751" y="1970898"/>
            <a:ext cx="3014417" cy="2260813"/>
          </a:xfrm>
          <a:prstGeom prst="rect">
            <a:avLst/>
          </a:prstGeom>
        </p:spPr>
      </p:pic>
      <p:pic>
        <p:nvPicPr>
          <p:cNvPr id="10" name="Picture 9" descr="A picture containing machine, indoor, steel, engineering&#10;&#10;Description automatically generated">
            <a:extLst>
              <a:ext uri="{FF2B5EF4-FFF2-40B4-BE49-F238E27FC236}">
                <a16:creationId xmlns:a16="http://schemas.microsoft.com/office/drawing/2014/main" id="{E79FAE41-A290-3EC9-2C65-9F596642CC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098" y="4401524"/>
            <a:ext cx="4444467" cy="2456476"/>
          </a:xfrm>
          <a:prstGeom prst="rect">
            <a:avLst/>
          </a:prstGeom>
        </p:spPr>
      </p:pic>
      <p:pic>
        <p:nvPicPr>
          <p:cNvPr id="12" name="Picture 11" descr="A person and person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48C17FD3-6B87-EBE4-6729-768F457626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17141" y="1249740"/>
            <a:ext cx="3602038" cy="2701529"/>
          </a:xfrm>
          <a:prstGeom prst="rect">
            <a:avLst/>
          </a:prstGeom>
        </p:spPr>
      </p:pic>
      <p:pic>
        <p:nvPicPr>
          <p:cNvPr id="14" name="Picture 13" descr="A group of cows in a field&#10;&#10;Description automatically generated with medium confidence">
            <a:extLst>
              <a:ext uri="{FF2B5EF4-FFF2-40B4-BE49-F238E27FC236}">
                <a16:creationId xmlns:a16="http://schemas.microsoft.com/office/drawing/2014/main" id="{1BECEC72-A18F-E910-31D8-EE316FDE78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0666" y="121841"/>
            <a:ext cx="4676521" cy="23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B363-BB5B-F9A9-C4FD-4539A459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Spread-Out Bragg Peak 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C129-E185-88A4-22F3-3AD629FBF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Analogous extension to the </a:t>
            </a:r>
            <a:r>
              <a:rPr lang="en-GB" dirty="0" err="1"/>
              <a:t>Kelleter</a:t>
            </a:r>
            <a:r>
              <a:rPr lang="en-GB" dirty="0"/>
              <a:t> model as </a:t>
            </a:r>
            <a:r>
              <a:rPr lang="en-GB" dirty="0" err="1"/>
              <a:t>Jette</a:t>
            </a:r>
            <a:r>
              <a:rPr lang="en-GB" dirty="0"/>
              <a:t> and Chen did with the Bortfeld model: </a:t>
            </a:r>
            <a:r>
              <a:rPr lang="en-GB" dirty="0">
                <a:hlinkClick r:id="rId2"/>
              </a:rPr>
              <a:t>https://doi.org/10.1088/0031-9155/56/11/N01</a:t>
            </a:r>
            <a:endParaRPr lang="en-GB" dirty="0"/>
          </a:p>
          <a:p>
            <a:r>
              <a:rPr lang="en-GB" dirty="0"/>
              <a:t>Combine </a:t>
            </a:r>
            <a:r>
              <a:rPr lang="en-GB" i="1" dirty="0"/>
              <a:t>n</a:t>
            </a:r>
            <a:r>
              <a:rPr lang="en-GB" dirty="0"/>
              <a:t> (quenched) Bragg curves to produce an SOBP where the range of the k</a:t>
            </a:r>
            <a:r>
              <a:rPr lang="en-GB" baseline="30000" dirty="0"/>
              <a:t>th</a:t>
            </a:r>
            <a:r>
              <a:rPr lang="en-GB" dirty="0"/>
              <a:t> curve,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dirty="0"/>
              <a:t>, is calculated using: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And each Bragg curve’s weight, </a:t>
            </a:r>
            <a:r>
              <a:rPr lang="en-GB" i="1" dirty="0" err="1"/>
              <a:t>w</a:t>
            </a:r>
            <a:r>
              <a:rPr lang="en-GB" i="1" baseline="-25000" dirty="0" err="1"/>
              <a:t>k</a:t>
            </a:r>
            <a:r>
              <a:rPr lang="en-GB" dirty="0"/>
              <a:t>, is: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3F1F3-BF0B-121E-6BE5-71680526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A picture containing font, line, diagram, white&#10;&#10;Description automatically generated">
            <a:extLst>
              <a:ext uri="{FF2B5EF4-FFF2-40B4-BE49-F238E27FC236}">
                <a16:creationId xmlns:a16="http://schemas.microsoft.com/office/drawing/2014/main" id="{8E058B54-4A46-475C-4FF9-59ECD92BB7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908" y="3625057"/>
            <a:ext cx="3056184" cy="778338"/>
          </a:xfrm>
          <a:prstGeom prst="rect">
            <a:avLst/>
          </a:prstGeom>
        </p:spPr>
      </p:pic>
      <p:pic>
        <p:nvPicPr>
          <p:cNvPr id="8" name="Picture 7" descr="A picture containing text, font, white, handwriting&#10;&#10;Description automatically generated">
            <a:extLst>
              <a:ext uri="{FF2B5EF4-FFF2-40B4-BE49-F238E27FC236}">
                <a16:creationId xmlns:a16="http://schemas.microsoft.com/office/drawing/2014/main" id="{013549D7-3A90-B31B-6569-D123398B5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118185"/>
            <a:ext cx="6612584" cy="1739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1353F3-B5DB-1A9B-FE9A-CEC538D3964A}"/>
              </a:ext>
            </a:extLst>
          </p:cNvPr>
          <p:cNvSpPr txBox="1"/>
          <p:nvPr/>
        </p:nvSpPr>
        <p:spPr>
          <a:xfrm>
            <a:off x="7999977" y="4347243"/>
            <a:ext cx="3780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new free parameters in fit:</a:t>
            </a:r>
          </a:p>
          <a:p>
            <a:r>
              <a:rPr lang="en-GB" i="1" dirty="0" err="1"/>
              <a:t>χ</a:t>
            </a:r>
            <a:r>
              <a:rPr lang="en-GB" dirty="0"/>
              <a:t> = ratio of SOBP range/width (0.5-1)</a:t>
            </a:r>
          </a:p>
          <a:p>
            <a:r>
              <a:rPr lang="en-GB" i="1" dirty="0"/>
              <a:t>p</a:t>
            </a:r>
            <a:r>
              <a:rPr lang="en-GB" dirty="0"/>
              <a:t> = exponent in Bragg-</a:t>
            </a:r>
            <a:r>
              <a:rPr lang="en-GB" dirty="0" err="1"/>
              <a:t>Kleeman</a:t>
            </a:r>
            <a:r>
              <a:rPr lang="en-GB" dirty="0"/>
              <a:t> range-energy relation </a:t>
            </a:r>
          </a:p>
          <a:p>
            <a:endParaRPr lang="en-GB" dirty="0"/>
          </a:p>
          <a:p>
            <a:r>
              <a:rPr lang="en-GB" i="1" dirty="0"/>
              <a:t>p </a:t>
            </a:r>
            <a:r>
              <a:rPr lang="en-GB" dirty="0"/>
              <a:t>needs to be free to address tilt in recovered SOBP.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24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51DD-AA71-8F92-DC10-D313AF54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SOBP Ref: 292/92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A35681-86AC-DBE8-C5BB-656057DE8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02" t="9429" b="3271"/>
          <a:stretch/>
        </p:blipFill>
        <p:spPr>
          <a:xfrm rot="5400000">
            <a:off x="3953075" y="156837"/>
            <a:ext cx="5142754" cy="79293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0EA9-A15D-9D45-6927-3D4D5A38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F4E3B-FC04-A3D7-7C73-7D4835A30F6C}"/>
              </a:ext>
            </a:extLst>
          </p:cNvPr>
          <p:cNvSpPr txBox="1"/>
          <p:nvPr/>
        </p:nvSpPr>
        <p:spPr>
          <a:xfrm>
            <a:off x="214792" y="3105834"/>
            <a:ext cx="23450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Range: 28.8 mm</a:t>
            </a:r>
          </a:p>
          <a:p>
            <a:r>
              <a:rPr lang="en-GB" dirty="0"/>
              <a:t>Modulation: 14.1 mm</a:t>
            </a:r>
          </a:p>
          <a:p>
            <a:r>
              <a:rPr lang="en-GB" dirty="0"/>
              <a:t>(eye tissue)</a:t>
            </a:r>
          </a:p>
          <a:p>
            <a:endParaRPr lang="en-GB" dirty="0"/>
          </a:p>
          <a:p>
            <a:r>
              <a:rPr lang="en-GB" dirty="0"/>
              <a:t>Range: 30.24 mm</a:t>
            </a:r>
          </a:p>
          <a:p>
            <a:r>
              <a:rPr lang="en-GB" dirty="0"/>
              <a:t>Modulation: 14.81 mm</a:t>
            </a:r>
          </a:p>
          <a:p>
            <a:r>
              <a:rPr lang="en-GB" dirty="0"/>
              <a:t>(WET)</a:t>
            </a:r>
          </a:p>
        </p:txBody>
      </p:sp>
    </p:spTree>
    <p:extLst>
      <p:ext uri="{BB962C8B-B14F-4D97-AF65-F5344CB8AC3E}">
        <p14:creationId xmlns:p14="http://schemas.microsoft.com/office/powerpoint/2010/main" val="408134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51DD-AA71-8F92-DC10-D313AF54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SOBP Ref: 132/19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0EA9-A15D-9D45-6927-3D4D5A38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F4E3B-FC04-A3D7-7C73-7D4835A30F6C}"/>
              </a:ext>
            </a:extLst>
          </p:cNvPr>
          <p:cNvSpPr txBox="1"/>
          <p:nvPr/>
        </p:nvSpPr>
        <p:spPr>
          <a:xfrm>
            <a:off x="214792" y="3105834"/>
            <a:ext cx="23450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Range: 27.3 mm</a:t>
            </a:r>
          </a:p>
          <a:p>
            <a:r>
              <a:rPr lang="en-GB" dirty="0"/>
              <a:t>Modulation: 27.3 mm</a:t>
            </a:r>
          </a:p>
          <a:p>
            <a:r>
              <a:rPr lang="en-GB" dirty="0"/>
              <a:t>(eye tissue)</a:t>
            </a:r>
          </a:p>
          <a:p>
            <a:endParaRPr lang="en-GB" dirty="0"/>
          </a:p>
          <a:p>
            <a:r>
              <a:rPr lang="en-GB" dirty="0"/>
              <a:t>Range: 28.67 mm</a:t>
            </a:r>
          </a:p>
          <a:p>
            <a:r>
              <a:rPr lang="en-GB" dirty="0"/>
              <a:t>Modulation: 28.67 mm</a:t>
            </a:r>
          </a:p>
          <a:p>
            <a:r>
              <a:rPr lang="en-GB" dirty="0"/>
              <a:t>(WET)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D91FEA5-3FB2-9B34-47F3-99E5900CD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8" t="9287" b="2989"/>
          <a:stretch/>
        </p:blipFill>
        <p:spPr>
          <a:xfrm rot="5400000">
            <a:off x="3911237" y="49034"/>
            <a:ext cx="5270202" cy="8144923"/>
          </a:xfrm>
        </p:spPr>
      </p:pic>
    </p:spTree>
    <p:extLst>
      <p:ext uri="{BB962C8B-B14F-4D97-AF65-F5344CB8AC3E}">
        <p14:creationId xmlns:p14="http://schemas.microsoft.com/office/powerpoint/2010/main" val="2526830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51DD-AA71-8F92-DC10-D313AF54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SOBP Ref: 769/02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0EA9-A15D-9D45-6927-3D4D5A38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F4E3B-FC04-A3D7-7C73-7D4835A30F6C}"/>
              </a:ext>
            </a:extLst>
          </p:cNvPr>
          <p:cNvSpPr txBox="1"/>
          <p:nvPr/>
        </p:nvSpPr>
        <p:spPr>
          <a:xfrm>
            <a:off x="214792" y="3105834"/>
            <a:ext cx="23450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Range: 29.3 mm</a:t>
            </a:r>
          </a:p>
          <a:p>
            <a:r>
              <a:rPr lang="en-GB" dirty="0"/>
              <a:t>Modulation: 29.3 mm</a:t>
            </a:r>
          </a:p>
          <a:p>
            <a:r>
              <a:rPr lang="en-GB" dirty="0"/>
              <a:t>(eye tissue)</a:t>
            </a:r>
          </a:p>
          <a:p>
            <a:endParaRPr lang="en-GB" dirty="0"/>
          </a:p>
          <a:p>
            <a:r>
              <a:rPr lang="en-GB" dirty="0"/>
              <a:t>Range: 30.77 mm</a:t>
            </a:r>
          </a:p>
          <a:p>
            <a:r>
              <a:rPr lang="en-GB" dirty="0"/>
              <a:t>Modulation: 30.77 mm</a:t>
            </a:r>
          </a:p>
          <a:p>
            <a:r>
              <a:rPr lang="en-GB" dirty="0"/>
              <a:t>(WET)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90617C-8CDB-8514-DE3A-7B9E06720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8" t="9288" b="3129"/>
          <a:stretch/>
        </p:blipFill>
        <p:spPr>
          <a:xfrm rot="5400000">
            <a:off x="3878848" y="144457"/>
            <a:ext cx="5155003" cy="7954078"/>
          </a:xfrm>
        </p:spPr>
      </p:pic>
    </p:spTree>
    <p:extLst>
      <p:ext uri="{BB962C8B-B14F-4D97-AF65-F5344CB8AC3E}">
        <p14:creationId xmlns:p14="http://schemas.microsoft.com/office/powerpoint/2010/main" val="1369601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3BE257-D357-ABA3-F60F-A061F1544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8" t="9429" b="3271"/>
          <a:stretch/>
        </p:blipFill>
        <p:spPr>
          <a:xfrm rot="5400000">
            <a:off x="3748971" y="-92447"/>
            <a:ext cx="5479732" cy="84278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651DD-AA71-8F92-DC10-D313AF54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SOBP Ref: 172/91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0EA9-A15D-9D45-6927-3D4D5A38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F4E3B-FC04-A3D7-7C73-7D4835A30F6C}"/>
              </a:ext>
            </a:extLst>
          </p:cNvPr>
          <p:cNvSpPr txBox="1"/>
          <p:nvPr/>
        </p:nvSpPr>
        <p:spPr>
          <a:xfrm>
            <a:off x="214792" y="3105834"/>
            <a:ext cx="23450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Range: 23.9 mm</a:t>
            </a:r>
          </a:p>
          <a:p>
            <a:r>
              <a:rPr lang="en-GB" dirty="0"/>
              <a:t>Modulation: 16.5 mm</a:t>
            </a:r>
          </a:p>
          <a:p>
            <a:r>
              <a:rPr lang="en-GB" dirty="0"/>
              <a:t>(eye tissue)</a:t>
            </a:r>
          </a:p>
          <a:p>
            <a:endParaRPr lang="en-GB" dirty="0"/>
          </a:p>
          <a:p>
            <a:r>
              <a:rPr lang="en-GB" dirty="0"/>
              <a:t>Range: 25.1 mm</a:t>
            </a:r>
          </a:p>
          <a:p>
            <a:r>
              <a:rPr lang="en-GB" dirty="0"/>
              <a:t>Modulation: 17.33 mm</a:t>
            </a:r>
          </a:p>
          <a:p>
            <a:r>
              <a:rPr lang="en-GB" dirty="0"/>
              <a:t>(WET)</a:t>
            </a:r>
          </a:p>
        </p:txBody>
      </p:sp>
    </p:spTree>
    <p:extLst>
      <p:ext uri="{BB962C8B-B14F-4D97-AF65-F5344CB8AC3E}">
        <p14:creationId xmlns:p14="http://schemas.microsoft.com/office/powerpoint/2010/main" val="196133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51DD-AA71-8F92-DC10-D313AF542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SOBP Ref: 770/02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0EA9-A15D-9D45-6927-3D4D5A384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F4E3B-FC04-A3D7-7C73-7D4835A30F6C}"/>
              </a:ext>
            </a:extLst>
          </p:cNvPr>
          <p:cNvSpPr txBox="1"/>
          <p:nvPr/>
        </p:nvSpPr>
        <p:spPr>
          <a:xfrm>
            <a:off x="214792" y="3105834"/>
            <a:ext cx="22279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Range: 5.6 mm</a:t>
            </a:r>
          </a:p>
          <a:p>
            <a:r>
              <a:rPr lang="en-GB" dirty="0"/>
              <a:t>Modulation: 5.6 mm</a:t>
            </a:r>
          </a:p>
          <a:p>
            <a:r>
              <a:rPr lang="en-GB" dirty="0"/>
              <a:t>(eye tissue)</a:t>
            </a:r>
          </a:p>
          <a:p>
            <a:endParaRPr lang="en-GB" dirty="0"/>
          </a:p>
          <a:p>
            <a:r>
              <a:rPr lang="en-GB" dirty="0"/>
              <a:t>Range: 5.88 mm</a:t>
            </a:r>
          </a:p>
          <a:p>
            <a:r>
              <a:rPr lang="en-GB" dirty="0"/>
              <a:t>Modulation: 5.88 mm</a:t>
            </a:r>
          </a:p>
          <a:p>
            <a:r>
              <a:rPr lang="en-GB" dirty="0"/>
              <a:t>(WET)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3BB233-6155-B906-485A-2797A95BF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8" t="9569" b="3271"/>
          <a:stretch/>
        </p:blipFill>
        <p:spPr>
          <a:xfrm rot="5400000">
            <a:off x="3780489" y="-85785"/>
            <a:ext cx="5477195" cy="8410374"/>
          </a:xfrm>
        </p:spPr>
      </p:pic>
    </p:spTree>
    <p:extLst>
      <p:ext uri="{BB962C8B-B14F-4D97-AF65-F5344CB8AC3E}">
        <p14:creationId xmlns:p14="http://schemas.microsoft.com/office/powerpoint/2010/main" val="975901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2E40-5EA8-4DA4-8E42-25D44A7B4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D0A5-3131-291D-7B6E-BA10E943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310"/>
            <a:ext cx="10515600" cy="514273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Calibration from UCLH doesn’t </a:t>
            </a:r>
            <a:r>
              <a:rPr lang="en-GB" i="1" dirty="0"/>
              <a:t>quite</a:t>
            </a:r>
            <a:r>
              <a:rPr lang="en-GB" dirty="0"/>
              <a:t> hold up in comparison to measurements made at UCLH.</a:t>
            </a:r>
          </a:p>
          <a:p>
            <a:pPr lvl="1"/>
            <a:r>
              <a:rPr lang="en-GB" dirty="0"/>
              <a:t>Calibration curve of clear, polished sheets shows less than ±10% variation sheet-to-sheet compared to ±60% with Rev. D module.</a:t>
            </a:r>
          </a:p>
          <a:p>
            <a:r>
              <a:rPr lang="en-GB" dirty="0"/>
              <a:t>Range reconstruction appears to be quite accurate:</a:t>
            </a:r>
          </a:p>
          <a:p>
            <a:pPr lvl="1"/>
            <a:r>
              <a:rPr lang="en-GB" dirty="0"/>
              <a:t>60 MeV beam accurate to 0.15 mm to reference.</a:t>
            </a:r>
          </a:p>
          <a:p>
            <a:pPr lvl="1"/>
            <a:r>
              <a:rPr lang="en-GB" dirty="0"/>
              <a:t>Sensitive to 1 mm changes in absorber WET, accurate to ±0.2 mm.</a:t>
            </a:r>
          </a:p>
          <a:p>
            <a:pPr lvl="1"/>
            <a:r>
              <a:rPr lang="en-GB" dirty="0"/>
              <a:t>Fixing sigma and kB offers better looking Bragg curves, at the expense of range accuracy. Could be improved with real values of these quantities.</a:t>
            </a:r>
          </a:p>
          <a:p>
            <a:r>
              <a:rPr lang="en-GB" dirty="0"/>
              <a:t>Remarks about SOBP fitting:</a:t>
            </a:r>
          </a:p>
          <a:p>
            <a:pPr lvl="1"/>
            <a:r>
              <a:rPr lang="en-GB" dirty="0"/>
              <a:t>Need to be a little more careful in constraining parameter ranges (not a bad thing).</a:t>
            </a:r>
          </a:p>
          <a:p>
            <a:pPr lvl="1"/>
            <a:r>
              <a:rPr lang="en-GB" dirty="0"/>
              <a:t>Value of kB struggles in cases where there isn’t a ramp-up (</a:t>
            </a:r>
            <a:r>
              <a:rPr lang="en-GB" i="1" dirty="0" err="1"/>
              <a:t>χ</a:t>
            </a:r>
            <a:r>
              <a:rPr lang="en-GB" dirty="0"/>
              <a:t> = 1).</a:t>
            </a:r>
          </a:p>
          <a:p>
            <a:pPr lvl="1"/>
            <a:r>
              <a:rPr lang="en-GB" dirty="0"/>
              <a:t>Sigma can also be challenging (snaps to lower limit in some cases).</a:t>
            </a:r>
          </a:p>
          <a:p>
            <a:pPr lvl="1"/>
            <a:r>
              <a:rPr lang="en-GB" dirty="0"/>
              <a:t>P requires some adjustment after fit to remove tilt, typically 10% increase. This is likely made worse by quenching!</a:t>
            </a:r>
          </a:p>
          <a:p>
            <a:pPr lvl="1"/>
            <a:r>
              <a:rPr lang="en-GB" dirty="0"/>
              <a:t>Better for initial range estimation to use 50% of peak light output due to proximal light output being quenched less than around the actual range.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67D8D-2C9B-83F4-09B2-ABC456EF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6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07C9-172E-1649-4759-7F771FB1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7345-5DB2-C6D9-BD6C-09E4CB27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66927" cy="4351338"/>
          </a:xfrm>
        </p:spPr>
        <p:txBody>
          <a:bodyPr/>
          <a:lstStyle/>
          <a:p>
            <a:r>
              <a:rPr lang="en-GB" dirty="0"/>
              <a:t>Single module, 14-sheet DDC232 Rev. B prototype</a:t>
            </a:r>
          </a:p>
          <a:p>
            <a:pPr lvl="1"/>
            <a:r>
              <a:rPr lang="en-GB" dirty="0"/>
              <a:t>Clear, polished scintillator sheets </a:t>
            </a:r>
          </a:p>
          <a:p>
            <a:pPr lvl="1"/>
            <a:r>
              <a:rPr lang="en-GB" dirty="0"/>
              <a:t>Average sheet thickness: 2.85 mm</a:t>
            </a:r>
          </a:p>
          <a:p>
            <a:pPr lvl="1"/>
            <a:r>
              <a:rPr lang="en-GB" dirty="0"/>
              <a:t>2 inputs left unplugged.</a:t>
            </a:r>
          </a:p>
          <a:p>
            <a:r>
              <a:rPr lang="en-GB" dirty="0"/>
              <a:t>Compact USB104 FPGA board for readout with Intel NUC PC.</a:t>
            </a:r>
          </a:p>
          <a:p>
            <a:r>
              <a:rPr lang="en-GB" dirty="0"/>
              <a:t>3D-printed detector enclosure mounted onto beam nozzle.</a:t>
            </a:r>
          </a:p>
          <a:p>
            <a:pPr lvl="1"/>
            <a:endParaRPr lang="en-GB" dirty="0"/>
          </a:p>
        </p:txBody>
      </p:sp>
      <p:pic>
        <p:nvPicPr>
          <p:cNvPr id="5" name="Picture 4" descr="A picture containing indoor, electronics, monitor, floor&#10;&#10;Description automatically generated">
            <a:extLst>
              <a:ext uri="{FF2B5EF4-FFF2-40B4-BE49-F238E27FC236}">
                <a16:creationId xmlns:a16="http://schemas.microsoft.com/office/drawing/2014/main" id="{9A98260A-5B7C-6279-C8D2-9C79AF9F4B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1681" y="189243"/>
            <a:ext cx="2426554" cy="2675696"/>
          </a:xfrm>
          <a:prstGeom prst="rect">
            <a:avLst/>
          </a:prstGeom>
        </p:spPr>
      </p:pic>
      <p:pic>
        <p:nvPicPr>
          <p:cNvPr id="7" name="Picture 6" descr="A picture containing indoor, machine, home appliance, wall&#10;&#10;Description automatically generated">
            <a:extLst>
              <a:ext uri="{FF2B5EF4-FFF2-40B4-BE49-F238E27FC236}">
                <a16:creationId xmlns:a16="http://schemas.microsoft.com/office/drawing/2014/main" id="{EC6F6555-6090-2990-8038-372C902D0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920" y="2926606"/>
            <a:ext cx="4402597" cy="349171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B3D119-0CEC-F13D-3828-0938F012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2</a:t>
            </a:fld>
            <a:endParaRPr lang="en-GB"/>
          </a:p>
        </p:txBody>
      </p:sp>
      <p:pic>
        <p:nvPicPr>
          <p:cNvPr id="10" name="Picture 9" descr="A picture containing machine, electronics, indoor, cable&#10;&#10;Description automatically generated">
            <a:extLst>
              <a:ext uri="{FF2B5EF4-FFF2-40B4-BE49-F238E27FC236}">
                <a16:creationId xmlns:a16="http://schemas.microsoft.com/office/drawing/2014/main" id="{CCB0525C-BC95-52FA-29F6-79C2F9F2E4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89604" y="278184"/>
            <a:ext cx="2675695" cy="25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0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01CB-1AD5-F71C-ECB7-C71DE7FC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2B2AC-D81E-B9CD-CD0F-98E2F79C0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Pristine Bragg peak measurements at 60 MeV.</a:t>
            </a:r>
          </a:p>
          <a:p>
            <a:r>
              <a:rPr lang="en-GB" dirty="0"/>
              <a:t>Bragg peak measurements with 1-10 mm absorber (1 mm steps) and 10-20 mm (2 mm steps).</a:t>
            </a:r>
          </a:p>
          <a:p>
            <a:pPr lvl="1"/>
            <a:r>
              <a:rPr lang="en-GB" dirty="0"/>
              <a:t>Investigate sensitivity of range reconstruction (with very few data points)</a:t>
            </a:r>
          </a:p>
          <a:p>
            <a:r>
              <a:rPr lang="en-GB" dirty="0"/>
              <a:t> Spread-out Bragg Peak measurements (assorted plans).</a:t>
            </a:r>
          </a:p>
          <a:p>
            <a:pPr lvl="1"/>
            <a:r>
              <a:rPr lang="en-GB" dirty="0"/>
              <a:t>Test SOBP fitting!</a:t>
            </a:r>
          </a:p>
          <a:p>
            <a:r>
              <a:rPr lang="en-GB" dirty="0"/>
              <a:t>Note: calibration shoot-through measurements taken at UCLH 1</a:t>
            </a:r>
            <a:r>
              <a:rPr lang="en-GB" baseline="30000" dirty="0"/>
              <a:t>st</a:t>
            </a:r>
            <a:r>
              <a:rPr lang="en-GB" dirty="0"/>
              <a:t> September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D49FE-A7BA-4B85-B627-1080F83E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3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D540-2FEE-3485-D6D2-D9DD17FE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Measurements</a:t>
            </a:r>
          </a:p>
        </p:txBody>
      </p:sp>
      <p:pic>
        <p:nvPicPr>
          <p:cNvPr id="6" name="Content Placeholder 5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A8D6FDB6-ACEE-644D-E9E2-B30C33C4A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8" r="9532"/>
          <a:stretch/>
        </p:blipFill>
        <p:spPr>
          <a:xfrm>
            <a:off x="52676" y="1539490"/>
            <a:ext cx="7057450" cy="531851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9D4C5-BDDE-D79E-C042-B5B48495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770B2522-781F-F588-F4E4-4744C9994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1" t="5895" r="1569" b="2074"/>
          <a:stretch/>
        </p:blipFill>
        <p:spPr>
          <a:xfrm>
            <a:off x="7110126" y="2939581"/>
            <a:ext cx="4921804" cy="3473493"/>
          </a:xfrm>
          <a:prstGeom prst="rect">
            <a:avLst/>
          </a:prstGeom>
        </p:spPr>
      </p:pic>
      <p:pic>
        <p:nvPicPr>
          <p:cNvPr id="10" name="Picture 9" descr="A picture containing sketch&#10;&#10;Description automatically generated">
            <a:extLst>
              <a:ext uri="{FF2B5EF4-FFF2-40B4-BE49-F238E27FC236}">
                <a16:creationId xmlns:a16="http://schemas.microsoft.com/office/drawing/2014/main" id="{B466A437-150A-B52C-80C8-B845A2081A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2" t="8988" r="7856" b="1632"/>
          <a:stretch/>
        </p:blipFill>
        <p:spPr>
          <a:xfrm>
            <a:off x="7226180" y="608273"/>
            <a:ext cx="4965820" cy="24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7A7A-5B86-E3B0-74B5-FCB2912A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UCLH Calibration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B26E4-7FBF-53B4-2BFF-B71C41CC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5</a:t>
            </a:fld>
            <a:endParaRPr lang="en-GB"/>
          </a:p>
        </p:txBody>
      </p:sp>
      <p:pic>
        <p:nvPicPr>
          <p:cNvPr id="12" name="Picture 11" descr="A graph with green lines&#10;&#10;Description automatically generated with low confidence">
            <a:extLst>
              <a:ext uri="{FF2B5EF4-FFF2-40B4-BE49-F238E27FC236}">
                <a16:creationId xmlns:a16="http://schemas.microsoft.com/office/drawing/2014/main" id="{8AEBD532-0AD6-049B-F153-3744E0DD83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65" r="9043"/>
          <a:stretch/>
        </p:blipFill>
        <p:spPr>
          <a:xfrm>
            <a:off x="6096000" y="1603899"/>
            <a:ext cx="6096000" cy="4484660"/>
          </a:xfrm>
          <a:prstGeom prst="rect">
            <a:avLst/>
          </a:prstGeom>
        </p:spPr>
      </p:pic>
      <p:pic>
        <p:nvPicPr>
          <p:cNvPr id="10" name="Content Placeholder 9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B3113A57-C1AD-57AD-B860-0C4BDF875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8" r="8679" b="2192"/>
          <a:stretch/>
        </p:blipFill>
        <p:spPr>
          <a:xfrm>
            <a:off x="0" y="1603899"/>
            <a:ext cx="6096000" cy="436718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F3603F-EE52-4919-6215-DD9FE11DDE97}"/>
              </a:ext>
            </a:extLst>
          </p:cNvPr>
          <p:cNvSpPr txBox="1"/>
          <p:nvPr/>
        </p:nvSpPr>
        <p:spPr>
          <a:xfrm>
            <a:off x="1542438" y="5987018"/>
            <a:ext cx="384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Clatterbridge Module (polished sheets)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C040AB-4651-0D95-5556-33DD99B2CA72}"/>
              </a:ext>
            </a:extLst>
          </p:cNvPr>
          <p:cNvSpPr txBox="1"/>
          <p:nvPr/>
        </p:nvSpPr>
        <p:spPr>
          <a:xfrm>
            <a:off x="7687967" y="5987018"/>
            <a:ext cx="337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Rev. D Stack 1 (unpolished sheets)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26712-3A45-FF80-DC13-7080CA9994E1}"/>
              </a:ext>
            </a:extLst>
          </p:cNvPr>
          <p:cNvSpPr txBox="1"/>
          <p:nvPr/>
        </p:nvSpPr>
        <p:spPr>
          <a:xfrm>
            <a:off x="4707011" y="6472669"/>
            <a:ext cx="381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Far less variation with polished sheets!</a:t>
            </a:r>
          </a:p>
        </p:txBody>
      </p:sp>
    </p:spTree>
    <p:extLst>
      <p:ext uri="{BB962C8B-B14F-4D97-AF65-F5344CB8AC3E}">
        <p14:creationId xmlns:p14="http://schemas.microsoft.com/office/powerpoint/2010/main" val="256696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B2BE-829E-9975-ADA1-65BC0E1D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Calibrated Curve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E717C-BF88-5F57-242E-5E316237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0315FB86-50FE-BDEC-DA81-AE4D4EE74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0" t="9637" r="9041" b="2596"/>
          <a:stretch/>
        </p:blipFill>
        <p:spPr>
          <a:xfrm>
            <a:off x="0" y="1462557"/>
            <a:ext cx="6093263" cy="4524461"/>
          </a:xfrm>
          <a:prstGeom prst="rect">
            <a:avLst/>
          </a:prstGeom>
        </p:spPr>
      </p:pic>
      <p:pic>
        <p:nvPicPr>
          <p:cNvPr id="8" name="Picture 7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84A6672B-B4C2-457F-2600-64D93669E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7" t="9234" r="8857" b="2785"/>
          <a:stretch/>
        </p:blipFill>
        <p:spPr>
          <a:xfrm>
            <a:off x="6096974" y="1462556"/>
            <a:ext cx="6095026" cy="4524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35A455-5E02-5BEF-4D3E-F32955CA0C1C}"/>
              </a:ext>
            </a:extLst>
          </p:cNvPr>
          <p:cNvSpPr txBox="1"/>
          <p:nvPr/>
        </p:nvSpPr>
        <p:spPr>
          <a:xfrm>
            <a:off x="3958429" y="6469883"/>
            <a:ext cx="465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Slightly worse calibrated results (unsurprisingly)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6B9BA-F0A4-7721-CB42-2355221A95C4}"/>
              </a:ext>
            </a:extLst>
          </p:cNvPr>
          <p:cNvSpPr txBox="1"/>
          <p:nvPr/>
        </p:nvSpPr>
        <p:spPr>
          <a:xfrm>
            <a:off x="1439438" y="5987018"/>
            <a:ext cx="323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UCLH 70 MeV (September 2022)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1979BF-707D-4A07-D2B0-937CE93545CD}"/>
              </a:ext>
            </a:extLst>
          </p:cNvPr>
          <p:cNvSpPr txBox="1"/>
          <p:nvPr/>
        </p:nvSpPr>
        <p:spPr>
          <a:xfrm>
            <a:off x="7687967" y="5987018"/>
            <a:ext cx="331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Clatterbridge 60 MeV (May 2023)</a:t>
            </a:r>
          </a:p>
        </p:txBody>
      </p:sp>
    </p:spTree>
    <p:extLst>
      <p:ext uri="{BB962C8B-B14F-4D97-AF65-F5344CB8AC3E}">
        <p14:creationId xmlns:p14="http://schemas.microsoft.com/office/powerpoint/2010/main" val="110020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E571D-A1E1-FCEC-F246-203E2269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 Reconstruction (Pristine 60 MeV)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648FC-7249-78D7-6C39-45A46580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4C0FAD-9C8C-6F2D-92FD-B0A3FCBAD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2" t="9493" b="3260"/>
          <a:stretch/>
        </p:blipFill>
        <p:spPr>
          <a:xfrm rot="5400000">
            <a:off x="3449458" y="88768"/>
            <a:ext cx="5293083" cy="8168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E9A58-7F5C-C749-AEEB-AE9A7A742782}"/>
              </a:ext>
            </a:extLst>
          </p:cNvPr>
          <p:cNvSpPr txBox="1"/>
          <p:nvPr/>
        </p:nvSpPr>
        <p:spPr>
          <a:xfrm>
            <a:off x="10174588" y="2141783"/>
            <a:ext cx="21392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Reference Range:</a:t>
            </a:r>
          </a:p>
          <a:p>
            <a:r>
              <a:rPr lang="en-GB" dirty="0"/>
              <a:t>29.3 mm (eye tissue)</a:t>
            </a:r>
          </a:p>
          <a:p>
            <a:endParaRPr lang="en-GB" dirty="0"/>
          </a:p>
          <a:p>
            <a:r>
              <a:rPr lang="en-GB" dirty="0"/>
              <a:t>29.3 mm x 1.05 = </a:t>
            </a:r>
            <a:br>
              <a:rPr lang="en-GB" dirty="0"/>
            </a:br>
            <a:r>
              <a:rPr lang="en-GB" dirty="0"/>
              <a:t>30.77 mm (WET)</a:t>
            </a:r>
          </a:p>
          <a:p>
            <a:endParaRPr lang="en-GB" dirty="0"/>
          </a:p>
          <a:p>
            <a:r>
              <a:rPr lang="en-GB" dirty="0"/>
              <a:t>RSP = 1.034(?)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2D4FB-7E38-5043-081C-3AD07317856F}"/>
              </a:ext>
            </a:extLst>
          </p:cNvPr>
          <p:cNvSpPr txBox="1"/>
          <p:nvPr/>
        </p:nvSpPr>
        <p:spPr>
          <a:xfrm>
            <a:off x="379289" y="3244334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 MU/s approx.</a:t>
            </a:r>
          </a:p>
        </p:txBody>
      </p:sp>
    </p:spTree>
    <p:extLst>
      <p:ext uri="{BB962C8B-B14F-4D97-AF65-F5344CB8AC3E}">
        <p14:creationId xmlns:p14="http://schemas.microsoft.com/office/powerpoint/2010/main" val="167828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E8BC-0A06-6A11-AA94-8F588D23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 Reconstruction (Absorber)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4C78F-87DD-55BF-8B27-466965E09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0374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Given position of Bragg peak (could be between sheets) and relatively few data points, can recover artificially sharp Bragg peaks.</a:t>
            </a:r>
          </a:p>
          <a:p>
            <a:r>
              <a:rPr lang="en-GB" dirty="0"/>
              <a:t>Alternative approach: given stability of fit results in 4 runs of 60 MeV, could try to fix kB and sigma.</a:t>
            </a:r>
          </a:p>
          <a:p>
            <a:pPr lvl="1"/>
            <a:r>
              <a:rPr lang="en-GB" dirty="0"/>
              <a:t>True values of kB and sigma not currently known</a:t>
            </a:r>
          </a:p>
          <a:p>
            <a:r>
              <a:rPr lang="en-GB" dirty="0"/>
              <a:t>Test whether letting parameters be free (potentially unphysical) gives better ranges.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979C1-195B-4664-5973-105F5A4C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31968-9F8C-37FA-D2F6-A634C42E51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2" t="9493" b="2990"/>
          <a:stretch/>
        </p:blipFill>
        <p:spPr>
          <a:xfrm rot="5400000">
            <a:off x="7665796" y="643590"/>
            <a:ext cx="2690475" cy="416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756264-6F1A-11DD-B951-ACAA48D66D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4" t="9278" b="3292"/>
          <a:stretch/>
        </p:blipFill>
        <p:spPr>
          <a:xfrm rot="5400000">
            <a:off x="7661128" y="3415919"/>
            <a:ext cx="2719244" cy="41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9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AD87-FD38-DE57-90BA-C430DF910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Fixed vs. Free Sigma &amp; kB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F21152-11D4-BF51-62A3-D5A197435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619223" y="606533"/>
            <a:ext cx="4953552" cy="72763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514BA-BCC5-BFA6-F3BC-836FAD4A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5E8D-6A4F-E840-9067-CF222FD64AEB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0713C-8C99-5FA0-50F1-7F1388D0F4DF}"/>
              </a:ext>
            </a:extLst>
          </p:cNvPr>
          <p:cNvSpPr txBox="1"/>
          <p:nvPr/>
        </p:nvSpPr>
        <p:spPr>
          <a:xfrm>
            <a:off x="110464" y="3108764"/>
            <a:ext cx="2270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Chosen fixed values:</a:t>
            </a:r>
          </a:p>
          <a:p>
            <a:r>
              <a:rPr lang="en-GB" dirty="0"/>
              <a:t>Sigma = 0.7125</a:t>
            </a:r>
          </a:p>
          <a:p>
            <a:r>
              <a:rPr lang="en-GB" dirty="0"/>
              <a:t>kB = 0.1327</a:t>
            </a:r>
          </a:p>
          <a:p>
            <a:r>
              <a:rPr lang="en-GB" dirty="0"/>
              <a:t>Average of pristine 60 MeV measurements.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E6310-D275-37CA-3C37-C47EE8825A19}"/>
              </a:ext>
            </a:extLst>
          </p:cNvPr>
          <p:cNvSpPr txBox="1"/>
          <p:nvPr/>
        </p:nvSpPr>
        <p:spPr>
          <a:xfrm>
            <a:off x="9810875" y="3385763"/>
            <a:ext cx="214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 parameter fits consistently accurate to ± 0.2 mm</a:t>
            </a:r>
          </a:p>
        </p:txBody>
      </p:sp>
    </p:spTree>
    <p:extLst>
      <p:ext uri="{BB962C8B-B14F-4D97-AF65-F5344CB8AC3E}">
        <p14:creationId xmlns:p14="http://schemas.microsoft.com/office/powerpoint/2010/main" val="2600819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770</Words>
  <Application>Microsoft Macintosh PowerPoint</Application>
  <PresentationFormat>Widescreen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Clatterbridge Analysis</vt:lpstr>
      <vt:lpstr>Setup</vt:lpstr>
      <vt:lpstr>Experiment Plan</vt:lpstr>
      <vt:lpstr>Background Measurements</vt:lpstr>
      <vt:lpstr>UCLH Calibration Measurements</vt:lpstr>
      <vt:lpstr>Calibrated Curve Comparison</vt:lpstr>
      <vt:lpstr>Range Reconstruction (Pristine 60 MeV)</vt:lpstr>
      <vt:lpstr>Range Reconstruction (Absorber)</vt:lpstr>
      <vt:lpstr>Fixed vs. Free Sigma &amp; kB</vt:lpstr>
      <vt:lpstr>Spread-Out Bragg Peak Fitting</vt:lpstr>
      <vt:lpstr>SOBP Ref: 292/92</vt:lpstr>
      <vt:lpstr>SOBP Ref: 132/19</vt:lpstr>
      <vt:lpstr>SOBP Ref: 769/02</vt:lpstr>
      <vt:lpstr>SOBP Ref: 172/91</vt:lpstr>
      <vt:lpstr>SOBP Ref: 770/02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Clatterbridge Analysis</dc:title>
  <dc:creator>Shaikh, Saad</dc:creator>
  <cp:lastModifiedBy>Shaikh, Saad</cp:lastModifiedBy>
  <cp:revision>27</cp:revision>
  <dcterms:created xsi:type="dcterms:W3CDTF">2023-05-24T10:18:13Z</dcterms:created>
  <dcterms:modified xsi:type="dcterms:W3CDTF">2023-05-24T13:49:43Z</dcterms:modified>
</cp:coreProperties>
</file>