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0" r:id="rId3"/>
    <p:sldId id="291" r:id="rId4"/>
    <p:sldId id="259" r:id="rId5"/>
    <p:sldId id="295" r:id="rId6"/>
    <p:sldId id="296" r:id="rId7"/>
    <p:sldId id="308" r:id="rId8"/>
    <p:sldId id="312" r:id="rId9"/>
    <p:sldId id="264" r:id="rId10"/>
    <p:sldId id="283" r:id="rId11"/>
    <p:sldId id="276" r:id="rId12"/>
    <p:sldId id="288" r:id="rId13"/>
    <p:sldId id="314" r:id="rId14"/>
    <p:sldId id="315" r:id="rId15"/>
    <p:sldId id="316" r:id="rId16"/>
    <p:sldId id="313" r:id="rId17"/>
    <p:sldId id="275" r:id="rId18"/>
    <p:sldId id="280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99" autoAdjust="0"/>
    <p:restoredTop sz="89240"/>
  </p:normalViewPr>
  <p:slideViewPr>
    <p:cSldViewPr snapToGrid="0" snapToObjects="1">
      <p:cViewPr varScale="1">
        <p:scale>
          <a:sx n="194" d="100"/>
          <a:sy n="194" d="100"/>
        </p:scale>
        <p:origin x="21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6/22/23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6/22/23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goal here is to reconstruct the proton depth-dose distribution. Now, the problem with scintillators is that the light output is non-linear with dose: this is called scintillation light quenching. However, this quenching is described empirically by Birks’ Law.</a:t>
            </a:r>
          </a:p>
          <a:p>
            <a:endParaRPr lang="en-GB" dirty="0"/>
          </a:p>
          <a:p>
            <a:r>
              <a:rPr lang="en-GB" dirty="0"/>
              <a:t>So, we get around this problem by fitting the data with a version of Bortfeld's Bragg model that accounts for quenching effects using Birks' law. </a:t>
            </a:r>
          </a:p>
          <a:p>
            <a:endParaRPr lang="en-GB" dirty="0"/>
          </a:p>
          <a:p>
            <a:r>
              <a:rPr lang="en-GB" dirty="0"/>
              <a:t>We can then remove the quenching corrections to recover the original dose-depth curve, which gives us the proton 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0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6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8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allows you to perform range QA for all the energies on interest in one fell-swoop – you simply set up a treatment plan and then the fitting gives you range for each of the energies contained in the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5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media" Target="../media/media5.mo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video" Target="../media/media5.mo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physicamedica.com/article/S1120-1797(20)30196-4/fulltext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ysicamedica.com/article/S1120-1797(20)30196-4/fulltext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iopscience.iop.org/article/10.1088/1361-6560/ab9415" TargetMode="External"/><Relationship Id="rId2" Type="http://schemas.microsoft.com/office/2007/relationships/media" Target="../media/media7.mov"/><Relationship Id="rId1" Type="http://schemas.openxmlformats.org/officeDocument/2006/relationships/video" Target="NULL" TargetMode="External"/><Relationship Id="rId6" Type="http://schemas.openxmlformats.org/officeDocument/2006/relationships/hyperlink" Target="https://doi.org/10.1002/mp.14099" TargetMode="External"/><Relationship Id="rId5" Type="http://schemas.openxmlformats.org/officeDocument/2006/relationships/hyperlink" Target="https://www.hep.ucl.ac.uk/pbt/QuarcBuildAndTest.mp4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doi.org/10.1002/mp.14099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DEPARTMENT OF PHYSICS &amp; ASTRONOMY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A3F49EC5-29AF-4C41-BD42-D1B5C699227E}"/>
              </a:ext>
            </a:extLst>
          </p:cNvPr>
          <p:cNvSpPr txBox="1">
            <a:spLocks/>
          </p:cNvSpPr>
          <p:nvPr/>
        </p:nvSpPr>
        <p:spPr>
          <a:xfrm>
            <a:off x="634437" y="1900639"/>
            <a:ext cx="10517770" cy="128818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QuARC – A Quality Assurance Range Calorimeter for Proton Therapy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48915168-8299-4F44-BF84-88229D67DCD6}"/>
              </a:ext>
            </a:extLst>
          </p:cNvPr>
          <p:cNvSpPr txBox="1">
            <a:spLocks/>
          </p:cNvSpPr>
          <p:nvPr/>
        </p:nvSpPr>
        <p:spPr>
          <a:xfrm>
            <a:off x="634436" y="3339275"/>
            <a:ext cx="9919021" cy="202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0000" indent="-90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lv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Saad Shaikh</a:t>
            </a:r>
          </a:p>
          <a:p>
            <a:pPr marL="0" lv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PhD Thesis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9A6E328-ADBA-77C7-48D9-C42B98E0FC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19" y="3713882"/>
            <a:ext cx="5199886" cy="3144118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A2C7E3C-7906-E6DD-A3DE-10C79E2F6C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17" y="598755"/>
            <a:ext cx="5199888" cy="31441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A3FFD1E0-B5DB-448B-A580-30B4B86B99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17" y="600017"/>
            <a:ext cx="5201794" cy="3145271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A66844AE-42D5-C930-E43F-495F6D4227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17" y="3711466"/>
            <a:ext cx="5203661" cy="3146400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039A3D58-8D8D-3FED-C0AC-32CE43B3CA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17" y="3711600"/>
            <a:ext cx="5203661" cy="3146400"/>
          </a:xfrm>
          <a:prstGeom prst="rect">
            <a:avLst/>
          </a:prstGeom>
        </p:spPr>
      </p:pic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E4E7325B-6FA4-D7B5-9454-37C6245C1B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44" y="584014"/>
            <a:ext cx="5203661" cy="3146400"/>
          </a:xfrm>
          <a:prstGeom prst="rect">
            <a:avLst/>
          </a:prstGeom>
        </p:spPr>
      </p:pic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94B34A6F-A64B-F331-2126-C1263ECFFD5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061" y="3711466"/>
            <a:ext cx="5203883" cy="3146534"/>
          </a:xfrm>
          <a:prstGeom prst="rect">
            <a:avLst/>
          </a:prstGeom>
        </p:spPr>
      </p:pic>
      <p:pic>
        <p:nvPicPr>
          <p:cNvPr id="35" name="Picture 34" descr="Chart, histogram&#10;&#10;Description automatically generated">
            <a:extLst>
              <a:ext uri="{FF2B5EF4-FFF2-40B4-BE49-F238E27FC236}">
                <a16:creationId xmlns:a16="http://schemas.microsoft.com/office/drawing/2014/main" id="{3609E341-B6B0-FD46-B9E9-7D1F0ED8E9E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44" y="587862"/>
            <a:ext cx="5203883" cy="3146534"/>
          </a:xfrm>
          <a:prstGeom prst="rect">
            <a:avLst/>
          </a:prstGeom>
        </p:spPr>
      </p:pic>
      <p:pic>
        <p:nvPicPr>
          <p:cNvPr id="5" name="Run032 PR" descr="Run032 PR">
            <a:hlinkClick r:id="" action="ppaction://media"/>
            <a:extLst>
              <a:ext uri="{FF2B5EF4-FFF2-40B4-BE49-F238E27FC236}">
                <a16:creationId xmlns:a16="http://schemas.microsoft.com/office/drawing/2014/main" id="{A19C493E-F610-5CF6-0866-0FC19B28F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717" t="743" r="971" b="768"/>
          <a:stretch/>
        </p:blipFill>
        <p:spPr>
          <a:xfrm>
            <a:off x="6588653" y="580031"/>
            <a:ext cx="5017422" cy="3133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CC7F9-0C58-FE47-ABB1-DE08FE1030DA}"/>
              </a:ext>
            </a:extLst>
          </p:cNvPr>
          <p:cNvSpPr txBox="1"/>
          <p:nvPr/>
        </p:nvSpPr>
        <p:spPr>
          <a:xfrm>
            <a:off x="7998479" y="1164566"/>
            <a:ext cx="113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70 MeV</a:t>
            </a:r>
          </a:p>
        </p:txBody>
      </p:sp>
      <p:pic>
        <p:nvPicPr>
          <p:cNvPr id="6" name="Run024 PR" descr="Run024 PR">
            <a:hlinkClick r:id="" action="ppaction://media"/>
            <a:extLst>
              <a:ext uri="{FF2B5EF4-FFF2-40B4-BE49-F238E27FC236}">
                <a16:creationId xmlns:a16="http://schemas.microsoft.com/office/drawing/2014/main" id="{A9C6898B-BAE6-08F7-9AC0-BA4EB226FA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t="1545"/>
          <a:stretch/>
        </p:blipFill>
        <p:spPr>
          <a:xfrm>
            <a:off x="6552229" y="3724775"/>
            <a:ext cx="5106700" cy="3134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A3BEFA-C6F0-E54F-8613-3619538A843E}"/>
              </a:ext>
            </a:extLst>
          </p:cNvPr>
          <p:cNvSpPr txBox="1"/>
          <p:nvPr/>
        </p:nvSpPr>
        <p:spPr>
          <a:xfrm>
            <a:off x="7998479" y="4288653"/>
            <a:ext cx="113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130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EDAEF-F4DD-6B49-B6FB-AFD10937073B}"/>
              </a:ext>
            </a:extLst>
          </p:cNvPr>
          <p:cNvSpPr txBox="1"/>
          <p:nvPr/>
        </p:nvSpPr>
        <p:spPr>
          <a:xfrm rot="5400000">
            <a:off x="900919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6254097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Blue: Fitted Quenched Depth-Light Curve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Capture shape of Bragg curve with range accurate within 0.5 mm.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Large headroom available!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Optimised scintillator composition and optical isolation method.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Identified issues with range dependence on beam spot position.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1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41867-CF5B-A74C-A7C0-79F578BAE764}"/>
              </a:ext>
            </a:extLst>
          </p:cNvPr>
          <p:cNvSpPr/>
          <p:nvPr/>
        </p:nvSpPr>
        <p:spPr>
          <a:xfrm>
            <a:off x="9773224" y="5655159"/>
            <a:ext cx="532660" cy="97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un024 Binned Gated" descr="Run024 Binned Gated">
            <a:hlinkClick r:id="" action="ppaction://media"/>
            <a:extLst>
              <a:ext uri="{FF2B5EF4-FFF2-40B4-BE49-F238E27FC236}">
                <a16:creationId xmlns:a16="http://schemas.microsoft.com/office/drawing/2014/main" id="{F44B3BEA-5A9B-3F43-825C-F371BE5F7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83" r="480"/>
          <a:stretch/>
        </p:blipFill>
        <p:spPr>
          <a:xfrm>
            <a:off x="1886116" y="1463631"/>
            <a:ext cx="8478912" cy="5345452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Live Fitting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6392C-1E24-A54E-92A2-9E9A6D516E7A}"/>
              </a:ext>
            </a:extLst>
          </p:cNvPr>
          <p:cNvSpPr txBox="1"/>
          <p:nvPr/>
        </p:nvSpPr>
        <p:spPr>
          <a:xfrm>
            <a:off x="6390107" y="1313403"/>
            <a:ext cx="406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RANGE-STEP “TREATMENT PLAN”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703F3-813A-8C40-A4B9-D6CF74928376}"/>
              </a:ext>
            </a:extLst>
          </p:cNvPr>
          <p:cNvSpPr txBox="1"/>
          <p:nvPr/>
        </p:nvSpPr>
        <p:spPr>
          <a:xfrm>
            <a:off x="0" y="6519446"/>
            <a:ext cx="5541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29415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FLASH 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7689500" cy="4326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New frontier for proton therapy treatment delivery.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Pre-clinical evidence suggest treating at </a:t>
            </a:r>
            <a:r>
              <a:rPr lang="en-GB" b="1" i="1" dirty="0">
                <a:solidFill>
                  <a:sysClr val="windowText" lastClr="000000"/>
                </a:solidFill>
              </a:rPr>
              <a:t>very</a:t>
            </a:r>
            <a:r>
              <a:rPr lang="en-GB" dirty="0">
                <a:solidFill>
                  <a:sysClr val="windowText" lastClr="000000"/>
                </a:solidFill>
              </a:rPr>
              <a:t> high dose-rates (or beam current) can better spare healthy tissue.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Dose-rate for FLASH not yet fully determined – most estimates around 40 </a:t>
            </a:r>
            <a:r>
              <a:rPr lang="en-GB" dirty="0" err="1">
                <a:solidFill>
                  <a:sysClr val="windowText" lastClr="000000"/>
                </a:solidFill>
              </a:rPr>
              <a:t>Gy</a:t>
            </a:r>
            <a:r>
              <a:rPr lang="en-GB" dirty="0">
                <a:solidFill>
                  <a:sysClr val="windowText" lastClr="000000"/>
                </a:solidFill>
              </a:rPr>
              <a:t>/s </a:t>
            </a:r>
            <a:r>
              <a:rPr lang="en-GB" dirty="0">
                <a:solidFill>
                  <a:sysClr val="windowText" lastClr="000000"/>
                </a:solidFill>
                <a:hlinkClick r:id="rId2"/>
              </a:rPr>
              <a:t>[3]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Corresponds to a current of 600 </a:t>
            </a:r>
            <a:r>
              <a:rPr lang="en-GB" dirty="0" err="1">
                <a:solidFill>
                  <a:sysClr val="windowText" lastClr="000000"/>
                </a:solidFill>
              </a:rPr>
              <a:t>nA</a:t>
            </a:r>
            <a:r>
              <a:rPr lang="en-GB" dirty="0">
                <a:solidFill>
                  <a:sysClr val="windowText" lastClr="000000"/>
                </a:solidFill>
              </a:rPr>
              <a:t> to the patient. Around 200 times increase!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Current detectors used for QA fail at this level.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However, scintillation light output should scale linearly with dose-</a:t>
            </a:r>
            <a:r>
              <a:rPr lang="en-GB" i="1" dirty="0">
                <a:solidFill>
                  <a:sysClr val="windowText" lastClr="000000"/>
                </a:solidFill>
              </a:rPr>
              <a:t>rate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025" name="Picture 1" descr="page7image5944528">
            <a:extLst>
              <a:ext uri="{FF2B5EF4-FFF2-40B4-BE49-F238E27FC236}">
                <a16:creationId xmlns:a16="http://schemas.microsoft.com/office/drawing/2014/main" id="{DD2004DE-2636-5949-8F0C-58A2506B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026" y="2580384"/>
            <a:ext cx="4016219" cy="29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6E2987-7E27-E56F-9FED-2C9AEB078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0" t="9584" r="1834" b="2407"/>
          <a:stretch/>
        </p:blipFill>
        <p:spPr>
          <a:xfrm rot="5400000">
            <a:off x="7500896" y="2511219"/>
            <a:ext cx="3220238" cy="5257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B6596-0882-2BED-FFB4-90CB9261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Christie Beam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157DD-8775-3ED0-5213-54E04DC3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64F4B4-219D-01AA-EC12-940E83F4A68A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463508" cy="47030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Used 4 32-sheet detector modules in a chain to evaluate performance across full clinical energy range and at FLASH dose rate.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Reconstructed range accurate to within 0.5 mm at clinical rates.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able to measure beam nozzle currents of up to 50 </a:t>
            </a:r>
            <a:r>
              <a:rPr lang="en-GB" dirty="0" err="1">
                <a:solidFill>
                  <a:sysClr val="windowText" lastClr="000000"/>
                </a:solidFill>
              </a:rPr>
              <a:t>nA.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Some non-linearity in light output observed, but range generally stable.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Sub-optimal detector light output due to unpolished scintillator sheets.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12" descr="A picture containing indoor, computer, machine, electronics&#10;&#10;Description automatically generated">
            <a:extLst>
              <a:ext uri="{FF2B5EF4-FFF2-40B4-BE49-F238E27FC236}">
                <a16:creationId xmlns:a16="http://schemas.microsoft.com/office/drawing/2014/main" id="{DC814CC0-F92B-66FE-3EC4-7CF168CC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633" y="629761"/>
            <a:ext cx="4861358" cy="28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93C5-7E50-1FF4-A577-ECC36493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PARTREC Beam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D8AB9-A17C-F252-686C-91B9B459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FD438B-661F-C366-BCD5-1CEB2D3629F2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339615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Deeper investigation into light output dependence on dose-rate with beam energies between 60–150 MeV.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Confirmed maximum measurable current for detector at around 50 </a:t>
            </a:r>
            <a:r>
              <a:rPr lang="en-GB" dirty="0" err="1">
                <a:solidFill>
                  <a:sysClr val="windowText" lastClr="000000"/>
                </a:solidFill>
              </a:rPr>
              <a:t>nA.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Further non-linearities measured in light output.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Convoluted with worse beam shape at lower energies (aluminium beam degrader) and inefficient light collection.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A picture containing machine, indoor, computer, engineering&#10;&#10;Description automatically generated">
            <a:extLst>
              <a:ext uri="{FF2B5EF4-FFF2-40B4-BE49-F238E27FC236}">
                <a16:creationId xmlns:a16="http://schemas.microsoft.com/office/drawing/2014/main" id="{B6278509-3AD9-F97B-FE2F-4A645B74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10638" y="-526228"/>
            <a:ext cx="2863348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799FB-8833-CB88-2168-184DD1557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0" t="1561" r="1786" b="2229"/>
          <a:stretch/>
        </p:blipFill>
        <p:spPr>
          <a:xfrm rot="5400000">
            <a:off x="7574438" y="2711801"/>
            <a:ext cx="3373844" cy="49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2B7F31-6072-3449-0049-610F31D9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24706" y="2538037"/>
            <a:ext cx="3256588" cy="538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4F9B5-DDC2-E4F9-751D-B268D16E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Clatterbridge Beam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95E96-2C3C-D0AD-E534-8FD66195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0821BA-F1E9-6B86-6B2D-0F27D7A8D507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339615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Specialised compact version of the QuARC for range QA at 60 MeV.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Technical demonstration of full detector setup mounted onto nozzle.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Perform range measurements of pristine and spread-out Bragg peaks.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Test limitations of relatively coarse spatial resolution.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able to reconstruct range accurate to 0.2 mm!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12" descr="A picture containing indoor, machine, home appliance, wall&#10;&#10;Description automatically generated">
            <a:extLst>
              <a:ext uri="{FF2B5EF4-FFF2-40B4-BE49-F238E27FC236}">
                <a16:creationId xmlns:a16="http://schemas.microsoft.com/office/drawing/2014/main" id="{60287565-6BB4-C932-A076-6DB01FB4F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493" y="611632"/>
            <a:ext cx="5010563" cy="304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0FDAC0B4-2F3D-F61E-728D-050FF3191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113" y="3563222"/>
            <a:ext cx="6407887" cy="3186696"/>
          </a:xfrm>
          <a:prstGeom prst="rect">
            <a:avLst/>
          </a:prstGeom>
        </p:spPr>
      </p:pic>
      <p:pic>
        <p:nvPicPr>
          <p:cNvPr id="7" name="Picture 6" descr="A picture containing line, screenshot, diagram, design&#10;&#10;Description automatically generated">
            <a:extLst>
              <a:ext uri="{FF2B5EF4-FFF2-40B4-BE49-F238E27FC236}">
                <a16:creationId xmlns:a16="http://schemas.microsoft.com/office/drawing/2014/main" id="{4E1019EE-E2FA-AE7D-ADBF-BA1D5399F6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128" y="582390"/>
            <a:ext cx="5065890" cy="3041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761E3-8154-94BE-AA05-D0A461A7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Geant4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AD7B7-D206-796C-091A-B5B37721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09C407-A5E4-9435-4C51-1FABC2E4E9DC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5615989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Preliminary investigation into simulation of detector geometry using Geant4.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Developed multi-threaded simulation from scratch to measure depth-light and depth-dose information, at high and low spatial resolutions.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Compared to reference data.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Lots of future work possible!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5892284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Developed a QA device that can perform real-time measurements of proton range to sub-mm precision at clinical and FLASH dose-rates.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Key role in detector design/assembly, front-end development and data analysis.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Aspects of this work presented at 9 international conferences/workshops.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Two first-author papers currently being prepared from Clatterbridge and Christie/PARTREC beam tests.</a:t>
            </a:r>
          </a:p>
        </p:txBody>
      </p:sp>
      <p:pic>
        <p:nvPicPr>
          <p:cNvPr id="7" name="Picture 6" descr="A person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709C42B2-CA34-C1C5-F78B-402BD1D50B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5" y="3935539"/>
            <a:ext cx="2901082" cy="2175812"/>
          </a:xfrm>
          <a:prstGeom prst="rect">
            <a:avLst/>
          </a:prstGeom>
        </p:spPr>
      </p:pic>
      <p:pic>
        <p:nvPicPr>
          <p:cNvPr id="10" name="Picture 9" descr="A perso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45841D5D-979B-4DCC-49A8-1DAC22C195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4" y="1635560"/>
            <a:ext cx="2901083" cy="2175812"/>
          </a:xfrm>
          <a:prstGeom prst="rect">
            <a:avLst/>
          </a:prstGeom>
        </p:spPr>
      </p:pic>
      <p:pic>
        <p:nvPicPr>
          <p:cNvPr id="13" name="Picture 1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BBA53FD7-DC6D-811D-8CC7-DA5B15FEB3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917" y="3935539"/>
            <a:ext cx="2901083" cy="2175812"/>
          </a:xfrm>
          <a:prstGeom prst="rect">
            <a:avLst/>
          </a:prstGeom>
        </p:spPr>
      </p:pic>
      <p:pic>
        <p:nvPicPr>
          <p:cNvPr id="15" name="Picture 14" descr="A person standing at a podium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ECC1C159-8210-A5BC-2F9A-7ABBF3CE65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917" y="1635560"/>
            <a:ext cx="2901083" cy="21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un024" descr="Run024">
            <a:hlinkClick r:id="" action="ppaction://media"/>
            <a:extLst>
              <a:ext uri="{FF2B5EF4-FFF2-40B4-BE49-F238E27FC236}">
                <a16:creationId xmlns:a16="http://schemas.microsoft.com/office/drawing/2014/main" id="{713227B0-4182-B12D-47D7-21DB208E93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9.38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9580" y="556079"/>
            <a:ext cx="8202420" cy="5113935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612228" y="3109427"/>
            <a:ext cx="8999900" cy="639146"/>
          </a:xfrm>
        </p:spPr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FBE6C-24BD-2A42-AEDE-DEA8137D1133}"/>
              </a:ext>
            </a:extLst>
          </p:cNvPr>
          <p:cNvSpPr txBox="1"/>
          <p:nvPr/>
        </p:nvSpPr>
        <p:spPr>
          <a:xfrm>
            <a:off x="612228" y="3888273"/>
            <a:ext cx="3377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/>
              <a:t>Questions?</a:t>
            </a:r>
          </a:p>
          <a:p>
            <a:endParaRPr lang="en-GB" sz="2000" i="1" dirty="0"/>
          </a:p>
          <a:p>
            <a:pPr algn="l"/>
            <a:r>
              <a:rPr lang="en-GB" i="1" dirty="0">
                <a:hlinkClick r:id="rId5"/>
              </a:rPr>
              <a:t>https://www.hep.ucl.ac.uk/pbt/QuarcBuildAndTest.mp4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CCFB2-A6D6-6E42-A7D1-A46CEA30B5BE}"/>
              </a:ext>
            </a:extLst>
          </p:cNvPr>
          <p:cNvSpPr txBox="1"/>
          <p:nvPr/>
        </p:nvSpPr>
        <p:spPr>
          <a:xfrm>
            <a:off x="612228" y="5447406"/>
            <a:ext cx="11182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References: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L. </a:t>
            </a:r>
            <a:r>
              <a:rPr lang="en-GB" sz="1400" dirty="0" err="1"/>
              <a:t>Kelleter</a:t>
            </a:r>
            <a:r>
              <a:rPr lang="en-GB" sz="1400" dirty="0"/>
              <a:t> and S. Jolly. “A Mathematical Expression for Depth-Light Curves of Therapeutic Proton Beams in a Quenching Scintillator”. In: Medical Physics 47.5 (Feb. 2020), pp. 2300–2308. DOI: </a:t>
            </a:r>
            <a:r>
              <a:rPr lang="en-GB" sz="1400" dirty="0">
                <a:hlinkClick r:id="rId6"/>
              </a:rPr>
              <a:t>10.1002/mp.14099</a:t>
            </a:r>
            <a:r>
              <a:rPr lang="en-GB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L. </a:t>
            </a:r>
            <a:r>
              <a:rPr lang="en-GB" sz="1400" dirty="0" err="1"/>
              <a:t>Kelleter</a:t>
            </a:r>
            <a:r>
              <a:rPr lang="en-GB" sz="1400" dirty="0"/>
              <a:t> et al. “A Scintillator-based Range Telescope for Particle Therapy”. In: Physics in Medicine &amp; Biology 65.16 (Aug. 2020). DOI: </a:t>
            </a:r>
            <a:r>
              <a:rPr lang="en-GB" sz="1400" dirty="0">
                <a:hlinkClick r:id="rId7"/>
              </a:rPr>
              <a:t>10.1088/1361-6560/ab9415</a:t>
            </a:r>
            <a:r>
              <a:rPr lang="en-GB" sz="1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S. Jolly et al. “Technical Challenges for FLASH Proton Therapy”. In </a:t>
            </a:r>
            <a:r>
              <a:rPr lang="en-GB" sz="1400" dirty="0" err="1"/>
              <a:t>Physica</a:t>
            </a:r>
            <a:r>
              <a:rPr lang="en-GB" sz="1400" dirty="0"/>
              <a:t> Medica 78 (2021). DOI: </a:t>
            </a:r>
            <a:r>
              <a:rPr lang="en-GB" sz="1400" dirty="0">
                <a:hlinkClick r:id="rId8"/>
              </a:rPr>
              <a:t>10.1016/j.ejmp.2020.08.005  </a:t>
            </a:r>
            <a:endParaRPr lang="en-GB" sz="14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2F48BF-8FB9-C490-ADEC-C0BC87D3CE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15" y="664047"/>
            <a:ext cx="3458521" cy="23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6257324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Ionising radiation damages DNA of tumour cells, causing cell death.</a:t>
            </a:r>
          </a:p>
          <a:p>
            <a:r>
              <a:rPr lang="en-GB" dirty="0"/>
              <a:t>Superior dose conformity compared to conventional X-ray radiotherapy.</a:t>
            </a:r>
          </a:p>
          <a:p>
            <a:r>
              <a:rPr lang="en-GB" dirty="0"/>
              <a:t>Range uncertainties prevent taking full advantage of dose localisation benefits.</a:t>
            </a:r>
          </a:p>
          <a:p>
            <a:r>
              <a:rPr lang="en-GB" dirty="0"/>
              <a:t>Clinic must perform daily beam Quality Assurance (QA).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1B6AA-2EF3-4141-A540-EDEA7D42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7" t="4681" r="1150" b="4211"/>
          <a:stretch/>
        </p:blipFill>
        <p:spPr>
          <a:xfrm>
            <a:off x="6676495" y="609598"/>
            <a:ext cx="5035585" cy="259409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C4E413B-6705-F347-A947-27E6D7110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33" y="3283232"/>
            <a:ext cx="4269991" cy="164678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8E8507-3E4D-234C-BB9C-813B49D82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20"/>
          <a:stretch/>
        </p:blipFill>
        <p:spPr>
          <a:xfrm>
            <a:off x="6957133" y="4934553"/>
            <a:ext cx="4269991" cy="18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Daily Quality Assurance (QA)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968995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Daily QA requires measurement of beam range, spot position and spot size.</a:t>
            </a:r>
          </a:p>
          <a:p>
            <a:r>
              <a:rPr lang="en-GB" dirty="0"/>
              <a:t>Range measured in water-equivalent material for a selection of beam energies.</a:t>
            </a:r>
          </a:p>
          <a:p>
            <a:pPr lvl="1"/>
            <a:r>
              <a:rPr lang="en-GB" dirty="0"/>
              <a:t>Water chosen as proxy for human tissue.</a:t>
            </a:r>
          </a:p>
          <a:p>
            <a:r>
              <a:rPr lang="en-GB" dirty="0"/>
              <a:t>Typically measured using layers of ionisation chambers in a water tank, requiring repeated beam delivery.</a:t>
            </a:r>
          </a:p>
          <a:p>
            <a:r>
              <a:rPr lang="en-GB" dirty="0"/>
              <a:t>Current methods often compromise between speed and accuracy.</a:t>
            </a:r>
          </a:p>
          <a:p>
            <a:r>
              <a:rPr lang="en-GB" b="1" dirty="0"/>
              <a:t>Develop a detector to make fast, accurate measurements of proton range.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C4190D-CACC-B4AB-73AC-39041E6BA122}"/>
              </a:ext>
            </a:extLst>
          </p:cNvPr>
          <p:cNvGrpSpPr/>
          <p:nvPr/>
        </p:nvGrpSpPr>
        <p:grpSpPr>
          <a:xfrm>
            <a:off x="7476931" y="1692380"/>
            <a:ext cx="4519988" cy="4265621"/>
            <a:chOff x="5702078" y="365125"/>
            <a:chExt cx="5995091" cy="5587425"/>
          </a:xfrm>
        </p:grpSpPr>
        <p:pic>
          <p:nvPicPr>
            <p:cNvPr id="6" name="Picture 5" descr="A close up of a device&#10;&#10;Description automatically generated">
              <a:extLst>
                <a:ext uri="{FF2B5EF4-FFF2-40B4-BE49-F238E27FC236}">
                  <a16:creationId xmlns:a16="http://schemas.microsoft.com/office/drawing/2014/main" id="{F9F1A9C8-F4CE-5EFF-4FAA-37B8F8F7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63" y="2969030"/>
              <a:ext cx="2983520" cy="2983520"/>
            </a:xfrm>
            <a:prstGeom prst="rect">
              <a:avLst/>
            </a:prstGeom>
          </p:spPr>
        </p:pic>
        <p:pic>
          <p:nvPicPr>
            <p:cNvPr id="8" name="Picture 7" descr="A close up of a box&#10;&#10;Description automatically generated">
              <a:extLst>
                <a:ext uri="{FF2B5EF4-FFF2-40B4-BE49-F238E27FC236}">
                  <a16:creationId xmlns:a16="http://schemas.microsoft.com/office/drawing/2014/main" id="{07571C87-0A54-1E3E-DE08-268B06C1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2078" y="365125"/>
              <a:ext cx="2983519" cy="2942650"/>
            </a:xfrm>
            <a:prstGeom prst="rect">
              <a:avLst/>
            </a:prstGeom>
          </p:spPr>
        </p:pic>
        <p:pic>
          <p:nvPicPr>
            <p:cNvPr id="9" name="Picture 8" descr="A picture containing sitting, car, front, truck&#10;&#10;Description automatically generated">
              <a:extLst>
                <a:ext uri="{FF2B5EF4-FFF2-40B4-BE49-F238E27FC236}">
                  <a16:creationId xmlns:a16="http://schemas.microsoft.com/office/drawing/2014/main" id="{E1923672-2FD9-F364-8D44-EDFBAE40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649" y="3384262"/>
              <a:ext cx="2983520" cy="2568288"/>
            </a:xfrm>
            <a:prstGeom prst="rect">
              <a:avLst/>
            </a:prstGeom>
          </p:spPr>
        </p:pic>
        <p:pic>
          <p:nvPicPr>
            <p:cNvPr id="10" name="Picture 9" descr="A picture containing road, standing, sitting, street&#10;&#10;Description automatically generated">
              <a:extLst>
                <a:ext uri="{FF2B5EF4-FFF2-40B4-BE49-F238E27FC236}">
                  <a16:creationId xmlns:a16="http://schemas.microsoft.com/office/drawing/2014/main" id="{10A7DACD-2B1C-47A5-5D7A-2CF4A624C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3648" y="400743"/>
              <a:ext cx="2983519" cy="2983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6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QuARC –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7921308" cy="4703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Measure proton range using a series of optically-isolated polystyrene scintillator sheets.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Light output of each sheet nonlinear to dose, but quenching described by Birks’ Law: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Fit data with analytical depth-</a:t>
            </a:r>
            <a:r>
              <a:rPr lang="en-GB" i="1" dirty="0">
                <a:solidFill>
                  <a:sysClr val="windowText" lastClr="000000"/>
                </a:solidFill>
              </a:rPr>
              <a:t>light</a:t>
            </a:r>
            <a:r>
              <a:rPr lang="en-GB" dirty="0">
                <a:solidFill>
                  <a:sysClr val="windowText" lastClr="000000"/>
                </a:solidFill>
              </a:rPr>
              <a:t> model </a:t>
            </a:r>
            <a:r>
              <a:rPr lang="en-GB" dirty="0">
                <a:solidFill>
                  <a:sysClr val="windowText" lastClr="000000"/>
                </a:solidFill>
                <a:hlinkClick r:id="rId5"/>
              </a:rPr>
              <a:t>[1]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Reconstruct Bragg depth-</a:t>
            </a:r>
            <a:r>
              <a:rPr lang="en-GB" i="1" dirty="0">
                <a:solidFill>
                  <a:sysClr val="windowText" lastClr="000000"/>
                </a:solidFill>
              </a:rPr>
              <a:t>dose</a:t>
            </a:r>
            <a:r>
              <a:rPr lang="en-GB" dirty="0">
                <a:solidFill>
                  <a:sysClr val="windowText" lastClr="000000"/>
                </a:solidFill>
              </a:rPr>
              <a:t> curve and measure proton range.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Photodiodes coupled to fast, modular electronics and an FPGA to read light levels at over 5 kHz.</a:t>
            </a:r>
          </a:p>
          <a:p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Key </a:t>
            </a:r>
            <a:r>
              <a:rPr lang="en-GB" b="1" dirty="0">
                <a:solidFill>
                  <a:sysClr val="windowText" lastClr="000000"/>
                </a:solidFill>
              </a:rPr>
              <a:t>benefits: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Plastic scintillator inexpensive and water-equivalent.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Range reconstructed with single beam delivery.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Easy detector setup and no optical artefacts.</a:t>
            </a:r>
          </a:p>
        </p:txBody>
      </p:sp>
      <p:pic>
        <p:nvPicPr>
          <p:cNvPr id="6" name="Stack Holder" descr="Stack Holder">
            <a:hlinkClick r:id="" action="ppaction://media"/>
            <a:extLst>
              <a:ext uri="{FF2B5EF4-FFF2-40B4-BE49-F238E27FC236}">
                <a16:creationId xmlns:a16="http://schemas.microsoft.com/office/drawing/2014/main" id="{89D42427-E531-5548-B761-0B770229E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664" t="-58" r="9936" b="58"/>
          <a:stretch/>
        </p:blipFill>
        <p:spPr>
          <a:xfrm>
            <a:off x="8304835" y="3816173"/>
            <a:ext cx="3709829" cy="2595491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A071726-5AD6-9653-A2D3-53EF9F0D6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351" y="698123"/>
            <a:ext cx="4114313" cy="31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7" y="899999"/>
            <a:ext cx="10727594" cy="795692"/>
          </a:xfrm>
        </p:spPr>
        <p:txBody>
          <a:bodyPr/>
          <a:lstStyle/>
          <a:p>
            <a:r>
              <a:rPr lang="en-GB" dirty="0"/>
              <a:t>Analogue Front-End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" name="Picture 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52244B6-9EC3-FAC5-FA63-E5581F66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8515" y="1922229"/>
            <a:ext cx="8108019" cy="4484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9D5AE-FCC4-5259-2A10-F07FAEC52E4F}"/>
              </a:ext>
            </a:extLst>
          </p:cNvPr>
          <p:cNvSpPr txBox="1"/>
          <p:nvPr/>
        </p:nvSpPr>
        <p:spPr>
          <a:xfrm>
            <a:off x="574128" y="1810214"/>
            <a:ext cx="3434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+mn-lt"/>
              </a:rPr>
              <a:t>Rev B. Board (left)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16 diodes per board, 2.86 mm spacing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Photodiode charge split across 2 DDC232 inputs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Connection via PMOD to FPGA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Single-ended signalling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algn="l"/>
            <a:r>
              <a:rPr lang="en-GB" sz="2000" dirty="0">
                <a:latin typeface="+mn-lt"/>
              </a:rPr>
              <a:t>Rev C./D. Board (right)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32 diodes per board, 3.0 mm spacing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Connection via USB-C to daughter board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Differential-pair </a:t>
            </a:r>
            <a:r>
              <a:rPr lang="en-GB" sz="2000" dirty="0" err="1">
                <a:latin typeface="+mn-lt"/>
              </a:rPr>
              <a:t>signallin</a:t>
            </a:r>
            <a:r>
              <a:rPr lang="en-GB" sz="2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3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8B885E-4FDD-FD3A-1E1F-5691B15D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691" y="763096"/>
            <a:ext cx="3816353" cy="5986822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VHDL FPGA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7907165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dirty="0"/>
              <a:t>ADC configured: FPGA sends 12 bits to set dynamic range, precision etc.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ADC sends 640-bit read-back pattern – used to check everything is OK.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Integration begins: each 170 </a:t>
            </a:r>
            <a:r>
              <a:rPr lang="en-GB" dirty="0" err="1"/>
              <a:t>μs</a:t>
            </a:r>
            <a:r>
              <a:rPr lang="en-GB" dirty="0"/>
              <a:t> cycle gives a photodiode measurement.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Measurement stored in FIFO on FPGA.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FPGA sends measurement to PC using FTDI chip.</a:t>
            </a:r>
          </a:p>
        </p:txBody>
      </p:sp>
    </p:spTree>
    <p:extLst>
      <p:ext uri="{BB962C8B-B14F-4D97-AF65-F5344CB8AC3E}">
        <p14:creationId xmlns:p14="http://schemas.microsoft.com/office/powerpoint/2010/main" val="40032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ot Clip" descr="Plot Clip">
            <a:hlinkClick r:id="" action="ppaction://media"/>
            <a:extLst>
              <a:ext uri="{FF2B5EF4-FFF2-40B4-BE49-F238E27FC236}">
                <a16:creationId xmlns:a16="http://schemas.microsoft.com/office/drawing/2014/main" id="{EFC7D303-921A-3785-0009-78F25D6B7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7524" y="3429000"/>
            <a:ext cx="4078752" cy="3143659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C++ Data Acquisition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7870955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C++ script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using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libFTDI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libraries interfaces PC (MacOS,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Linux)</a:t>
            </a:r>
            <a:r>
              <a:rPr lang="en-GB" dirty="0">
                <a:solidFill>
                  <a:sysClr val="windowText" lastClr="000000"/>
                </a:solidFill>
              </a:rPr>
              <a:t> and FPGA over USB.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PC sends data to FPGA to set integration time, full-scale range, number of DDC232 boards and measurements to read.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Script stores raw data in hexadecimal format and performs rolling average at user-specified rate for live display of light levels.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Live display and function fitting using ROOT.</a:t>
            </a:r>
          </a:p>
        </p:txBody>
      </p:sp>
      <p:pic>
        <p:nvPicPr>
          <p:cNvPr id="5" name="Picture 4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9BD4D1B4-B366-FEA6-AA8F-EA4EF08CA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843" y="585214"/>
            <a:ext cx="4113764" cy="30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5A013E2F-6CB5-B369-629C-EBF40AC7C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5" r="8988"/>
          <a:stretch/>
        </p:blipFill>
        <p:spPr>
          <a:xfrm>
            <a:off x="6348173" y="2988451"/>
            <a:ext cx="5039067" cy="386955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Detector Assembly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5964647" cy="470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Detector modules typically contain 32 scintillator sheets housed in a 3D-printed enclosure.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Analogue front-end boards directly coupled to scintillator without optical gel.</a:t>
            </a:r>
          </a:p>
          <a:p>
            <a:r>
              <a:rPr lang="en-GB" i="1" dirty="0">
                <a:solidFill>
                  <a:sysClr val="windowText" lastClr="000000"/>
                </a:solidFill>
              </a:rPr>
              <a:t>Many </a:t>
            </a:r>
            <a:r>
              <a:rPr lang="en-GB" dirty="0">
                <a:solidFill>
                  <a:sysClr val="windowText" lastClr="000000"/>
                </a:solidFill>
              </a:rPr>
              <a:t>different prototypes assembled for beam tests.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Optimised scintillator optical isolation to use Mylar foil and avoid painting of scintillator.</a:t>
            </a:r>
          </a:p>
        </p:txBody>
      </p:sp>
      <p:pic>
        <p:nvPicPr>
          <p:cNvPr id="14" name="Picture 13" descr="A picture containing floor, indoor, desk, wooden&#10;&#10;Description automatically generated">
            <a:extLst>
              <a:ext uri="{FF2B5EF4-FFF2-40B4-BE49-F238E27FC236}">
                <a16:creationId xmlns:a16="http://schemas.microsoft.com/office/drawing/2014/main" id="{728E2B52-61CC-D4E2-0F2C-253727CBC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4063" y="895313"/>
            <a:ext cx="1915130" cy="1915229"/>
          </a:xfrm>
          <a:prstGeom prst="rect">
            <a:avLst/>
          </a:prstGeom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AC4A1A91-45EF-373F-6449-26EDB5B1A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2123" y="895483"/>
            <a:ext cx="1915130" cy="1914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12D8BB-C990-D75E-81B0-E626E54EA326}"/>
              </a:ext>
            </a:extLst>
          </p:cNvPr>
          <p:cNvSpPr txBox="1"/>
          <p:nvPr/>
        </p:nvSpPr>
        <p:spPr>
          <a:xfrm>
            <a:off x="9225658" y="3059784"/>
            <a:ext cx="2212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</a:rPr>
              <a:t>Average crosstalk: 0.78%</a:t>
            </a:r>
          </a:p>
        </p:txBody>
      </p:sp>
      <p:pic>
        <p:nvPicPr>
          <p:cNvPr id="8" name="Picture 7" descr="A picture containing indoor, machine, electronics, floor&#10;&#10;Description automatically generated">
            <a:extLst>
              <a:ext uri="{FF2B5EF4-FFF2-40B4-BE49-F238E27FC236}">
                <a16:creationId xmlns:a16="http://schemas.microsoft.com/office/drawing/2014/main" id="{9FDA7ADD-3A45-AC5C-17BB-62EC02B59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093" y="895482"/>
            <a:ext cx="1915130" cy="19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UCLH Beam Tests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6436895" cy="4530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4 beam tests at UCLH to evaluate performance at clinical rates</a:t>
            </a:r>
            <a:r>
              <a:rPr lang="en-GB" dirty="0">
                <a:solidFill>
                  <a:sysClr val="windowText" lastClr="000000"/>
                </a:solidFill>
              </a:rPr>
              <a:t> with beam energies between 70-130 MeV.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Determine range reconstruction accuracy and demonstrate fast live range reconstruction capabilities.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Prototypes differing in mechanical setup, scintillator composition and electronics.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Optimise detector setup and identify issues.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4A7C079-0EED-AF4F-BD2D-66FD158ED2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920" y="876122"/>
            <a:ext cx="4011758" cy="3008817"/>
          </a:xfrm>
          <a:prstGeom prst="rect">
            <a:avLst/>
          </a:prstGeom>
        </p:spPr>
      </p:pic>
      <p:pic>
        <p:nvPicPr>
          <p:cNvPr id="6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A4B0D3BB-2ACF-8D44-BA9C-B6E11BF9B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323" y="3996272"/>
            <a:ext cx="4866332" cy="27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 Mid Blue Slide Theme</Template>
  <TotalTime>3545</TotalTime>
  <Words>1279</Words>
  <Application>Microsoft Macintosh PowerPoint</Application>
  <PresentationFormat>Widescreen</PresentationFormat>
  <Paragraphs>147</Paragraphs>
  <Slides>18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UCL_Mid_Blue_Slide_Theme</vt:lpstr>
      <vt:lpstr>PowerPoint Presentation</vt:lpstr>
      <vt:lpstr>Proton Therapy</vt:lpstr>
      <vt:lpstr>Daily Quality Assurance (QA)</vt:lpstr>
      <vt:lpstr>QuARC – Overview</vt:lpstr>
      <vt:lpstr>Analogue Front-End</vt:lpstr>
      <vt:lpstr>VHDL FPGA Design</vt:lpstr>
      <vt:lpstr>C++ Data Acquisition</vt:lpstr>
      <vt:lpstr>Detector Assembly</vt:lpstr>
      <vt:lpstr>UCLH Beam Tests</vt:lpstr>
      <vt:lpstr>Results</vt:lpstr>
      <vt:lpstr>Live Fitting</vt:lpstr>
      <vt:lpstr>FLASH Proton Therapy</vt:lpstr>
      <vt:lpstr>The Christie Beam Test</vt:lpstr>
      <vt:lpstr>PARTREC Beam Test</vt:lpstr>
      <vt:lpstr>Clatterbridge Beam Test</vt:lpstr>
      <vt:lpstr>Geant4 Simulation</vt:lpstr>
      <vt:lpstr>Summary</vt:lpstr>
      <vt:lpstr>Thank you for listening!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Shaikh, Saad</cp:lastModifiedBy>
  <cp:revision>349</cp:revision>
  <dcterms:created xsi:type="dcterms:W3CDTF">2020-09-15T10:09:39Z</dcterms:created>
  <dcterms:modified xsi:type="dcterms:W3CDTF">2023-06-22T14:30:57Z</dcterms:modified>
</cp:coreProperties>
</file>