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9" r:id="rId3"/>
    <p:sldId id="317" r:id="rId4"/>
    <p:sldId id="316" r:id="rId5"/>
    <p:sldId id="291" r:id="rId6"/>
    <p:sldId id="259" r:id="rId7"/>
    <p:sldId id="315" r:id="rId8"/>
    <p:sldId id="318" r:id="rId9"/>
    <p:sldId id="319" r:id="rId10"/>
    <p:sldId id="320" r:id="rId11"/>
    <p:sldId id="290" r:id="rId12"/>
    <p:sldId id="280" r:id="rId1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53" autoAdjust="0"/>
    <p:restoredTop sz="93600"/>
  </p:normalViewPr>
  <p:slideViewPr>
    <p:cSldViewPr snapToGrid="0" snapToObjects="1">
      <p:cViewPr varScale="1">
        <p:scale>
          <a:sx n="209" d="100"/>
          <a:sy n="209" d="100"/>
        </p:scale>
        <p:origin x="142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9B173D-BDE1-334A-A54B-AB7416F088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A8520C-8460-0D42-86C9-D0794A4B3E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85B03-F712-974C-A1D8-1F9A468F5B6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F3C87-CBF7-CC4C-8F0D-1EB8B06357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DA787-5DE4-CD4A-B75E-AC89ED789C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74958-CA5E-0C46-B182-67DF590D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69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EF3F-35E2-3B43-BF81-CFC248C52316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03F89-1949-E64B-AC42-D3BE5974B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65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06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71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41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65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08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CL Branding background">
            <a:extLst>
              <a:ext uri="{FF2B5EF4-FFF2-40B4-BE49-F238E27FC236}">
                <a16:creationId xmlns:a16="http://schemas.microsoft.com/office/drawing/2014/main" id="{EA4C8DDC-D29E-5E43-9BC2-FD84B2117884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3" name="Faculty, Department title">
            <a:extLst>
              <a:ext uri="{FF2B5EF4-FFF2-40B4-BE49-F238E27FC236}">
                <a16:creationId xmlns:a16="http://schemas.microsoft.com/office/drawing/2014/main" id="{7B844C1D-C9E2-A040-B3FD-0E3861E051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9" name="Main image" descr="Image">
            <a:extLst>
              <a:ext uri="{FF2B5EF4-FFF2-40B4-BE49-F238E27FC236}">
                <a16:creationId xmlns:a16="http://schemas.microsoft.com/office/drawing/2014/main" id="{FD55159A-63D1-334F-B344-448B05BC84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6D1BEB54-27B8-4348-8671-D93B41DC5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</p:spTree>
    <p:extLst>
      <p:ext uri="{BB962C8B-B14F-4D97-AF65-F5344CB8AC3E}">
        <p14:creationId xmlns:p14="http://schemas.microsoft.com/office/powerpoint/2010/main" val="2079837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ext" descr="Text">
            <a:extLst>
              <a:ext uri="{FF2B5EF4-FFF2-40B4-BE49-F238E27FC236}">
                <a16:creationId xmlns:a16="http://schemas.microsoft.com/office/drawing/2014/main" id="{2D2A157B-B06B-5E44-8987-B8F38A743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35F69D9D-B78C-6D4D-8B1E-AB31E336A5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27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71450"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7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5" name="Text" descr="Text">
            <a:extLst>
              <a:ext uri="{FF2B5EF4-FFF2-40B4-BE49-F238E27FC236}">
                <a16:creationId xmlns:a16="http://schemas.microsoft.com/office/drawing/2014/main" id="{23293D9A-92DE-2745-A551-12503D5B3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11753E1-8533-844D-B406-655C6C933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768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562D057E-84DA-844C-8F30-A88C629E1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800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3FA6CE8B-790A-C44A-B1D0-DA5AC754A4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4832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34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colour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in Headline" descr="Headline">
            <a:extLst>
              <a:ext uri="{FF2B5EF4-FFF2-40B4-BE49-F238E27FC236}">
                <a16:creationId xmlns:a16="http://schemas.microsoft.com/office/drawing/2014/main" id="{5CB62203-BCF9-3241-9684-0F4402446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pPr lvl="0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E0051C4D-5840-9846-A6CC-052B1F915D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6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9" name="Picture" descr="Image">
            <a:extLst>
              <a:ext uri="{FF2B5EF4-FFF2-40B4-BE49-F238E27FC236}">
                <a16:creationId xmlns:a16="http://schemas.microsoft.com/office/drawing/2014/main" id="{7D295661-D9DD-8D43-9041-6814DE8FF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5624" y="1290917"/>
            <a:ext cx="1328200" cy="1557617"/>
          </a:xfrm>
          <a:prstGeom prst="rect">
            <a:avLst/>
          </a:prstGeom>
        </p:spPr>
      </p:pic>
      <p:sp>
        <p:nvSpPr>
          <p:cNvPr id="13" name="Text" descr="Text">
            <a:extLst>
              <a:ext uri="{FF2B5EF4-FFF2-40B4-BE49-F238E27FC236}">
                <a16:creationId xmlns:a16="http://schemas.microsoft.com/office/drawing/2014/main" id="{73CED3B5-33C7-894B-9D58-FC396998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3712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E69AB749-3152-6149-94E2-0485941817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" descr="Image">
            <a:extLst>
              <a:ext uri="{FF2B5EF4-FFF2-40B4-BE49-F238E27FC236}">
                <a16:creationId xmlns:a16="http://schemas.microsoft.com/office/drawing/2014/main" id="{34669171-BF23-B54C-8D3F-B1C89E122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0096" y="1292400"/>
            <a:ext cx="1328200" cy="1557617"/>
          </a:xfrm>
          <a:prstGeom prst="rect">
            <a:avLst/>
          </a:prstGeom>
        </p:spPr>
      </p:pic>
      <p:sp>
        <p:nvSpPr>
          <p:cNvPr id="14" name="Text" descr="Text">
            <a:extLst>
              <a:ext uri="{FF2B5EF4-FFF2-40B4-BE49-F238E27FC236}">
                <a16:creationId xmlns:a16="http://schemas.microsoft.com/office/drawing/2014/main" id="{87F3A240-3369-0145-B540-5A60FA0848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040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708712F-D0E9-B94A-A9B7-F258F0F10A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90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Picture" descr="Image">
            <a:extLst>
              <a:ext uri="{FF2B5EF4-FFF2-40B4-BE49-F238E27FC236}">
                <a16:creationId xmlns:a16="http://schemas.microsoft.com/office/drawing/2014/main" id="{8073F21E-F4EF-B246-B7E8-4FA799EC3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416" y="1290917"/>
            <a:ext cx="1328200" cy="1557617"/>
          </a:xfrm>
          <a:prstGeom prst="rect">
            <a:avLst/>
          </a:prstGeom>
        </p:spPr>
      </p:pic>
      <p:sp>
        <p:nvSpPr>
          <p:cNvPr id="16" name="Text" descr="Text">
            <a:extLst>
              <a:ext uri="{FF2B5EF4-FFF2-40B4-BE49-F238E27FC236}">
                <a16:creationId xmlns:a16="http://schemas.microsoft.com/office/drawing/2014/main" id="{5387EEB0-9F43-E241-9EDB-010FB36582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08368" y="306896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73E51-46F8-B446-A241-A5395388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CFD4B-BF38-E841-868E-C9F3BBC7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88DCC-68B7-D349-B50E-BEE3CC1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36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5400000" cy="2325802"/>
          </a:xfrm>
        </p:spPr>
        <p:txBody>
          <a:bodyPr/>
          <a:lstStyle>
            <a:lvl1pPr>
              <a:defRPr sz="3600" b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96CC15FA-5D3D-604E-8882-80A283890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18500"/>
            <a:ext cx="5399088" cy="2617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" descr="Image">
            <a:extLst>
              <a:ext uri="{FF2B5EF4-FFF2-40B4-BE49-F238E27FC236}">
                <a16:creationId xmlns:a16="http://schemas.microsoft.com/office/drawing/2014/main" id="{C443FA27-F0DB-1840-998D-206100BED3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40000" y="900000"/>
            <a:ext cx="5400000" cy="5344683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215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hre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935F83AB-29A1-EF49-B6EC-5214A87545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00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" descr="Image">
            <a:extLst>
              <a:ext uri="{FF2B5EF4-FFF2-40B4-BE49-F238E27FC236}">
                <a16:creationId xmlns:a16="http://schemas.microsoft.com/office/drawing/2014/main" id="{E95E3DE4-2C02-DF4D-871A-130A912A3E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958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" descr="Image">
            <a:extLst>
              <a:ext uri="{FF2B5EF4-FFF2-40B4-BE49-F238E27FC236}">
                <a16:creationId xmlns:a16="http://schemas.microsoft.com/office/drawing/2014/main" id="{08A0AD7D-724B-E44B-89BE-D93B46E6BC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5624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218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58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1" name="Table" descr="Text / Table">
            <a:extLst>
              <a:ext uri="{FF2B5EF4-FFF2-40B4-BE49-F238E27FC236}">
                <a16:creationId xmlns:a16="http://schemas.microsoft.com/office/drawing/2014/main" id="{4DEFD8C9-6C2B-9C49-9F6F-5A35A2B747AF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31E44D0-02C4-914B-B5F4-F5B0F5862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6454" y="2414430"/>
            <a:ext cx="2557322" cy="2623913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63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able" descr="Text / Table">
            <a:extLst>
              <a:ext uri="{FF2B5EF4-FFF2-40B4-BE49-F238E27FC236}">
                <a16:creationId xmlns:a16="http://schemas.microsoft.com/office/drawing/2014/main" id="{01422A73-1E05-8B44-93EA-70AD3FCEEC9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D015BAE-CDFB-0848-8398-8E01CAEBA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451091"/>
            <a:ext cx="2610000" cy="2894291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706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Contact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GB" dirty="0"/>
              <a:t>Useful links &amp; contact details</a:t>
            </a:r>
            <a:endParaRPr lang="en-US" dirty="0"/>
          </a:p>
        </p:txBody>
      </p:sp>
      <p:sp>
        <p:nvSpPr>
          <p:cNvPr id="21" name="Text" descr="Text">
            <a:extLst>
              <a:ext uri="{FF2B5EF4-FFF2-40B4-BE49-F238E27FC236}">
                <a16:creationId xmlns:a16="http://schemas.microsoft.com/office/drawing/2014/main" id="{82579D70-1A08-DC42-8CE8-ACA8360A7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" descr="Text">
            <a:extLst>
              <a:ext uri="{FF2B5EF4-FFF2-40B4-BE49-F238E27FC236}">
                <a16:creationId xmlns:a16="http://schemas.microsoft.com/office/drawing/2014/main" id="{82B359B7-CB0C-544C-88EE-891FC732EE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3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7E0FC6D2-4499-5C4C-8C93-C7590708B796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1" name="Picture" descr="Image">
            <a:extLst>
              <a:ext uri="{FF2B5EF4-FFF2-40B4-BE49-F238E27FC236}">
                <a16:creationId xmlns:a16="http://schemas.microsoft.com/office/drawing/2014/main" id="{D7C34FC0-F8B1-D041-9578-733D7F3C68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5F848594-69CD-DA4E-BB25-23F671A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5" name="Sub Heading" descr="Sub heading">
            <a:extLst>
              <a:ext uri="{FF2B5EF4-FFF2-40B4-BE49-F238E27FC236}">
                <a16:creationId xmlns:a16="http://schemas.microsoft.com/office/drawing/2014/main" id="{D5AB2EC5-97D3-8D44-BB0B-9125E87D1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239999"/>
            <a:ext cx="6840000" cy="651777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69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2 - single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</a:extLst>
          </p:cNvPr>
          <p:cNvSpPr/>
          <p:nvPr userDrawn="1"/>
        </p:nvSpPr>
        <p:spPr>
          <a:xfrm>
            <a:off x="0" y="-1"/>
            <a:ext cx="12192000" cy="25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14916FEE-2CA1-274A-AB9A-27AE550ED61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1" name="Picture " descr="Image">
            <a:extLst>
              <a:ext uri="{FF2B5EF4-FFF2-40B4-BE49-F238E27FC236}">
                <a16:creationId xmlns:a16="http://schemas.microsoft.com/office/drawing/2014/main" id="{7AAB61C2-2ECC-1549-9211-9297F9B81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05456"/>
            <a:ext cx="12192000" cy="435254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69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- Double lin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271759B8-0ABB-3643-884B-0A918443C549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40000"/>
            <a:ext cx="12192000" cy="16792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in Headline" descr="Headline">
            <a:extLst>
              <a:ext uri="{FF2B5EF4-FFF2-40B4-BE49-F238E27FC236}">
                <a16:creationId xmlns:a16="http://schemas.microsoft.com/office/drawing/2014/main" id="{0AFC6B55-24BD-7545-82A9-DD37164DF15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42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625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 - Double line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59606069-DCB2-E341-97E0-98600856E2E5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A724F846-9E16-0743-9A5C-ED2946248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36914"/>
            <a:ext cx="12192000" cy="168280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122579"/>
            <a:ext cx="12192000" cy="37354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F393605F-7BBC-284E-8DAE-0B5B8411382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347047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495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7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11" name="Sub Heading" descr="Sub heading">
            <a:extLst>
              <a:ext uri="{FF2B5EF4-FFF2-40B4-BE49-F238E27FC236}">
                <a16:creationId xmlns:a16="http://schemas.microsoft.com/office/drawing/2014/main" id="{169F44E5-11A5-074E-ADAE-05ACB4110A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Large text size, Arial 36 point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225425" indent="-215900"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9912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chemeClr val="tx2"/>
          </a:solidFill>
        </p:spPr>
        <p:txBody>
          <a:bodyPr lIns="360000" tIns="18000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4" name="Sub Heading">
            <a:extLst>
              <a:ext uri="{FF2B5EF4-FFF2-40B4-BE49-F238E27FC236}">
                <a16:creationId xmlns:a16="http://schemas.microsoft.com/office/drawing/2014/main" id="{7EFF5C86-B7E9-E24F-A032-A4DF63C9C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11112" indent="0">
              <a:buNone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97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F9ECF375-EFC6-8846-9FEE-E3BEC7506D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6616" y="900000"/>
            <a:ext cx="7534656" cy="5448518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440000"/>
            <a:ext cx="6480000" cy="2880000"/>
          </a:xfrm>
          <a:solidFill>
            <a:schemeClr val="bg1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8" name="Picture " descr="Image">
            <a:extLst>
              <a:ext uri="{FF2B5EF4-FFF2-40B4-BE49-F238E27FC236}">
                <a16:creationId xmlns:a16="http://schemas.microsoft.com/office/drawing/2014/main" id="{9390C092-D95C-EF41-9B4C-B77F203C0B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66715" y="900000"/>
            <a:ext cx="3536848" cy="2906486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9" name="Text" descr="Text">
            <a:extLst>
              <a:ext uri="{FF2B5EF4-FFF2-40B4-BE49-F238E27FC236}">
                <a16:creationId xmlns:a16="http://schemas.microsoft.com/office/drawing/2014/main" id="{B97104E0-DC3E-EB49-A0B8-75D9C6ED8E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2900" y="4164600"/>
            <a:ext cx="3542400" cy="2287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14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singl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52E39625-6121-A140-A00B-27BF9DA23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10439064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6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CL branding brackground">
            <a:extLst>
              <a:ext uri="{FF2B5EF4-FFF2-40B4-BE49-F238E27FC236}">
                <a16:creationId xmlns:a16="http://schemas.microsoft.com/office/drawing/2014/main" id="{66A102D5-ABE3-9744-AE9F-9AF93B04B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64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5073" cy="545593"/>
          </a:xfrm>
          <a:prstGeom prst="rect">
            <a:avLst/>
          </a:prstGeom>
        </p:spPr>
      </p:pic>
      <p:sp>
        <p:nvSpPr>
          <p:cNvPr id="1026" name="Title Headline" descr="Headline">
            <a:extLst>
              <a:ext uri="{FF2B5EF4-FFF2-40B4-BE49-F238E27FC236}">
                <a16:creationId xmlns:a16="http://schemas.microsoft.com/office/drawing/2014/main" id="{1389B5D6-B2B6-B044-8F75-8C9E18FFF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89999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headline</a:t>
            </a:r>
            <a:r>
              <a:rPr lang="en-GB" altLang="en-US" dirty="0"/>
              <a:t>, Arial 44pt bold</a:t>
            </a:r>
            <a:endParaRPr lang="en-US" altLang="en-US" dirty="0"/>
          </a:p>
        </p:txBody>
      </p:sp>
      <p:sp>
        <p:nvSpPr>
          <p:cNvPr id="1027" name="Text" descr="Main text">
            <a:extLst>
              <a:ext uri="{FF2B5EF4-FFF2-40B4-BE49-F238E27FC236}">
                <a16:creationId xmlns:a16="http://schemas.microsoft.com/office/drawing/2014/main" id="{840A67E7-10FC-DE4B-8222-DBD366537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376000"/>
            <a:ext cx="1080069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4"/>
            <a:endParaRPr lang="en-US" dirty="0"/>
          </a:p>
        </p:txBody>
      </p:sp>
      <p:sp>
        <p:nvSpPr>
          <p:cNvPr id="4" name="Date " descr="Date">
            <a:extLst>
              <a:ext uri="{FF2B5EF4-FFF2-40B4-BE49-F238E27FC236}">
                <a16:creationId xmlns:a16="http://schemas.microsoft.com/office/drawing/2014/main" id="{BC7573E6-5C96-F54E-8C6A-D81E27BE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2211" y="6480000"/>
            <a:ext cx="27432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" descr="Footer title">
            <a:extLst>
              <a:ext uri="{FF2B5EF4-FFF2-40B4-BE49-F238E27FC236}">
                <a16:creationId xmlns:a16="http://schemas.microsoft.com/office/drawing/2014/main" id="{1B01C4CC-C66F-714D-B313-340C31FA7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0" y="6480000"/>
            <a:ext cx="648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" descr="Page number">
            <a:extLst>
              <a:ext uri="{FF2B5EF4-FFF2-40B4-BE49-F238E27FC236}">
                <a16:creationId xmlns:a16="http://schemas.microsoft.com/office/drawing/2014/main" id="{D2C68658-D4C2-394E-8334-67AC9BE3F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111" y="6480000"/>
            <a:ext cx="769307" cy="2699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2" r:id="rId2"/>
    <p:sldLayoutId id="2147483723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2250" marR="0" indent="-211138" algn="l" defTabSz="914400" rtl="0" eaLnBrk="1" fontAlgn="base" latinLnBrk="0" hangingPunct="1">
        <a:lnSpc>
          <a:spcPct val="100000"/>
        </a:lnSpc>
        <a:spcBef>
          <a:spcPts val="1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22250" indent="-21113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1138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12" marR="0" indent="0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None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0975" marR="0" indent="-180975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2s.jolly@ucl.ac.uk" TargetMode="External"/><Relationship Id="rId2" Type="http://schemas.openxmlformats.org/officeDocument/2006/relationships/hyperlink" Target="mailto:1saad.shaikh.15@ucl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mailto:1saad.shaikh.15@ucl.ac.uk/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iopscience.iop.org/article/10.1088/1361-6560/ab9415" TargetMode="External"/><Relationship Id="rId5" Type="http://schemas.openxmlformats.org/officeDocument/2006/relationships/hyperlink" Target="https://doi.org/10.1002/mp.14099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DEPARTMENT OF PHYSICS &amp; ASTRONOMY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A3F49EC5-29AF-4C41-BD42-D1B5C699227E}"/>
              </a:ext>
            </a:extLst>
          </p:cNvPr>
          <p:cNvSpPr txBox="1">
            <a:spLocks/>
          </p:cNvSpPr>
          <p:nvPr/>
        </p:nvSpPr>
        <p:spPr>
          <a:xfrm>
            <a:off x="634437" y="1900639"/>
            <a:ext cx="10517770" cy="128818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285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Proton Beam Therapy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HEP Group Day 2023</a:t>
            </a:r>
            <a:endParaRPr kumimoji="0" lang="en-US" b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48915168-8299-4F44-BF84-88229D67DCD6}"/>
              </a:ext>
            </a:extLst>
          </p:cNvPr>
          <p:cNvSpPr txBox="1">
            <a:spLocks/>
          </p:cNvSpPr>
          <p:nvPr/>
        </p:nvSpPr>
        <p:spPr>
          <a:xfrm>
            <a:off x="634436" y="3339275"/>
            <a:ext cx="9919021" cy="20266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90000" indent="-900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lvl="0" indent="0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Saad Shaikh</a:t>
            </a:r>
            <a:r>
              <a:rPr kumimoji="0" lang="en-US" b="1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</a:t>
            </a:r>
            <a:r>
              <a:rPr lang="en-US" dirty="0">
                <a:solidFill>
                  <a:sysClr val="windowText" lastClr="000000"/>
                </a:solidFill>
              </a:rPr>
              <a:t>, Sonia Escribano, Raffaella </a:t>
            </a:r>
            <a:r>
              <a:rPr lang="en-US" dirty="0" err="1">
                <a:solidFill>
                  <a:sysClr val="windowText" lastClr="000000"/>
                </a:solidFill>
              </a:rPr>
              <a:t>Radogna</a:t>
            </a:r>
            <a:r>
              <a:rPr lang="en-US" dirty="0">
                <a:solidFill>
                  <a:sysClr val="windowText" lastClr="000000"/>
                </a:solidFill>
              </a:rPr>
              <a:t>,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Ruben Saakyan, Connor Godden, </a:t>
            </a:r>
            <a:r>
              <a:rPr lang="en-US" dirty="0">
                <a:solidFill>
                  <a:sysClr val="windowText" lastClr="000000"/>
                </a:solidFill>
              </a:rPr>
              <a:t>Simon Jolly</a:t>
            </a:r>
            <a:r>
              <a:rPr lang="en-US" baseline="30000" dirty="0">
                <a:solidFill>
                  <a:sysClr val="windowText" lastClr="000000"/>
                </a:solidFill>
              </a:rPr>
              <a:t>2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  <a:hlinkClick r:id="rId2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  <a:hlinkClick r:id="rId2"/>
              </a:rPr>
              <a:t>saad.shaikh@ucl.ac.uk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aseline="30000" dirty="0">
                <a:solidFill>
                  <a:sysClr val="windowText" lastClr="000000"/>
                </a:solidFill>
                <a:hlinkClick r:id="rId3"/>
              </a:rPr>
              <a:t>2</a:t>
            </a:r>
            <a:r>
              <a:rPr lang="en-US" sz="1800" dirty="0">
                <a:solidFill>
                  <a:sysClr val="windowText" lastClr="000000"/>
                </a:solidFill>
                <a:hlinkClick r:id="rId3"/>
              </a:rPr>
              <a:t>s.jolly@ucl.ac.uk</a:t>
            </a: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47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C8F4905-5554-220B-B573-3D5BE81376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54" b="1823"/>
          <a:stretch/>
        </p:blipFill>
        <p:spPr>
          <a:xfrm rot="5400000">
            <a:off x="9488846" y="3962123"/>
            <a:ext cx="2580956" cy="2825356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7" y="899999"/>
            <a:ext cx="9409627" cy="795692"/>
          </a:xfrm>
        </p:spPr>
        <p:txBody>
          <a:bodyPr/>
          <a:lstStyle/>
          <a:p>
            <a:r>
              <a:rPr lang="en-GB" dirty="0"/>
              <a:t>Spread-out Bragg Peak Fitting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1484" y="6644969"/>
            <a:ext cx="769307" cy="269918"/>
          </a:xfrm>
        </p:spPr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6" y="1949275"/>
            <a:ext cx="5962796" cy="4530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SOBPs delivered using </a:t>
            </a:r>
            <a:r>
              <a:rPr lang="en-GB" i="1" dirty="0">
                <a:solidFill>
                  <a:sysClr val="windowText" lastClr="000000"/>
                </a:solidFill>
              </a:rPr>
              <a:t>range modulator wheels</a:t>
            </a:r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GB" dirty="0">
                <a:solidFill>
                  <a:sysClr val="windowText" lastClr="000000"/>
                </a:solidFill>
              </a:rPr>
              <a:t>Developed new analytical framework to fit </a:t>
            </a:r>
            <a:r>
              <a:rPr lang="en-GB" i="1" dirty="0">
                <a:solidFill>
                  <a:sysClr val="windowText" lastClr="000000"/>
                </a:solidFill>
              </a:rPr>
              <a:t>quenched </a:t>
            </a:r>
            <a:r>
              <a:rPr lang="en-GB" dirty="0">
                <a:solidFill>
                  <a:sysClr val="windowText" lastClr="000000"/>
                </a:solidFill>
              </a:rPr>
              <a:t>spread-out Bragg Peaks.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Range accurate to 0.2 mm.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Required some </a:t>
            </a:r>
            <a:r>
              <a:rPr lang="en-GB" i="1" dirty="0">
                <a:solidFill>
                  <a:sysClr val="windowText" lastClr="000000"/>
                </a:solidFill>
              </a:rPr>
              <a:t>gentle </a:t>
            </a:r>
            <a:r>
              <a:rPr lang="en-GB" dirty="0">
                <a:solidFill>
                  <a:sysClr val="windowText" lastClr="000000"/>
                </a:solidFill>
              </a:rPr>
              <a:t>massaging of fit to get the correct tilt on the plateau.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Made complicated by different amounts of quenching!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Framework was overall a success and a powerful feature of the </a:t>
            </a:r>
            <a:r>
              <a:rPr lang="en-GB" dirty="0" err="1">
                <a:solidFill>
                  <a:sysClr val="windowText" lastClr="000000"/>
                </a:solidFill>
              </a:rPr>
              <a:t>QuARC</a:t>
            </a:r>
            <a:r>
              <a:rPr lang="en-GB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2BEAFA-07C8-6A43-A6F7-B07C00AB1C81}"/>
              </a:ext>
            </a:extLst>
          </p:cNvPr>
          <p:cNvSpPr txBox="1"/>
          <p:nvPr/>
        </p:nvSpPr>
        <p:spPr>
          <a:xfrm>
            <a:off x="0" y="6603128"/>
            <a:ext cx="111114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CMR10"/>
              </a:rPr>
              <a:t>D. </a:t>
            </a:r>
            <a:r>
              <a:rPr lang="en-GB" sz="1200" dirty="0" err="1">
                <a:effectLst/>
                <a:latin typeface="CMR10"/>
              </a:rPr>
              <a:t>Jette</a:t>
            </a:r>
            <a:r>
              <a:rPr lang="en-GB" sz="1200" dirty="0">
                <a:effectLst/>
                <a:latin typeface="CMR10"/>
              </a:rPr>
              <a:t> and W. Chen. “Creating a Spread-out Bragg Peak in Proton Beams”. </a:t>
            </a:r>
            <a:r>
              <a:rPr lang="en-GB" sz="1200" dirty="0">
                <a:latin typeface="CMCSC10"/>
              </a:rPr>
              <a:t>DOI</a:t>
            </a:r>
            <a:r>
              <a:rPr lang="en-GB" sz="1200" dirty="0">
                <a:effectLst/>
                <a:latin typeface="CMR10"/>
              </a:rPr>
              <a:t>: </a:t>
            </a:r>
            <a:r>
              <a:rPr lang="en-GB" sz="1200" dirty="0">
                <a:solidFill>
                  <a:srgbClr val="0000FF"/>
                </a:solidFill>
                <a:effectLst/>
                <a:latin typeface="CMTT10"/>
              </a:rPr>
              <a:t>10.1088/0031-9155/56/11/N01</a:t>
            </a:r>
            <a:r>
              <a:rPr lang="en-GB" sz="1200" dirty="0">
                <a:effectLst/>
                <a:latin typeface="CMR10"/>
              </a:rPr>
              <a:t>. </a:t>
            </a:r>
            <a:endParaRPr lang="en-GB" sz="1200" dirty="0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BBDEE7-7305-7B03-A24A-DDBAAB05D0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400" b="1822"/>
          <a:stretch/>
        </p:blipFill>
        <p:spPr>
          <a:xfrm rot="5400000">
            <a:off x="9479366" y="1400802"/>
            <a:ext cx="2580958" cy="28063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D9B986-16D8-0009-B077-F758196899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54" r="1437" b="1823"/>
          <a:stretch/>
        </p:blipFill>
        <p:spPr>
          <a:xfrm rot="5400000">
            <a:off x="6658596" y="3895078"/>
            <a:ext cx="2566080" cy="2850019"/>
          </a:xfrm>
          <a:prstGeom prst="rect">
            <a:avLst/>
          </a:prstGeom>
        </p:spPr>
      </p:pic>
      <p:pic>
        <p:nvPicPr>
          <p:cNvPr id="16" name="Picture 15" descr="A fan shaped fan with many blades&#10;&#10;Description automatically generated with medium confidence">
            <a:extLst>
              <a:ext uri="{FF2B5EF4-FFF2-40B4-BE49-F238E27FC236}">
                <a16:creationId xmlns:a16="http://schemas.microsoft.com/office/drawing/2014/main" id="{ABD06EEF-77B2-9264-CEFC-809EFEBF2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4465" y="1740494"/>
            <a:ext cx="2411876" cy="210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4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To The Future…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5" y="1949275"/>
            <a:ext cx="7732929" cy="4667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Passed my viva last week!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Preparing papers for </a:t>
            </a:r>
            <a:r>
              <a:rPr lang="en-GB" i="1" dirty="0">
                <a:solidFill>
                  <a:sysClr val="windowText" lastClr="000000"/>
                </a:solidFill>
              </a:rPr>
              <a:t>Phys. Med. Biol.</a:t>
            </a:r>
            <a:r>
              <a:rPr lang="en-GB" dirty="0">
                <a:solidFill>
                  <a:sysClr val="windowText" lastClr="000000"/>
                </a:solidFill>
              </a:rPr>
              <a:t>:</a:t>
            </a:r>
          </a:p>
          <a:p>
            <a:pPr lvl="1"/>
            <a:r>
              <a:rPr lang="en-GB" i="1" dirty="0">
                <a:solidFill>
                  <a:sysClr val="windowText" lastClr="000000"/>
                </a:solidFill>
              </a:rPr>
              <a:t>Spread-Out Bragg Peak Range QA Measurements at the Clatterbridge Cancer Centre.</a:t>
            </a:r>
          </a:p>
          <a:p>
            <a:pPr lvl="1"/>
            <a:r>
              <a:rPr lang="en-GB" i="1" dirty="0">
                <a:solidFill>
                  <a:sysClr val="windowText" lastClr="000000"/>
                </a:solidFill>
              </a:rPr>
              <a:t>FLASH Range QA Measurements using the Quality Assurance Range Calorimeter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Starting a postdoc at Mayo Clinic, Phoenix, Arizona in November for 1 year.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Hopefully will return to UCL </a:t>
            </a:r>
            <a:r>
              <a:rPr lang="en-GB" i="1" dirty="0">
                <a:solidFill>
                  <a:sysClr val="windowText" lastClr="000000"/>
                </a:solidFill>
              </a:rPr>
              <a:t>(Medical Physics)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Thank you for everything!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Phoenix/Scottsdale, Arizona - Campus and Community - Mayo Clinic College of  Medicine &amp; Science">
            <a:extLst>
              <a:ext uri="{FF2B5EF4-FFF2-40B4-BE49-F238E27FC236}">
                <a16:creationId xmlns:a16="http://schemas.microsoft.com/office/drawing/2014/main" id="{0249A220-02EE-9562-69BB-D3A522B85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0390" y="3192679"/>
            <a:ext cx="3557239" cy="35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eating at a table&#10;&#10;Description automatically generated">
            <a:extLst>
              <a:ext uri="{FF2B5EF4-FFF2-40B4-BE49-F238E27FC236}">
                <a16:creationId xmlns:a16="http://schemas.microsoft.com/office/drawing/2014/main" id="{B1B75013-2F2D-BC91-E700-19342164F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0390" y="627753"/>
            <a:ext cx="3613859" cy="25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2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612228" y="3109427"/>
            <a:ext cx="8999900" cy="639146"/>
          </a:xfrm>
        </p:spPr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FBE6C-24BD-2A42-AEDE-DEA8137D1133}"/>
              </a:ext>
            </a:extLst>
          </p:cNvPr>
          <p:cNvSpPr txBox="1"/>
          <p:nvPr/>
        </p:nvSpPr>
        <p:spPr>
          <a:xfrm>
            <a:off x="612228" y="3888273"/>
            <a:ext cx="33773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/>
              <a:t>Questions?</a:t>
            </a:r>
          </a:p>
          <a:p>
            <a:r>
              <a:rPr lang="en-US" sz="1200" b="1" dirty="0">
                <a:solidFill>
                  <a:sysClr val="windowText" lastClr="000000"/>
                </a:solidFill>
                <a:latin typeface="Arial" charset="0"/>
                <a:cs typeface="Arial" charset="0"/>
                <a:hlinkClick r:id="rId2"/>
              </a:rPr>
              <a:t>saad.shaikh@ucl.ac.uk</a:t>
            </a:r>
            <a:endParaRPr lang="en-US" sz="1200" b="1" dirty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  <a:p>
            <a:endParaRPr lang="en-GB" sz="2000" i="1" dirty="0"/>
          </a:p>
        </p:txBody>
      </p:sp>
      <p:pic>
        <p:nvPicPr>
          <p:cNvPr id="7" name="Picture 6" descr="A group of people in red coats&#10;&#10;Description automatically generated">
            <a:extLst>
              <a:ext uri="{FF2B5EF4-FFF2-40B4-BE49-F238E27FC236}">
                <a16:creationId xmlns:a16="http://schemas.microsoft.com/office/drawing/2014/main" id="{ABD45A36-6233-40AF-112E-0E0F15A2EB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8909" y="1434549"/>
            <a:ext cx="7772400" cy="462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30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Proton Therapy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8" y="1949275"/>
            <a:ext cx="6257324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Ionising radiation damages DNA of tumour cells, causing cell death.</a:t>
            </a:r>
          </a:p>
          <a:p>
            <a:r>
              <a:rPr lang="en-GB" dirty="0"/>
              <a:t>Superior dose conformity compared to conventional X-ray radiotherapy.</a:t>
            </a:r>
          </a:p>
          <a:p>
            <a:r>
              <a:rPr lang="en-GB" dirty="0"/>
              <a:t>Range uncertainties prevent taking full advantage of dose localisation benefits.</a:t>
            </a:r>
          </a:p>
          <a:p>
            <a:r>
              <a:rPr lang="en-GB" dirty="0"/>
              <a:t>Clinic must perform daily beam Quality Assurance (QA).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1B6AA-2EF3-4141-A540-EDEA7D42A2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7" t="4681" r="1150" b="4211"/>
          <a:stretch/>
        </p:blipFill>
        <p:spPr>
          <a:xfrm>
            <a:off x="6543946" y="1134756"/>
            <a:ext cx="5648054" cy="2909605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CC4E413B-6705-F347-A947-27E6D7110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946" y="4087225"/>
            <a:ext cx="5603760" cy="2161177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F8E8507-3E4D-234C-BB9C-813B49D82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946" y="4101896"/>
            <a:ext cx="5065348" cy="255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UCLH Proton Therapy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3" name="Picture 2" descr="A picture containing sky, outdoor, building, apartment building&#10;&#10;Description automatically generated">
            <a:extLst>
              <a:ext uri="{FF2B5EF4-FFF2-40B4-BE49-F238E27FC236}">
                <a16:creationId xmlns:a16="http://schemas.microsoft.com/office/drawing/2014/main" id="{BC8F2F91-75E4-39E0-BC1C-E031F7C5A7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89" y="1833284"/>
            <a:ext cx="5584094" cy="4188071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8015064C-AC11-7599-4EAE-842C3E9D20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161" y="1833284"/>
            <a:ext cx="6282106" cy="418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2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UCLH Proton Therapy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09CEA-97BD-0206-E221-F28FC6B20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744" y="1518364"/>
            <a:ext cx="8530512" cy="5231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D85163-061B-5ED6-15FE-C0FB32128E58}"/>
              </a:ext>
            </a:extLst>
          </p:cNvPr>
          <p:cNvSpPr txBox="1"/>
          <p:nvPr/>
        </p:nvSpPr>
        <p:spPr>
          <a:xfrm>
            <a:off x="6094956" y="6461070"/>
            <a:ext cx="6097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Images courtesy Varian Inc. (not for reproduction)</a:t>
            </a:r>
          </a:p>
        </p:txBody>
      </p:sp>
    </p:spTree>
    <p:extLst>
      <p:ext uri="{BB962C8B-B14F-4D97-AF65-F5344CB8AC3E}">
        <p14:creationId xmlns:p14="http://schemas.microsoft.com/office/powerpoint/2010/main" val="2299289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Daily Quality Assurance (QA)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7" y="1949275"/>
            <a:ext cx="6968995" cy="4530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Daily QA requires measurement of beam range, absolute dose, spot position and size.</a:t>
            </a:r>
          </a:p>
          <a:p>
            <a:r>
              <a:rPr lang="en-GB" dirty="0"/>
              <a:t>Range measured in water-equivalent material for a selection of beam energies.</a:t>
            </a:r>
          </a:p>
          <a:p>
            <a:pPr lvl="1"/>
            <a:r>
              <a:rPr lang="en-GB" dirty="0"/>
              <a:t>Water chosen as proxy for human tissue.</a:t>
            </a:r>
          </a:p>
          <a:p>
            <a:r>
              <a:rPr lang="en-GB" dirty="0"/>
              <a:t>Typically measured using layers of ionisation chambers in a water tank, often requiring repeated beam delivery.</a:t>
            </a:r>
          </a:p>
          <a:p>
            <a:r>
              <a:rPr lang="en-GB" dirty="0"/>
              <a:t>Current methods often compromise between speed and accuracy.</a:t>
            </a:r>
          </a:p>
          <a:p>
            <a:r>
              <a:rPr lang="en-GB" b="1" dirty="0"/>
              <a:t>Develop a detector to make fast, accurate measurements of proton range.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C4190D-CACC-B4AB-73AC-39041E6BA122}"/>
              </a:ext>
            </a:extLst>
          </p:cNvPr>
          <p:cNvGrpSpPr/>
          <p:nvPr/>
        </p:nvGrpSpPr>
        <p:grpSpPr>
          <a:xfrm>
            <a:off x="7476931" y="1692380"/>
            <a:ext cx="4519988" cy="4265621"/>
            <a:chOff x="5702078" y="365125"/>
            <a:chExt cx="5995091" cy="5587425"/>
          </a:xfrm>
        </p:grpSpPr>
        <p:pic>
          <p:nvPicPr>
            <p:cNvPr id="6" name="Picture 5" descr="A close up of a device&#10;&#10;Description automatically generated">
              <a:extLst>
                <a:ext uri="{FF2B5EF4-FFF2-40B4-BE49-F238E27FC236}">
                  <a16:creationId xmlns:a16="http://schemas.microsoft.com/office/drawing/2014/main" id="{F9F1A9C8-F4CE-5EFF-4FAA-37B8F8F7B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6063" y="2969030"/>
              <a:ext cx="2983520" cy="2983520"/>
            </a:xfrm>
            <a:prstGeom prst="rect">
              <a:avLst/>
            </a:prstGeom>
          </p:spPr>
        </p:pic>
        <p:pic>
          <p:nvPicPr>
            <p:cNvPr id="8" name="Picture 7" descr="A close up of a box&#10;&#10;Description automatically generated">
              <a:extLst>
                <a:ext uri="{FF2B5EF4-FFF2-40B4-BE49-F238E27FC236}">
                  <a16:creationId xmlns:a16="http://schemas.microsoft.com/office/drawing/2014/main" id="{07571C87-0A54-1E3E-DE08-268B06C17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2078" y="365125"/>
              <a:ext cx="2983519" cy="2942650"/>
            </a:xfrm>
            <a:prstGeom prst="rect">
              <a:avLst/>
            </a:prstGeom>
          </p:spPr>
        </p:pic>
        <p:pic>
          <p:nvPicPr>
            <p:cNvPr id="9" name="Picture 8" descr="A picture containing sitting, car, front, truck&#10;&#10;Description automatically generated">
              <a:extLst>
                <a:ext uri="{FF2B5EF4-FFF2-40B4-BE49-F238E27FC236}">
                  <a16:creationId xmlns:a16="http://schemas.microsoft.com/office/drawing/2014/main" id="{E1923672-2FD9-F364-8D44-EDFBAE402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13649" y="3384262"/>
              <a:ext cx="2983520" cy="2568288"/>
            </a:xfrm>
            <a:prstGeom prst="rect">
              <a:avLst/>
            </a:prstGeom>
          </p:spPr>
        </p:pic>
        <p:pic>
          <p:nvPicPr>
            <p:cNvPr id="10" name="Picture 9" descr="A picture containing road, standing, sitting, street&#10;&#10;Description automatically generated">
              <a:extLst>
                <a:ext uri="{FF2B5EF4-FFF2-40B4-BE49-F238E27FC236}">
                  <a16:creationId xmlns:a16="http://schemas.microsoft.com/office/drawing/2014/main" id="{10A7DACD-2B1C-47A5-5D7A-2CF4A624C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3648" y="400743"/>
              <a:ext cx="2983519" cy="2983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6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QuARC Detector Principle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7" y="1949275"/>
            <a:ext cx="7740326" cy="47030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Need to measure proton depth-dose relation to find proton range.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Detector is a series of optically-isolated polystyrene scintillator sheets.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Protons cause the emission of scintillation light.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Segmented design allows sampling of light in each layer.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Light output of each sheet nonlinear to dose, but quenching described by Birks’ Law: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Fit data with analytical depth-</a:t>
            </a:r>
            <a:r>
              <a:rPr lang="en-GB" i="1" dirty="0">
                <a:solidFill>
                  <a:sysClr val="windowText" lastClr="000000"/>
                </a:solidFill>
              </a:rPr>
              <a:t>light</a:t>
            </a:r>
            <a:r>
              <a:rPr lang="en-GB" dirty="0">
                <a:solidFill>
                  <a:sysClr val="windowText" lastClr="000000"/>
                </a:solidFill>
              </a:rPr>
              <a:t> model.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Set quenching to zero to reconstruct Bragg depth-</a:t>
            </a:r>
            <a:r>
              <a:rPr lang="en-GB" i="1" dirty="0">
                <a:solidFill>
                  <a:sysClr val="windowText" lastClr="000000"/>
                </a:solidFill>
              </a:rPr>
              <a:t>dose</a:t>
            </a:r>
            <a:r>
              <a:rPr lang="en-GB" dirty="0">
                <a:solidFill>
                  <a:sysClr val="windowText" lastClr="000000"/>
                </a:solidFill>
              </a:rPr>
              <a:t> curve and measure proton range.</a:t>
            </a:r>
          </a:p>
        </p:txBody>
      </p:sp>
      <p:pic>
        <p:nvPicPr>
          <p:cNvPr id="10" name="Picture 9" descr="A picture containing monitor, light&#10;&#10;Description automatically generated">
            <a:extLst>
              <a:ext uri="{FF2B5EF4-FFF2-40B4-BE49-F238E27FC236}">
                <a16:creationId xmlns:a16="http://schemas.microsoft.com/office/drawing/2014/main" id="{C91FB1B6-5433-2F3E-86D5-A2B8B0379B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699" y="3701026"/>
            <a:ext cx="3877109" cy="2584739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044BF54-F420-B5E9-77C0-0708679E7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805" y="574153"/>
            <a:ext cx="4114313" cy="3169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F51C97-6889-8275-3D99-EDFE89A1091A}"/>
              </a:ext>
            </a:extLst>
          </p:cNvPr>
          <p:cNvSpPr txBox="1"/>
          <p:nvPr/>
        </p:nvSpPr>
        <p:spPr>
          <a:xfrm>
            <a:off x="0" y="6439684"/>
            <a:ext cx="1175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 indent="-223838">
              <a:buFont typeface="+mj-lt"/>
              <a:buAutoNum type="arabicPeriod"/>
            </a:pPr>
            <a:r>
              <a:rPr lang="en-GB" sz="1200" dirty="0"/>
              <a:t>L. </a:t>
            </a:r>
            <a:r>
              <a:rPr lang="en-GB" sz="1200" dirty="0" err="1"/>
              <a:t>Kelleter</a:t>
            </a:r>
            <a:r>
              <a:rPr lang="en-GB" sz="1200" dirty="0"/>
              <a:t> and S. Jolly. “A Mathematical Expression for Depth-Light Curves of Therapeutic Proton Beams in a Quenching Scintillator”. DOI: </a:t>
            </a:r>
            <a:r>
              <a:rPr lang="en-GB" sz="1200" dirty="0">
                <a:hlinkClick r:id="rId5"/>
              </a:rPr>
              <a:t>10.1002/mp.14099</a:t>
            </a:r>
            <a:r>
              <a:rPr lang="en-GB" sz="1200" dirty="0"/>
              <a:t> </a:t>
            </a:r>
          </a:p>
          <a:p>
            <a:pPr marL="223838" indent="-223838">
              <a:buFont typeface="+mj-lt"/>
              <a:buAutoNum type="arabicPeriod"/>
            </a:pPr>
            <a:r>
              <a:rPr lang="en-GB" sz="1200" dirty="0"/>
              <a:t>L. </a:t>
            </a:r>
            <a:r>
              <a:rPr lang="en-GB" sz="1200" dirty="0" err="1"/>
              <a:t>Kelleter</a:t>
            </a:r>
            <a:r>
              <a:rPr lang="en-GB" sz="1200" dirty="0"/>
              <a:t> et al. “A Scintillator-based Range Telescope for Particle Therapy”. DOI: </a:t>
            </a:r>
            <a:r>
              <a:rPr lang="en-GB" sz="1200" dirty="0">
                <a:hlinkClick r:id="rId6"/>
              </a:rPr>
              <a:t>10.1088/1361-6560/ab9415</a:t>
            </a:r>
            <a:r>
              <a:rPr lang="en-GB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157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8EAEE627-7983-0C67-51FF-4921FF9037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683" y="3836020"/>
            <a:ext cx="3571317" cy="2821573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7" y="899999"/>
            <a:ext cx="9409627" cy="795692"/>
          </a:xfrm>
        </p:spPr>
        <p:txBody>
          <a:bodyPr/>
          <a:lstStyle/>
          <a:p>
            <a:r>
              <a:rPr lang="en-GB" dirty="0"/>
              <a:t>Compact QuARC for Clatterbridge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5" y="1949275"/>
            <a:ext cx="789068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Clatterbridge Cancer Centre treats eye tumours with a 60 MeV proton beam.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Operating since 1989!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Low-end of clinical energy regime (60-250 MeV).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Uses </a:t>
            </a:r>
            <a:r>
              <a:rPr lang="en-GB" i="1" dirty="0">
                <a:solidFill>
                  <a:sysClr val="windowText" lastClr="000000"/>
                </a:solidFill>
              </a:rPr>
              <a:t>passive scattering </a:t>
            </a:r>
            <a:r>
              <a:rPr lang="en-GB" dirty="0">
                <a:solidFill>
                  <a:sysClr val="windowText" lastClr="000000"/>
                </a:solidFill>
              </a:rPr>
              <a:t>to create </a:t>
            </a:r>
            <a:r>
              <a:rPr lang="en-GB" i="1" dirty="0">
                <a:solidFill>
                  <a:sysClr val="windowText" lastClr="000000"/>
                </a:solidFill>
              </a:rPr>
              <a:t>spread-out Bragg peaks (SOBPs)</a:t>
            </a:r>
            <a:r>
              <a:rPr lang="en-GB" dirty="0">
                <a:solidFill>
                  <a:sysClr val="windowText" lastClr="000000"/>
                </a:solidFill>
              </a:rPr>
              <a:t>: uniform region of dose.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Superimpose multiple </a:t>
            </a:r>
            <a:r>
              <a:rPr lang="en-GB" i="1" dirty="0">
                <a:solidFill>
                  <a:sysClr val="windowText" lastClr="000000"/>
                </a:solidFill>
              </a:rPr>
              <a:t>pristine</a:t>
            </a:r>
            <a:r>
              <a:rPr lang="en-GB" dirty="0">
                <a:solidFill>
                  <a:sysClr val="windowText" lastClr="000000"/>
                </a:solidFill>
              </a:rPr>
              <a:t> Bragg peaks.</a:t>
            </a:r>
          </a:p>
          <a:p>
            <a:r>
              <a:rPr lang="en-GB" b="1" dirty="0">
                <a:solidFill>
                  <a:sysClr val="windowText" lastClr="000000"/>
                </a:solidFill>
              </a:rPr>
              <a:t>Developing a compact version of the </a:t>
            </a:r>
            <a:r>
              <a:rPr lang="en-GB" b="1" dirty="0" err="1">
                <a:solidFill>
                  <a:sysClr val="windowText" lastClr="000000"/>
                </a:solidFill>
              </a:rPr>
              <a:t>QuARC</a:t>
            </a:r>
            <a:r>
              <a:rPr lang="en-GB" b="1" dirty="0">
                <a:solidFill>
                  <a:sysClr val="windowText" lastClr="000000"/>
                </a:solidFill>
              </a:rPr>
              <a:t> for range QA of pristine and SOBPs.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Performed beam test in May 2022…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 descr="A picture containing machine, indoor, steel, engineering&#10;&#10;Description automatically generated">
            <a:extLst>
              <a:ext uri="{FF2B5EF4-FFF2-40B4-BE49-F238E27FC236}">
                <a16:creationId xmlns:a16="http://schemas.microsoft.com/office/drawing/2014/main" id="{AD39F2FB-B60D-AD79-9B88-F788ADE939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571" y="1534722"/>
            <a:ext cx="4163706" cy="230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3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rectangular object with wires&#10;&#10;Description automatically generated">
            <a:extLst>
              <a:ext uri="{FF2B5EF4-FFF2-40B4-BE49-F238E27FC236}">
                <a16:creationId xmlns:a16="http://schemas.microsoft.com/office/drawing/2014/main" id="{7E18575D-6C2C-F7EA-88DF-2781B66DDC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794" y="4154806"/>
            <a:ext cx="2543852" cy="2543852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7" y="899999"/>
            <a:ext cx="9409627" cy="795692"/>
          </a:xfrm>
        </p:spPr>
        <p:txBody>
          <a:bodyPr/>
          <a:lstStyle/>
          <a:p>
            <a:r>
              <a:rPr lang="en-GB" dirty="0"/>
              <a:t>Beam Test at Clatterbridge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111" y="6672095"/>
            <a:ext cx="769307" cy="269918"/>
          </a:xfrm>
        </p:spPr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 descr="A machine with wires and a piece of equipment&#10;&#10;Description automatically generated with medium confidence">
            <a:extLst>
              <a:ext uri="{FF2B5EF4-FFF2-40B4-BE49-F238E27FC236}">
                <a16:creationId xmlns:a16="http://schemas.microsoft.com/office/drawing/2014/main" id="{FE71DD5C-A199-14A4-AD3F-820DABC147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698" y="1536316"/>
            <a:ext cx="2644999" cy="2543852"/>
          </a:xfrm>
          <a:prstGeom prst="rect">
            <a:avLst/>
          </a:prstGeom>
        </p:spPr>
      </p:pic>
      <p:pic>
        <p:nvPicPr>
          <p:cNvPr id="10" name="Picture 9" descr="A black box with a round hole&#10;&#10;Description automatically generated">
            <a:extLst>
              <a:ext uri="{FF2B5EF4-FFF2-40B4-BE49-F238E27FC236}">
                <a16:creationId xmlns:a16="http://schemas.microsoft.com/office/drawing/2014/main" id="{C29F5998-A3ED-C6A5-97BD-104309812D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846" y="4181683"/>
            <a:ext cx="2543851" cy="2543851"/>
          </a:xfrm>
          <a:prstGeom prst="rect">
            <a:avLst/>
          </a:prstGeom>
        </p:spPr>
      </p:pic>
      <p:pic>
        <p:nvPicPr>
          <p:cNvPr id="14" name="Picture 13" descr="A black box with wires&#10;&#10;Description automatically generated">
            <a:extLst>
              <a:ext uri="{FF2B5EF4-FFF2-40B4-BE49-F238E27FC236}">
                <a16:creationId xmlns:a16="http://schemas.microsoft.com/office/drawing/2014/main" id="{5E6E50CC-DB05-DD4A-86AE-8216E6960C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794" y="1536317"/>
            <a:ext cx="2543852" cy="2543852"/>
          </a:xfrm>
          <a:prstGeom prst="rect">
            <a:avLst/>
          </a:prstGeom>
        </p:spPr>
      </p:pic>
      <p:pic>
        <p:nvPicPr>
          <p:cNvPr id="18" name="Picture 17" descr="A black box with a glass panel&#10;&#10;Description automatically generated">
            <a:extLst>
              <a:ext uri="{FF2B5EF4-FFF2-40B4-BE49-F238E27FC236}">
                <a16:creationId xmlns:a16="http://schemas.microsoft.com/office/drawing/2014/main" id="{6C10AD4F-C4FC-8A7F-B641-7C01A85C558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158" y="1539281"/>
            <a:ext cx="2306092" cy="2543852"/>
          </a:xfrm>
          <a:prstGeom prst="rect">
            <a:avLst/>
          </a:prstGeom>
        </p:spPr>
      </p:pic>
      <p:pic>
        <p:nvPicPr>
          <p:cNvPr id="20" name="Picture 19" descr="A close-up of a machine&#10;&#10;Description automatically generated">
            <a:extLst>
              <a:ext uri="{FF2B5EF4-FFF2-40B4-BE49-F238E27FC236}">
                <a16:creationId xmlns:a16="http://schemas.microsoft.com/office/drawing/2014/main" id="{E5BE7C6B-BEA6-A861-8701-91D66CED543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865" y="4181683"/>
            <a:ext cx="2453884" cy="2453884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A849810-8042-C015-1181-8FF3B8009EC0}"/>
              </a:ext>
            </a:extLst>
          </p:cNvPr>
          <p:cNvSpPr txBox="1">
            <a:spLocks/>
          </p:cNvSpPr>
          <p:nvPr/>
        </p:nvSpPr>
        <p:spPr>
          <a:xfrm>
            <a:off x="383525" y="1949275"/>
            <a:ext cx="3898340" cy="4530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14-sheet detector module in 3D-printed enclosure.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Photodiode ADC measure light at 6 kHz.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Compact FPGA and PC mounted onto enclosure.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Detector enclosure mounts onto beam nozzle!</a:t>
            </a:r>
          </a:p>
        </p:txBody>
      </p:sp>
    </p:spTree>
    <p:extLst>
      <p:ext uri="{BB962C8B-B14F-4D97-AF65-F5344CB8AC3E}">
        <p14:creationId xmlns:p14="http://schemas.microsoft.com/office/powerpoint/2010/main" val="30461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7" y="899999"/>
            <a:ext cx="9409627" cy="795692"/>
          </a:xfrm>
        </p:spPr>
        <p:txBody>
          <a:bodyPr/>
          <a:lstStyle/>
          <a:p>
            <a:r>
              <a:rPr lang="en-GB" dirty="0"/>
              <a:t>Pristine Beam Range Accuracy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5" y="1949275"/>
            <a:ext cx="7108459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Test range accuracy with 60 MeV proton beam and with increasing amounts of material absorber.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Legend:</a:t>
            </a:r>
          </a:p>
          <a:p>
            <a:pPr lvl="1"/>
            <a:r>
              <a:rPr lang="en-GB" dirty="0"/>
              <a:t>Black: Sheet Average Light Output</a:t>
            </a:r>
          </a:p>
          <a:p>
            <a:pPr lvl="1"/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Blue: Fitted Quenched Depth-Light Curve</a:t>
            </a:r>
          </a:p>
          <a:p>
            <a:pPr lvl="1"/>
            <a:r>
              <a:rPr lang="en-GB" dirty="0">
                <a:solidFill>
                  <a:srgbClr val="00B050"/>
                </a:solidFill>
              </a:rPr>
              <a:t>Green: Reconstructed Depth-Dose Curve</a:t>
            </a:r>
          </a:p>
          <a:p>
            <a:pPr lvl="1"/>
            <a:r>
              <a:rPr lang="en-GB" dirty="0">
                <a:solidFill>
                  <a:srgbClr val="FF00FF"/>
                </a:solidFill>
              </a:rPr>
              <a:t>Magenta: UCLH Reference Dose Curve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Detector accurate to 0.2 mm and sensitive to 1 mm changes in beam range!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9F392941-0043-598D-660C-2D42B10405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872" y="4135178"/>
            <a:ext cx="3999568" cy="2722822"/>
          </a:xfrm>
          <a:prstGeom prst="rect">
            <a:avLst/>
          </a:prstGeom>
        </p:spPr>
      </p:pic>
      <p:pic>
        <p:nvPicPr>
          <p:cNvPr id="14" name="Picture 13" descr="A graph of water equivalent&#10;&#10;Description automatically generated">
            <a:extLst>
              <a:ext uri="{FF2B5EF4-FFF2-40B4-BE49-F238E27FC236}">
                <a16:creationId xmlns:a16="http://schemas.microsoft.com/office/drawing/2014/main" id="{D5646D22-B81F-630A-ED23-C438E3438B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208" y="1539196"/>
            <a:ext cx="4238752" cy="25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7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CL_Mid_Blue_Slide_Theme">
  <a:themeElements>
    <a:clrScheme name="UCL Mid Blue Theme">
      <a:dk1>
        <a:srgbClr val="000000"/>
      </a:dk1>
      <a:lt1>
        <a:srgbClr val="FFFFFF"/>
      </a:lt1>
      <a:dk2>
        <a:srgbClr val="002855"/>
      </a:dk2>
      <a:lt2>
        <a:srgbClr val="CCD4DD"/>
      </a:lt2>
      <a:accent1>
        <a:srgbClr val="E03C31"/>
      </a:accent1>
      <a:accent2>
        <a:srgbClr val="BBC592"/>
      </a:accent2>
      <a:accent3>
        <a:srgbClr val="EA7600"/>
      </a:accent3>
      <a:accent4>
        <a:srgbClr val="0097A9"/>
      </a:accent4>
      <a:accent5>
        <a:srgbClr val="A4DBE8"/>
      </a:accent5>
      <a:accent6>
        <a:srgbClr val="B5BD00"/>
      </a:accent6>
      <a:hlink>
        <a:srgbClr val="0097A9"/>
      </a:hlink>
      <a:folHlink>
        <a:srgbClr val="0097A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name of colour">
      <a:srgbClr val="000000"/>
    </a:custClr>
  </a:custClrLst>
  <a:extLst>
    <a:ext uri="{05A4C25C-085E-4340-85A3-A5531E510DB2}">
      <thm15:themeFamily xmlns:thm15="http://schemas.microsoft.com/office/thememl/2012/main" name="UCL_Slide_Master_Black.potx" id="{3034991F-2A20-46E2-8C7B-1FA72590779C}" vid="{EFEF51F0-3C92-44B8-A75F-6D4CA06038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UCL Mid Blue Slide Theme</Template>
  <TotalTime>4758</TotalTime>
  <Words>677</Words>
  <Application>Microsoft Macintosh PowerPoint</Application>
  <PresentationFormat>Widescreen</PresentationFormat>
  <Paragraphs>89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CMCSC10</vt:lpstr>
      <vt:lpstr>CMR10</vt:lpstr>
      <vt:lpstr>CMTT10</vt:lpstr>
      <vt:lpstr>UCL_Mid_Blue_Slide_Theme</vt:lpstr>
      <vt:lpstr>PowerPoint Presentation</vt:lpstr>
      <vt:lpstr>Proton Therapy</vt:lpstr>
      <vt:lpstr>UCLH Proton Therapy</vt:lpstr>
      <vt:lpstr>UCLH Proton Therapy</vt:lpstr>
      <vt:lpstr>Daily Quality Assurance (QA)</vt:lpstr>
      <vt:lpstr>QuARC Detector Principle</vt:lpstr>
      <vt:lpstr>Compact QuARC for Clatterbridge</vt:lpstr>
      <vt:lpstr>Beam Test at Clatterbridge</vt:lpstr>
      <vt:lpstr>Pristine Beam Range Accuracy</vt:lpstr>
      <vt:lpstr>Spread-out Bragg Peak Fitting</vt:lpstr>
      <vt:lpstr>To The Future…</vt:lpstr>
      <vt:lpstr>Thank you!</vt:lpstr>
    </vt:vector>
  </TitlesOfParts>
  <Company>University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Petterson, Helen</dc:creator>
  <cp:lastModifiedBy>Shaikh, Saad</cp:lastModifiedBy>
  <cp:revision>505</cp:revision>
  <dcterms:created xsi:type="dcterms:W3CDTF">2020-09-15T10:09:39Z</dcterms:created>
  <dcterms:modified xsi:type="dcterms:W3CDTF">2023-09-26T10:08:01Z</dcterms:modified>
</cp:coreProperties>
</file>