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61" r:id="rId3"/>
    <p:sldId id="262" r:id="rId4"/>
    <p:sldId id="259" r:id="rId5"/>
    <p:sldId id="258" r:id="rId6"/>
    <p:sldId id="260"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3"/>
  </p:normalViewPr>
  <p:slideViewPr>
    <p:cSldViewPr snapToGrid="0">
      <p:cViewPr varScale="1">
        <p:scale>
          <a:sx n="118" d="100"/>
          <a:sy n="118" d="100"/>
        </p:scale>
        <p:origin x="9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95EF6-11DE-B846-B282-4BEC86C7D4EF}"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19482-43F7-704B-AFF0-E9D37A70748E}" type="slidenum">
              <a:rPr lang="en-US" smtClean="0"/>
              <a:t>‹#›</a:t>
            </a:fld>
            <a:endParaRPr lang="en-US"/>
          </a:p>
        </p:txBody>
      </p:sp>
    </p:spTree>
    <p:extLst>
      <p:ext uri="{BB962C8B-B14F-4D97-AF65-F5344CB8AC3E}">
        <p14:creationId xmlns:p14="http://schemas.microsoft.com/office/powerpoint/2010/main" val="136146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B8AAED-6F9B-F145-AD45-F78B6738085B}" type="slidenum">
              <a:rPr lang="en-US" smtClean="0"/>
              <a:t>2</a:t>
            </a:fld>
            <a:endParaRPr lang="en-US"/>
          </a:p>
        </p:txBody>
      </p:sp>
    </p:spTree>
    <p:extLst>
      <p:ext uri="{BB962C8B-B14F-4D97-AF65-F5344CB8AC3E}">
        <p14:creationId xmlns:p14="http://schemas.microsoft.com/office/powerpoint/2010/main" val="195444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B8AAED-6F9B-F145-AD45-F78B6738085B}" type="slidenum">
              <a:rPr lang="en-US" smtClean="0"/>
              <a:t>8</a:t>
            </a:fld>
            <a:endParaRPr lang="en-US"/>
          </a:p>
        </p:txBody>
      </p:sp>
    </p:spTree>
    <p:extLst>
      <p:ext uri="{BB962C8B-B14F-4D97-AF65-F5344CB8AC3E}">
        <p14:creationId xmlns:p14="http://schemas.microsoft.com/office/powerpoint/2010/main" val="152393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B2C9-CE7A-EEED-008F-AEDA2852EF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16C6024-AFA8-C481-FB99-36418864C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E3AEED9-7551-280D-441B-9C967B3EF329}"/>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5" name="Footer Placeholder 4">
            <a:extLst>
              <a:ext uri="{FF2B5EF4-FFF2-40B4-BE49-F238E27FC236}">
                <a16:creationId xmlns:a16="http://schemas.microsoft.com/office/drawing/2014/main" id="{67E8BCA3-CF09-C0D2-2D9E-9BBCAAE54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1C785-E560-E71E-8A8B-9F6500CCD9A8}"/>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389979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632F-CC5A-85EF-BA05-8927669DD4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7F6FF1F-1333-E4E6-8CF4-8AEC84282E4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4D4CAE-2CDB-7D02-F6D4-FF30FB292559}"/>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5" name="Footer Placeholder 4">
            <a:extLst>
              <a:ext uri="{FF2B5EF4-FFF2-40B4-BE49-F238E27FC236}">
                <a16:creationId xmlns:a16="http://schemas.microsoft.com/office/drawing/2014/main" id="{BB9F16C6-45C3-94C8-69AD-8B1B8F3ED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63ED3-4180-7F56-3F5B-BE3D01E45B16}"/>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929632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92C3E-B47C-81D7-9A30-1E4ABC2B8B9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0886BB-BDCB-2BAC-2152-35A8A7A8BD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17A817-68BC-5E77-F0DD-9B806B751601}"/>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5" name="Footer Placeholder 4">
            <a:extLst>
              <a:ext uri="{FF2B5EF4-FFF2-40B4-BE49-F238E27FC236}">
                <a16:creationId xmlns:a16="http://schemas.microsoft.com/office/drawing/2014/main" id="{B4348FD3-2300-9B4E-79E5-C2E154DB3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70AA1-849E-89E0-81EF-CC064851D1DA}"/>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204794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60E5-469B-1DD9-EF66-BA0A8C5F30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C411E3F-CCD8-8E15-7FD8-526CF580E68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10C1F-9323-1791-CE90-35C51165547C}"/>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5" name="Footer Placeholder 4">
            <a:extLst>
              <a:ext uri="{FF2B5EF4-FFF2-40B4-BE49-F238E27FC236}">
                <a16:creationId xmlns:a16="http://schemas.microsoft.com/office/drawing/2014/main" id="{45AA8404-F469-7B1E-2851-E039C296A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F465F-4F7B-3415-F3AC-074969ED3812}"/>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117938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D0AE-D329-4751-12A7-2EDB843ADE9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3655733-090B-D535-2B1A-7DB41B51F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467B2EF-CDFB-5D2A-2FDD-425AAFF4F4E4}"/>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5" name="Footer Placeholder 4">
            <a:extLst>
              <a:ext uri="{FF2B5EF4-FFF2-40B4-BE49-F238E27FC236}">
                <a16:creationId xmlns:a16="http://schemas.microsoft.com/office/drawing/2014/main" id="{44D35EA1-E2AF-6289-0022-04B038604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8749F-3A44-969D-255D-04686CE7A6BD}"/>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136516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FB14-F921-5CFF-D8FB-A9D1435EB80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EE6DD6-CC2E-C402-320A-4B6A29FCB90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42AA94D-3B7E-B298-EFDF-CF01A3A3408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25E2580-44F2-7FA1-A30B-56B139E1C36A}"/>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6" name="Footer Placeholder 5">
            <a:extLst>
              <a:ext uri="{FF2B5EF4-FFF2-40B4-BE49-F238E27FC236}">
                <a16:creationId xmlns:a16="http://schemas.microsoft.com/office/drawing/2014/main" id="{DC25F0F4-40FD-2280-5CCC-9FBE5C2E5D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31C5D-526C-975A-FC16-FC0045996500}"/>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415977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2C79-185C-3154-BCC8-F69531B76FC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476D1F0-B6DD-F7A6-1859-7BC27D0E21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E35273-AF01-AB38-7AEB-8D38603122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B3E17E6-FF25-DE3F-425F-5A01B897F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21B2B4A-49F2-2E90-75C0-B9F59B16F3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34638E-C7A6-2BF8-DDC9-60AA558B246F}"/>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8" name="Footer Placeholder 7">
            <a:extLst>
              <a:ext uri="{FF2B5EF4-FFF2-40B4-BE49-F238E27FC236}">
                <a16:creationId xmlns:a16="http://schemas.microsoft.com/office/drawing/2014/main" id="{D697D02D-8EFB-B1CA-E310-A89A16699E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CEBD5C-0919-5E49-E55F-6630FA288F2E}"/>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114445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C6AA-B1A6-DF7A-19CD-43EDF2BC88B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0E0C4D-BB00-F01F-0733-06609F065C8D}"/>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4" name="Footer Placeholder 3">
            <a:extLst>
              <a:ext uri="{FF2B5EF4-FFF2-40B4-BE49-F238E27FC236}">
                <a16:creationId xmlns:a16="http://schemas.microsoft.com/office/drawing/2014/main" id="{48BF41B3-3E05-D9C5-678A-0B22F9DC8E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E8D6CB-3374-2CED-0D08-FD12460AD29F}"/>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304651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0DD23A-3708-64DD-0CE4-E5A4A1FA667D}"/>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3" name="Footer Placeholder 2">
            <a:extLst>
              <a:ext uri="{FF2B5EF4-FFF2-40B4-BE49-F238E27FC236}">
                <a16:creationId xmlns:a16="http://schemas.microsoft.com/office/drawing/2014/main" id="{5EB0169E-66A1-5C23-8C58-085F824A6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37CED8-7EDC-0921-F749-394E110A5CD0}"/>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380817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6FC0-9F20-72F5-611D-1F61E17D02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024416D-7CBE-CAA7-EA64-57349ACBF3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42B43DE-F3C1-E651-82D2-5D7AFF2D5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5335DE-C3B0-83A7-60B4-2A14A5DAF7B9}"/>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6" name="Footer Placeholder 5">
            <a:extLst>
              <a:ext uri="{FF2B5EF4-FFF2-40B4-BE49-F238E27FC236}">
                <a16:creationId xmlns:a16="http://schemas.microsoft.com/office/drawing/2014/main" id="{8130111E-845F-5537-B48D-2A9B06CA6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9A9DB-4E9B-38E1-D54A-58CC40E77D1E}"/>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405830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3CB9-A688-AF0E-61A9-1B504E78E5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C448E8E-DD1D-3579-19FB-5BFB4FE42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E41A47-5F23-E15E-B662-83357C38A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070389-7D25-67CC-DBF4-45E4A3FD58A2}"/>
              </a:ext>
            </a:extLst>
          </p:cNvPr>
          <p:cNvSpPr>
            <a:spLocks noGrp="1"/>
          </p:cNvSpPr>
          <p:nvPr>
            <p:ph type="dt" sz="half" idx="10"/>
          </p:nvPr>
        </p:nvSpPr>
        <p:spPr/>
        <p:txBody>
          <a:bodyPr/>
          <a:lstStyle/>
          <a:p>
            <a:fld id="{CBAFBF93-DA6C-D546-8218-59ED9168DC25}" type="datetimeFigureOut">
              <a:rPr lang="en-US" smtClean="0"/>
              <a:t>12/5/24</a:t>
            </a:fld>
            <a:endParaRPr lang="en-US"/>
          </a:p>
        </p:txBody>
      </p:sp>
      <p:sp>
        <p:nvSpPr>
          <p:cNvPr id="6" name="Footer Placeholder 5">
            <a:extLst>
              <a:ext uri="{FF2B5EF4-FFF2-40B4-BE49-F238E27FC236}">
                <a16:creationId xmlns:a16="http://schemas.microsoft.com/office/drawing/2014/main" id="{C58EB5C1-0A47-784F-CDB9-6C544D51A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026BF-FB3E-104D-B5C1-952688EA8062}"/>
              </a:ext>
            </a:extLst>
          </p:cNvPr>
          <p:cNvSpPr>
            <a:spLocks noGrp="1"/>
          </p:cNvSpPr>
          <p:nvPr>
            <p:ph type="sldNum" sz="quarter" idx="12"/>
          </p:nvPr>
        </p:nvSpPr>
        <p:spPr/>
        <p:txBody>
          <a:bodyPr/>
          <a:lstStyle/>
          <a:p>
            <a:fld id="{254887CE-C4FD-1748-AD84-447212A232CB}" type="slidenum">
              <a:rPr lang="en-US" smtClean="0"/>
              <a:t>‹#›</a:t>
            </a:fld>
            <a:endParaRPr lang="en-US"/>
          </a:p>
        </p:txBody>
      </p:sp>
    </p:spTree>
    <p:extLst>
      <p:ext uri="{BB962C8B-B14F-4D97-AF65-F5344CB8AC3E}">
        <p14:creationId xmlns:p14="http://schemas.microsoft.com/office/powerpoint/2010/main" val="1578453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54E23-B535-5233-B7CE-6B295DBE8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4F9B41-708B-9D4B-E714-A9A713DE2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A1D2DE-E34B-7D85-DA63-41282DD8B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FBF93-DA6C-D546-8218-59ED9168DC25}" type="datetimeFigureOut">
              <a:rPr lang="en-US" smtClean="0"/>
              <a:t>12/5/24</a:t>
            </a:fld>
            <a:endParaRPr lang="en-US"/>
          </a:p>
        </p:txBody>
      </p:sp>
      <p:sp>
        <p:nvSpPr>
          <p:cNvPr id="5" name="Footer Placeholder 4">
            <a:extLst>
              <a:ext uri="{FF2B5EF4-FFF2-40B4-BE49-F238E27FC236}">
                <a16:creationId xmlns:a16="http://schemas.microsoft.com/office/drawing/2014/main" id="{06B14F9D-318B-8AF1-7323-4789B20FAF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BDBF9E-B56A-BDAD-27BE-CF9FE990D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887CE-C4FD-1748-AD84-447212A232CB}" type="slidenum">
              <a:rPr lang="en-US" smtClean="0"/>
              <a:t>‹#›</a:t>
            </a:fld>
            <a:endParaRPr lang="en-US"/>
          </a:p>
        </p:txBody>
      </p:sp>
    </p:spTree>
    <p:extLst>
      <p:ext uri="{BB962C8B-B14F-4D97-AF65-F5344CB8AC3E}">
        <p14:creationId xmlns:p14="http://schemas.microsoft.com/office/powerpoint/2010/main" val="1717198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digilent.com/reference/programmable-logic/usb104a7/reference-manual" TargetMode="External"/><Relationship Id="rId4" Type="http://schemas.openxmlformats.org/officeDocument/2006/relationships/hyperlink" Target="https://digilent.com/reference/programmable-logic/nexys-video/reference-manua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99D4-1320-23ED-DA01-981180E6AD78}"/>
              </a:ext>
            </a:extLst>
          </p:cNvPr>
          <p:cNvSpPr>
            <a:spLocks noGrp="1"/>
          </p:cNvSpPr>
          <p:nvPr>
            <p:ph type="ctrTitle"/>
          </p:nvPr>
        </p:nvSpPr>
        <p:spPr/>
        <p:txBody>
          <a:bodyPr/>
          <a:lstStyle/>
          <a:p>
            <a:r>
              <a:rPr lang="en-US" dirty="0"/>
              <a:t>FPGA Development and </a:t>
            </a:r>
            <a:r>
              <a:rPr lang="en-US" dirty="0" err="1"/>
              <a:t>Zmod</a:t>
            </a:r>
            <a:r>
              <a:rPr lang="en-US" dirty="0"/>
              <a:t> daughter board #1</a:t>
            </a:r>
          </a:p>
        </p:txBody>
      </p:sp>
      <p:sp>
        <p:nvSpPr>
          <p:cNvPr id="3" name="Subtitle 2">
            <a:extLst>
              <a:ext uri="{FF2B5EF4-FFF2-40B4-BE49-F238E27FC236}">
                <a16:creationId xmlns:a16="http://schemas.microsoft.com/office/drawing/2014/main" id="{D0694EAA-F39F-8311-233D-B129851F8301}"/>
              </a:ext>
            </a:extLst>
          </p:cNvPr>
          <p:cNvSpPr>
            <a:spLocks noGrp="1"/>
          </p:cNvSpPr>
          <p:nvPr>
            <p:ph type="subTitle" idx="1"/>
          </p:nvPr>
        </p:nvSpPr>
        <p:spPr/>
        <p:txBody>
          <a:bodyPr/>
          <a:lstStyle/>
          <a:p>
            <a:r>
              <a:rPr lang="en-US" dirty="0"/>
              <a:t>PBT Group 02/10/2024</a:t>
            </a:r>
          </a:p>
        </p:txBody>
      </p:sp>
    </p:spTree>
    <p:extLst>
      <p:ext uri="{BB962C8B-B14F-4D97-AF65-F5344CB8AC3E}">
        <p14:creationId xmlns:p14="http://schemas.microsoft.com/office/powerpoint/2010/main" val="170812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BB2C-8250-7497-03D7-BC4702AE7079}"/>
              </a:ext>
            </a:extLst>
          </p:cNvPr>
          <p:cNvSpPr>
            <a:spLocks noGrp="1"/>
          </p:cNvSpPr>
          <p:nvPr>
            <p:ph type="title"/>
          </p:nvPr>
        </p:nvSpPr>
        <p:spPr>
          <a:xfrm>
            <a:off x="601894" y="97801"/>
            <a:ext cx="10515600" cy="1325563"/>
          </a:xfrm>
        </p:spPr>
        <p:txBody>
          <a:bodyPr/>
          <a:lstStyle/>
          <a:p>
            <a:r>
              <a:rPr lang="en-US" dirty="0"/>
              <a:t>Design Goals </a:t>
            </a:r>
            <a:r>
              <a:rPr lang="en-US" dirty="0" err="1"/>
              <a:t>Zmod</a:t>
            </a:r>
            <a:r>
              <a:rPr lang="en-US" dirty="0"/>
              <a:t> Board</a:t>
            </a:r>
          </a:p>
        </p:txBody>
      </p:sp>
      <p:sp>
        <p:nvSpPr>
          <p:cNvPr id="3" name="Content Placeholder 2">
            <a:extLst>
              <a:ext uri="{FF2B5EF4-FFF2-40B4-BE49-F238E27FC236}">
                <a16:creationId xmlns:a16="http://schemas.microsoft.com/office/drawing/2014/main" id="{9E6CF421-92FF-0183-D627-FFBF76B4BDB5}"/>
              </a:ext>
            </a:extLst>
          </p:cNvPr>
          <p:cNvSpPr>
            <a:spLocks noGrp="1"/>
          </p:cNvSpPr>
          <p:nvPr>
            <p:ph idx="1"/>
          </p:nvPr>
        </p:nvSpPr>
        <p:spPr>
          <a:xfrm>
            <a:off x="838200" y="1469991"/>
            <a:ext cx="10515600" cy="5116530"/>
          </a:xfrm>
        </p:spPr>
        <p:txBody>
          <a:bodyPr>
            <a:normAutofit lnSpcReduction="10000"/>
          </a:bodyPr>
          <a:lstStyle/>
          <a:p>
            <a:r>
              <a:rPr lang="en-US" sz="2800" b="1" dirty="0"/>
              <a:t>Firstly, Why we need the board?</a:t>
            </a:r>
          </a:p>
          <a:p>
            <a:pPr lvl="1"/>
            <a:r>
              <a:rPr lang="en-GB" dirty="0">
                <a:latin typeface="Calibri" panose="020F0502020204030204" pitchFamily="34" charset="0"/>
              </a:rPr>
              <a:t>To interfaced between FPGA and DDC232 board, Capturing Data and communicating to the Computer interfaced.</a:t>
            </a:r>
            <a:endParaRPr lang="en-GB" b="0" i="0" u="none" strike="noStrike" dirty="0">
              <a:effectLst/>
              <a:latin typeface="Calibri" panose="020F0502020204030204" pitchFamily="34" charset="0"/>
            </a:endParaRPr>
          </a:p>
          <a:p>
            <a:r>
              <a:rPr lang="en-GB" b="0" i="0" u="none" strike="noStrike" dirty="0">
                <a:effectLst/>
                <a:latin typeface="Calibri" panose="020F0502020204030204" pitchFamily="34" charset="0"/>
              </a:rPr>
              <a:t>Reduce the noise pickup.</a:t>
            </a:r>
          </a:p>
          <a:p>
            <a:r>
              <a:rPr lang="en-GB" b="0" i="0" u="none" strike="noStrike" dirty="0">
                <a:effectLst/>
                <a:latin typeface="Calibri" panose="020F0502020204030204" pitchFamily="34" charset="0"/>
              </a:rPr>
              <a:t>Reduce the power consumption.</a:t>
            </a:r>
          </a:p>
          <a:p>
            <a:r>
              <a:rPr lang="en-GB" b="0" i="0" u="none" strike="noStrike" dirty="0">
                <a:effectLst/>
                <a:latin typeface="Calibri" panose="020F0502020204030204" pitchFamily="34" charset="0"/>
              </a:rPr>
              <a:t>Improve the signal distribution from board to board.</a:t>
            </a:r>
          </a:p>
          <a:p>
            <a:r>
              <a:rPr lang="en-GB" b="0" i="0" u="none" strike="noStrike" dirty="0">
                <a:effectLst/>
                <a:latin typeface="Calibri" panose="020F0502020204030204" pitchFamily="34" charset="0"/>
              </a:rPr>
              <a:t>Make all interconnections USB-C.</a:t>
            </a:r>
          </a:p>
          <a:p>
            <a:r>
              <a:rPr lang="en-GB" b="0" i="0" u="none" strike="noStrike" dirty="0">
                <a:effectLst/>
                <a:latin typeface="Calibri" panose="020F0502020204030204" pitchFamily="34" charset="0"/>
              </a:rPr>
              <a:t>Modify the design such that it can be powered by a (boosted) 5V USB bus supply or an equivalent high current external power supply connected to the ZMOD board.</a:t>
            </a:r>
          </a:p>
          <a:p>
            <a:r>
              <a:rPr lang="en-GB" b="0" i="0" u="none" strike="noStrike" dirty="0">
                <a:effectLst/>
                <a:latin typeface="Calibri" panose="020F0502020204030204" pitchFamily="34" charset="0"/>
              </a:rPr>
              <a:t> Produce a second layout with identical circuit design by staggered photodiode layout to couple to 1.5mm-thick scintillator sheets.</a:t>
            </a:r>
          </a:p>
          <a:p>
            <a:endParaRPr lang="en-US" sz="2800" b="1" dirty="0"/>
          </a:p>
          <a:p>
            <a:endParaRPr lang="en-US" dirty="0"/>
          </a:p>
        </p:txBody>
      </p:sp>
    </p:spTree>
    <p:extLst>
      <p:ext uri="{BB962C8B-B14F-4D97-AF65-F5344CB8AC3E}">
        <p14:creationId xmlns:p14="http://schemas.microsoft.com/office/powerpoint/2010/main" val="488635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DB649-7F4E-6D77-8B8D-829A2CAA13C9}"/>
              </a:ext>
            </a:extLst>
          </p:cNvPr>
          <p:cNvSpPr>
            <a:spLocks noGrp="1"/>
          </p:cNvSpPr>
          <p:nvPr>
            <p:ph type="title"/>
          </p:nvPr>
        </p:nvSpPr>
        <p:spPr>
          <a:xfrm>
            <a:off x="838200" y="275550"/>
            <a:ext cx="10515600" cy="1325563"/>
          </a:xfrm>
        </p:spPr>
        <p:txBody>
          <a:bodyPr/>
          <a:lstStyle/>
          <a:p>
            <a:r>
              <a:rPr lang="en-US" dirty="0"/>
              <a:t>FPGA board Migration</a:t>
            </a:r>
          </a:p>
        </p:txBody>
      </p:sp>
      <p:pic>
        <p:nvPicPr>
          <p:cNvPr id="5" name="Content Placeholder 4">
            <a:extLst>
              <a:ext uri="{FF2B5EF4-FFF2-40B4-BE49-F238E27FC236}">
                <a16:creationId xmlns:a16="http://schemas.microsoft.com/office/drawing/2014/main" id="{180F7966-5E39-5019-41CA-2DC25094DC17}"/>
              </a:ext>
            </a:extLst>
          </p:cNvPr>
          <p:cNvPicPr>
            <a:picLocks noGrp="1" noChangeAspect="1"/>
          </p:cNvPicPr>
          <p:nvPr>
            <p:ph idx="1"/>
          </p:nvPr>
        </p:nvPicPr>
        <p:blipFill>
          <a:blip r:embed="rId2"/>
          <a:stretch>
            <a:fillRect/>
          </a:stretch>
        </p:blipFill>
        <p:spPr>
          <a:xfrm>
            <a:off x="534799" y="1238064"/>
            <a:ext cx="4799201" cy="4332613"/>
          </a:xfrm>
        </p:spPr>
      </p:pic>
      <p:pic>
        <p:nvPicPr>
          <p:cNvPr id="7" name="Picture 6">
            <a:extLst>
              <a:ext uri="{FF2B5EF4-FFF2-40B4-BE49-F238E27FC236}">
                <a16:creationId xmlns:a16="http://schemas.microsoft.com/office/drawing/2014/main" id="{0C7D4A8F-99E3-0A56-1A98-A76922E65E6F}"/>
              </a:ext>
            </a:extLst>
          </p:cNvPr>
          <p:cNvPicPr>
            <a:picLocks noChangeAspect="1"/>
          </p:cNvPicPr>
          <p:nvPr/>
        </p:nvPicPr>
        <p:blipFill>
          <a:blip r:embed="rId3"/>
          <a:stretch>
            <a:fillRect/>
          </a:stretch>
        </p:blipFill>
        <p:spPr>
          <a:xfrm>
            <a:off x="7148848" y="1601113"/>
            <a:ext cx="4204952" cy="3784898"/>
          </a:xfrm>
          <a:prstGeom prst="rect">
            <a:avLst/>
          </a:prstGeom>
        </p:spPr>
      </p:pic>
      <p:sp>
        <p:nvSpPr>
          <p:cNvPr id="8" name="Right Arrow 7">
            <a:extLst>
              <a:ext uri="{FF2B5EF4-FFF2-40B4-BE49-F238E27FC236}">
                <a16:creationId xmlns:a16="http://schemas.microsoft.com/office/drawing/2014/main" id="{0B1B544C-ADD2-2A85-0D0D-9A737D9BAA69}"/>
              </a:ext>
            </a:extLst>
          </p:cNvPr>
          <p:cNvSpPr/>
          <p:nvPr/>
        </p:nvSpPr>
        <p:spPr>
          <a:xfrm>
            <a:off x="5236029" y="3145971"/>
            <a:ext cx="1382485" cy="27881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312C96-B0CC-8742-BCAB-D1EA111813AF}"/>
              </a:ext>
            </a:extLst>
          </p:cNvPr>
          <p:cNvSpPr txBox="1"/>
          <p:nvPr/>
        </p:nvSpPr>
        <p:spPr>
          <a:xfrm>
            <a:off x="856895" y="5244657"/>
            <a:ext cx="4242829" cy="1477328"/>
          </a:xfrm>
          <a:prstGeom prst="rect">
            <a:avLst/>
          </a:prstGeom>
          <a:noFill/>
        </p:spPr>
        <p:txBody>
          <a:bodyPr wrap="square" rtlCol="0">
            <a:spAutoFit/>
          </a:bodyPr>
          <a:lstStyle/>
          <a:p>
            <a:r>
              <a:rPr lang="en-US" dirty="0" err="1"/>
              <a:t>Nexys</a:t>
            </a:r>
            <a:r>
              <a:rPr lang="en-US" dirty="0"/>
              <a:t> Video FMC port.</a:t>
            </a:r>
          </a:p>
          <a:p>
            <a:r>
              <a:rPr lang="en-US" dirty="0"/>
              <a:t>Ref Manual:</a:t>
            </a:r>
          </a:p>
          <a:p>
            <a:r>
              <a:rPr lang="en-US" dirty="0">
                <a:hlinkClick r:id="rId4"/>
              </a:rPr>
              <a:t>https://digilent.com/reference/programmable-logic/nexys-video/reference-manual</a:t>
            </a:r>
            <a:endParaRPr lang="en-US" dirty="0"/>
          </a:p>
          <a:p>
            <a:endParaRPr lang="en-US" dirty="0"/>
          </a:p>
        </p:txBody>
      </p:sp>
      <p:sp>
        <p:nvSpPr>
          <p:cNvPr id="10" name="TextBox 9">
            <a:extLst>
              <a:ext uri="{FF2B5EF4-FFF2-40B4-BE49-F238E27FC236}">
                <a16:creationId xmlns:a16="http://schemas.microsoft.com/office/drawing/2014/main" id="{022FCC8D-A284-4443-6360-AE9FBE420B1F}"/>
              </a:ext>
            </a:extLst>
          </p:cNvPr>
          <p:cNvSpPr txBox="1"/>
          <p:nvPr/>
        </p:nvSpPr>
        <p:spPr>
          <a:xfrm>
            <a:off x="7293429" y="5386011"/>
            <a:ext cx="4060371" cy="1477328"/>
          </a:xfrm>
          <a:prstGeom prst="rect">
            <a:avLst/>
          </a:prstGeom>
          <a:noFill/>
        </p:spPr>
        <p:txBody>
          <a:bodyPr wrap="square" rtlCol="0">
            <a:spAutoFit/>
          </a:bodyPr>
          <a:lstStyle/>
          <a:p>
            <a:r>
              <a:rPr lang="en-US" dirty="0"/>
              <a:t>USB104 A7 </a:t>
            </a:r>
            <a:r>
              <a:rPr lang="en-US" dirty="0" err="1"/>
              <a:t>Zmod</a:t>
            </a:r>
            <a:r>
              <a:rPr lang="en-US" dirty="0"/>
              <a:t> port Syzygy.</a:t>
            </a:r>
          </a:p>
          <a:p>
            <a:r>
              <a:rPr lang="en-US" dirty="0"/>
              <a:t>Ref Manual: </a:t>
            </a:r>
            <a:r>
              <a:rPr lang="en-US" dirty="0">
                <a:hlinkClick r:id="rId5"/>
              </a:rPr>
              <a:t>https://digilent.com/reference/programmable-logic/usb104a7/reference-manual</a:t>
            </a:r>
            <a:endParaRPr lang="en-US" dirty="0"/>
          </a:p>
          <a:p>
            <a:endParaRPr lang="en-US" dirty="0"/>
          </a:p>
        </p:txBody>
      </p:sp>
    </p:spTree>
    <p:extLst>
      <p:ext uri="{BB962C8B-B14F-4D97-AF65-F5344CB8AC3E}">
        <p14:creationId xmlns:p14="http://schemas.microsoft.com/office/powerpoint/2010/main" val="346141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5D9-5F77-75CA-593A-D2EA6F2878CA}"/>
              </a:ext>
            </a:extLst>
          </p:cNvPr>
          <p:cNvSpPr>
            <a:spLocks noGrp="1"/>
          </p:cNvSpPr>
          <p:nvPr>
            <p:ph type="title"/>
          </p:nvPr>
        </p:nvSpPr>
        <p:spPr/>
        <p:txBody>
          <a:bodyPr/>
          <a:lstStyle/>
          <a:p>
            <a:r>
              <a:rPr lang="en-US" dirty="0"/>
              <a:t>Why we do this?</a:t>
            </a:r>
          </a:p>
        </p:txBody>
      </p:sp>
      <p:sp>
        <p:nvSpPr>
          <p:cNvPr id="3" name="Content Placeholder 2">
            <a:extLst>
              <a:ext uri="{FF2B5EF4-FFF2-40B4-BE49-F238E27FC236}">
                <a16:creationId xmlns:a16="http://schemas.microsoft.com/office/drawing/2014/main" id="{CF2B175B-987A-03E8-A4F1-8010443EA678}"/>
              </a:ext>
            </a:extLst>
          </p:cNvPr>
          <p:cNvSpPr>
            <a:spLocks noGrp="1"/>
          </p:cNvSpPr>
          <p:nvPr>
            <p:ph idx="1"/>
          </p:nvPr>
        </p:nvSpPr>
        <p:spPr>
          <a:xfrm>
            <a:off x="838200" y="1825625"/>
            <a:ext cx="10515600" cy="4760110"/>
          </a:xfrm>
        </p:spPr>
        <p:txBody>
          <a:bodyPr>
            <a:normAutofit/>
          </a:bodyPr>
          <a:lstStyle/>
          <a:p>
            <a:r>
              <a:rPr lang="en-GB" dirty="0"/>
              <a:t>Advantage of </a:t>
            </a:r>
            <a:r>
              <a:rPr lang="en-GB" dirty="0" err="1"/>
              <a:t>Zmod</a:t>
            </a:r>
            <a:r>
              <a:rPr lang="en-GB" dirty="0"/>
              <a:t> Port (USB-104) over FMC port(</a:t>
            </a:r>
            <a:r>
              <a:rPr lang="en-GB" dirty="0" err="1"/>
              <a:t>Nexys</a:t>
            </a:r>
            <a:r>
              <a:rPr lang="en-GB" dirty="0"/>
              <a:t> video)</a:t>
            </a:r>
          </a:p>
          <a:p>
            <a:pPr lvl="1">
              <a:buFont typeface="+mj-lt"/>
              <a:buAutoNum type="arabicPeriod"/>
            </a:pPr>
            <a:r>
              <a:rPr lang="en-GB" b="1" dirty="0"/>
              <a:t>Lower Cost</a:t>
            </a:r>
            <a:r>
              <a:rPr lang="en-GB" dirty="0"/>
              <a:t>: </a:t>
            </a:r>
            <a:r>
              <a:rPr lang="en-GB" dirty="0" err="1"/>
              <a:t>Zmod</a:t>
            </a:r>
            <a:r>
              <a:rPr lang="en-GB" dirty="0"/>
              <a:t> modules are typically more </a:t>
            </a:r>
            <a:r>
              <a:rPr lang="en-GB" dirty="0">
                <a:solidFill>
                  <a:srgbClr val="FF0000"/>
                </a:solidFill>
              </a:rPr>
              <a:t>cost-effective</a:t>
            </a:r>
            <a:r>
              <a:rPr lang="en-GB" dirty="0"/>
              <a:t> compared to FMC modules, making them suitable for budget-sensitive projects.</a:t>
            </a:r>
          </a:p>
          <a:p>
            <a:pPr lvl="1">
              <a:buFont typeface="+mj-lt"/>
              <a:buAutoNum type="arabicPeriod"/>
            </a:pPr>
            <a:r>
              <a:rPr lang="en-GB" b="1" dirty="0">
                <a:solidFill>
                  <a:srgbClr val="FF0000"/>
                </a:solidFill>
              </a:rPr>
              <a:t>Compact Size</a:t>
            </a:r>
            <a:r>
              <a:rPr lang="en-GB" dirty="0">
                <a:solidFill>
                  <a:srgbClr val="FF0000"/>
                </a:solidFill>
              </a:rPr>
              <a:t>: </a:t>
            </a:r>
            <a:r>
              <a:rPr lang="en-GB" dirty="0" err="1"/>
              <a:t>Zmod</a:t>
            </a:r>
            <a:r>
              <a:rPr lang="en-GB" dirty="0"/>
              <a:t> connectors and modules are smaller and </a:t>
            </a:r>
            <a:r>
              <a:rPr lang="en-GB" dirty="0">
                <a:solidFill>
                  <a:srgbClr val="FF0000"/>
                </a:solidFill>
              </a:rPr>
              <a:t>more compact </a:t>
            </a:r>
            <a:r>
              <a:rPr lang="en-GB" dirty="0"/>
              <a:t>than FMC, allowing for </a:t>
            </a:r>
            <a:r>
              <a:rPr lang="en-GB" dirty="0">
                <a:solidFill>
                  <a:srgbClr val="FF0000"/>
                </a:solidFill>
              </a:rPr>
              <a:t>more flexibility (Assembly wise) </a:t>
            </a:r>
            <a:r>
              <a:rPr lang="en-GB" dirty="0"/>
              <a:t>in smaller FPGA boards.</a:t>
            </a:r>
          </a:p>
          <a:p>
            <a:pPr lvl="1">
              <a:buFont typeface="+mj-lt"/>
              <a:buAutoNum type="arabicPeriod"/>
            </a:pPr>
            <a:r>
              <a:rPr lang="en-GB" b="1" dirty="0"/>
              <a:t>Simplified Interface</a:t>
            </a:r>
            <a:r>
              <a:rPr lang="en-GB" dirty="0"/>
              <a:t>: </a:t>
            </a:r>
            <a:r>
              <a:rPr lang="en-GB" dirty="0" err="1">
                <a:solidFill>
                  <a:srgbClr val="FF0000"/>
                </a:solidFill>
              </a:rPr>
              <a:t>Zmod</a:t>
            </a:r>
            <a:r>
              <a:rPr lang="en-GB" dirty="0">
                <a:solidFill>
                  <a:srgbClr val="FF0000"/>
                </a:solidFill>
              </a:rPr>
              <a:t> uses a simpler I/O interface </a:t>
            </a:r>
            <a:r>
              <a:rPr lang="en-GB" dirty="0"/>
              <a:t>compared to FMC, which can ease the development process.</a:t>
            </a:r>
          </a:p>
          <a:p>
            <a:pPr lvl="1">
              <a:buFont typeface="+mj-lt"/>
              <a:buAutoNum type="arabicPeriod"/>
            </a:pPr>
            <a:r>
              <a:rPr lang="en-GB" b="1" dirty="0"/>
              <a:t>High-Speed Serial Interfaces</a:t>
            </a:r>
            <a:r>
              <a:rPr lang="en-GB" dirty="0"/>
              <a:t>: Although FMC supports high-speed data transfer, </a:t>
            </a:r>
            <a:r>
              <a:rPr lang="en-GB" dirty="0" err="1">
                <a:solidFill>
                  <a:srgbClr val="FF0000"/>
                </a:solidFill>
              </a:rPr>
              <a:t>Zmod</a:t>
            </a:r>
            <a:r>
              <a:rPr lang="en-GB" dirty="0">
                <a:solidFill>
                  <a:srgbClr val="FF0000"/>
                </a:solidFill>
              </a:rPr>
              <a:t> can still provide adequate performance </a:t>
            </a:r>
            <a:r>
              <a:rPr lang="en-GB" dirty="0"/>
              <a:t>for many mid-speed applications at a lower complexity level.</a:t>
            </a:r>
          </a:p>
          <a:p>
            <a:pPr lvl="1">
              <a:buFont typeface="+mj-lt"/>
              <a:buAutoNum type="arabicPeriod"/>
            </a:pPr>
            <a:r>
              <a:rPr lang="en-GB" b="1" dirty="0">
                <a:solidFill>
                  <a:srgbClr val="FF0000"/>
                </a:solidFill>
              </a:rPr>
              <a:t>Bus Power: </a:t>
            </a:r>
            <a:r>
              <a:rPr lang="en-GB" dirty="0"/>
              <a:t>Could run everything with 5V USB Bus power. </a:t>
            </a:r>
            <a:endParaRPr lang="en-GB" b="1" dirty="0">
              <a:solidFill>
                <a:srgbClr val="FF0000"/>
              </a:solidFill>
            </a:endParaRPr>
          </a:p>
          <a:p>
            <a:endParaRPr lang="en-US" dirty="0"/>
          </a:p>
        </p:txBody>
      </p:sp>
    </p:spTree>
    <p:extLst>
      <p:ext uri="{BB962C8B-B14F-4D97-AF65-F5344CB8AC3E}">
        <p14:creationId xmlns:p14="http://schemas.microsoft.com/office/powerpoint/2010/main" val="66664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E74D-C274-E169-F94A-CF05A4F224E3}"/>
              </a:ext>
            </a:extLst>
          </p:cNvPr>
          <p:cNvSpPr>
            <a:spLocks noGrp="1"/>
          </p:cNvSpPr>
          <p:nvPr>
            <p:ph type="title"/>
          </p:nvPr>
        </p:nvSpPr>
        <p:spPr>
          <a:xfrm>
            <a:off x="838200" y="142573"/>
            <a:ext cx="10515600" cy="1325563"/>
          </a:xfrm>
        </p:spPr>
        <p:txBody>
          <a:bodyPr/>
          <a:lstStyle/>
          <a:p>
            <a:r>
              <a:rPr lang="en-US" dirty="0"/>
              <a:t>New custom </a:t>
            </a:r>
            <a:r>
              <a:rPr lang="en-US" dirty="0" err="1"/>
              <a:t>zmod</a:t>
            </a:r>
            <a:r>
              <a:rPr lang="en-US" dirty="0"/>
              <a:t> daughterboard needed</a:t>
            </a:r>
          </a:p>
        </p:txBody>
      </p:sp>
      <p:pic>
        <p:nvPicPr>
          <p:cNvPr id="5" name="Content Placeholder 4">
            <a:extLst>
              <a:ext uri="{FF2B5EF4-FFF2-40B4-BE49-F238E27FC236}">
                <a16:creationId xmlns:a16="http://schemas.microsoft.com/office/drawing/2014/main" id="{C74171E4-6C93-0CA8-76F1-A9525A36E36F}"/>
              </a:ext>
            </a:extLst>
          </p:cNvPr>
          <p:cNvPicPr>
            <a:picLocks noGrp="1" noChangeAspect="1"/>
          </p:cNvPicPr>
          <p:nvPr>
            <p:ph idx="1"/>
          </p:nvPr>
        </p:nvPicPr>
        <p:blipFill rotWithShape="1">
          <a:blip r:embed="rId2"/>
          <a:srcRect l="9826" t="20658" r="8899" b="11655"/>
          <a:stretch/>
        </p:blipFill>
        <p:spPr>
          <a:xfrm rot="5400000">
            <a:off x="686330" y="2383443"/>
            <a:ext cx="5332937" cy="3331030"/>
          </a:xfrm>
        </p:spPr>
      </p:pic>
      <p:sp>
        <p:nvSpPr>
          <p:cNvPr id="6" name="TextBox 5">
            <a:extLst>
              <a:ext uri="{FF2B5EF4-FFF2-40B4-BE49-F238E27FC236}">
                <a16:creationId xmlns:a16="http://schemas.microsoft.com/office/drawing/2014/main" id="{ED6E5D96-D063-A72B-4B8E-5F6BF75A27F4}"/>
              </a:ext>
            </a:extLst>
          </p:cNvPr>
          <p:cNvSpPr txBox="1"/>
          <p:nvPr/>
        </p:nvSpPr>
        <p:spPr>
          <a:xfrm>
            <a:off x="6411688" y="2167116"/>
            <a:ext cx="4093029" cy="2215991"/>
          </a:xfrm>
          <a:prstGeom prst="rect">
            <a:avLst/>
          </a:prstGeom>
          <a:noFill/>
        </p:spPr>
        <p:txBody>
          <a:bodyPr wrap="square" rtlCol="0">
            <a:spAutoFit/>
          </a:bodyPr>
          <a:lstStyle/>
          <a:p>
            <a:r>
              <a:rPr lang="en-US" sz="2000" dirty="0"/>
              <a:t>First Prototype developed by Pete Hastings from Oxford University Electronics group. Was first proposed in 5 May 2024 and prototype was first introduced in 22</a:t>
            </a:r>
            <a:r>
              <a:rPr lang="en-US" sz="2000" baseline="30000" dirty="0"/>
              <a:t>nd</a:t>
            </a:r>
            <a:r>
              <a:rPr lang="en-US" sz="2000" dirty="0"/>
              <a:t> July 2024(?TBC)</a:t>
            </a:r>
          </a:p>
          <a:p>
            <a:endParaRPr lang="en-US" sz="2000" dirty="0"/>
          </a:p>
          <a:p>
            <a:endParaRPr lang="en-US" dirty="0"/>
          </a:p>
        </p:txBody>
      </p:sp>
    </p:spTree>
    <p:extLst>
      <p:ext uri="{BB962C8B-B14F-4D97-AF65-F5344CB8AC3E}">
        <p14:creationId xmlns:p14="http://schemas.microsoft.com/office/powerpoint/2010/main" val="411804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05DB-5D87-D49E-63F9-C7255E1C1503}"/>
              </a:ext>
            </a:extLst>
          </p:cNvPr>
          <p:cNvSpPr>
            <a:spLocks noGrp="1"/>
          </p:cNvSpPr>
          <p:nvPr>
            <p:ph type="title"/>
          </p:nvPr>
        </p:nvSpPr>
        <p:spPr/>
        <p:txBody>
          <a:bodyPr/>
          <a:lstStyle/>
          <a:p>
            <a:r>
              <a:rPr lang="en-US" dirty="0"/>
              <a:t>Issue Encounter</a:t>
            </a:r>
          </a:p>
        </p:txBody>
      </p:sp>
      <p:sp>
        <p:nvSpPr>
          <p:cNvPr id="3" name="Content Placeholder 2">
            <a:extLst>
              <a:ext uri="{FF2B5EF4-FFF2-40B4-BE49-F238E27FC236}">
                <a16:creationId xmlns:a16="http://schemas.microsoft.com/office/drawing/2014/main" id="{BB2B081B-E595-5A0D-E2FB-B76C95F0C2F8}"/>
              </a:ext>
            </a:extLst>
          </p:cNvPr>
          <p:cNvSpPr>
            <a:spLocks noGrp="1"/>
          </p:cNvSpPr>
          <p:nvPr>
            <p:ph idx="1"/>
          </p:nvPr>
        </p:nvSpPr>
        <p:spPr/>
        <p:txBody>
          <a:bodyPr/>
          <a:lstStyle/>
          <a:p>
            <a:r>
              <a:rPr lang="en-US" dirty="0"/>
              <a:t>The newly developed board does not has the MCU (Microcontroller unit) to act as an </a:t>
            </a:r>
            <a:r>
              <a:rPr lang="en-US" dirty="0">
                <a:solidFill>
                  <a:srgbClr val="FF0000"/>
                </a:solidFill>
              </a:rPr>
              <a:t>I2C (inter Integrated Circuit)</a:t>
            </a:r>
            <a:r>
              <a:rPr lang="en-US" dirty="0"/>
              <a:t> - </a:t>
            </a:r>
            <a:r>
              <a:rPr lang="en-GB" dirty="0"/>
              <a:t>a communication protocol that allows multiple integrated circuits (ICs) to communicate with each other over a short distance using just two wires: a serial data line (SDA) and a serial clock line (SCL).</a:t>
            </a:r>
            <a:endParaRPr lang="en-US" dirty="0"/>
          </a:p>
          <a:p>
            <a:r>
              <a:rPr lang="en-US" dirty="0"/>
              <a:t>There has been an issue with pin connector mapping from USB-C. </a:t>
            </a:r>
            <a:r>
              <a:rPr lang="en-GB" b="0" i="0" u="none" strike="noStrike" dirty="0">
                <a:effectLst/>
              </a:rPr>
              <a:t>some of the differential pairs are mislabelled with the plus and minus the wrong way round. – </a:t>
            </a:r>
            <a:r>
              <a:rPr lang="en-GB" b="0" i="0" u="none" strike="noStrike" dirty="0">
                <a:solidFill>
                  <a:srgbClr val="00B050"/>
                </a:solidFill>
                <a:effectLst/>
              </a:rPr>
              <a:t>This </a:t>
            </a:r>
            <a:r>
              <a:rPr lang="en-GB" dirty="0">
                <a:solidFill>
                  <a:srgbClr val="00B050"/>
                </a:solidFill>
              </a:rPr>
              <a:t>one has been noted for the next revision board (Discussion between Simon and Pete directly via email)</a:t>
            </a:r>
            <a:endParaRPr lang="en-US" dirty="0">
              <a:solidFill>
                <a:srgbClr val="00B050"/>
              </a:solidFill>
            </a:endParaRPr>
          </a:p>
        </p:txBody>
      </p:sp>
    </p:spTree>
    <p:extLst>
      <p:ext uri="{BB962C8B-B14F-4D97-AF65-F5344CB8AC3E}">
        <p14:creationId xmlns:p14="http://schemas.microsoft.com/office/powerpoint/2010/main" val="400619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7BFD-ECE8-73AE-4AD8-FC521BBB4D8E}"/>
              </a:ext>
            </a:extLst>
          </p:cNvPr>
          <p:cNvSpPr>
            <a:spLocks noGrp="1"/>
          </p:cNvSpPr>
          <p:nvPr>
            <p:ph type="title"/>
          </p:nvPr>
        </p:nvSpPr>
        <p:spPr>
          <a:xfrm>
            <a:off x="293914" y="0"/>
            <a:ext cx="10515600" cy="1325563"/>
          </a:xfrm>
        </p:spPr>
        <p:txBody>
          <a:bodyPr/>
          <a:lstStyle/>
          <a:p>
            <a:r>
              <a:rPr lang="en-US" dirty="0"/>
              <a:t>Troubleshooting</a:t>
            </a:r>
          </a:p>
        </p:txBody>
      </p:sp>
      <p:pic>
        <p:nvPicPr>
          <p:cNvPr id="7" name="Picture 6">
            <a:extLst>
              <a:ext uri="{FF2B5EF4-FFF2-40B4-BE49-F238E27FC236}">
                <a16:creationId xmlns:a16="http://schemas.microsoft.com/office/drawing/2014/main" id="{11AC9F18-A64D-AEA6-03F0-E685BBC1B5C2}"/>
              </a:ext>
            </a:extLst>
          </p:cNvPr>
          <p:cNvPicPr>
            <a:picLocks noChangeAspect="1"/>
          </p:cNvPicPr>
          <p:nvPr/>
        </p:nvPicPr>
        <p:blipFill rotWithShape="1">
          <a:blip r:embed="rId2"/>
          <a:srcRect l="39434"/>
          <a:stretch/>
        </p:blipFill>
        <p:spPr>
          <a:xfrm rot="5400000">
            <a:off x="496491" y="806960"/>
            <a:ext cx="2636384" cy="3264694"/>
          </a:xfrm>
          <a:prstGeom prst="rect">
            <a:avLst/>
          </a:prstGeom>
        </p:spPr>
      </p:pic>
      <p:pic>
        <p:nvPicPr>
          <p:cNvPr id="11" name="Content Placeholder 10">
            <a:extLst>
              <a:ext uri="{FF2B5EF4-FFF2-40B4-BE49-F238E27FC236}">
                <a16:creationId xmlns:a16="http://schemas.microsoft.com/office/drawing/2014/main" id="{E06FAB97-7363-C9DE-DAB6-B4AA4B2F1EC8}"/>
              </a:ext>
            </a:extLst>
          </p:cNvPr>
          <p:cNvPicPr>
            <a:picLocks noGrp="1" noChangeAspect="1"/>
          </p:cNvPicPr>
          <p:nvPr>
            <p:ph idx="1"/>
          </p:nvPr>
        </p:nvPicPr>
        <p:blipFill>
          <a:blip r:embed="rId3"/>
          <a:stretch>
            <a:fillRect/>
          </a:stretch>
        </p:blipFill>
        <p:spPr>
          <a:xfrm>
            <a:off x="3447030" y="1113744"/>
            <a:ext cx="4749913" cy="4351338"/>
          </a:xfrm>
        </p:spPr>
      </p:pic>
      <p:sp>
        <p:nvSpPr>
          <p:cNvPr id="12" name="TextBox 11">
            <a:extLst>
              <a:ext uri="{FF2B5EF4-FFF2-40B4-BE49-F238E27FC236}">
                <a16:creationId xmlns:a16="http://schemas.microsoft.com/office/drawing/2014/main" id="{4E4D7863-97A4-5269-7797-C01D0A1C2C4F}"/>
              </a:ext>
            </a:extLst>
          </p:cNvPr>
          <p:cNvSpPr txBox="1"/>
          <p:nvPr/>
        </p:nvSpPr>
        <p:spPr>
          <a:xfrm>
            <a:off x="8425543" y="1443841"/>
            <a:ext cx="3243943" cy="3970318"/>
          </a:xfrm>
          <a:prstGeom prst="rect">
            <a:avLst/>
          </a:prstGeom>
          <a:noFill/>
        </p:spPr>
        <p:txBody>
          <a:bodyPr wrap="square" rtlCol="0">
            <a:spAutoFit/>
          </a:bodyPr>
          <a:lstStyle/>
          <a:p>
            <a:pPr marL="285750" indent="-285750">
              <a:buFont typeface="Arial" panose="020B0604020202020204" pitchFamily="34" charset="0"/>
              <a:buChar char="•"/>
            </a:pPr>
            <a:r>
              <a:rPr lang="en-US" dirty="0"/>
              <a:t>Solder a cable to Pin 4 – R GA accountable to set the V adjust (regulating voltage for IO pins in the daughterboard setting up the address for I2C communication from FPGA)</a:t>
            </a:r>
          </a:p>
          <a:p>
            <a:r>
              <a:rPr lang="en-US" dirty="0"/>
              <a:t>(it doesn’t want to communicate unless the VIO is compatible with Daughter board and FPGA logic gates) </a:t>
            </a:r>
          </a:p>
          <a:p>
            <a:pPr marL="285750" indent="-285750">
              <a:buFont typeface="Arial" panose="020B0604020202020204" pitchFamily="34" charset="0"/>
              <a:buChar char="•"/>
            </a:pPr>
            <a:r>
              <a:rPr lang="en-US" dirty="0"/>
              <a:t>The rest of the </a:t>
            </a:r>
            <a:r>
              <a:rPr lang="en-US" dirty="0" err="1"/>
              <a:t>zmod</a:t>
            </a:r>
            <a:r>
              <a:rPr lang="en-US" dirty="0"/>
              <a:t> pins are accessible from the component highlighted by white in the bottom left pic</a:t>
            </a:r>
          </a:p>
        </p:txBody>
      </p:sp>
      <p:pic>
        <p:nvPicPr>
          <p:cNvPr id="13" name="Content Placeholder 4">
            <a:extLst>
              <a:ext uri="{FF2B5EF4-FFF2-40B4-BE49-F238E27FC236}">
                <a16:creationId xmlns:a16="http://schemas.microsoft.com/office/drawing/2014/main" id="{CC904CAD-0AF1-9CBA-5FE9-BBDD453700F8}"/>
              </a:ext>
            </a:extLst>
          </p:cNvPr>
          <p:cNvPicPr>
            <a:picLocks noChangeAspect="1"/>
          </p:cNvPicPr>
          <p:nvPr/>
        </p:nvPicPr>
        <p:blipFill rotWithShape="1">
          <a:blip r:embed="rId4"/>
          <a:srcRect l="9826" t="20658" r="49995" b="11655"/>
          <a:stretch/>
        </p:blipFill>
        <p:spPr>
          <a:xfrm rot="5400000">
            <a:off x="463321" y="3417548"/>
            <a:ext cx="2636387" cy="3331030"/>
          </a:xfrm>
          <a:prstGeom prst="rect">
            <a:avLst/>
          </a:prstGeom>
        </p:spPr>
      </p:pic>
      <p:sp>
        <p:nvSpPr>
          <p:cNvPr id="14" name="Oval 13">
            <a:extLst>
              <a:ext uri="{FF2B5EF4-FFF2-40B4-BE49-F238E27FC236}">
                <a16:creationId xmlns:a16="http://schemas.microsoft.com/office/drawing/2014/main" id="{2FDF947F-7D1A-8638-00FC-29F5D902C371}"/>
              </a:ext>
            </a:extLst>
          </p:cNvPr>
          <p:cNvSpPr/>
          <p:nvPr/>
        </p:nvSpPr>
        <p:spPr>
          <a:xfrm>
            <a:off x="1781514" y="4473326"/>
            <a:ext cx="925286" cy="1009423"/>
          </a:xfrm>
          <a:prstGeom prst="ellipse">
            <a:avLst/>
          </a:prstGeom>
          <a:solidFill>
            <a:schemeClr val="bg1">
              <a:alpha val="38883"/>
            </a:schemeClr>
          </a:solidFill>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50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A6C7-7FA1-A411-2EB3-4DE715B52258}"/>
              </a:ext>
            </a:extLst>
          </p:cNvPr>
          <p:cNvSpPr>
            <a:spLocks noGrp="1"/>
          </p:cNvSpPr>
          <p:nvPr>
            <p:ph type="title"/>
          </p:nvPr>
        </p:nvSpPr>
        <p:spPr>
          <a:xfrm>
            <a:off x="838200" y="101622"/>
            <a:ext cx="10515600" cy="1325563"/>
          </a:xfrm>
        </p:spPr>
        <p:txBody>
          <a:bodyPr/>
          <a:lstStyle/>
          <a:p>
            <a:r>
              <a:rPr lang="en-US" dirty="0"/>
              <a:t>Troubleshooting</a:t>
            </a:r>
          </a:p>
        </p:txBody>
      </p:sp>
      <p:sp>
        <p:nvSpPr>
          <p:cNvPr id="3" name="Content Placeholder 2">
            <a:extLst>
              <a:ext uri="{FF2B5EF4-FFF2-40B4-BE49-F238E27FC236}">
                <a16:creationId xmlns:a16="http://schemas.microsoft.com/office/drawing/2014/main" id="{117322E1-1196-4DA0-1C42-61EAFC2FCEF1}"/>
              </a:ext>
            </a:extLst>
          </p:cNvPr>
          <p:cNvSpPr>
            <a:spLocks noGrp="1"/>
          </p:cNvSpPr>
          <p:nvPr>
            <p:ph idx="1"/>
          </p:nvPr>
        </p:nvSpPr>
        <p:spPr>
          <a:xfrm>
            <a:off x="838200" y="1427185"/>
            <a:ext cx="4463143" cy="4351338"/>
          </a:xfrm>
        </p:spPr>
        <p:txBody>
          <a:bodyPr>
            <a:normAutofit/>
          </a:bodyPr>
          <a:lstStyle/>
          <a:p>
            <a:r>
              <a:rPr lang="en-US" sz="2400" dirty="0" err="1"/>
              <a:t>Utilising</a:t>
            </a:r>
            <a:r>
              <a:rPr lang="en-US" sz="2400" dirty="0"/>
              <a:t> the soldered cable, bypass the </a:t>
            </a:r>
            <a:r>
              <a:rPr lang="en-US" sz="2400" dirty="0" err="1"/>
              <a:t>zmod</a:t>
            </a:r>
            <a:r>
              <a:rPr lang="en-US" sz="2400" dirty="0"/>
              <a:t> port and connected to the external MCU component (16pins). </a:t>
            </a:r>
          </a:p>
          <a:p>
            <a:r>
              <a:rPr lang="en-US" sz="2400" dirty="0"/>
              <a:t>It </a:t>
            </a:r>
            <a:r>
              <a:rPr lang="en-GB" sz="2400" dirty="0">
                <a:effectLst/>
              </a:rPr>
              <a:t>responsible for I2C and act as the EEPROM giving the personality to the board, gives address and IO connection. </a:t>
            </a:r>
            <a:r>
              <a:rPr lang="en-GB" sz="2400" dirty="0"/>
              <a:t>Inserting the right parameter to EEPROM allowing development on the board. </a:t>
            </a:r>
            <a:r>
              <a:rPr lang="en-US" sz="2400" dirty="0"/>
              <a:t> </a:t>
            </a:r>
          </a:p>
        </p:txBody>
      </p:sp>
      <p:pic>
        <p:nvPicPr>
          <p:cNvPr id="5" name="Picture 4">
            <a:extLst>
              <a:ext uri="{FF2B5EF4-FFF2-40B4-BE49-F238E27FC236}">
                <a16:creationId xmlns:a16="http://schemas.microsoft.com/office/drawing/2014/main" id="{93890B67-BDC0-4B70-5C16-62C3FFCB454B}"/>
              </a:ext>
            </a:extLst>
          </p:cNvPr>
          <p:cNvPicPr>
            <a:picLocks noChangeAspect="1"/>
          </p:cNvPicPr>
          <p:nvPr/>
        </p:nvPicPr>
        <p:blipFill rotWithShape="1">
          <a:blip r:embed="rId3"/>
          <a:srcRect l="33651" r="17143"/>
          <a:stretch/>
        </p:blipFill>
        <p:spPr>
          <a:xfrm rot="5400000">
            <a:off x="7172764" y="-728372"/>
            <a:ext cx="3620973" cy="5519058"/>
          </a:xfrm>
          <a:prstGeom prst="rect">
            <a:avLst/>
          </a:prstGeom>
        </p:spPr>
      </p:pic>
      <p:pic>
        <p:nvPicPr>
          <p:cNvPr id="7" name="Picture 6">
            <a:extLst>
              <a:ext uri="{FF2B5EF4-FFF2-40B4-BE49-F238E27FC236}">
                <a16:creationId xmlns:a16="http://schemas.microsoft.com/office/drawing/2014/main" id="{0A563823-E27C-9896-AD7C-0791FE536421}"/>
              </a:ext>
            </a:extLst>
          </p:cNvPr>
          <p:cNvPicPr>
            <a:picLocks noChangeAspect="1"/>
          </p:cNvPicPr>
          <p:nvPr/>
        </p:nvPicPr>
        <p:blipFill>
          <a:blip r:embed="rId4"/>
          <a:stretch>
            <a:fillRect/>
          </a:stretch>
        </p:blipFill>
        <p:spPr>
          <a:xfrm>
            <a:off x="5883358" y="3977474"/>
            <a:ext cx="6199785" cy="2515401"/>
          </a:xfrm>
          <a:prstGeom prst="rect">
            <a:avLst/>
          </a:prstGeom>
        </p:spPr>
      </p:pic>
      <p:sp>
        <p:nvSpPr>
          <p:cNvPr id="8" name="TextBox 7">
            <a:extLst>
              <a:ext uri="{FF2B5EF4-FFF2-40B4-BE49-F238E27FC236}">
                <a16:creationId xmlns:a16="http://schemas.microsoft.com/office/drawing/2014/main" id="{0424553D-81D1-DE60-F982-0FEB6AD023E0}"/>
              </a:ext>
            </a:extLst>
          </p:cNvPr>
          <p:cNvSpPr txBox="1"/>
          <p:nvPr/>
        </p:nvSpPr>
        <p:spPr>
          <a:xfrm>
            <a:off x="108857" y="5371383"/>
            <a:ext cx="6422572" cy="1384995"/>
          </a:xfrm>
          <a:prstGeom prst="rect">
            <a:avLst/>
          </a:prstGeom>
          <a:noFill/>
        </p:spPr>
        <p:txBody>
          <a:bodyPr wrap="square" rtlCol="0">
            <a:spAutoFit/>
          </a:bodyPr>
          <a:lstStyle/>
          <a:p>
            <a:r>
              <a:rPr lang="en-GB" sz="1400" dirty="0"/>
              <a:t>EEPROM (Electrically Erasable Programmable Read-Only Memory) is a type of non-volatile memory used in electronics to store small amounts of data that must be preserved when power is removed. Unlike regular ROM, EEPROM can be erased and reprogrammed electronically, allowing for data updates without removing the chip from a circuit. It is often used for storing configuration settings, calibration data, or other system parameters that may need to be changed during device operation.</a:t>
            </a:r>
            <a:endParaRPr lang="en-US" sz="1400" dirty="0"/>
          </a:p>
        </p:txBody>
      </p:sp>
    </p:spTree>
    <p:extLst>
      <p:ext uri="{BB962C8B-B14F-4D97-AF65-F5344CB8AC3E}">
        <p14:creationId xmlns:p14="http://schemas.microsoft.com/office/powerpoint/2010/main" val="2681904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654</Words>
  <Application>Microsoft Macintosh PowerPoint</Application>
  <PresentationFormat>Widescreen</PresentationFormat>
  <Paragraphs>39</Paragraphs>
  <Slides>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FPGA Development and Zmod daughter board #1</vt:lpstr>
      <vt:lpstr>Design Goals Zmod Board</vt:lpstr>
      <vt:lpstr>FPGA board Migration</vt:lpstr>
      <vt:lpstr>Why we do this?</vt:lpstr>
      <vt:lpstr>New custom zmod daughterboard needed</vt:lpstr>
      <vt:lpstr>Issue Encounter</vt:lpstr>
      <vt:lpstr>Troubleshooting</vt:lpstr>
      <vt:lpstr>Troubleshooting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FPGA Development and Zmod daughter board #1</dc:title>
  <dc:creator>Febian Febian</dc:creator>
  <cp:lastModifiedBy>Febian Febian</cp:lastModifiedBy>
  <cp:revision>1</cp:revision>
  <dcterms:created xsi:type="dcterms:W3CDTF">2024-12-05T11:34:21Z</dcterms:created>
  <dcterms:modified xsi:type="dcterms:W3CDTF">2024-12-05T11:35:37Z</dcterms:modified>
</cp:coreProperties>
</file>