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66" r:id="rId3"/>
    <p:sldId id="268" r:id="rId4"/>
    <p:sldId id="269" r:id="rId5"/>
    <p:sldId id="270" r:id="rId6"/>
    <p:sldId id="273" r:id="rId7"/>
    <p:sldId id="272" r:id="rId8"/>
    <p:sldId id="274" r:id="rId9"/>
    <p:sldId id="275" r:id="rId10"/>
    <p:sldId id="278" r:id="rId11"/>
    <p:sldId id="276" r:id="rId12"/>
    <p:sldId id="27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94F1C-55B8-3241-A1D9-1C2DE731B3D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9AB67-6594-6C47-A2A1-6BCD64FE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9AB67-6594-6C47-A2A1-6BCD64FE2E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5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49516-028E-5645-A7F5-85F05C4809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7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C62C-CC55-C82A-EADB-D5DDA253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AAD55-A891-2E8B-C509-85BF0D7EF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5BF9D-AB9F-DC2A-94D6-002E794D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4750A-B266-3370-EDD1-46A8E762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CA1B1-9216-4283-659F-A3F27EF7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D0C8-DE4D-35F7-C2EE-E93CECB2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6718-AEF6-59D0-127A-A60530709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5E1B7-D672-4215-43AA-AA841815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160B6-4346-16EA-DBFB-7A436827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E4FA0-3279-E96F-493B-D1F4D237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0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2EC1F-D0F3-0EFF-49F3-A5F139F0E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07B91-DD00-DC13-9979-F4660C701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7E47E-7769-370F-E5DE-D4D99253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30F24-0DD3-6480-4B11-22BFF29E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BB637-F3A6-1652-E72F-E160C107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5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981F-2345-D97C-75BD-5B94A5D7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7333D-32B4-6B06-A92F-19533F458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9C4DD-7DDB-CD81-9EE6-8D65242D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B575-5EFC-CA1C-89CD-C63C27EB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2A630-03A1-82AB-0F7F-DBDA5929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9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C8505-3FF4-BBF1-1874-E0F3BAB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D0244-D7EB-EE6F-2D8A-8DD812764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5048C-DAC1-1045-2D22-6C1F10E2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1D1C6-4647-E742-C6FD-3555B69C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FF76D-C98C-7923-9428-97CD4E6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7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5CE8E-7C09-434F-2F4A-B1B964D1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D3D19-4609-9CD9-0332-E156C0594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F26C9-5D8E-2F6A-9097-FCF2FF652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11FC6-084D-D530-92C0-ACF18AE5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14CC-9E4D-6AC7-E597-2C0CDF38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54733-C196-54C4-6D75-A59FF7ED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3881-AC81-CE74-B3EE-BBA47099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3C80E-BB20-B4AE-CBC8-FFF76F239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FBCE2-F9CD-BB2D-EE49-619A639B0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B23F3-EFD0-9D7F-7BB3-E3F6630A1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52B720-F5AA-F3E1-2F06-00163D3E5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518908-C6B5-86AD-FE52-E0931189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DD3D2-343D-09EB-5A71-AA4E8798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4FB8F2-FB64-B8B0-C0B6-AF143FF7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1EDF3-F099-2BD9-BA94-E87F9626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8E2CD-B324-E142-FF9D-5A66ABA8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538B0-4D5D-CEA7-8ED0-D1025144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76568-AAFE-7B47-325E-2729D739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EE2E3-A0F3-A43A-3EB2-27D019D6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43BAD-1DE8-907E-FE8A-23C02A5C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DC501-9EFF-3B2D-662F-069EB6E4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0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CC3D-A714-3D9C-5E7F-19C14BD3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5F2A1-EDDC-71F4-0DD9-27355370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29BE2-0246-DAFF-7CDB-117F3E41D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FBAE5-D9AD-5E0D-46B6-9714EF79A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2A2F5-63FB-217A-3FE2-37126946D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D4FDD-864F-C82B-244F-1EAA8360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4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FC7B-467F-878A-91FA-B3DECA2D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E3BC9-3BEB-83FF-B3E7-5B890459E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AF3AC-AB8A-824C-B6DF-577849891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E8776-C002-9630-562B-42585203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19A27-65C3-C79B-0393-39B399A0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D1B8F-1033-B7F5-D811-8F01F9F5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2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FEB25-A9EF-E9E3-5BC8-3BA84EAF2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52FE4-F4A4-D2F3-CE95-B7832758C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54A26-8972-9588-5B1D-2556705D0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5CC-8AC8-BC4F-B19F-7279884258A7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7EE3-CF63-AA28-C148-3E48AF02A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B4235-F3D0-964F-EF82-36791A108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3E66-B555-4447-80BC-1C2731F7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0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B541-E69D-3395-C17F-834F124656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USB-C Cable Tests Conclusion and First </a:t>
            </a:r>
            <a:r>
              <a:rPr lang="en-US" dirty="0" err="1"/>
              <a:t>DaQ</a:t>
            </a:r>
            <a:r>
              <a:rPr lang="en-US" dirty="0"/>
              <a:t> Attempt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39657-58DD-962C-D70D-A8BD1A7EC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17/01/2024</a:t>
            </a:r>
          </a:p>
        </p:txBody>
      </p:sp>
    </p:spTree>
    <p:extLst>
      <p:ext uri="{BB962C8B-B14F-4D97-AF65-F5344CB8AC3E}">
        <p14:creationId xmlns:p14="http://schemas.microsoft.com/office/powerpoint/2010/main" val="412582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A6F2-ABFD-D0C0-FD95-28AFE69D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DaQ</a:t>
            </a:r>
            <a:r>
              <a:rPr lang="en-US" dirty="0"/>
              <a:t> Attempt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58325-636B-B7BD-DCBD-14EBE9EFE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4780" cy="4351338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MultiCompPro</a:t>
            </a:r>
            <a:r>
              <a:rPr lang="en-US" dirty="0"/>
              <a:t> Short USB-C Cable: </a:t>
            </a:r>
            <a:r>
              <a:rPr lang="en-US" sz="2000" dirty="0">
                <a:solidFill>
                  <a:srgbClr val="FF0000"/>
                </a:solidFill>
              </a:rPr>
              <a:t>(not sure why, Can’t generate </a:t>
            </a:r>
            <a:r>
              <a:rPr lang="en-US" sz="2000" dirty="0" err="1">
                <a:solidFill>
                  <a:srgbClr val="FF0000"/>
                </a:solidFill>
              </a:rPr>
              <a:t>Liveplot</a:t>
            </a:r>
            <a:r>
              <a:rPr lang="en-US" sz="2000" dirty="0">
                <a:solidFill>
                  <a:srgbClr val="FF0000"/>
                </a:solidFill>
              </a:rPr>
              <a:t> results yet due to this)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E6C75-43B2-3BCA-EDE2-EE6FBC562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72" y="3052407"/>
            <a:ext cx="5472008" cy="35432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A6CCED-5E85-B7E7-D0E0-E947ED06B7F5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48947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</a:t>
            </a:r>
            <a:r>
              <a:rPr lang="en-US" dirty="0" err="1"/>
              <a:t>Wuerth</a:t>
            </a:r>
            <a:r>
              <a:rPr lang="en-US" dirty="0"/>
              <a:t> USB-C Cable: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DFBB-4B83-B912-D5E8-0C84939F2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08" y="3052407"/>
            <a:ext cx="5625393" cy="35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3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5481B-8682-09D8-3884-C2F0CCE9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DaQ</a:t>
            </a:r>
            <a:r>
              <a:rPr lang="en-US" dirty="0"/>
              <a:t> Attempt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127F5-0B99-76E8-D9C5-9F9A8F8D3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6425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Connection from FPGA </a:t>
            </a:r>
            <a:r>
              <a:rPr lang="en-US" b="1" dirty="0" err="1"/>
              <a:t>microUSB</a:t>
            </a:r>
            <a:r>
              <a:rPr lang="en-US" b="1" dirty="0"/>
              <a:t> to Laptop directly to USB-B port (Intel Mac):</a:t>
            </a:r>
          </a:p>
          <a:p>
            <a:pPr marL="0" indent="0">
              <a:buNone/>
            </a:pPr>
            <a:r>
              <a:rPr lang="en-US" dirty="0"/>
              <a:t>Using </a:t>
            </a:r>
            <a:r>
              <a:rPr lang="en-US" dirty="0" err="1"/>
              <a:t>MultiCompPro</a:t>
            </a:r>
            <a:r>
              <a:rPr lang="en-US" dirty="0"/>
              <a:t> Short USB-C Cable:</a:t>
            </a:r>
          </a:p>
          <a:p>
            <a:pPr marL="0" indent="0">
              <a:buNone/>
            </a:pPr>
            <a:r>
              <a:rPr lang="en-US" dirty="0"/>
              <a:t>1801000000000000000000000000000000000000000000000000000000000030F066012480F690551801000000000000000000000000000000000000000000000000000000000030F066012480F69055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0A3BDB-D244-FB20-5F8C-51EE6B21DEF6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0411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Connection from FPGA </a:t>
            </a:r>
            <a:r>
              <a:rPr lang="en-US" b="1" dirty="0" err="1"/>
              <a:t>microUSB</a:t>
            </a:r>
            <a:r>
              <a:rPr lang="en-US" b="1" dirty="0"/>
              <a:t> to Mac Port Adapter to Mac USB-C Port (Apple M2):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Using </a:t>
            </a:r>
            <a:r>
              <a:rPr lang="en-US" dirty="0" err="1"/>
              <a:t>MultiCompPro</a:t>
            </a:r>
            <a:r>
              <a:rPr lang="en-US" dirty="0"/>
              <a:t> Short USB-C Cable:</a:t>
            </a:r>
          </a:p>
          <a:p>
            <a:pPr marL="0" indent="0">
              <a:buNone/>
            </a:pPr>
            <a:r>
              <a:rPr lang="en-US" dirty="0"/>
              <a:t>18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1000000000000000000000000000000000000000000000000000000000030F066012480F6905518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1000000000000000000000000000000000000000000000000000000000030F066012480F69055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CF64D-2BA7-CC8B-F0A6-2D057F052F8D}"/>
              </a:ext>
            </a:extLst>
          </p:cNvPr>
          <p:cNvSpPr txBox="1"/>
          <p:nvPr/>
        </p:nvSpPr>
        <p:spPr>
          <a:xfrm>
            <a:off x="6397377" y="6082301"/>
            <a:ext cx="558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Same result obtained from long cable </a:t>
            </a:r>
            <a:r>
              <a:rPr lang="en-US" dirty="0" err="1">
                <a:solidFill>
                  <a:srgbClr val="FF0000"/>
                </a:solidFill>
              </a:rPr>
              <a:t>MicroUSB</a:t>
            </a:r>
            <a:r>
              <a:rPr lang="en-US" dirty="0">
                <a:solidFill>
                  <a:srgbClr val="FF0000"/>
                </a:solidFill>
              </a:rPr>
              <a:t> FPGA direct to USB-C port on Mac</a:t>
            </a:r>
          </a:p>
        </p:txBody>
      </p:sp>
    </p:spTree>
    <p:extLst>
      <p:ext uri="{BB962C8B-B14F-4D97-AF65-F5344CB8AC3E}">
        <p14:creationId xmlns:p14="http://schemas.microsoft.com/office/powerpoint/2010/main" val="178669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1B20B-4359-45DD-5D58-A1A36564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DaQ</a:t>
            </a:r>
            <a:r>
              <a:rPr lang="en-US" dirty="0"/>
              <a:t> Attempt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7723-852C-5A33-93B6-DFD6C730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the connection from FPGA </a:t>
            </a:r>
            <a:r>
              <a:rPr lang="en-US" dirty="0" err="1"/>
              <a:t>microUSB</a:t>
            </a:r>
            <a:r>
              <a:rPr lang="en-US" dirty="0"/>
              <a:t> to Laptop directly to USB-B port (Intel Mac):</a:t>
            </a:r>
          </a:p>
          <a:p>
            <a:pPr lvl="1"/>
            <a:r>
              <a:rPr lang="en-US" dirty="0"/>
              <a:t>If the FMC to DDC board USB-C connection is flipped: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0B0FB-0F76-11EA-D07A-D8F411A7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8" y="3261973"/>
            <a:ext cx="6337300" cy="341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E4ACA-0B34-6753-F895-1771D810E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310" y="3261973"/>
            <a:ext cx="548473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1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96A6-A08E-4627-3C2B-FDB5FB3C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Jumper board translation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C1F089-9426-FB90-C7F6-19AEEAE45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069" y="1804662"/>
            <a:ext cx="3237722" cy="24282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44E6F-CBEB-009C-D69A-2FE8FD56DA8A}"/>
              </a:ext>
            </a:extLst>
          </p:cNvPr>
          <p:cNvSpPr txBox="1"/>
          <p:nvPr/>
        </p:nvSpPr>
        <p:spPr>
          <a:xfrm>
            <a:off x="5322013" y="1804662"/>
            <a:ext cx="5456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 we care?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might need to jumper the connection of the USB-C cable pin from FMC Board to </a:t>
            </a:r>
            <a:r>
              <a:rPr lang="en-US" dirty="0" err="1"/>
              <a:t>DDCBoard</a:t>
            </a:r>
            <a:r>
              <a:rPr lang="en-US" dirty="0"/>
              <a:t> to utilize 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configuration in the left top side picture resulting a mismatch of translation: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A1 pin on green jumper board – B1 on blue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B1 on LHS blue board – B1 on RHS blue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813E08-6283-FFE0-180D-F38245614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69" y="4232953"/>
            <a:ext cx="3237723" cy="24282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D28A09-4CA3-ED37-B163-C21DD3B5DADD}"/>
              </a:ext>
            </a:extLst>
          </p:cNvPr>
          <p:cNvSpPr txBox="1"/>
          <p:nvPr/>
        </p:nvSpPr>
        <p:spPr>
          <a:xfrm>
            <a:off x="5322013" y="4666984"/>
            <a:ext cx="5456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configuration in the left Bottom side picture resulting a direct translation: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A1 pin on green jumper board – A1 on blue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Therefore, it’s just a polarity issue, worth considering and keep in mind.</a:t>
            </a:r>
          </a:p>
        </p:txBody>
      </p:sp>
    </p:spTree>
    <p:extLst>
      <p:ext uri="{BB962C8B-B14F-4D97-AF65-F5344CB8AC3E}">
        <p14:creationId xmlns:p14="http://schemas.microsoft.com/office/powerpoint/2010/main" val="55471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0845-F20C-E7EA-8F48-8001FF0D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61405-AEF2-6A62-64F4-701ECF138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/>
              <a:t>USB-C Test Conclusion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Cable Category</a:t>
            </a:r>
          </a:p>
          <a:p>
            <a:r>
              <a:rPr lang="en-US" dirty="0"/>
              <a:t>Data Acquisition notes and set-up</a:t>
            </a:r>
          </a:p>
          <a:p>
            <a:pPr lvl="1"/>
            <a:r>
              <a:rPr lang="en-US" dirty="0"/>
              <a:t>Apple Mac M2 Chips</a:t>
            </a:r>
          </a:p>
          <a:p>
            <a:pPr lvl="1"/>
            <a:r>
              <a:rPr lang="en-US" dirty="0"/>
              <a:t>Outcomes</a:t>
            </a:r>
          </a:p>
          <a:p>
            <a:r>
              <a:rPr lang="en-US" dirty="0"/>
              <a:t>Other</a:t>
            </a:r>
          </a:p>
          <a:p>
            <a:pPr lvl="1"/>
            <a:r>
              <a:rPr lang="en-US" dirty="0"/>
              <a:t>Jumper Board to Jumper Board </a:t>
            </a:r>
            <a:r>
              <a:rPr lang="en-US"/>
              <a:t>translational 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9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821E-03AD-2A9B-04A1-9C8004CD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6C68C-4EA8-0E0D-E687-32405AE9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Based on previous results and trials, only a certain USB-C cable provided by the manufacturer of the board (</a:t>
            </a:r>
            <a:r>
              <a:rPr lang="en-US" dirty="0" err="1"/>
              <a:t>CosyLab</a:t>
            </a:r>
            <a:r>
              <a:rPr lang="en-US" dirty="0"/>
              <a:t>) works. </a:t>
            </a:r>
          </a:p>
          <a:p>
            <a:pPr lvl="1"/>
            <a:r>
              <a:rPr lang="en-US" dirty="0"/>
              <a:t>That’s why many USB-C cable are tested to find out the properties of each cable</a:t>
            </a:r>
          </a:p>
          <a:p>
            <a:r>
              <a:rPr lang="en-US" dirty="0"/>
              <a:t>However, the results are not the best either (noisy and some not responsive to a certain Photodiodes) </a:t>
            </a:r>
          </a:p>
          <a:p>
            <a:pPr lvl="1"/>
            <a:r>
              <a:rPr lang="en-US" dirty="0"/>
              <a:t>Potentially due to the digitization cut-off and the different in length of the cables compare to short </a:t>
            </a:r>
            <a:r>
              <a:rPr lang="en-US" dirty="0" err="1"/>
              <a:t>molex</a:t>
            </a:r>
            <a:endParaRPr lang="en-US" dirty="0"/>
          </a:p>
          <a:p>
            <a:pPr lvl="1"/>
            <a:r>
              <a:rPr lang="en-US" dirty="0"/>
              <a:t>Hence, Using a shorter USB-C cable should works the </a:t>
            </a:r>
            <a:r>
              <a:rPr lang="en-US" dirty="0" err="1"/>
              <a:t>samely</a:t>
            </a:r>
            <a:r>
              <a:rPr lang="en-US" dirty="0"/>
              <a:t> as the short </a:t>
            </a:r>
            <a:r>
              <a:rPr lang="en-US" dirty="0" err="1"/>
              <a:t>molex</a:t>
            </a:r>
            <a:r>
              <a:rPr lang="en-US" dirty="0"/>
              <a:t> cable in </a:t>
            </a:r>
            <a:r>
              <a:rPr lang="en-US" dirty="0" err="1"/>
              <a:t>DaQ</a:t>
            </a:r>
            <a:endParaRPr lang="en-US" dirty="0"/>
          </a:p>
          <a:p>
            <a:pPr lvl="1"/>
            <a:r>
              <a:rPr lang="en-US" dirty="0"/>
              <a:t>Otherwise, FPGA coding needs to be modified to adjust the length of the cable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1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B11C-190E-9826-D664-9EA70B0C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00"/>
            <a:ext cx="10515600" cy="1325563"/>
          </a:xfrm>
        </p:spPr>
        <p:txBody>
          <a:bodyPr/>
          <a:lstStyle/>
          <a:p>
            <a:r>
              <a:rPr lang="en-US" dirty="0"/>
              <a:t>USB-C Cable Conclusion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BE670A-55C6-7147-31E1-2CE88CC9A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0587"/>
            <a:ext cx="12192029" cy="49829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47036-E764-2F67-EC14-E1260BCB3683}"/>
              </a:ext>
            </a:extLst>
          </p:cNvPr>
          <p:cNvSpPr txBox="1"/>
          <p:nvPr/>
        </p:nvSpPr>
        <p:spPr>
          <a:xfrm>
            <a:off x="660347" y="6371155"/>
            <a:ext cx="1013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err="1">
                <a:solidFill>
                  <a:srgbClr val="FF0000"/>
                </a:solidFill>
              </a:rPr>
              <a:t>colour</a:t>
            </a:r>
            <a:r>
              <a:rPr lang="en-US" dirty="0">
                <a:solidFill>
                  <a:srgbClr val="FF0000"/>
                </a:solidFill>
              </a:rPr>
              <a:t> code on “Cable Make” Column shows the Grouping of the same properties/</a:t>
            </a:r>
            <a:r>
              <a:rPr lang="en-US" dirty="0" err="1">
                <a:solidFill>
                  <a:srgbClr val="FF0000"/>
                </a:solidFill>
              </a:rPr>
              <a:t>behaviour</a:t>
            </a:r>
            <a:r>
              <a:rPr lang="en-US" dirty="0">
                <a:solidFill>
                  <a:srgbClr val="FF0000"/>
                </a:solidFill>
              </a:rPr>
              <a:t> cable</a:t>
            </a:r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B6BA3BFF-BF95-F102-E1BB-A5B11B94A076}"/>
              </a:ext>
            </a:extLst>
          </p:cNvPr>
          <p:cNvSpPr/>
          <p:nvPr/>
        </p:nvSpPr>
        <p:spPr>
          <a:xfrm rot="5400000">
            <a:off x="133564" y="6198117"/>
            <a:ext cx="581346" cy="472219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1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CC18-565C-F635-B540-A66CCCA7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USB-C Cable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2CD0-C376-89F2-6CB8-DA569DFA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2491"/>
            <a:ext cx="10515600" cy="4770384"/>
          </a:xfrm>
        </p:spPr>
        <p:txBody>
          <a:bodyPr>
            <a:normAutofit/>
          </a:bodyPr>
          <a:lstStyle/>
          <a:p>
            <a:r>
              <a:rPr lang="en-US" dirty="0"/>
              <a:t>Generally, the Magenta colored one is the most popular type regulating in the market. (4/11 cable tested)</a:t>
            </a:r>
          </a:p>
          <a:p>
            <a:pPr lvl="1"/>
            <a:r>
              <a:rPr lang="en-US" dirty="0"/>
              <a:t>Characteristic: either one of the CC pin (A5/B5 depends on the polarity) is grounded</a:t>
            </a:r>
          </a:p>
          <a:p>
            <a:r>
              <a:rPr lang="en-US" dirty="0"/>
              <a:t>Marko (</a:t>
            </a:r>
            <a:r>
              <a:rPr lang="en-US" dirty="0" err="1"/>
              <a:t>Cosylab</a:t>
            </a:r>
            <a:r>
              <a:rPr lang="en-US" dirty="0"/>
              <a:t> Recommended one) is just found once in the market. The other 3 is recommended right away by </a:t>
            </a:r>
            <a:r>
              <a:rPr lang="en-US" dirty="0" err="1"/>
              <a:t>CosyLab</a:t>
            </a:r>
            <a:endParaRPr lang="en-US" dirty="0"/>
          </a:p>
          <a:p>
            <a:pPr lvl="1"/>
            <a:r>
              <a:rPr lang="en-US" dirty="0"/>
              <a:t>Characteristic: There is no connection in CC pin A5 and Connection on CC pin B5 is one way to CC pin A5</a:t>
            </a:r>
          </a:p>
          <a:p>
            <a:r>
              <a:rPr lang="en-US" dirty="0"/>
              <a:t>The blue colored one: (doesn’t seem to suit in our application due to missing feature)</a:t>
            </a:r>
          </a:p>
          <a:p>
            <a:pPr lvl="1"/>
            <a:r>
              <a:rPr lang="en-US" dirty="0"/>
              <a:t>Characteristics: Both CC pin is grounded.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0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AE87-0B31-A068-F464-B313B935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206"/>
            <a:ext cx="10515600" cy="1325563"/>
          </a:xfrm>
        </p:spPr>
        <p:txBody>
          <a:bodyPr/>
          <a:lstStyle/>
          <a:p>
            <a:r>
              <a:rPr lang="en-US" dirty="0" err="1"/>
              <a:t>DaQ</a:t>
            </a:r>
            <a:r>
              <a:rPr lang="en-US" dirty="0"/>
              <a:t> Setup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390035-61C1-1F18-FFAE-162FEF3B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39813" y="2648634"/>
            <a:ext cx="3517526" cy="26381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16D40-8AD0-D2EC-161D-58873EED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55785" y="2648634"/>
            <a:ext cx="3517526" cy="2638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AB05F-B510-2900-FA8D-F5FA841D8278}"/>
              </a:ext>
            </a:extLst>
          </p:cNvPr>
          <p:cNvSpPr txBox="1"/>
          <p:nvPr/>
        </p:nvSpPr>
        <p:spPr>
          <a:xfrm>
            <a:off x="6191074" y="1705548"/>
            <a:ext cx="50240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Nexys</a:t>
            </a:r>
            <a:r>
              <a:rPr lang="en-US" dirty="0"/>
              <a:t> FPGA needs to be configured using USB (transferring the </a:t>
            </a:r>
            <a:r>
              <a:rPr lang="en-US" dirty="0" err="1"/>
              <a:t>RevD_USBC.bit</a:t>
            </a:r>
            <a:r>
              <a:rPr lang="en-US" dirty="0"/>
              <a:t>) all the time after turning off the FPGA.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 started blinking orange LED4 (LHS pic)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When its reading the file, it shows constant LDI4 on (LHS pic)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When it’s ready to capture data, it shows 2 green LED (LDI5 and LD0)(RHS Pics)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Tried running on blinking orange results: </a:t>
            </a:r>
          </a:p>
          <a:p>
            <a:pPr lvl="1"/>
            <a:r>
              <a:rPr lang="en-US" i="1" dirty="0" err="1"/>
              <a:t>libFTDI</a:t>
            </a:r>
            <a:r>
              <a:rPr lang="en-US" i="1" dirty="0"/>
              <a:t> </a:t>
            </a:r>
            <a:r>
              <a:rPr lang="en-US" i="1" dirty="0" err="1"/>
              <a:t>initialised</a:t>
            </a:r>
            <a:r>
              <a:rPr lang="en-US" i="1" dirty="0"/>
              <a:t>!</a:t>
            </a:r>
          </a:p>
          <a:p>
            <a:pPr lvl="1"/>
            <a:r>
              <a:rPr lang="en-US" i="1" dirty="0"/>
              <a:t>FTDI device opened!</a:t>
            </a:r>
          </a:p>
          <a:p>
            <a:pPr lvl="1"/>
            <a:r>
              <a:rPr lang="en-US" i="1" dirty="0"/>
              <a:t>Set mode to synchronous FIFO</a:t>
            </a:r>
          </a:p>
          <a:p>
            <a:pPr lvl="1"/>
            <a:r>
              <a:rPr lang="en-US" i="1" dirty="0"/>
              <a:t>Assigning FSR... setting 12.5pC... successful.</a:t>
            </a:r>
          </a:p>
          <a:p>
            <a:pPr lvl="1"/>
            <a:r>
              <a:rPr lang="en-US" i="1" dirty="0"/>
              <a:t>Assigning integration time... failed. Error code: -1 </a:t>
            </a:r>
            <a:r>
              <a:rPr lang="en-US" i="1" dirty="0" err="1"/>
              <a:t>usb</a:t>
            </a:r>
            <a:r>
              <a:rPr lang="en-US" i="1" dirty="0"/>
              <a:t> bulk write failed</a:t>
            </a:r>
          </a:p>
        </p:txBody>
      </p:sp>
    </p:spTree>
    <p:extLst>
      <p:ext uri="{BB962C8B-B14F-4D97-AF65-F5344CB8AC3E}">
        <p14:creationId xmlns:p14="http://schemas.microsoft.com/office/powerpoint/2010/main" val="425970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1723-BB1A-787B-71BC-19B35D0A9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root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EA4BD-142D-629E-576E-8DC1114A6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compile </a:t>
            </a:r>
            <a:r>
              <a:rPr lang="en-US" dirty="0" err="1"/>
              <a:t>liveplot.cpp</a:t>
            </a:r>
            <a:r>
              <a:rPr lang="en-US" dirty="0"/>
              <a:t> and </a:t>
            </a:r>
            <a:r>
              <a:rPr lang="en-US" dirty="0" err="1"/>
              <a:t>DaQ</a:t>
            </a:r>
            <a:r>
              <a:rPr lang="en-US" dirty="0"/>
              <a:t> process</a:t>
            </a:r>
          </a:p>
          <a:p>
            <a:r>
              <a:rPr lang="en-US" dirty="0"/>
              <a:t>Using Package Manager:</a:t>
            </a:r>
          </a:p>
          <a:p>
            <a:pPr lvl="1"/>
            <a:r>
              <a:rPr lang="en-US" dirty="0" err="1"/>
              <a:t>Macport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i="1" dirty="0" err="1"/>
              <a:t>Sudo</a:t>
            </a:r>
            <a:r>
              <a:rPr lang="en-US" i="1" dirty="0"/>
              <a:t> Port Install root6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Brew (requires full </a:t>
            </a:r>
            <a:r>
              <a:rPr lang="en-US" dirty="0" err="1"/>
              <a:t>Xcode</a:t>
            </a:r>
            <a:r>
              <a:rPr lang="en-US" dirty="0"/>
              <a:t> App):</a:t>
            </a:r>
          </a:p>
          <a:p>
            <a:pPr marL="457200" lvl="1" indent="0">
              <a:buNone/>
            </a:pPr>
            <a:r>
              <a:rPr lang="en-US" i="1" dirty="0"/>
              <a:t>Brew install root</a:t>
            </a:r>
          </a:p>
        </p:txBody>
      </p:sp>
    </p:spTree>
    <p:extLst>
      <p:ext uri="{BB962C8B-B14F-4D97-AF65-F5344CB8AC3E}">
        <p14:creationId xmlns:p14="http://schemas.microsoft.com/office/powerpoint/2010/main" val="62372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14A3-B673-A4C5-C93A-DD4A91BC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DaQ</a:t>
            </a:r>
            <a:r>
              <a:rPr lang="en-US" dirty="0"/>
              <a:t> on Mac M2 (Apple Silicon Chips)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A4AA-99AF-3AA3-4DED-5C6C1F232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584"/>
            <a:ext cx="10515600" cy="4351338"/>
          </a:xfrm>
        </p:spPr>
        <p:txBody>
          <a:bodyPr/>
          <a:lstStyle/>
          <a:p>
            <a:r>
              <a:rPr lang="en-US" dirty="0"/>
              <a:t>It works!</a:t>
            </a:r>
          </a:p>
          <a:p>
            <a:r>
              <a:rPr lang="en-US" dirty="0"/>
              <a:t>Some Troubleshooting:</a:t>
            </a:r>
          </a:p>
          <a:p>
            <a:pPr lvl="1"/>
            <a:r>
              <a:rPr lang="en-US" dirty="0"/>
              <a:t>Use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sudo</a:t>
            </a:r>
            <a:r>
              <a:rPr lang="en-GB" i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g++ -L/opt/local/lib -I/opt/local/include/libftdi1 -lftdi1 -std=</a:t>
            </a:r>
            <a:r>
              <a:rPr lang="en-GB" i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c++</a:t>
            </a:r>
            <a:r>
              <a:rPr lang="en-GB" i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17 </a:t>
            </a:r>
            <a:r>
              <a:rPr lang="en-GB" i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FTDI.cpp</a:t>
            </a:r>
            <a:r>
              <a:rPr lang="en-GB" i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-o FTDI</a:t>
            </a:r>
          </a:p>
          <a:p>
            <a:endParaRPr lang="en-GB" i="1" dirty="0">
              <a:solidFill>
                <a:srgbClr val="000000"/>
              </a:solidFill>
              <a:effectLst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CF195-8ECF-C442-2BAF-C2B11464E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52" y="2528869"/>
            <a:ext cx="72136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1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A508-3DC2-10C3-CE91-7CE6DF1A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DaQ</a:t>
            </a:r>
            <a:r>
              <a:rPr lang="en-US" dirty="0"/>
              <a:t> Attempt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F2E10-284D-8110-6E6D-42994E638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421" y="2173574"/>
            <a:ext cx="4352925" cy="32646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C436D-1D44-6D72-9631-0D07F654D200}"/>
              </a:ext>
            </a:extLst>
          </p:cNvPr>
          <p:cNvSpPr txBox="1"/>
          <p:nvPr/>
        </p:nvSpPr>
        <p:spPr>
          <a:xfrm>
            <a:off x="5589141" y="817385"/>
            <a:ext cx="60514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Connection from FPGA </a:t>
            </a:r>
            <a:r>
              <a:rPr lang="en-US" b="1" dirty="0" err="1"/>
              <a:t>microUSB</a:t>
            </a:r>
            <a:r>
              <a:rPr lang="en-US" b="1" dirty="0"/>
              <a:t> to Laptop directly to USB-B port (Intel Mac):</a:t>
            </a:r>
          </a:p>
          <a:p>
            <a:r>
              <a:rPr lang="en-US" dirty="0"/>
              <a:t>Using </a:t>
            </a:r>
            <a:r>
              <a:rPr lang="en-US" dirty="0" err="1"/>
              <a:t>MultiCompPro</a:t>
            </a:r>
            <a:r>
              <a:rPr lang="en-US" dirty="0"/>
              <a:t> Short USB-C Cable:</a:t>
            </a:r>
          </a:p>
          <a:p>
            <a:r>
              <a:rPr lang="en-GB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1801</a:t>
            </a:r>
            <a:r>
              <a:rPr lang="en-GB" dirty="0">
                <a:effectLst/>
                <a:latin typeface="Helvetica Neue" panose="02000503000000020004" pitchFamily="2" charset="0"/>
              </a:rPr>
              <a:t>0000000000000000000000000000000000000000000000000000000000</a:t>
            </a:r>
            <a:r>
              <a:rPr lang="en-GB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30F066012480F690551801</a:t>
            </a:r>
            <a:r>
              <a:rPr lang="en-GB" dirty="0">
                <a:effectLst/>
                <a:latin typeface="Helvetica Neue" panose="02000503000000020004" pitchFamily="2" charset="0"/>
              </a:rPr>
              <a:t>000000000000000000000000000000000000000000000000000000000030F066012480F69055</a:t>
            </a:r>
          </a:p>
          <a:p>
            <a:endParaRPr lang="en-GB" dirty="0">
              <a:latin typeface="Helvetica Neue" panose="02000503000000020004" pitchFamily="2" charset="0"/>
            </a:endParaRPr>
          </a:p>
          <a:p>
            <a:r>
              <a:rPr lang="en-GB" dirty="0">
                <a:effectLst/>
                <a:latin typeface="Helvetica Neue" panose="02000503000000020004" pitchFamily="2" charset="0"/>
              </a:rPr>
              <a:t>Using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Wuerth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Elektronik</a:t>
            </a:r>
            <a:r>
              <a:rPr lang="en-GB" dirty="0">
                <a:effectLst/>
                <a:latin typeface="Helvetica Neue" panose="02000503000000020004" pitchFamily="2" charset="0"/>
              </a:rPr>
              <a:t> Long Cable: </a:t>
            </a:r>
          </a:p>
          <a:p>
            <a:r>
              <a:rPr lang="en-GB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1C008</a:t>
            </a:r>
            <a:r>
              <a:rPr lang="en-GB" dirty="0">
                <a:effectLst/>
                <a:latin typeface="Helvetica Neue" panose="02000503000000020004" pitchFamily="2" charset="0"/>
              </a:rPr>
              <a:t>000000000000000000000000000000000000000000000000000000000</a:t>
            </a:r>
            <a:r>
              <a:rPr lang="en-GB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1878320192407B582A</a:t>
            </a:r>
            <a:r>
              <a:rPr lang="en-GB" dirty="0">
                <a:solidFill>
                  <a:srgbClr val="FFC000"/>
                </a:solidFill>
                <a:effectLst/>
                <a:latin typeface="Helvetica Neue" panose="02000503000000020004" pitchFamily="2" charset="0"/>
              </a:rPr>
              <a:t>9C008</a:t>
            </a:r>
            <a:r>
              <a:rPr lang="en-GB" dirty="0">
                <a:effectLst/>
                <a:latin typeface="Helvetica Neue" panose="02000503000000020004" pitchFamily="2" charset="0"/>
              </a:rPr>
              <a:t>000000000000000000000000000000000000000000000000000000000</a:t>
            </a:r>
            <a:r>
              <a:rPr lang="en-GB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18782300A0407B58</a:t>
            </a:r>
            <a:r>
              <a:rPr lang="en-GB" dirty="0">
                <a:solidFill>
                  <a:srgbClr val="FFC000"/>
                </a:solidFill>
                <a:effectLst/>
                <a:latin typeface="Helvetica Neue" panose="02000503000000020004" pitchFamily="2" charset="0"/>
              </a:rPr>
              <a:t>78</a:t>
            </a:r>
            <a:endParaRPr lang="en-GB" dirty="0">
              <a:solidFill>
                <a:srgbClr val="FFC000"/>
              </a:solidFill>
              <a:latin typeface="Helvetica Neue" panose="02000503000000020004" pitchFamily="2" charset="0"/>
            </a:endParaRPr>
          </a:p>
          <a:p>
            <a:endParaRPr lang="en-GB" dirty="0">
              <a:effectLst/>
              <a:latin typeface="Helvetica Neue" panose="02000503000000020004" pitchFamily="2" charset="0"/>
            </a:endParaRPr>
          </a:p>
          <a:p>
            <a:r>
              <a:rPr lang="en-GB" dirty="0">
                <a:latin typeface="Helvetica Neue" panose="02000503000000020004" pitchFamily="2" charset="0"/>
              </a:rPr>
              <a:t>Using </a:t>
            </a:r>
            <a:r>
              <a:rPr lang="en-GB" dirty="0" err="1">
                <a:latin typeface="Helvetica Neue" panose="02000503000000020004" pitchFamily="2" charset="0"/>
              </a:rPr>
              <a:t>Baolongking</a:t>
            </a:r>
            <a:r>
              <a:rPr lang="en-GB" dirty="0">
                <a:latin typeface="Helvetica Neue" panose="02000503000000020004" pitchFamily="2" charset="0"/>
              </a:rPr>
              <a:t> Short USB-C Cable:</a:t>
            </a:r>
          </a:p>
          <a:p>
            <a:r>
              <a:rPr lang="en-GB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1801</a:t>
            </a:r>
            <a:r>
              <a:rPr lang="en-GB" dirty="0">
                <a:effectLst/>
                <a:latin typeface="Helvetica Neue" panose="02000503000000020004" pitchFamily="2" charset="0"/>
              </a:rPr>
              <a:t>0000000000000000000000000000000000000000000000000000000000</a:t>
            </a:r>
            <a:r>
              <a:rPr lang="en-GB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30F066012480F69055</a:t>
            </a:r>
            <a:r>
              <a:rPr lang="en-GB" dirty="0">
                <a:effectLst/>
                <a:latin typeface="Helvetica Neue" panose="02000503000000020004" pitchFamily="2" charset="0"/>
              </a:rPr>
              <a:t>1801000000000000000000000000000000000000000000000000000000000030F066012480F69055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10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736</Words>
  <Application>Microsoft Macintosh PowerPoint</Application>
  <PresentationFormat>Widescreen</PresentationFormat>
  <Paragraphs>87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Menlo</vt:lpstr>
      <vt:lpstr>Office Theme</vt:lpstr>
      <vt:lpstr>USB-C Cable Tests Conclusion and First DaQ Attempt</vt:lpstr>
      <vt:lpstr>Outline </vt:lpstr>
      <vt:lpstr>Background</vt:lpstr>
      <vt:lpstr>USB-C Cable Conclusion</vt:lpstr>
      <vt:lpstr>USB-C Cable Conclusion</vt:lpstr>
      <vt:lpstr>DaQ Setup</vt:lpstr>
      <vt:lpstr>Installing root</vt:lpstr>
      <vt:lpstr>DaQ on Mac M2 (Apple Silicon Chips)</vt:lpstr>
      <vt:lpstr>DaQ Attempt</vt:lpstr>
      <vt:lpstr>DaQ Attempt</vt:lpstr>
      <vt:lpstr>DaQ Attempt</vt:lpstr>
      <vt:lpstr>DaQ Attempt</vt:lpstr>
      <vt:lpstr>Jumper board translation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USB-C Cable Tests Conclusion and First DaQ Attempt</dc:title>
  <dc:creator>Febian Febian</dc:creator>
  <cp:lastModifiedBy>Febian Febian</cp:lastModifiedBy>
  <cp:revision>1</cp:revision>
  <dcterms:created xsi:type="dcterms:W3CDTF">2024-01-17T17:35:29Z</dcterms:created>
  <dcterms:modified xsi:type="dcterms:W3CDTF">2024-01-17T17:37:49Z</dcterms:modified>
</cp:coreProperties>
</file>