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579" r:id="rId3"/>
    <p:sldId id="583" r:id="rId4"/>
    <p:sldId id="584" r:id="rId5"/>
    <p:sldId id="594" r:id="rId6"/>
    <p:sldId id="582" r:id="rId7"/>
    <p:sldId id="590" r:id="rId8"/>
    <p:sldId id="591" r:id="rId9"/>
    <p:sldId id="593" r:id="rId10"/>
    <p:sldId id="595" r:id="rId11"/>
    <p:sldId id="587" r:id="rId12"/>
    <p:sldId id="596" r:id="rId13"/>
    <p:sldId id="597" r:id="rId14"/>
    <p:sldId id="5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11"/>
    <p:restoredTop sz="96327"/>
  </p:normalViewPr>
  <p:slideViewPr>
    <p:cSldViewPr snapToGrid="0">
      <p:cViewPr>
        <p:scale>
          <a:sx n="190" d="100"/>
          <a:sy n="190" d="100"/>
        </p:scale>
        <p:origin x="2088" y="6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55925-A290-C844-B149-34E29E106EE2}" type="datetimeFigureOut">
              <a:rPr lang="en-GB" smtClean="0"/>
              <a:t>26/01/2024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B970BE-0AFE-0746-9DA9-44004E85CD67}" type="slidenum">
              <a:rPr lang="en-GB" smtClean="0"/>
              <a:t>‹#›</a:t>
            </a:fld>
            <a:endParaRPr lang="en-GB"/>
          </a:p>
        </p:txBody>
      </p:sp>
    </p:spTree>
    <p:extLst>
      <p:ext uri="{BB962C8B-B14F-4D97-AF65-F5344CB8AC3E}">
        <p14:creationId xmlns:p14="http://schemas.microsoft.com/office/powerpoint/2010/main" val="907180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11</a:t>
            </a:fld>
            <a:endParaRPr lang="en-GB"/>
          </a:p>
        </p:txBody>
      </p:sp>
    </p:spTree>
    <p:extLst>
      <p:ext uri="{BB962C8B-B14F-4D97-AF65-F5344CB8AC3E}">
        <p14:creationId xmlns:p14="http://schemas.microsoft.com/office/powerpoint/2010/main" val="199638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12</a:t>
            </a:fld>
            <a:endParaRPr lang="en-GB"/>
          </a:p>
        </p:txBody>
      </p:sp>
    </p:spTree>
    <p:extLst>
      <p:ext uri="{BB962C8B-B14F-4D97-AF65-F5344CB8AC3E}">
        <p14:creationId xmlns:p14="http://schemas.microsoft.com/office/powerpoint/2010/main" val="1275874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0C153-7312-934E-A0C4-A58E1C763889}" type="slidenum">
              <a:rPr lang="en-GB" smtClean="0"/>
              <a:t>13</a:t>
            </a:fld>
            <a:endParaRPr lang="en-GB"/>
          </a:p>
        </p:txBody>
      </p:sp>
    </p:spTree>
    <p:extLst>
      <p:ext uri="{BB962C8B-B14F-4D97-AF65-F5344CB8AC3E}">
        <p14:creationId xmlns:p14="http://schemas.microsoft.com/office/powerpoint/2010/main" val="2249218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B49EA-F6D6-3771-1311-450BB02BD4C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5EDC359-56C3-846A-08D2-BD1225E1A7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ADC04AA-4955-43F8-78CB-3F5223C3E4F5}"/>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2A727E88-844F-194D-6910-9AF4DD8AC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933CF1-F1BF-1477-D995-8E5B957ACDE6}"/>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224079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4100E-0D21-4A5D-F088-572A0B1F213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514599F-F552-0044-FD5D-B936288F7E0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36538AE-D7B7-7026-61AE-577960B00EEA}"/>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E0AA7021-3A8D-CBD0-AC15-1E8818BCA7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DCF830-1276-5BAD-6D2A-9641E70A7CE3}"/>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2175165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D3D2C-9898-DEE6-7846-6A9E99CE07C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7C98E15-926E-E280-F7E1-8BBB77BF5EF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20C8CC-69A1-66DA-D8EA-53EB0407D035}"/>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971B1A2E-D593-5E6A-51D0-BE81DBB5CC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1AC6E0-B9A0-D6E1-6BCC-D93FE59F6E0C}"/>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19927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40498-CDF6-1A7D-8F7A-B18F4A9586D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1CF67B8-6EE7-A14A-1698-010AB3A52A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4A85846-D465-AED4-B67B-84409B31BAF5}"/>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2C24C496-025B-0337-9F1D-EBBD1B9DB4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FB9F2-BF4C-08B2-A838-2086E7DA516A}"/>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732291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23C0-1F92-75DB-C540-A3C18A0E0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81F278D7-3C68-6860-59D5-893B6A4787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62533A-F50C-9272-6DAA-EF450A1A6B02}"/>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5FB3931B-BE12-8C96-9042-3B7364C1E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CE27C6-5B57-2F79-88B6-2A0B8A54494B}"/>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1729969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55BF-DA11-F684-241C-316311C786E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AA0F4A4-19B1-4637-3AE7-DA5D47A3CDF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6907D17-4770-7254-999F-37569A2D73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20F12D7-D7F6-1493-42E8-9645FA67CD48}"/>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6" name="Footer Placeholder 5">
            <a:extLst>
              <a:ext uri="{FF2B5EF4-FFF2-40B4-BE49-F238E27FC236}">
                <a16:creationId xmlns:a16="http://schemas.microsoft.com/office/drawing/2014/main" id="{A79ACBE4-62D7-D996-7901-6BD4FCE2FC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221F44-C58E-2268-8C7C-5504A34C13CF}"/>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376038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907C-7CBC-5826-86D4-E5FD0AAF957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B973612-D043-250B-CA84-ECB1D4BBCF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A257597-E474-1D92-2D1F-E928521C190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1ECD721-05E6-1FCD-30BA-692B7A953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CC7F7BA-B9FD-36F6-0652-F39F89B1D95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88CD7B-48DC-1298-481F-D1ECD81309BE}"/>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8" name="Footer Placeholder 7">
            <a:extLst>
              <a:ext uri="{FF2B5EF4-FFF2-40B4-BE49-F238E27FC236}">
                <a16:creationId xmlns:a16="http://schemas.microsoft.com/office/drawing/2014/main" id="{AB38A15E-8834-D5E6-5E18-0AEAAA88536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B92687-62B8-090C-2C4C-49420C314630}"/>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4129576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F5C9-6583-A75A-B357-26A65955F9C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35283E4-B947-863C-0730-0111E9254A66}"/>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4" name="Footer Placeholder 3">
            <a:extLst>
              <a:ext uri="{FF2B5EF4-FFF2-40B4-BE49-F238E27FC236}">
                <a16:creationId xmlns:a16="http://schemas.microsoft.com/office/drawing/2014/main" id="{20BEA127-17DA-8DA7-200A-A0AD2D0A90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930272-4490-0AC6-A3C3-72B6DB939054}"/>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283701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AC887C-C161-056F-0B18-C29A71FB7012}"/>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3" name="Footer Placeholder 2">
            <a:extLst>
              <a:ext uri="{FF2B5EF4-FFF2-40B4-BE49-F238E27FC236}">
                <a16:creationId xmlns:a16="http://schemas.microsoft.com/office/drawing/2014/main" id="{2F0FF461-7733-A272-F140-FADB3070E8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C35AF5E-F66B-F195-EB24-D0098C1198A3}"/>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1476077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50970-3218-1A10-8275-E93979D82D9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4B4E0A2-6D7C-6845-7CDB-82F9218E13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A26B0E0-D12A-031D-7F34-EED8533FF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9A9D5CD-E51C-84AD-6023-CE850913341E}"/>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6" name="Footer Placeholder 5">
            <a:extLst>
              <a:ext uri="{FF2B5EF4-FFF2-40B4-BE49-F238E27FC236}">
                <a16:creationId xmlns:a16="http://schemas.microsoft.com/office/drawing/2014/main" id="{70FAF2A9-5CF0-92E9-9913-D06F0FF3F24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E9198E-7BCC-9F6C-7097-B56D45FE4903}"/>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2212372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0BED3-B53E-EAA6-8AEB-BDB4507874E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F2B285B-FC43-5800-A537-9B0F0C3715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B0E2A33-971B-C23B-F424-9DBD51C2FC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9874139-1228-1701-D9F1-033A26E9C597}"/>
              </a:ext>
            </a:extLst>
          </p:cNvPr>
          <p:cNvSpPr>
            <a:spLocks noGrp="1"/>
          </p:cNvSpPr>
          <p:nvPr>
            <p:ph type="dt" sz="half" idx="10"/>
          </p:nvPr>
        </p:nvSpPr>
        <p:spPr/>
        <p:txBody>
          <a:bodyPr/>
          <a:lstStyle/>
          <a:p>
            <a:fld id="{5B441A50-AC70-2D44-B790-A46A75EFC89F}" type="datetimeFigureOut">
              <a:rPr lang="en-GB" smtClean="0"/>
              <a:t>26/01/2024</a:t>
            </a:fld>
            <a:endParaRPr lang="en-GB"/>
          </a:p>
        </p:txBody>
      </p:sp>
      <p:sp>
        <p:nvSpPr>
          <p:cNvPr id="6" name="Footer Placeholder 5">
            <a:extLst>
              <a:ext uri="{FF2B5EF4-FFF2-40B4-BE49-F238E27FC236}">
                <a16:creationId xmlns:a16="http://schemas.microsoft.com/office/drawing/2014/main" id="{AD240AA5-BDF1-1391-F54B-11ADDEDA1F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5CC310F-238F-A0DD-2D17-E3535F02DF85}"/>
              </a:ext>
            </a:extLst>
          </p:cNvPr>
          <p:cNvSpPr>
            <a:spLocks noGrp="1"/>
          </p:cNvSpPr>
          <p:nvPr>
            <p:ph type="sldNum" sz="quarter" idx="12"/>
          </p:nvPr>
        </p:nvSpPr>
        <p:spPr/>
        <p:txBody>
          <a:bodyPr/>
          <a:lstStyle/>
          <a:p>
            <a:fld id="{02D2A2D2-A021-6942-8954-3FAE7A026230}" type="slidenum">
              <a:rPr lang="en-GB" smtClean="0"/>
              <a:t>‹#›</a:t>
            </a:fld>
            <a:endParaRPr lang="en-GB"/>
          </a:p>
        </p:txBody>
      </p:sp>
    </p:spTree>
    <p:extLst>
      <p:ext uri="{BB962C8B-B14F-4D97-AF65-F5344CB8AC3E}">
        <p14:creationId xmlns:p14="http://schemas.microsoft.com/office/powerpoint/2010/main" val="138464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A5821-E45E-DDD1-7235-90063E2F1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DD16961-77FE-8FBC-6320-6D5936B2C8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7422E8B-9628-39A7-DEC3-148EBBBB07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441A50-AC70-2D44-B790-A46A75EFC89F}" type="datetimeFigureOut">
              <a:rPr lang="en-GB" smtClean="0"/>
              <a:t>26/01/2024</a:t>
            </a:fld>
            <a:endParaRPr lang="en-GB"/>
          </a:p>
        </p:txBody>
      </p:sp>
      <p:sp>
        <p:nvSpPr>
          <p:cNvPr id="5" name="Footer Placeholder 4">
            <a:extLst>
              <a:ext uri="{FF2B5EF4-FFF2-40B4-BE49-F238E27FC236}">
                <a16:creationId xmlns:a16="http://schemas.microsoft.com/office/drawing/2014/main" id="{A9228E61-0643-8103-E471-DF46B2C487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2BA9DA22-3834-316E-3854-DC579ABEBC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2D2A2D2-A021-6942-8954-3FAE7A026230}" type="slidenum">
              <a:rPr lang="en-GB" smtClean="0"/>
              <a:t>‹#›</a:t>
            </a:fld>
            <a:endParaRPr lang="en-GB"/>
          </a:p>
        </p:txBody>
      </p:sp>
    </p:spTree>
    <p:extLst>
      <p:ext uri="{BB962C8B-B14F-4D97-AF65-F5344CB8AC3E}">
        <p14:creationId xmlns:p14="http://schemas.microsoft.com/office/powerpoint/2010/main" val="929155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4.mov"/><Relationship Id="rId7" Type="http://schemas.openxmlformats.org/officeDocument/2006/relationships/image" Target="../media/image16.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video" Target="../media/media4.mo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raspberrypi.com/documentation/computers/getting-started.html#raspberry-pi-imager" TargetMode="Externa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hyperlink" Target="https://www.hep.ucl.ac.uk/pbt/wiki/Proton_Calorimetry/Equipment/ZyboZ7_DDC232#Compiling_and_Running_FTDI_Co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hep.ucl.ac.uk/pbt/wiki/Software/ROOT#Local_Installation_on_Raspbia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media" Target="../media/media2.mov"/><Relationship Id="rId7" Type="http://schemas.openxmlformats.org/officeDocument/2006/relationships/image" Target="../media/image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7F073-6D00-A2BE-5B95-6242A9A497DC}"/>
              </a:ext>
            </a:extLst>
          </p:cNvPr>
          <p:cNvSpPr>
            <a:spLocks noGrp="1"/>
          </p:cNvSpPr>
          <p:nvPr>
            <p:ph type="ctrTitle"/>
          </p:nvPr>
        </p:nvSpPr>
        <p:spPr>
          <a:xfrm>
            <a:off x="1305998" y="1443311"/>
            <a:ext cx="9144000" cy="2387600"/>
          </a:xfrm>
        </p:spPr>
        <p:txBody>
          <a:bodyPr/>
          <a:lstStyle/>
          <a:p>
            <a:r>
              <a:rPr lang="en-GB" dirty="0"/>
              <a:t>Raspberry Pi 5: Setting Up + Initial Tests</a:t>
            </a:r>
          </a:p>
        </p:txBody>
      </p:sp>
      <p:sp>
        <p:nvSpPr>
          <p:cNvPr id="3" name="Subtitle 2">
            <a:extLst>
              <a:ext uri="{FF2B5EF4-FFF2-40B4-BE49-F238E27FC236}">
                <a16:creationId xmlns:a16="http://schemas.microsoft.com/office/drawing/2014/main" id="{9E168107-A17D-9192-48B9-D39769D532C5}"/>
              </a:ext>
            </a:extLst>
          </p:cNvPr>
          <p:cNvSpPr>
            <a:spLocks noGrp="1"/>
          </p:cNvSpPr>
          <p:nvPr>
            <p:ph type="subTitle" idx="1"/>
          </p:nvPr>
        </p:nvSpPr>
        <p:spPr>
          <a:xfrm>
            <a:off x="1305998" y="3989598"/>
            <a:ext cx="9144000" cy="1655762"/>
          </a:xfrm>
        </p:spPr>
        <p:txBody>
          <a:bodyPr/>
          <a:lstStyle/>
          <a:p>
            <a:r>
              <a:rPr lang="en-GB" dirty="0"/>
              <a:t>Sonia </a:t>
            </a:r>
            <a:r>
              <a:rPr lang="en-GB" dirty="0" err="1"/>
              <a:t>Escribano</a:t>
            </a:r>
            <a:r>
              <a:rPr lang="en-GB" dirty="0"/>
              <a:t> Rodriguez</a:t>
            </a:r>
          </a:p>
          <a:p>
            <a:r>
              <a:rPr lang="en-GB" dirty="0"/>
              <a:t>26/01/2024</a:t>
            </a:r>
          </a:p>
        </p:txBody>
      </p:sp>
    </p:spTree>
    <p:extLst>
      <p:ext uri="{BB962C8B-B14F-4D97-AF65-F5344CB8AC3E}">
        <p14:creationId xmlns:p14="http://schemas.microsoft.com/office/powerpoint/2010/main" val="2601339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B20-A02F-239C-26E4-062E69AE2BA3}"/>
              </a:ext>
            </a:extLst>
          </p:cNvPr>
          <p:cNvSpPr>
            <a:spLocks noGrp="1"/>
          </p:cNvSpPr>
          <p:nvPr>
            <p:ph type="title"/>
          </p:nvPr>
        </p:nvSpPr>
        <p:spPr>
          <a:xfrm>
            <a:off x="898585" y="244356"/>
            <a:ext cx="10515600" cy="1325563"/>
          </a:xfrm>
        </p:spPr>
        <p:txBody>
          <a:bodyPr/>
          <a:lstStyle/>
          <a:p>
            <a:r>
              <a:rPr lang="en-GB" dirty="0"/>
              <a:t>DAQ: acquisition with usb104</a:t>
            </a:r>
          </a:p>
        </p:txBody>
      </p:sp>
      <p:sp>
        <p:nvSpPr>
          <p:cNvPr id="4" name="Content Placeholder 2">
            <a:extLst>
              <a:ext uri="{FF2B5EF4-FFF2-40B4-BE49-F238E27FC236}">
                <a16:creationId xmlns:a16="http://schemas.microsoft.com/office/drawing/2014/main" id="{0822A8CC-6C31-8C3A-4283-B19ABDC1A7C6}"/>
              </a:ext>
            </a:extLst>
          </p:cNvPr>
          <p:cNvSpPr txBox="1">
            <a:spLocks/>
          </p:cNvSpPr>
          <p:nvPr/>
        </p:nvSpPr>
        <p:spPr>
          <a:xfrm>
            <a:off x="990601" y="156991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dirty="0">
                <a:solidFill>
                  <a:srgbClr val="0F0F0F"/>
                </a:solidFill>
                <a:latin typeface="Söhne"/>
              </a:rPr>
              <a:t>FTDI is working but we can’t acquire data with the usb104 board, issue when running the code that does not occur if we use </a:t>
            </a:r>
            <a:r>
              <a:rPr lang="en-GB" sz="2600" dirty="0" err="1">
                <a:solidFill>
                  <a:srgbClr val="0F0F0F"/>
                </a:solidFill>
                <a:latin typeface="Söhne"/>
              </a:rPr>
              <a:t>nexys</a:t>
            </a:r>
            <a:r>
              <a:rPr lang="en-GB" sz="2600" dirty="0">
                <a:solidFill>
                  <a:srgbClr val="0F0F0F"/>
                </a:solidFill>
                <a:latin typeface="Söhne"/>
              </a:rPr>
              <a:t> board for the command line. What could be the issue?? Running the same command with the laptop everything works ok</a:t>
            </a:r>
          </a:p>
        </p:txBody>
      </p:sp>
      <p:pic>
        <p:nvPicPr>
          <p:cNvPr id="5" name="Picture 4">
            <a:extLst>
              <a:ext uri="{FF2B5EF4-FFF2-40B4-BE49-F238E27FC236}">
                <a16:creationId xmlns:a16="http://schemas.microsoft.com/office/drawing/2014/main" id="{09636695-2E03-0F88-3C58-51D397D7604E}"/>
              </a:ext>
            </a:extLst>
          </p:cNvPr>
          <p:cNvPicPr>
            <a:picLocks noChangeAspect="1"/>
          </p:cNvPicPr>
          <p:nvPr/>
        </p:nvPicPr>
        <p:blipFill>
          <a:blip r:embed="rId2"/>
          <a:stretch>
            <a:fillRect/>
          </a:stretch>
        </p:blipFill>
        <p:spPr>
          <a:xfrm>
            <a:off x="1090333" y="3221304"/>
            <a:ext cx="7772400" cy="520240"/>
          </a:xfrm>
          <a:prstGeom prst="rect">
            <a:avLst/>
          </a:prstGeom>
        </p:spPr>
      </p:pic>
      <p:sp>
        <p:nvSpPr>
          <p:cNvPr id="9" name="TextBox 8">
            <a:extLst>
              <a:ext uri="{FF2B5EF4-FFF2-40B4-BE49-F238E27FC236}">
                <a16:creationId xmlns:a16="http://schemas.microsoft.com/office/drawing/2014/main" id="{5543BB5B-2AAB-28A0-E1A5-D865DB1B5E13}"/>
              </a:ext>
            </a:extLst>
          </p:cNvPr>
          <p:cNvSpPr txBox="1"/>
          <p:nvPr/>
        </p:nvSpPr>
        <p:spPr>
          <a:xfrm>
            <a:off x="1090333" y="3987904"/>
            <a:ext cx="8907555" cy="923330"/>
          </a:xfrm>
          <a:prstGeom prst="rect">
            <a:avLst/>
          </a:prstGeom>
          <a:noFill/>
        </p:spPr>
        <p:txBody>
          <a:bodyPr wrap="square">
            <a:spAutoFit/>
          </a:bodyPr>
          <a:lstStyle/>
          <a:p>
            <a:pPr marL="0" indent="0">
              <a:buNone/>
            </a:pPr>
            <a:r>
              <a:rPr lang="en-GB" dirty="0"/>
              <a:t>- using usb104 + usb104 in code we get a cannot open FTDI device -4</a:t>
            </a:r>
          </a:p>
          <a:p>
            <a:pPr marL="0" indent="0">
              <a:buNone/>
            </a:pPr>
            <a:r>
              <a:rPr lang="en-GB" dirty="0"/>
              <a:t>- using usb104 + </a:t>
            </a:r>
            <a:r>
              <a:rPr lang="en-GB" dirty="0" err="1"/>
              <a:t>nexys</a:t>
            </a:r>
            <a:r>
              <a:rPr lang="en-GB" dirty="0"/>
              <a:t> in code we get error </a:t>
            </a:r>
            <a:r>
              <a:rPr lang="en-GB" dirty="0" err="1"/>
              <a:t>usb</a:t>
            </a:r>
            <a:r>
              <a:rPr lang="en-GB" dirty="0"/>
              <a:t> bulk -1 (expected due to inconsistency)</a:t>
            </a:r>
          </a:p>
          <a:p>
            <a:pPr marL="0" indent="0">
              <a:buNone/>
            </a:pPr>
            <a:r>
              <a:rPr lang="en-GB" dirty="0"/>
              <a:t>- using </a:t>
            </a:r>
            <a:r>
              <a:rPr lang="en-GB" dirty="0" err="1"/>
              <a:t>nexys+nexys</a:t>
            </a:r>
            <a:r>
              <a:rPr lang="en-GB" dirty="0"/>
              <a:t> everything works correctly</a:t>
            </a:r>
          </a:p>
        </p:txBody>
      </p:sp>
      <p:sp>
        <p:nvSpPr>
          <p:cNvPr id="13" name="TextBox 12">
            <a:extLst>
              <a:ext uri="{FF2B5EF4-FFF2-40B4-BE49-F238E27FC236}">
                <a16:creationId xmlns:a16="http://schemas.microsoft.com/office/drawing/2014/main" id="{1B7B360F-F809-332A-A011-FE70AC72DBDB}"/>
              </a:ext>
            </a:extLst>
          </p:cNvPr>
          <p:cNvSpPr txBox="1"/>
          <p:nvPr/>
        </p:nvSpPr>
        <p:spPr>
          <a:xfrm>
            <a:off x="990600" y="5236199"/>
            <a:ext cx="10869705" cy="707886"/>
          </a:xfrm>
          <a:prstGeom prst="rect">
            <a:avLst/>
          </a:prstGeom>
          <a:noFill/>
        </p:spPr>
        <p:txBody>
          <a:bodyPr wrap="square">
            <a:spAutoFit/>
          </a:bodyPr>
          <a:lstStyle/>
          <a:p>
            <a:pPr marL="0" indent="0">
              <a:buNone/>
            </a:pPr>
            <a:r>
              <a:rPr lang="en-GB" sz="2000" dirty="0">
                <a:solidFill>
                  <a:srgbClr val="0F0F0F"/>
                </a:solidFill>
                <a:latin typeface="Söhne"/>
              </a:rPr>
              <a:t>Compilation gives a deprecation issue with </a:t>
            </a:r>
            <a:r>
              <a:rPr lang="en-GB" sz="2000" dirty="0" err="1">
                <a:solidFill>
                  <a:srgbClr val="0F0F0F"/>
                </a:solidFill>
                <a:latin typeface="Söhne"/>
              </a:rPr>
              <a:t>ftdi_usb_purge_buffers</a:t>
            </a:r>
            <a:r>
              <a:rPr lang="en-GB" sz="2000" dirty="0">
                <a:solidFill>
                  <a:srgbClr val="0F0F0F"/>
                </a:solidFill>
                <a:latin typeface="Söhne"/>
              </a:rPr>
              <a:t> but works ok, so the error we are having is not a compiling issue.</a:t>
            </a:r>
          </a:p>
        </p:txBody>
      </p:sp>
    </p:spTree>
    <p:extLst>
      <p:ext uri="{BB962C8B-B14F-4D97-AF65-F5344CB8AC3E}">
        <p14:creationId xmlns:p14="http://schemas.microsoft.com/office/powerpoint/2010/main" val="82999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66B9-FCB7-1A9C-F769-FCE95A87F25F}"/>
              </a:ext>
            </a:extLst>
          </p:cNvPr>
          <p:cNvSpPr>
            <a:spLocks noGrp="1"/>
          </p:cNvSpPr>
          <p:nvPr>
            <p:ph idx="1"/>
          </p:nvPr>
        </p:nvSpPr>
        <p:spPr>
          <a:xfrm>
            <a:off x="777815" y="1569919"/>
            <a:ext cx="11335870" cy="3801035"/>
          </a:xfrm>
        </p:spPr>
        <p:txBody>
          <a:bodyPr>
            <a:normAutofit/>
          </a:bodyPr>
          <a:lstStyle/>
          <a:p>
            <a:pPr marL="0" indent="0">
              <a:buNone/>
            </a:pPr>
            <a:r>
              <a:rPr lang="en-GB" sz="2000" dirty="0">
                <a:solidFill>
                  <a:srgbClr val="111827"/>
                </a:solidFill>
                <a:latin typeface="Söhne Mono"/>
              </a:rPr>
              <a:t>Looking at FTDI code the line where the -4 comes from is the following. This line remains the same in both codes, so probably is because one of the header files.</a:t>
            </a:r>
          </a:p>
          <a:p>
            <a:pPr marL="0" indent="0">
              <a:buNone/>
            </a:pPr>
            <a:endParaRPr lang="en-GB" sz="2000" dirty="0">
              <a:solidFill>
                <a:srgbClr val="111827"/>
              </a:solidFill>
              <a:latin typeface="Söhne Mono"/>
            </a:endParaRPr>
          </a:p>
          <a:p>
            <a:pPr marL="0" indent="0">
              <a:buNone/>
            </a:pPr>
            <a:endParaRPr lang="en-GB" sz="2000" dirty="0">
              <a:solidFill>
                <a:srgbClr val="111827"/>
              </a:solidFill>
              <a:latin typeface="Söhne Mono"/>
            </a:endParaRPr>
          </a:p>
          <a:p>
            <a:pPr marL="0" indent="0">
              <a:buNone/>
            </a:pPr>
            <a:r>
              <a:rPr lang="en-GB" sz="2000" dirty="0">
                <a:solidFill>
                  <a:srgbClr val="111827"/>
                </a:solidFill>
                <a:latin typeface="Söhne Mono"/>
              </a:rPr>
              <a:t>Looking at </a:t>
            </a:r>
            <a:r>
              <a:rPr lang="en-GB" sz="2000" dirty="0" err="1">
                <a:solidFill>
                  <a:srgbClr val="111827"/>
                </a:solidFill>
                <a:latin typeface="Söhne Mono"/>
              </a:rPr>
              <a:t>ftdi.h</a:t>
            </a:r>
            <a:r>
              <a:rPr lang="en-GB" sz="2000" dirty="0">
                <a:solidFill>
                  <a:srgbClr val="111827"/>
                </a:solidFill>
                <a:latin typeface="Söhne Mono"/>
              </a:rPr>
              <a:t>, we observe two differences between them (left pi5, right </a:t>
            </a:r>
            <a:r>
              <a:rPr lang="en-GB" sz="2000" dirty="0" err="1">
                <a:solidFill>
                  <a:srgbClr val="111827"/>
                </a:solidFill>
                <a:latin typeface="Söhne Mono"/>
              </a:rPr>
              <a:t>macbook</a:t>
            </a:r>
            <a:r>
              <a:rPr lang="en-GB" sz="2000" dirty="0">
                <a:solidFill>
                  <a:srgbClr val="111827"/>
                </a:solidFill>
                <a:latin typeface="Söhne Mono"/>
              </a:rPr>
              <a:t>). Even after commenting these the result is the same, so it’s something else.</a:t>
            </a:r>
          </a:p>
          <a:p>
            <a:pPr marL="0" indent="0">
              <a:buNone/>
            </a:pPr>
            <a:endParaRPr lang="en-GB" sz="2000" dirty="0">
              <a:solidFill>
                <a:srgbClr val="111827"/>
              </a:solidFill>
              <a:latin typeface="Söhne Mono"/>
            </a:endParaRPr>
          </a:p>
        </p:txBody>
      </p:sp>
      <p:sp>
        <p:nvSpPr>
          <p:cNvPr id="2" name="Title 1">
            <a:extLst>
              <a:ext uri="{FF2B5EF4-FFF2-40B4-BE49-F238E27FC236}">
                <a16:creationId xmlns:a16="http://schemas.microsoft.com/office/drawing/2014/main" id="{77BD67F9-681A-355F-C9DA-DF08B16EE12F}"/>
              </a:ext>
            </a:extLst>
          </p:cNvPr>
          <p:cNvSpPr>
            <a:spLocks noGrp="1"/>
          </p:cNvSpPr>
          <p:nvPr>
            <p:ph type="title"/>
          </p:nvPr>
        </p:nvSpPr>
        <p:spPr>
          <a:xfrm>
            <a:off x="898585" y="244356"/>
            <a:ext cx="10515600" cy="1325563"/>
          </a:xfrm>
        </p:spPr>
        <p:txBody>
          <a:bodyPr/>
          <a:lstStyle/>
          <a:p>
            <a:r>
              <a:rPr lang="en-GB" dirty="0"/>
              <a:t>DAQ: acquisition with usb104</a:t>
            </a:r>
          </a:p>
        </p:txBody>
      </p:sp>
      <p:pic>
        <p:nvPicPr>
          <p:cNvPr id="4" name="Picture 3">
            <a:extLst>
              <a:ext uri="{FF2B5EF4-FFF2-40B4-BE49-F238E27FC236}">
                <a16:creationId xmlns:a16="http://schemas.microsoft.com/office/drawing/2014/main" id="{8F534CF3-1295-509B-1ABB-02F5D59A9A3F}"/>
              </a:ext>
            </a:extLst>
          </p:cNvPr>
          <p:cNvPicPr>
            <a:picLocks noChangeAspect="1"/>
          </p:cNvPicPr>
          <p:nvPr/>
        </p:nvPicPr>
        <p:blipFill>
          <a:blip r:embed="rId3"/>
          <a:stretch>
            <a:fillRect/>
          </a:stretch>
        </p:blipFill>
        <p:spPr>
          <a:xfrm>
            <a:off x="1104901" y="2243106"/>
            <a:ext cx="7772400" cy="462092"/>
          </a:xfrm>
          <a:prstGeom prst="rect">
            <a:avLst/>
          </a:prstGeom>
        </p:spPr>
      </p:pic>
      <p:pic>
        <p:nvPicPr>
          <p:cNvPr id="6" name="Picture 5">
            <a:extLst>
              <a:ext uri="{FF2B5EF4-FFF2-40B4-BE49-F238E27FC236}">
                <a16:creationId xmlns:a16="http://schemas.microsoft.com/office/drawing/2014/main" id="{5B5158D8-1A6C-610F-304C-280D4F04C146}"/>
              </a:ext>
            </a:extLst>
          </p:cNvPr>
          <p:cNvPicPr>
            <a:picLocks noChangeAspect="1"/>
          </p:cNvPicPr>
          <p:nvPr/>
        </p:nvPicPr>
        <p:blipFill>
          <a:blip r:embed="rId4"/>
          <a:stretch>
            <a:fillRect/>
          </a:stretch>
        </p:blipFill>
        <p:spPr>
          <a:xfrm>
            <a:off x="1104901" y="5288081"/>
            <a:ext cx="9583397" cy="458940"/>
          </a:xfrm>
          <a:prstGeom prst="rect">
            <a:avLst/>
          </a:prstGeom>
        </p:spPr>
      </p:pic>
      <p:pic>
        <p:nvPicPr>
          <p:cNvPr id="8" name="Picture 7">
            <a:extLst>
              <a:ext uri="{FF2B5EF4-FFF2-40B4-BE49-F238E27FC236}">
                <a16:creationId xmlns:a16="http://schemas.microsoft.com/office/drawing/2014/main" id="{7A8978EF-9E16-6C6D-1107-B94701D8159C}"/>
              </a:ext>
            </a:extLst>
          </p:cNvPr>
          <p:cNvPicPr>
            <a:picLocks noChangeAspect="1"/>
          </p:cNvPicPr>
          <p:nvPr/>
        </p:nvPicPr>
        <p:blipFill>
          <a:blip r:embed="rId5"/>
          <a:stretch>
            <a:fillRect/>
          </a:stretch>
        </p:blipFill>
        <p:spPr>
          <a:xfrm>
            <a:off x="1104901" y="4294456"/>
            <a:ext cx="10470604" cy="330843"/>
          </a:xfrm>
          <a:prstGeom prst="rect">
            <a:avLst/>
          </a:prstGeom>
        </p:spPr>
      </p:pic>
    </p:spTree>
    <p:extLst>
      <p:ext uri="{BB962C8B-B14F-4D97-AF65-F5344CB8AC3E}">
        <p14:creationId xmlns:p14="http://schemas.microsoft.com/office/powerpoint/2010/main" val="206709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66B9-FCB7-1A9C-F769-FCE95A87F25F}"/>
              </a:ext>
            </a:extLst>
          </p:cNvPr>
          <p:cNvSpPr>
            <a:spLocks noGrp="1"/>
          </p:cNvSpPr>
          <p:nvPr>
            <p:ph idx="1"/>
          </p:nvPr>
        </p:nvSpPr>
        <p:spPr>
          <a:xfrm>
            <a:off x="777815" y="1569919"/>
            <a:ext cx="11335870" cy="3801035"/>
          </a:xfrm>
        </p:spPr>
        <p:txBody>
          <a:bodyPr>
            <a:normAutofit/>
          </a:bodyPr>
          <a:lstStyle/>
          <a:p>
            <a:pPr marL="0" indent="0">
              <a:buNone/>
            </a:pPr>
            <a:r>
              <a:rPr lang="en-GB" sz="2000" dirty="0">
                <a:solidFill>
                  <a:srgbClr val="111827"/>
                </a:solidFill>
                <a:latin typeface="Söhne Mono"/>
              </a:rPr>
              <a:t>If we use usb104 we get an error because we have to use the </a:t>
            </a:r>
            <a:r>
              <a:rPr lang="en-GB" sz="2000" dirty="0" err="1">
                <a:solidFill>
                  <a:srgbClr val="111827"/>
                </a:solidFill>
                <a:latin typeface="Söhne Mono"/>
              </a:rPr>
              <a:t>sudo</a:t>
            </a:r>
            <a:r>
              <a:rPr lang="en-GB" sz="2000" dirty="0">
                <a:solidFill>
                  <a:srgbClr val="111827"/>
                </a:solidFill>
                <a:latin typeface="Söhne Mono"/>
              </a:rPr>
              <a:t> command for FTDI!!! Not necessary for ./</a:t>
            </a:r>
            <a:r>
              <a:rPr lang="en-GB" sz="2000" dirty="0" err="1">
                <a:solidFill>
                  <a:srgbClr val="111827"/>
                </a:solidFill>
                <a:latin typeface="Söhne Mono"/>
              </a:rPr>
              <a:t>prog.sh</a:t>
            </a:r>
            <a:r>
              <a:rPr lang="en-GB" sz="2000" dirty="0">
                <a:solidFill>
                  <a:srgbClr val="111827"/>
                </a:solidFill>
                <a:latin typeface="Söhne Mono"/>
              </a:rPr>
              <a:t> </a:t>
            </a:r>
          </a:p>
          <a:p>
            <a:pPr marL="0" indent="0">
              <a:buNone/>
            </a:pPr>
            <a:endParaRPr lang="en-GB" sz="2000" dirty="0">
              <a:solidFill>
                <a:srgbClr val="111827"/>
              </a:solidFill>
              <a:latin typeface="Söhne Mono"/>
            </a:endParaRPr>
          </a:p>
          <a:p>
            <a:pPr marL="0" indent="0">
              <a:buNone/>
            </a:pPr>
            <a:endParaRPr lang="en-GB" sz="2000" dirty="0">
              <a:solidFill>
                <a:srgbClr val="111827"/>
              </a:solidFill>
              <a:latin typeface="Söhne Mono"/>
            </a:endParaRPr>
          </a:p>
          <a:p>
            <a:pPr marL="0" indent="0">
              <a:buNone/>
            </a:pPr>
            <a:endParaRPr lang="en-GB" sz="2000" dirty="0">
              <a:solidFill>
                <a:srgbClr val="111827"/>
              </a:solidFill>
              <a:latin typeface="Söhne Mono"/>
            </a:endParaRPr>
          </a:p>
        </p:txBody>
      </p:sp>
      <p:sp>
        <p:nvSpPr>
          <p:cNvPr id="2" name="Title 1">
            <a:extLst>
              <a:ext uri="{FF2B5EF4-FFF2-40B4-BE49-F238E27FC236}">
                <a16:creationId xmlns:a16="http://schemas.microsoft.com/office/drawing/2014/main" id="{77BD67F9-681A-355F-C9DA-DF08B16EE12F}"/>
              </a:ext>
            </a:extLst>
          </p:cNvPr>
          <p:cNvSpPr>
            <a:spLocks noGrp="1"/>
          </p:cNvSpPr>
          <p:nvPr>
            <p:ph type="title"/>
          </p:nvPr>
        </p:nvSpPr>
        <p:spPr>
          <a:xfrm>
            <a:off x="898585" y="244356"/>
            <a:ext cx="10515600" cy="1325563"/>
          </a:xfrm>
        </p:spPr>
        <p:txBody>
          <a:bodyPr/>
          <a:lstStyle/>
          <a:p>
            <a:r>
              <a:rPr lang="en-GB" dirty="0"/>
              <a:t>DAQ: acquisition with usb104</a:t>
            </a:r>
          </a:p>
        </p:txBody>
      </p:sp>
      <p:pic>
        <p:nvPicPr>
          <p:cNvPr id="7" name="Picture 6" descr="A computer screen shot of a computer error&#10;&#10;Description automatically generated">
            <a:extLst>
              <a:ext uri="{FF2B5EF4-FFF2-40B4-BE49-F238E27FC236}">
                <a16:creationId xmlns:a16="http://schemas.microsoft.com/office/drawing/2014/main" id="{AB07133D-BB46-8203-5D83-E9BA572FFA34}"/>
              </a:ext>
            </a:extLst>
          </p:cNvPr>
          <p:cNvPicPr>
            <a:picLocks noChangeAspect="1"/>
          </p:cNvPicPr>
          <p:nvPr/>
        </p:nvPicPr>
        <p:blipFill>
          <a:blip r:embed="rId3"/>
          <a:stretch>
            <a:fillRect/>
          </a:stretch>
        </p:blipFill>
        <p:spPr>
          <a:xfrm>
            <a:off x="898585" y="2465957"/>
            <a:ext cx="7772400" cy="2985680"/>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5EEF412F-0635-F0DE-D98F-E37469E920D5}"/>
              </a:ext>
            </a:extLst>
          </p:cNvPr>
          <p:cNvPicPr>
            <a:picLocks noChangeAspect="1"/>
          </p:cNvPicPr>
          <p:nvPr/>
        </p:nvPicPr>
        <p:blipFill rotWithShape="1">
          <a:blip r:embed="rId4"/>
          <a:srcRect r="8043"/>
          <a:stretch/>
        </p:blipFill>
        <p:spPr>
          <a:xfrm>
            <a:off x="5896535" y="4636820"/>
            <a:ext cx="6217150" cy="1955932"/>
          </a:xfrm>
          <a:prstGeom prst="rect">
            <a:avLst/>
          </a:prstGeom>
        </p:spPr>
      </p:pic>
    </p:spTree>
    <p:extLst>
      <p:ext uri="{BB962C8B-B14F-4D97-AF65-F5344CB8AC3E}">
        <p14:creationId xmlns:p14="http://schemas.microsoft.com/office/powerpoint/2010/main" val="76287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366B9-FCB7-1A9C-F769-FCE95A87F25F}"/>
              </a:ext>
            </a:extLst>
          </p:cNvPr>
          <p:cNvSpPr>
            <a:spLocks noGrp="1"/>
          </p:cNvSpPr>
          <p:nvPr>
            <p:ph idx="1"/>
          </p:nvPr>
        </p:nvSpPr>
        <p:spPr>
          <a:xfrm>
            <a:off x="777815" y="1569919"/>
            <a:ext cx="11335870" cy="3801035"/>
          </a:xfrm>
        </p:spPr>
        <p:txBody>
          <a:bodyPr>
            <a:normAutofit/>
          </a:bodyPr>
          <a:lstStyle/>
          <a:p>
            <a:pPr marL="0" indent="0">
              <a:buNone/>
            </a:pPr>
            <a:r>
              <a:rPr lang="en-GB" sz="2000" dirty="0">
                <a:solidFill>
                  <a:srgbClr val="111827"/>
                </a:solidFill>
                <a:latin typeface="Söhne Mono"/>
              </a:rPr>
              <a:t>Live plot, with a flash pointing at the PD, shows that DAQ is working. Maximum value reached is 27 FPS.</a:t>
            </a:r>
          </a:p>
          <a:p>
            <a:pPr marL="0" indent="0">
              <a:buNone/>
            </a:pPr>
            <a:endParaRPr lang="en-GB" sz="2000" dirty="0">
              <a:solidFill>
                <a:srgbClr val="111827"/>
              </a:solidFill>
              <a:latin typeface="Söhne Mono"/>
            </a:endParaRPr>
          </a:p>
          <a:p>
            <a:pPr marL="0" indent="0">
              <a:buNone/>
            </a:pPr>
            <a:endParaRPr lang="en-GB" sz="2000" dirty="0">
              <a:solidFill>
                <a:srgbClr val="111827"/>
              </a:solidFill>
              <a:latin typeface="Söhne Mono"/>
            </a:endParaRPr>
          </a:p>
          <a:p>
            <a:pPr marL="0" indent="0">
              <a:buNone/>
            </a:pPr>
            <a:endParaRPr lang="en-GB" sz="2000" dirty="0">
              <a:solidFill>
                <a:srgbClr val="111827"/>
              </a:solidFill>
              <a:latin typeface="Söhne Mono"/>
            </a:endParaRPr>
          </a:p>
        </p:txBody>
      </p:sp>
      <p:sp>
        <p:nvSpPr>
          <p:cNvPr id="2" name="Title 1">
            <a:extLst>
              <a:ext uri="{FF2B5EF4-FFF2-40B4-BE49-F238E27FC236}">
                <a16:creationId xmlns:a16="http://schemas.microsoft.com/office/drawing/2014/main" id="{77BD67F9-681A-355F-C9DA-DF08B16EE12F}"/>
              </a:ext>
            </a:extLst>
          </p:cNvPr>
          <p:cNvSpPr>
            <a:spLocks noGrp="1"/>
          </p:cNvSpPr>
          <p:nvPr>
            <p:ph type="title"/>
          </p:nvPr>
        </p:nvSpPr>
        <p:spPr>
          <a:xfrm>
            <a:off x="898585" y="244356"/>
            <a:ext cx="10515600" cy="1325563"/>
          </a:xfrm>
        </p:spPr>
        <p:txBody>
          <a:bodyPr/>
          <a:lstStyle/>
          <a:p>
            <a:r>
              <a:rPr lang="en-GB" dirty="0"/>
              <a:t>DAQ: acquisition + plot with usb104</a:t>
            </a:r>
          </a:p>
        </p:txBody>
      </p:sp>
      <p:pic>
        <p:nvPicPr>
          <p:cNvPr id="5" name="Untitled">
            <a:hlinkClick r:id="" action="ppaction://media"/>
            <a:extLst>
              <a:ext uri="{FF2B5EF4-FFF2-40B4-BE49-F238E27FC236}">
                <a16:creationId xmlns:a16="http://schemas.microsoft.com/office/drawing/2014/main" id="{FC9E1694-5394-2016-6965-12955361EF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633" t="4205" r="67030" b="51946"/>
          <a:stretch/>
        </p:blipFill>
        <p:spPr>
          <a:xfrm>
            <a:off x="985760" y="2947921"/>
            <a:ext cx="4657410" cy="3665723"/>
          </a:xfrm>
          <a:prstGeom prst="rect">
            <a:avLst/>
          </a:prstGeom>
        </p:spPr>
      </p:pic>
      <p:sp>
        <p:nvSpPr>
          <p:cNvPr id="6" name="TextBox 5">
            <a:extLst>
              <a:ext uri="{FF2B5EF4-FFF2-40B4-BE49-F238E27FC236}">
                <a16:creationId xmlns:a16="http://schemas.microsoft.com/office/drawing/2014/main" id="{FBABD668-C50E-A1D8-3CD4-C7349DDBD6BD}"/>
              </a:ext>
            </a:extLst>
          </p:cNvPr>
          <p:cNvSpPr txBox="1"/>
          <p:nvPr/>
        </p:nvSpPr>
        <p:spPr>
          <a:xfrm>
            <a:off x="7369882" y="2343831"/>
            <a:ext cx="3575402" cy="369332"/>
          </a:xfrm>
          <a:prstGeom prst="rect">
            <a:avLst/>
          </a:prstGeom>
          <a:noFill/>
        </p:spPr>
        <p:txBody>
          <a:bodyPr wrap="none" rtlCol="0">
            <a:spAutoFit/>
          </a:bodyPr>
          <a:lstStyle/>
          <a:p>
            <a:r>
              <a:rPr lang="en-GB" dirty="0"/>
              <a:t>DAQ running on MacBook (49 FPS)</a:t>
            </a:r>
          </a:p>
        </p:txBody>
      </p:sp>
      <p:sp>
        <p:nvSpPr>
          <p:cNvPr id="8" name="TextBox 7">
            <a:extLst>
              <a:ext uri="{FF2B5EF4-FFF2-40B4-BE49-F238E27FC236}">
                <a16:creationId xmlns:a16="http://schemas.microsoft.com/office/drawing/2014/main" id="{50930FBA-E652-7917-1B61-A337FB2CF173}"/>
              </a:ext>
            </a:extLst>
          </p:cNvPr>
          <p:cNvSpPr txBox="1"/>
          <p:nvPr/>
        </p:nvSpPr>
        <p:spPr>
          <a:xfrm>
            <a:off x="898585" y="2351398"/>
            <a:ext cx="4859472" cy="369332"/>
          </a:xfrm>
          <a:prstGeom prst="rect">
            <a:avLst/>
          </a:prstGeom>
          <a:noFill/>
        </p:spPr>
        <p:txBody>
          <a:bodyPr wrap="none" rtlCol="0">
            <a:spAutoFit/>
          </a:bodyPr>
          <a:lstStyle/>
          <a:p>
            <a:r>
              <a:rPr lang="en-GB" dirty="0"/>
              <a:t>DAQ running on pi5, </a:t>
            </a:r>
            <a:r>
              <a:rPr lang="en-GB" dirty="0" err="1"/>
              <a:t>ssh</a:t>
            </a:r>
            <a:r>
              <a:rPr lang="en-GB" dirty="0"/>
              <a:t> from MacBook (27FPS)</a:t>
            </a:r>
          </a:p>
        </p:txBody>
      </p:sp>
      <p:pic>
        <p:nvPicPr>
          <p:cNvPr id="12" name="Untitled 2">
            <a:hlinkClick r:id="" action="ppaction://media"/>
            <a:extLst>
              <a:ext uri="{FF2B5EF4-FFF2-40B4-BE49-F238E27FC236}">
                <a16:creationId xmlns:a16="http://schemas.microsoft.com/office/drawing/2014/main" id="{6F0F0608-3978-FFB9-B9AA-596C376B560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t="1697" r="68588" b="54506"/>
          <a:stretch/>
        </p:blipFill>
        <p:spPr>
          <a:xfrm>
            <a:off x="6548832" y="2947921"/>
            <a:ext cx="4657408" cy="3652712"/>
          </a:xfrm>
          <a:prstGeom prst="rect">
            <a:avLst/>
          </a:prstGeom>
        </p:spPr>
      </p:pic>
    </p:spTree>
    <p:extLst>
      <p:ext uri="{BB962C8B-B14F-4D97-AF65-F5344CB8AC3E}">
        <p14:creationId xmlns:p14="http://schemas.microsoft.com/office/powerpoint/2010/main" val="35423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85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mute="1">
                <p:cTn id="16" fill="hold" display="0">
                  <p:stCondLst>
                    <p:cond delay="indefinite"/>
                  </p:stCondLst>
                </p:cTn>
                <p:tgtEl>
                  <p:spTgt spid="5"/>
                </p:tgtEl>
              </p:cMediaNode>
            </p:video>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788F06-6992-85C4-1131-EF2C27B1F8B0}"/>
              </a:ext>
            </a:extLst>
          </p:cNvPr>
          <p:cNvSpPr>
            <a:spLocks noGrp="1"/>
          </p:cNvSpPr>
          <p:nvPr>
            <p:ph idx="1"/>
          </p:nvPr>
        </p:nvSpPr>
        <p:spPr>
          <a:xfrm>
            <a:off x="838200" y="1637367"/>
            <a:ext cx="10515600" cy="4351338"/>
          </a:xfrm>
        </p:spPr>
        <p:txBody>
          <a:bodyPr>
            <a:normAutofit fontScale="92500" lnSpcReduction="10000"/>
          </a:bodyPr>
          <a:lstStyle/>
          <a:p>
            <a:pPr marL="0" indent="0">
              <a:buNone/>
            </a:pPr>
            <a:r>
              <a:rPr lang="en-GB" sz="2400" dirty="0">
                <a:solidFill>
                  <a:srgbClr val="111827"/>
                </a:solidFill>
                <a:latin typeface="Söhne Mono"/>
              </a:rPr>
              <a:t>The previous DAQ has been obtained with the </a:t>
            </a:r>
            <a:r>
              <a:rPr lang="en-GB" sz="2400" dirty="0" err="1">
                <a:solidFill>
                  <a:srgbClr val="111827"/>
                </a:solidFill>
                <a:latin typeface="Söhne Mono"/>
              </a:rPr>
              <a:t>PDboard</a:t>
            </a:r>
            <a:r>
              <a:rPr lang="en-GB" sz="2400" dirty="0">
                <a:solidFill>
                  <a:srgbClr val="111827"/>
                </a:solidFill>
                <a:latin typeface="Söhne Mono"/>
              </a:rPr>
              <a:t> 6 + daughter board with short ribbon cables + </a:t>
            </a:r>
            <a:r>
              <a:rPr lang="en-GB" sz="2400" dirty="0" err="1">
                <a:solidFill>
                  <a:srgbClr val="111827"/>
                </a:solidFill>
                <a:latin typeface="Söhne Mono"/>
              </a:rPr>
              <a:t>nexys</a:t>
            </a:r>
            <a:r>
              <a:rPr lang="en-GB" sz="2400" dirty="0">
                <a:solidFill>
                  <a:srgbClr val="111827"/>
                </a:solidFill>
                <a:latin typeface="Söhne Mono"/>
              </a:rPr>
              <a:t> board connected to pi5 via </a:t>
            </a:r>
            <a:r>
              <a:rPr lang="en-GB" sz="2400" dirty="0" err="1">
                <a:solidFill>
                  <a:srgbClr val="111827"/>
                </a:solidFill>
                <a:latin typeface="Söhne Mono"/>
              </a:rPr>
              <a:t>usb</a:t>
            </a:r>
            <a:r>
              <a:rPr lang="en-GB" sz="2400" dirty="0">
                <a:solidFill>
                  <a:srgbClr val="111827"/>
                </a:solidFill>
                <a:latin typeface="Söhne Mono"/>
              </a:rPr>
              <a:t> and then with the usb104 + Clatterbridge prototype with </a:t>
            </a:r>
            <a:r>
              <a:rPr lang="en-GB" sz="2400" dirty="0" err="1">
                <a:solidFill>
                  <a:srgbClr val="111827"/>
                </a:solidFill>
                <a:latin typeface="Söhne Mono"/>
              </a:rPr>
              <a:t>usb</a:t>
            </a:r>
            <a:r>
              <a:rPr lang="en-GB" sz="2400" dirty="0">
                <a:solidFill>
                  <a:srgbClr val="111827"/>
                </a:solidFill>
                <a:latin typeface="Söhne Mono"/>
              </a:rPr>
              <a:t> cable.</a:t>
            </a:r>
            <a:br>
              <a:rPr lang="en-GB" sz="2400" dirty="0">
                <a:solidFill>
                  <a:srgbClr val="111827"/>
                </a:solidFill>
                <a:latin typeface="Söhne Mono"/>
              </a:rPr>
            </a:br>
            <a:endParaRPr lang="en-GB" sz="2400" dirty="0">
              <a:solidFill>
                <a:srgbClr val="111827"/>
              </a:solidFill>
              <a:latin typeface="Söhne Mono"/>
            </a:endParaRPr>
          </a:p>
          <a:p>
            <a:pPr marL="0" indent="0">
              <a:buNone/>
            </a:pPr>
            <a:r>
              <a:rPr lang="en-GB" sz="2400" dirty="0">
                <a:solidFill>
                  <a:srgbClr val="111827"/>
                </a:solidFill>
                <a:latin typeface="Söhne Mono"/>
              </a:rPr>
              <a:t>The results suggest that using pi5 on its own does not meet our requirements but pi5 + </a:t>
            </a:r>
            <a:r>
              <a:rPr lang="en-GB" sz="2400" dirty="0" err="1">
                <a:solidFill>
                  <a:srgbClr val="111827"/>
                </a:solidFill>
                <a:latin typeface="Söhne Mono"/>
              </a:rPr>
              <a:t>ssh</a:t>
            </a:r>
            <a:r>
              <a:rPr lang="en-GB" sz="2400" dirty="0">
                <a:solidFill>
                  <a:srgbClr val="111827"/>
                </a:solidFill>
                <a:latin typeface="Söhne Mono"/>
              </a:rPr>
              <a:t> from MacBook is a good option for DAQ with acquisition times of 170us.</a:t>
            </a:r>
          </a:p>
          <a:p>
            <a:pPr marL="0" indent="0">
              <a:buNone/>
            </a:pPr>
            <a:endParaRPr lang="en-GB" sz="1800" dirty="0">
              <a:solidFill>
                <a:srgbClr val="111827"/>
              </a:solidFill>
              <a:latin typeface="Söhne Mono"/>
            </a:endParaRPr>
          </a:p>
          <a:p>
            <a:pPr marL="0" indent="0">
              <a:buNone/>
            </a:pPr>
            <a:r>
              <a:rPr lang="en-GB" sz="2400" dirty="0">
                <a:solidFill>
                  <a:srgbClr val="111827"/>
                </a:solidFill>
                <a:latin typeface="Söhne Mono"/>
              </a:rPr>
              <a:t>Live visualisation via </a:t>
            </a:r>
            <a:r>
              <a:rPr lang="en-GB" sz="2400" dirty="0" err="1">
                <a:solidFill>
                  <a:srgbClr val="111827"/>
                </a:solidFill>
                <a:latin typeface="Söhne Mono"/>
              </a:rPr>
              <a:t>ssh</a:t>
            </a:r>
            <a:r>
              <a:rPr lang="en-GB" sz="2400" dirty="0">
                <a:solidFill>
                  <a:srgbClr val="111827"/>
                </a:solidFill>
                <a:latin typeface="Söhne Mono"/>
              </a:rPr>
              <a:t> shows good results, but number of FPS is reduced in comparison to acquiring directly with MacBook (22 vs 35 FPS for </a:t>
            </a:r>
            <a:r>
              <a:rPr lang="en-GB" sz="2400" dirty="0" err="1">
                <a:solidFill>
                  <a:srgbClr val="111827"/>
                </a:solidFill>
                <a:latin typeface="Söhne Mono"/>
              </a:rPr>
              <a:t>nexys</a:t>
            </a:r>
            <a:r>
              <a:rPr lang="en-GB" sz="2400" dirty="0">
                <a:solidFill>
                  <a:srgbClr val="111827"/>
                </a:solidFill>
                <a:latin typeface="Söhne Mono"/>
              </a:rPr>
              <a:t>, 27 vs 49 for usb104). Acquiring directly on pi is slower, 4FPS for </a:t>
            </a:r>
            <a:r>
              <a:rPr lang="en-GB" sz="2400" dirty="0" err="1">
                <a:solidFill>
                  <a:srgbClr val="111827"/>
                </a:solidFill>
                <a:latin typeface="Söhne Mono"/>
              </a:rPr>
              <a:t>nexys</a:t>
            </a:r>
            <a:r>
              <a:rPr lang="en-GB" sz="2400" dirty="0">
                <a:solidFill>
                  <a:srgbClr val="111827"/>
                </a:solidFill>
                <a:latin typeface="Söhne Mono"/>
              </a:rPr>
              <a:t> and 8 FPS for usb104.</a:t>
            </a:r>
          </a:p>
          <a:p>
            <a:pPr marL="0" indent="0">
              <a:buNone/>
            </a:pPr>
            <a:endParaRPr lang="en-GB" dirty="0"/>
          </a:p>
          <a:p>
            <a:pPr marL="0" indent="0">
              <a:buNone/>
            </a:pPr>
            <a:r>
              <a:rPr lang="en-GB" sz="2800" dirty="0">
                <a:solidFill>
                  <a:srgbClr val="111827"/>
                </a:solidFill>
                <a:latin typeface="Söhne Mono"/>
              </a:rPr>
              <a:t>Pi5 can be used to acquire data as it shows good results with both boards. </a:t>
            </a:r>
          </a:p>
          <a:p>
            <a:pPr marL="0" indent="0">
              <a:buNone/>
            </a:pPr>
            <a:endParaRPr lang="en-GB" dirty="0"/>
          </a:p>
          <a:p>
            <a:pPr marL="0" indent="0">
              <a:buNone/>
            </a:pPr>
            <a:endParaRPr lang="en-GB" dirty="0"/>
          </a:p>
        </p:txBody>
      </p:sp>
      <p:sp>
        <p:nvSpPr>
          <p:cNvPr id="5" name="Title 4">
            <a:extLst>
              <a:ext uri="{FF2B5EF4-FFF2-40B4-BE49-F238E27FC236}">
                <a16:creationId xmlns:a16="http://schemas.microsoft.com/office/drawing/2014/main" id="{9DDCD2E5-F16B-5B18-7BC6-1A0BD02DEFB6}"/>
              </a:ext>
            </a:extLst>
          </p:cNvPr>
          <p:cNvSpPr>
            <a:spLocks noGrp="1"/>
          </p:cNvSpPr>
          <p:nvPr>
            <p:ph type="title"/>
          </p:nvPr>
        </p:nvSpPr>
        <p:spPr/>
        <p:txBody>
          <a:bodyPr/>
          <a:lstStyle/>
          <a:p>
            <a:r>
              <a:rPr lang="en-GB" dirty="0"/>
              <a:t>Conclusions</a:t>
            </a:r>
          </a:p>
        </p:txBody>
      </p:sp>
    </p:spTree>
    <p:extLst>
      <p:ext uri="{BB962C8B-B14F-4D97-AF65-F5344CB8AC3E}">
        <p14:creationId xmlns:p14="http://schemas.microsoft.com/office/powerpoint/2010/main" val="2397973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04FF4-B193-5DEF-A50F-9F2E63A5342C}"/>
              </a:ext>
            </a:extLst>
          </p:cNvPr>
          <p:cNvSpPr>
            <a:spLocks noGrp="1"/>
          </p:cNvSpPr>
          <p:nvPr>
            <p:ph type="title"/>
          </p:nvPr>
        </p:nvSpPr>
        <p:spPr>
          <a:xfrm>
            <a:off x="838200" y="148997"/>
            <a:ext cx="10515600" cy="1325563"/>
          </a:xfrm>
        </p:spPr>
        <p:txBody>
          <a:bodyPr/>
          <a:lstStyle/>
          <a:p>
            <a:r>
              <a:rPr lang="en-GB" dirty="0"/>
              <a:t>Installing OS with raspberry pi imager</a:t>
            </a:r>
          </a:p>
        </p:txBody>
      </p:sp>
      <p:sp>
        <p:nvSpPr>
          <p:cNvPr id="3" name="Content Placeholder 2">
            <a:extLst>
              <a:ext uri="{FF2B5EF4-FFF2-40B4-BE49-F238E27FC236}">
                <a16:creationId xmlns:a16="http://schemas.microsoft.com/office/drawing/2014/main" id="{42828D1E-64CE-848E-D7FE-811639C8256D}"/>
              </a:ext>
            </a:extLst>
          </p:cNvPr>
          <p:cNvSpPr>
            <a:spLocks noGrp="1"/>
          </p:cNvSpPr>
          <p:nvPr>
            <p:ph idx="1"/>
          </p:nvPr>
        </p:nvSpPr>
        <p:spPr>
          <a:xfrm>
            <a:off x="838200" y="1253331"/>
            <a:ext cx="10515600" cy="4351338"/>
          </a:xfrm>
        </p:spPr>
        <p:txBody>
          <a:bodyPr/>
          <a:lstStyle/>
          <a:p>
            <a:pPr marL="0" indent="0">
              <a:buNone/>
            </a:pPr>
            <a:r>
              <a:rPr lang="en-GB" sz="2600" dirty="0">
                <a:solidFill>
                  <a:srgbClr val="0F0F0F"/>
                </a:solidFill>
                <a:latin typeface="Söhne"/>
              </a:rPr>
              <a:t>When it is first turned on we get an error message: failed to open </a:t>
            </a:r>
            <a:r>
              <a:rPr lang="en-GB" sz="2600" dirty="0" err="1">
                <a:solidFill>
                  <a:srgbClr val="0F0F0F"/>
                </a:solidFill>
                <a:latin typeface="Söhne"/>
              </a:rPr>
              <a:t>sdcard</a:t>
            </a:r>
            <a:r>
              <a:rPr lang="en-GB" sz="2600" dirty="0">
                <a:solidFill>
                  <a:srgbClr val="0F0F0F"/>
                </a:solidFill>
                <a:latin typeface="Söhne"/>
              </a:rPr>
              <a:t> device. If we use the </a:t>
            </a:r>
            <a:r>
              <a:rPr lang="en-GB" sz="2600" dirty="0" err="1">
                <a:solidFill>
                  <a:srgbClr val="0F0F0F"/>
                </a:solidFill>
                <a:latin typeface="Söhne"/>
              </a:rPr>
              <a:t>sdcard</a:t>
            </a:r>
            <a:r>
              <a:rPr lang="en-GB" sz="2600" dirty="0">
                <a:solidFill>
                  <a:srgbClr val="0F0F0F"/>
                </a:solidFill>
                <a:latin typeface="Söhne"/>
              </a:rPr>
              <a:t> from pi4 it shows that the installed OS is not supported for pi5, so we get a new </a:t>
            </a:r>
            <a:r>
              <a:rPr lang="en-GB" sz="2600" dirty="0" err="1">
                <a:solidFill>
                  <a:srgbClr val="0F0F0F"/>
                </a:solidFill>
                <a:latin typeface="Söhne"/>
              </a:rPr>
              <a:t>sdcard</a:t>
            </a:r>
            <a:r>
              <a:rPr lang="en-GB" sz="2600" dirty="0">
                <a:solidFill>
                  <a:srgbClr val="0F0F0F"/>
                </a:solidFill>
                <a:latin typeface="Söhne"/>
              </a:rPr>
              <a:t> and install system using raspberry pi imager.</a:t>
            </a:r>
          </a:p>
        </p:txBody>
      </p:sp>
      <p:pic>
        <p:nvPicPr>
          <p:cNvPr id="5" name="Picture 4" descr="A screenshot of a computer&#10;&#10;Description automatically generated">
            <a:extLst>
              <a:ext uri="{FF2B5EF4-FFF2-40B4-BE49-F238E27FC236}">
                <a16:creationId xmlns:a16="http://schemas.microsoft.com/office/drawing/2014/main" id="{21E7E6AB-DE66-C5AB-08CB-EB5AB801E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1180" y="3137734"/>
            <a:ext cx="4676720" cy="3268967"/>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9FE3733E-D358-E931-9C9D-C6F338DDF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9103" y="5377625"/>
            <a:ext cx="3351726" cy="1256120"/>
          </a:xfrm>
          <a:prstGeom prst="rect">
            <a:avLst/>
          </a:prstGeom>
        </p:spPr>
      </p:pic>
      <p:pic>
        <p:nvPicPr>
          <p:cNvPr id="9" name="Picture 8" descr="A green circuit board with red lines&#10;&#10;Description automatically generated">
            <a:extLst>
              <a:ext uri="{FF2B5EF4-FFF2-40B4-BE49-F238E27FC236}">
                <a16:creationId xmlns:a16="http://schemas.microsoft.com/office/drawing/2014/main" id="{AA43CC63-33D2-336C-846D-608CB8365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48" y="3665807"/>
            <a:ext cx="5257801" cy="2740894"/>
          </a:xfrm>
          <a:prstGeom prst="rect">
            <a:avLst/>
          </a:prstGeom>
        </p:spPr>
      </p:pic>
      <p:sp>
        <p:nvSpPr>
          <p:cNvPr id="6" name="TextBox 5">
            <a:extLst>
              <a:ext uri="{FF2B5EF4-FFF2-40B4-BE49-F238E27FC236}">
                <a16:creationId xmlns:a16="http://schemas.microsoft.com/office/drawing/2014/main" id="{8D62F392-2BFA-3FE1-AD72-8590418D6706}"/>
              </a:ext>
            </a:extLst>
          </p:cNvPr>
          <p:cNvSpPr txBox="1"/>
          <p:nvPr/>
        </p:nvSpPr>
        <p:spPr>
          <a:xfrm>
            <a:off x="848831" y="2876124"/>
            <a:ext cx="10123955" cy="261610"/>
          </a:xfrm>
          <a:prstGeom prst="rect">
            <a:avLst/>
          </a:prstGeom>
          <a:noFill/>
        </p:spPr>
        <p:txBody>
          <a:bodyPr wrap="square">
            <a:spAutoFit/>
          </a:bodyPr>
          <a:lstStyle/>
          <a:p>
            <a:r>
              <a:rPr lang="en-GB" sz="1100" dirty="0">
                <a:hlinkClick r:id="rId5"/>
              </a:rPr>
              <a:t>https://www.raspberrypi.com/documentation/computers/getting-started.html#raspberry-pi-imager</a:t>
            </a:r>
            <a:r>
              <a:rPr lang="en-GB" sz="1100" dirty="0"/>
              <a:t> </a:t>
            </a:r>
          </a:p>
        </p:txBody>
      </p:sp>
    </p:spTree>
    <p:extLst>
      <p:ext uri="{BB962C8B-B14F-4D97-AF65-F5344CB8AC3E}">
        <p14:creationId xmlns:p14="http://schemas.microsoft.com/office/powerpoint/2010/main" val="1247237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7064-D8F9-F519-7A6C-4E9A1CFBF363}"/>
              </a:ext>
            </a:extLst>
          </p:cNvPr>
          <p:cNvSpPr>
            <a:spLocks noGrp="1"/>
          </p:cNvSpPr>
          <p:nvPr>
            <p:ph type="title"/>
          </p:nvPr>
        </p:nvSpPr>
        <p:spPr>
          <a:xfrm>
            <a:off x="898585" y="244356"/>
            <a:ext cx="10515600" cy="1325563"/>
          </a:xfrm>
        </p:spPr>
        <p:txBody>
          <a:bodyPr/>
          <a:lstStyle/>
          <a:p>
            <a:r>
              <a:rPr lang="en-GB" dirty="0"/>
              <a:t>Installing FTDI</a:t>
            </a:r>
          </a:p>
        </p:txBody>
      </p:sp>
      <p:sp>
        <p:nvSpPr>
          <p:cNvPr id="3" name="Content Placeholder 2">
            <a:extLst>
              <a:ext uri="{FF2B5EF4-FFF2-40B4-BE49-F238E27FC236}">
                <a16:creationId xmlns:a16="http://schemas.microsoft.com/office/drawing/2014/main" id="{98C68663-93EF-86A0-5D0E-9CC61C9E1608}"/>
              </a:ext>
            </a:extLst>
          </p:cNvPr>
          <p:cNvSpPr>
            <a:spLocks noGrp="1"/>
          </p:cNvSpPr>
          <p:nvPr>
            <p:ph idx="1"/>
          </p:nvPr>
        </p:nvSpPr>
        <p:spPr>
          <a:xfrm>
            <a:off x="945777" y="1489237"/>
            <a:ext cx="10515600" cy="1213622"/>
          </a:xfrm>
        </p:spPr>
        <p:txBody>
          <a:bodyPr>
            <a:normAutofit/>
          </a:bodyPr>
          <a:lstStyle/>
          <a:p>
            <a:pPr marL="0" indent="0">
              <a:buNone/>
            </a:pPr>
            <a:r>
              <a:rPr lang="en-GB" sz="2600" b="0" i="0" dirty="0">
                <a:solidFill>
                  <a:srgbClr val="0F0F0F"/>
                </a:solidFill>
                <a:effectLst/>
                <a:latin typeface="Söhne"/>
              </a:rPr>
              <a:t>Following instructions from wiki we have some issue with Python version (we now need to use python3 instead of just </a:t>
            </a:r>
            <a:r>
              <a:rPr lang="en-GB" sz="2600" dirty="0">
                <a:solidFill>
                  <a:srgbClr val="0F0F0F"/>
                </a:solidFill>
                <a:latin typeface="Söhne"/>
              </a:rPr>
              <a:t>p</a:t>
            </a:r>
            <a:r>
              <a:rPr lang="en-GB" sz="2600" b="0" i="0" dirty="0">
                <a:solidFill>
                  <a:srgbClr val="0F0F0F"/>
                </a:solidFill>
                <a:effectLst/>
                <a:latin typeface="Söhne"/>
              </a:rPr>
              <a:t>ython) </a:t>
            </a:r>
            <a:endParaRPr lang="en-GB" sz="2600" b="0" i="0" dirty="0">
              <a:solidFill>
                <a:srgbClr val="0F0F0F"/>
              </a:solidFill>
              <a:effectLst/>
              <a:latin typeface="Söhne"/>
              <a:hlinkClick r:id="rId2"/>
            </a:endParaRPr>
          </a:p>
          <a:p>
            <a:pPr marL="0" indent="0">
              <a:buNone/>
            </a:pPr>
            <a:r>
              <a:rPr lang="en-GB" sz="1600" b="0" i="0" dirty="0">
                <a:solidFill>
                  <a:srgbClr val="0F0F0F"/>
                </a:solidFill>
                <a:effectLst/>
                <a:latin typeface="Söhne"/>
                <a:hlinkClick r:id="rId2"/>
              </a:rPr>
              <a:t>https://www.hep.ucl.ac.uk/pbt/wiki/Proton_Calorimetry/Equipment/ZyboZ7_DDC232#Compiling_and_Running_FTDI_Code</a:t>
            </a:r>
            <a:endParaRPr lang="en-GB" sz="1600" b="0" i="0" dirty="0">
              <a:solidFill>
                <a:srgbClr val="0F0F0F"/>
              </a:solidFill>
              <a:effectLst/>
              <a:latin typeface="Söhne"/>
            </a:endParaRPr>
          </a:p>
          <a:p>
            <a:pPr marL="0" indent="0">
              <a:buNone/>
            </a:pPr>
            <a:endParaRPr lang="en-GB" sz="2400" dirty="0"/>
          </a:p>
        </p:txBody>
      </p:sp>
      <p:sp>
        <p:nvSpPr>
          <p:cNvPr id="5" name="TextBox 4">
            <a:extLst>
              <a:ext uri="{FF2B5EF4-FFF2-40B4-BE49-F238E27FC236}">
                <a16:creationId xmlns:a16="http://schemas.microsoft.com/office/drawing/2014/main" id="{93EC1932-5359-059A-17E3-6F208EFE7B0D}"/>
              </a:ext>
            </a:extLst>
          </p:cNvPr>
          <p:cNvSpPr txBox="1"/>
          <p:nvPr/>
        </p:nvSpPr>
        <p:spPr>
          <a:xfrm>
            <a:off x="1158129" y="3429000"/>
            <a:ext cx="10090336" cy="2246769"/>
          </a:xfrm>
          <a:prstGeom prst="rect">
            <a:avLst/>
          </a:prstGeom>
          <a:noFill/>
        </p:spPr>
        <p:txBody>
          <a:bodyPr wrap="square">
            <a:spAutoFit/>
          </a:bodyPr>
          <a:lstStyle/>
          <a:p>
            <a:pPr marL="0" indent="0">
              <a:buNone/>
            </a:pPr>
            <a:r>
              <a:rPr lang="en-GB" sz="1400" dirty="0" err="1">
                <a:solidFill>
                  <a:srgbClr val="000000"/>
                </a:solidFill>
                <a:latin typeface="Menlo" panose="020B0609030804020204" pitchFamily="49" charset="0"/>
              </a:rPr>
              <a:t>sudo</a:t>
            </a:r>
            <a:r>
              <a:rPr lang="en-GB" sz="1400" dirty="0">
                <a:solidFill>
                  <a:srgbClr val="000000"/>
                </a:solidFill>
                <a:latin typeface="Menlo" panose="020B0609030804020204" pitchFamily="49" charset="0"/>
              </a:rPr>
              <a:t> apt-get install build-essential git-core </a:t>
            </a:r>
            <a:r>
              <a:rPr lang="en-GB" sz="1400" dirty="0" err="1">
                <a:solidFill>
                  <a:srgbClr val="000000"/>
                </a:solidFill>
                <a:latin typeface="Menlo" panose="020B0609030804020204" pitchFamily="49" charset="0"/>
              </a:rPr>
              <a:t>cmake</a:t>
            </a:r>
            <a:r>
              <a:rPr lang="en-GB" sz="1400" dirty="0">
                <a:solidFill>
                  <a:srgbClr val="000000"/>
                </a:solidFill>
                <a:latin typeface="Menlo" panose="020B0609030804020204" pitchFamily="49" charset="0"/>
              </a:rPr>
              <a:t> </a:t>
            </a:r>
            <a:r>
              <a:rPr lang="en-GB" sz="1400" dirty="0" err="1">
                <a:solidFill>
                  <a:srgbClr val="000000"/>
                </a:solidFill>
                <a:latin typeface="Menlo" panose="020B0609030804020204" pitchFamily="49" charset="0"/>
              </a:rPr>
              <a:t>doxygen</a:t>
            </a:r>
            <a:r>
              <a:rPr lang="en-GB" sz="1400" dirty="0">
                <a:solidFill>
                  <a:srgbClr val="000000"/>
                </a:solidFill>
                <a:latin typeface="Menlo" panose="020B0609030804020204" pitchFamily="49" charset="0"/>
              </a:rPr>
              <a:t> </a:t>
            </a:r>
          </a:p>
          <a:p>
            <a:pPr marL="0" indent="0">
              <a:buNone/>
            </a:pPr>
            <a:r>
              <a:rPr lang="en-GB" sz="1400" dirty="0" err="1">
                <a:solidFill>
                  <a:srgbClr val="000000"/>
                </a:solidFill>
                <a:latin typeface="Menlo" panose="020B0609030804020204" pitchFamily="49" charset="0"/>
              </a:rPr>
              <a:t>sudo</a:t>
            </a:r>
            <a:r>
              <a:rPr lang="en-GB" sz="1400" dirty="0">
                <a:solidFill>
                  <a:srgbClr val="000000"/>
                </a:solidFill>
                <a:latin typeface="Menlo" panose="020B0609030804020204" pitchFamily="49" charset="0"/>
              </a:rPr>
              <a:t> apt-get install libusb-1.0 </a:t>
            </a:r>
            <a:r>
              <a:rPr lang="en-GB" sz="1400" dirty="0" err="1">
                <a:solidFill>
                  <a:srgbClr val="000000"/>
                </a:solidFill>
                <a:latin typeface="Menlo" panose="020B0609030804020204" pitchFamily="49" charset="0"/>
              </a:rPr>
              <a:t>libconfuse</a:t>
            </a:r>
            <a:r>
              <a:rPr lang="en-GB" sz="1400" dirty="0">
                <a:solidFill>
                  <a:srgbClr val="000000"/>
                </a:solidFill>
                <a:latin typeface="Menlo" panose="020B0609030804020204" pitchFamily="49" charset="0"/>
              </a:rPr>
              <a:t>-dev swig python</a:t>
            </a:r>
            <a:r>
              <a:rPr lang="en-GB" sz="1400" dirty="0">
                <a:solidFill>
                  <a:srgbClr val="000000"/>
                </a:solidFill>
                <a:highlight>
                  <a:srgbClr val="FFFF00"/>
                </a:highlight>
                <a:latin typeface="Menlo" panose="020B0609030804020204" pitchFamily="49" charset="0"/>
              </a:rPr>
              <a:t>3</a:t>
            </a:r>
            <a:r>
              <a:rPr lang="en-GB" sz="1400" dirty="0">
                <a:solidFill>
                  <a:srgbClr val="000000"/>
                </a:solidFill>
                <a:latin typeface="Menlo" panose="020B0609030804020204" pitchFamily="49" charset="0"/>
              </a:rPr>
              <a:t>-dev </a:t>
            </a:r>
            <a:r>
              <a:rPr lang="en-GB" sz="1400" dirty="0" err="1">
                <a:solidFill>
                  <a:srgbClr val="000000"/>
                </a:solidFill>
                <a:latin typeface="Menlo" panose="020B0609030804020204" pitchFamily="49" charset="0"/>
              </a:rPr>
              <a:t>libboost</a:t>
            </a:r>
            <a:r>
              <a:rPr lang="en-GB" sz="1400" dirty="0">
                <a:solidFill>
                  <a:srgbClr val="000000"/>
                </a:solidFill>
                <a:latin typeface="Menlo" panose="020B0609030804020204" pitchFamily="49" charset="0"/>
              </a:rPr>
              <a:t>-all-dev</a:t>
            </a:r>
          </a:p>
          <a:p>
            <a:pPr marL="0" indent="0" algn="l">
              <a:buNone/>
            </a:pPr>
            <a:r>
              <a:rPr lang="en-GB" sz="1400" dirty="0" err="1">
                <a:solidFill>
                  <a:srgbClr val="000000"/>
                </a:solidFill>
                <a:latin typeface="Menlo" panose="020B0609030804020204" pitchFamily="49" charset="0"/>
              </a:rPr>
              <a:t>mkdir</a:t>
            </a:r>
            <a:r>
              <a:rPr lang="en-GB" sz="1400" dirty="0">
                <a:solidFill>
                  <a:srgbClr val="000000"/>
                </a:solidFill>
                <a:latin typeface="Menlo" panose="020B0609030804020204" pitchFamily="49" charset="0"/>
              </a:rPr>
              <a:t> </a:t>
            </a:r>
            <a:r>
              <a:rPr lang="en-GB" sz="1400" dirty="0" err="1">
                <a:solidFill>
                  <a:srgbClr val="000000"/>
                </a:solidFill>
                <a:latin typeface="Menlo" panose="020B0609030804020204" pitchFamily="49" charset="0"/>
              </a:rPr>
              <a:t>libftdi</a:t>
            </a:r>
            <a:endParaRPr lang="en-GB" sz="1400" dirty="0">
              <a:solidFill>
                <a:srgbClr val="000000"/>
              </a:solidFill>
              <a:latin typeface="Menlo" panose="020B0609030804020204" pitchFamily="49" charset="0"/>
            </a:endParaRPr>
          </a:p>
          <a:p>
            <a:pPr marL="0" indent="0" algn="l">
              <a:buNone/>
            </a:pPr>
            <a:r>
              <a:rPr lang="en-GB" sz="1400" dirty="0">
                <a:solidFill>
                  <a:srgbClr val="000000"/>
                </a:solidFill>
                <a:latin typeface="Menlo" panose="020B0609030804020204" pitchFamily="49" charset="0"/>
              </a:rPr>
              <a:t>cd </a:t>
            </a:r>
            <a:r>
              <a:rPr lang="en-GB" sz="1400" dirty="0" err="1">
                <a:solidFill>
                  <a:srgbClr val="000000"/>
                </a:solidFill>
                <a:latin typeface="Menlo" panose="020B0609030804020204" pitchFamily="49" charset="0"/>
              </a:rPr>
              <a:t>libftdi</a:t>
            </a:r>
            <a:endParaRPr lang="en-GB" sz="1400" dirty="0">
              <a:solidFill>
                <a:srgbClr val="000000"/>
              </a:solidFill>
              <a:latin typeface="Menlo" panose="020B0609030804020204" pitchFamily="49" charset="0"/>
            </a:endParaRPr>
          </a:p>
          <a:p>
            <a:pPr marL="0" indent="0" algn="l">
              <a:buNone/>
            </a:pPr>
            <a:r>
              <a:rPr lang="en-GB" sz="1400" dirty="0">
                <a:solidFill>
                  <a:srgbClr val="000000"/>
                </a:solidFill>
                <a:latin typeface="Menlo" panose="020B0609030804020204" pitchFamily="49" charset="0"/>
              </a:rPr>
              <a:t>git clone git://developer.intra2net.com/</a:t>
            </a:r>
            <a:r>
              <a:rPr lang="en-GB" sz="1400" dirty="0" err="1">
                <a:solidFill>
                  <a:srgbClr val="000000"/>
                </a:solidFill>
                <a:latin typeface="Menlo" panose="020B0609030804020204" pitchFamily="49" charset="0"/>
              </a:rPr>
              <a:t>libftdi</a:t>
            </a:r>
            <a:endParaRPr lang="en-GB" sz="1400" dirty="0">
              <a:solidFill>
                <a:srgbClr val="000000"/>
              </a:solidFill>
              <a:latin typeface="Menlo" panose="020B0609030804020204" pitchFamily="49" charset="0"/>
            </a:endParaRPr>
          </a:p>
          <a:p>
            <a:pPr marL="0" indent="0" algn="l">
              <a:buNone/>
            </a:pPr>
            <a:r>
              <a:rPr lang="en-GB" sz="1400" dirty="0">
                <a:solidFill>
                  <a:srgbClr val="000000"/>
                </a:solidFill>
                <a:latin typeface="Menlo" panose="020B0609030804020204" pitchFamily="49" charset="0"/>
              </a:rPr>
              <a:t>mv </a:t>
            </a:r>
            <a:r>
              <a:rPr lang="en-GB" sz="1400" dirty="0" err="1">
                <a:solidFill>
                  <a:srgbClr val="000000"/>
                </a:solidFill>
                <a:latin typeface="Menlo" panose="020B0609030804020204" pitchFamily="49" charset="0"/>
              </a:rPr>
              <a:t>libftdi</a:t>
            </a:r>
            <a:r>
              <a:rPr lang="en-GB" sz="1400" dirty="0">
                <a:solidFill>
                  <a:srgbClr val="000000"/>
                </a:solidFill>
                <a:latin typeface="Menlo" panose="020B0609030804020204" pitchFamily="49" charset="0"/>
              </a:rPr>
              <a:t> </a:t>
            </a:r>
            <a:r>
              <a:rPr lang="en-GB" sz="1400" dirty="0" err="1">
                <a:solidFill>
                  <a:srgbClr val="000000"/>
                </a:solidFill>
                <a:latin typeface="Menlo" panose="020B0609030804020204" pitchFamily="49" charset="0"/>
              </a:rPr>
              <a:t>src</a:t>
            </a:r>
            <a:endParaRPr lang="en-GB" sz="1400" dirty="0">
              <a:solidFill>
                <a:srgbClr val="000000"/>
              </a:solidFill>
              <a:latin typeface="Menlo" panose="020B0609030804020204" pitchFamily="49" charset="0"/>
            </a:endParaRPr>
          </a:p>
          <a:p>
            <a:pPr marL="0" indent="0" algn="l">
              <a:buNone/>
            </a:pPr>
            <a:r>
              <a:rPr lang="en-GB" sz="1400" dirty="0" err="1">
                <a:solidFill>
                  <a:srgbClr val="000000"/>
                </a:solidFill>
                <a:latin typeface="Menlo" panose="020B0609030804020204" pitchFamily="49" charset="0"/>
              </a:rPr>
              <a:t>mkdir</a:t>
            </a:r>
            <a:r>
              <a:rPr lang="en-GB" sz="1400" dirty="0">
                <a:solidFill>
                  <a:srgbClr val="000000"/>
                </a:solidFill>
                <a:latin typeface="Menlo" panose="020B0609030804020204" pitchFamily="49" charset="0"/>
              </a:rPr>
              <a:t> build</a:t>
            </a:r>
          </a:p>
          <a:p>
            <a:pPr marL="0" indent="0" algn="l">
              <a:buNone/>
            </a:pPr>
            <a:r>
              <a:rPr lang="en-GB" sz="1400" dirty="0">
                <a:solidFill>
                  <a:srgbClr val="000000"/>
                </a:solidFill>
                <a:latin typeface="Menlo" panose="020B0609030804020204" pitchFamily="49" charset="0"/>
              </a:rPr>
              <a:t>cd build</a:t>
            </a:r>
          </a:p>
          <a:p>
            <a:pPr marL="0" indent="0" algn="l">
              <a:buNone/>
            </a:pPr>
            <a:r>
              <a:rPr lang="en-GB" sz="1400" dirty="0" err="1">
                <a:solidFill>
                  <a:srgbClr val="000000"/>
                </a:solidFill>
                <a:latin typeface="Menlo" panose="020B0609030804020204" pitchFamily="49" charset="0"/>
              </a:rPr>
              <a:t>cmake</a:t>
            </a:r>
            <a:r>
              <a:rPr lang="en-GB" sz="1400" dirty="0">
                <a:solidFill>
                  <a:srgbClr val="000000"/>
                </a:solidFill>
                <a:latin typeface="Menlo" panose="020B0609030804020204" pitchFamily="49" charset="0"/>
              </a:rPr>
              <a:t> -DCMAKE_INSTALL_PREFIX="/</a:t>
            </a:r>
            <a:r>
              <a:rPr lang="en-GB" sz="1400" dirty="0" err="1">
                <a:solidFill>
                  <a:srgbClr val="000000"/>
                </a:solidFill>
                <a:latin typeface="Menlo" panose="020B0609030804020204" pitchFamily="49" charset="0"/>
              </a:rPr>
              <a:t>usr</a:t>
            </a:r>
            <a:r>
              <a:rPr lang="en-GB" sz="1400" dirty="0">
                <a:solidFill>
                  <a:srgbClr val="000000"/>
                </a:solidFill>
                <a:latin typeface="Menlo" panose="020B0609030804020204" pitchFamily="49" charset="0"/>
              </a:rPr>
              <a:t>" ../</a:t>
            </a:r>
            <a:r>
              <a:rPr lang="en-GB" sz="1400" dirty="0" err="1">
                <a:solidFill>
                  <a:srgbClr val="000000"/>
                </a:solidFill>
                <a:latin typeface="Menlo" panose="020B0609030804020204" pitchFamily="49" charset="0"/>
              </a:rPr>
              <a:t>src</a:t>
            </a:r>
            <a:endParaRPr lang="en-GB" sz="1400" dirty="0">
              <a:solidFill>
                <a:srgbClr val="000000"/>
              </a:solidFill>
              <a:latin typeface="Menlo" panose="020B0609030804020204" pitchFamily="49" charset="0"/>
            </a:endParaRPr>
          </a:p>
          <a:p>
            <a:pPr marL="0" indent="0" algn="l">
              <a:buNone/>
            </a:pPr>
            <a:r>
              <a:rPr lang="en-GB" sz="1400" dirty="0" err="1">
                <a:solidFill>
                  <a:srgbClr val="000000"/>
                </a:solidFill>
                <a:latin typeface="Menlo" panose="020B0609030804020204" pitchFamily="49" charset="0"/>
              </a:rPr>
              <a:t>sudo</a:t>
            </a:r>
            <a:r>
              <a:rPr lang="en-GB" sz="1400" dirty="0">
                <a:solidFill>
                  <a:srgbClr val="000000"/>
                </a:solidFill>
                <a:latin typeface="Menlo" panose="020B0609030804020204" pitchFamily="49" charset="0"/>
              </a:rPr>
              <a:t> make install -j4</a:t>
            </a:r>
          </a:p>
        </p:txBody>
      </p:sp>
      <p:sp>
        <p:nvSpPr>
          <p:cNvPr id="7" name="TextBox 6">
            <a:extLst>
              <a:ext uri="{FF2B5EF4-FFF2-40B4-BE49-F238E27FC236}">
                <a16:creationId xmlns:a16="http://schemas.microsoft.com/office/drawing/2014/main" id="{23D3FC80-91AF-DDC1-4C3C-C2AA30DB6699}"/>
              </a:ext>
            </a:extLst>
          </p:cNvPr>
          <p:cNvSpPr txBox="1"/>
          <p:nvPr/>
        </p:nvSpPr>
        <p:spPr>
          <a:xfrm>
            <a:off x="945777" y="2906823"/>
            <a:ext cx="6094878" cy="430887"/>
          </a:xfrm>
          <a:prstGeom prst="rect">
            <a:avLst/>
          </a:prstGeom>
          <a:noFill/>
        </p:spPr>
        <p:txBody>
          <a:bodyPr wrap="square">
            <a:spAutoFit/>
          </a:bodyPr>
          <a:lstStyle/>
          <a:p>
            <a:pPr marL="0" indent="0">
              <a:buNone/>
            </a:pPr>
            <a:r>
              <a:rPr lang="en-GB" sz="2200" b="0" i="0" dirty="0">
                <a:solidFill>
                  <a:srgbClr val="0F0F0F"/>
                </a:solidFill>
                <a:effectLst/>
                <a:latin typeface="Söhne"/>
              </a:rPr>
              <a:t>Installation process:</a:t>
            </a:r>
            <a:endParaRPr lang="en-GB" sz="2200" b="0" i="0" dirty="0">
              <a:solidFill>
                <a:srgbClr val="0F0F0F"/>
              </a:solidFill>
              <a:effectLst/>
              <a:latin typeface="Söhne"/>
              <a:hlinkClick r:id="rId2"/>
            </a:endParaRPr>
          </a:p>
        </p:txBody>
      </p:sp>
    </p:spTree>
    <p:extLst>
      <p:ext uri="{BB962C8B-B14F-4D97-AF65-F5344CB8AC3E}">
        <p14:creationId xmlns:p14="http://schemas.microsoft.com/office/powerpoint/2010/main" val="2220020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47490-8910-C003-E64A-7AAD2DEE474D}"/>
              </a:ext>
            </a:extLst>
          </p:cNvPr>
          <p:cNvSpPr>
            <a:spLocks noGrp="1"/>
          </p:cNvSpPr>
          <p:nvPr>
            <p:ph idx="1"/>
          </p:nvPr>
        </p:nvSpPr>
        <p:spPr>
          <a:xfrm>
            <a:off x="898585" y="1541176"/>
            <a:ext cx="10515600" cy="1432567"/>
          </a:xfrm>
        </p:spPr>
        <p:txBody>
          <a:bodyPr/>
          <a:lstStyle/>
          <a:p>
            <a:pPr marL="0" indent="0">
              <a:buNone/>
            </a:pPr>
            <a:r>
              <a:rPr lang="en-GB" sz="2600" dirty="0">
                <a:solidFill>
                  <a:srgbClr val="0F0F0F"/>
                </a:solidFill>
                <a:latin typeface="Söhne"/>
              </a:rPr>
              <a:t>Copying the </a:t>
            </a:r>
            <a:r>
              <a:rPr lang="en-GB" sz="2600" dirty="0" err="1">
                <a:solidFill>
                  <a:srgbClr val="0F0F0F"/>
                </a:solidFill>
                <a:latin typeface="Söhne"/>
              </a:rPr>
              <a:t>PhotodiodeCode</a:t>
            </a:r>
            <a:r>
              <a:rPr lang="en-GB" sz="2600" dirty="0">
                <a:solidFill>
                  <a:srgbClr val="0F0F0F"/>
                </a:solidFill>
                <a:latin typeface="Söhne"/>
              </a:rPr>
              <a:t> folder code from pi4 into pi5. We face some compilation issues: installation libraries are different, so the code needs to be compiled as follows</a:t>
            </a:r>
          </a:p>
        </p:txBody>
      </p:sp>
      <p:pic>
        <p:nvPicPr>
          <p:cNvPr id="5" name="Picture 4" descr="A white paper with black text&#10;&#10;Description automatically generated">
            <a:extLst>
              <a:ext uri="{FF2B5EF4-FFF2-40B4-BE49-F238E27FC236}">
                <a16:creationId xmlns:a16="http://schemas.microsoft.com/office/drawing/2014/main" id="{BFFF072C-EB44-BA95-6DBA-7ED3AC829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416" y="2761924"/>
            <a:ext cx="7772400" cy="2038259"/>
          </a:xfrm>
          <a:prstGeom prst="rect">
            <a:avLst/>
          </a:prstGeom>
        </p:spPr>
      </p:pic>
      <p:sp>
        <p:nvSpPr>
          <p:cNvPr id="2" name="Title 1">
            <a:extLst>
              <a:ext uri="{FF2B5EF4-FFF2-40B4-BE49-F238E27FC236}">
                <a16:creationId xmlns:a16="http://schemas.microsoft.com/office/drawing/2014/main" id="{4603EB20-A02F-239C-26E4-062E69AE2BA3}"/>
              </a:ext>
            </a:extLst>
          </p:cNvPr>
          <p:cNvSpPr>
            <a:spLocks noGrp="1"/>
          </p:cNvSpPr>
          <p:nvPr>
            <p:ph type="title"/>
          </p:nvPr>
        </p:nvSpPr>
        <p:spPr>
          <a:xfrm>
            <a:off x="898585" y="244356"/>
            <a:ext cx="10515600" cy="1325563"/>
          </a:xfrm>
        </p:spPr>
        <p:txBody>
          <a:bodyPr/>
          <a:lstStyle/>
          <a:p>
            <a:r>
              <a:rPr lang="en-GB" dirty="0"/>
              <a:t>Compiling FTDI code</a:t>
            </a:r>
          </a:p>
        </p:txBody>
      </p:sp>
      <p:pic>
        <p:nvPicPr>
          <p:cNvPr id="7" name="Picture 6">
            <a:extLst>
              <a:ext uri="{FF2B5EF4-FFF2-40B4-BE49-F238E27FC236}">
                <a16:creationId xmlns:a16="http://schemas.microsoft.com/office/drawing/2014/main" id="{22DC4BD7-29DB-8C63-EB11-C07D38A5F828}"/>
              </a:ext>
            </a:extLst>
          </p:cNvPr>
          <p:cNvPicPr>
            <a:picLocks noChangeAspect="1"/>
          </p:cNvPicPr>
          <p:nvPr/>
        </p:nvPicPr>
        <p:blipFill rotWithShape="1">
          <a:blip r:embed="rId3"/>
          <a:srcRect l="4095" t="61147" r="50000" b="21857"/>
          <a:stretch/>
        </p:blipFill>
        <p:spPr>
          <a:xfrm>
            <a:off x="4932277" y="5176231"/>
            <a:ext cx="6878723" cy="1432567"/>
          </a:xfrm>
          <a:prstGeom prst="rect">
            <a:avLst/>
          </a:prstGeom>
        </p:spPr>
      </p:pic>
      <p:sp>
        <p:nvSpPr>
          <p:cNvPr id="8" name="Rectangle 7">
            <a:extLst>
              <a:ext uri="{FF2B5EF4-FFF2-40B4-BE49-F238E27FC236}">
                <a16:creationId xmlns:a16="http://schemas.microsoft.com/office/drawing/2014/main" id="{4ED6AD4E-FA19-514C-06BC-E42AFA110575}"/>
              </a:ext>
            </a:extLst>
          </p:cNvPr>
          <p:cNvSpPr/>
          <p:nvPr/>
        </p:nvSpPr>
        <p:spPr>
          <a:xfrm>
            <a:off x="1788459" y="4282887"/>
            <a:ext cx="7032812" cy="275755"/>
          </a:xfrm>
          <a:prstGeom prst="rect">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a:extLst>
              <a:ext uri="{FF2B5EF4-FFF2-40B4-BE49-F238E27FC236}">
                <a16:creationId xmlns:a16="http://schemas.microsoft.com/office/drawing/2014/main" id="{DB455352-F86E-2F12-3833-EE4048DD578D}"/>
              </a:ext>
            </a:extLst>
          </p:cNvPr>
          <p:cNvSpPr txBox="1">
            <a:spLocks/>
          </p:cNvSpPr>
          <p:nvPr/>
        </p:nvSpPr>
        <p:spPr>
          <a:xfrm>
            <a:off x="547603" y="5425433"/>
            <a:ext cx="4472079" cy="14325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rgbClr val="0F0F0F"/>
                </a:solidFill>
                <a:latin typeface="Söhne"/>
              </a:rPr>
              <a:t>This gives the warning on the right but creates the executable</a:t>
            </a:r>
          </a:p>
        </p:txBody>
      </p:sp>
    </p:spTree>
    <p:extLst>
      <p:ext uri="{BB962C8B-B14F-4D97-AF65-F5344CB8AC3E}">
        <p14:creationId xmlns:p14="http://schemas.microsoft.com/office/powerpoint/2010/main" val="167214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EB20-A02F-239C-26E4-062E69AE2BA3}"/>
              </a:ext>
            </a:extLst>
          </p:cNvPr>
          <p:cNvSpPr>
            <a:spLocks noGrp="1"/>
          </p:cNvSpPr>
          <p:nvPr>
            <p:ph type="title"/>
          </p:nvPr>
        </p:nvSpPr>
        <p:spPr>
          <a:xfrm>
            <a:off x="898585" y="244356"/>
            <a:ext cx="10515600" cy="1325563"/>
          </a:xfrm>
        </p:spPr>
        <p:txBody>
          <a:bodyPr/>
          <a:lstStyle/>
          <a:p>
            <a:r>
              <a:rPr lang="en-GB" dirty="0"/>
              <a:t>DAQ: acquisition with </a:t>
            </a:r>
            <a:r>
              <a:rPr lang="en-GB" dirty="0" err="1"/>
              <a:t>nexys</a:t>
            </a:r>
            <a:endParaRPr lang="en-GB" dirty="0"/>
          </a:p>
        </p:txBody>
      </p:sp>
      <p:sp>
        <p:nvSpPr>
          <p:cNvPr id="4" name="Content Placeholder 2">
            <a:extLst>
              <a:ext uri="{FF2B5EF4-FFF2-40B4-BE49-F238E27FC236}">
                <a16:creationId xmlns:a16="http://schemas.microsoft.com/office/drawing/2014/main" id="{0822A8CC-6C31-8C3A-4283-B19ABDC1A7C6}"/>
              </a:ext>
            </a:extLst>
          </p:cNvPr>
          <p:cNvSpPr txBox="1">
            <a:spLocks/>
          </p:cNvSpPr>
          <p:nvPr/>
        </p:nvSpPr>
        <p:spPr>
          <a:xfrm>
            <a:off x="990601" y="1465729"/>
            <a:ext cx="10515600" cy="5029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solidFill>
                  <a:srgbClr val="111827"/>
                </a:solidFill>
                <a:latin typeface="Söhne Mono"/>
              </a:rPr>
              <a:t>- 1</a:t>
            </a:r>
            <a:r>
              <a:rPr lang="en-GB" sz="2400" baseline="30000" dirty="0">
                <a:solidFill>
                  <a:srgbClr val="111827"/>
                </a:solidFill>
                <a:latin typeface="Söhne Mono"/>
              </a:rPr>
              <a:t>st</a:t>
            </a:r>
            <a:r>
              <a:rPr lang="en-GB" sz="2400" dirty="0">
                <a:solidFill>
                  <a:srgbClr val="111827"/>
                </a:solidFill>
                <a:latin typeface="Söhne Mono"/>
              </a:rPr>
              <a:t> test: acquiring 100k measurements, no visualisation. The average time per read is 223us (higher than 170us from the NUC, but lower than the 270us from pi4) </a:t>
            </a:r>
          </a:p>
          <a:p>
            <a:pPr marL="0" indent="0" algn="ctr">
              <a:buNone/>
            </a:pPr>
            <a:r>
              <a:rPr lang="en-GB" sz="1600" dirty="0">
                <a:solidFill>
                  <a:srgbClr val="000000"/>
                </a:solidFill>
                <a:effectLst/>
                <a:latin typeface="Menlo" panose="020B0609030804020204" pitchFamily="49" charset="0"/>
              </a:rPr>
              <a:t>./FTDI </a:t>
            </a:r>
            <a:r>
              <a:rPr lang="en-GB" sz="1600" dirty="0" err="1">
                <a:solidFill>
                  <a:srgbClr val="000000"/>
                </a:solidFill>
                <a:effectLst/>
                <a:latin typeface="Menlo" panose="020B0609030804020204" pitchFamily="49" charset="0"/>
              </a:rPr>
              <a:t>nexys</a:t>
            </a:r>
            <a:r>
              <a:rPr lang="en-GB" sz="1600" dirty="0">
                <a:solidFill>
                  <a:srgbClr val="000000"/>
                </a:solidFill>
                <a:effectLst/>
                <a:latin typeface="Menlo" panose="020B0609030804020204" pitchFamily="49" charset="0"/>
              </a:rPr>
              <a:t> 1 350 170 10000 50 </a:t>
            </a:r>
            <a:r>
              <a:rPr lang="en-GB" sz="1600" dirty="0" err="1">
                <a:solidFill>
                  <a:srgbClr val="000000"/>
                </a:solidFill>
                <a:effectLst/>
                <a:latin typeface="Menlo" panose="020B0609030804020204" pitchFamily="49" charset="0"/>
              </a:rPr>
              <a:t>test.txt</a:t>
            </a:r>
            <a:r>
              <a:rPr lang="en-GB" sz="1600" dirty="0">
                <a:solidFill>
                  <a:srgbClr val="000000"/>
                </a:solidFill>
                <a:effectLst/>
                <a:latin typeface="Menlo" panose="020B0609030804020204" pitchFamily="49" charset="0"/>
              </a:rPr>
              <a:t> </a:t>
            </a:r>
            <a:r>
              <a:rPr lang="en-GB" sz="1600" dirty="0" err="1">
                <a:solidFill>
                  <a:srgbClr val="000000"/>
                </a:solidFill>
                <a:effectLst/>
                <a:latin typeface="Menlo" panose="020B0609030804020204" pitchFamily="49" charset="0"/>
              </a:rPr>
              <a:t>revB</a:t>
            </a:r>
            <a:r>
              <a:rPr lang="en-GB" sz="1600" dirty="0">
                <a:solidFill>
                  <a:srgbClr val="000000"/>
                </a:solidFill>
                <a:effectLst/>
                <a:latin typeface="Menlo" panose="020B0609030804020204" pitchFamily="49" charset="0"/>
              </a:rPr>
              <a:t> </a:t>
            </a:r>
          </a:p>
          <a:p>
            <a:pPr marL="0" indent="0" algn="ctr">
              <a:buNone/>
            </a:pPr>
            <a:endParaRPr lang="en-GB" sz="1600" dirty="0">
              <a:solidFill>
                <a:srgbClr val="000000"/>
              </a:solidFill>
              <a:effectLst/>
              <a:latin typeface="Menlo" panose="020B0609030804020204" pitchFamily="49" charset="0"/>
            </a:endParaRPr>
          </a:p>
          <a:p>
            <a:pPr marL="0" indent="0">
              <a:buNone/>
            </a:pPr>
            <a:r>
              <a:rPr lang="en-GB" sz="1600" dirty="0">
                <a:solidFill>
                  <a:srgbClr val="111827"/>
                </a:solidFill>
                <a:latin typeface="Söhne Mono"/>
              </a:rPr>
              <a:t>- </a:t>
            </a:r>
            <a:r>
              <a:rPr lang="en-GB" sz="2400" dirty="0">
                <a:solidFill>
                  <a:srgbClr val="111827"/>
                </a:solidFill>
                <a:latin typeface="Söhne Mono"/>
              </a:rPr>
              <a:t>2</a:t>
            </a:r>
            <a:r>
              <a:rPr lang="en-GB" sz="2400" baseline="30000" dirty="0">
                <a:solidFill>
                  <a:srgbClr val="111827"/>
                </a:solidFill>
                <a:latin typeface="Söhne Mono"/>
              </a:rPr>
              <a:t>nd</a:t>
            </a:r>
            <a:r>
              <a:rPr lang="en-GB" sz="2400" dirty="0">
                <a:solidFill>
                  <a:srgbClr val="111827"/>
                </a:solidFill>
                <a:latin typeface="Söhne Mono"/>
              </a:rPr>
              <a:t> test: acquiring 100k measurements, with visualisation. We need to compile </a:t>
            </a:r>
            <a:r>
              <a:rPr lang="en-GB" sz="2400" dirty="0" err="1">
                <a:solidFill>
                  <a:srgbClr val="111827"/>
                </a:solidFill>
                <a:latin typeface="Söhne Mono"/>
              </a:rPr>
              <a:t>liveplot</a:t>
            </a:r>
            <a:r>
              <a:rPr lang="en-GB" sz="2400" dirty="0">
                <a:solidFill>
                  <a:srgbClr val="111827"/>
                </a:solidFill>
                <a:latin typeface="Söhne Mono"/>
              </a:rPr>
              <a:t>, but to do so we have to install root before. The installation is slightly different than it is with Raspbian, details of the process can be found here:</a:t>
            </a:r>
          </a:p>
          <a:p>
            <a:pPr marL="0" indent="0">
              <a:buNone/>
            </a:pPr>
            <a:r>
              <a:rPr lang="en-GB" sz="1800" b="0" i="0" dirty="0">
                <a:solidFill>
                  <a:srgbClr val="000000"/>
                </a:solidFill>
                <a:effectLst/>
                <a:latin typeface="Arial" panose="020B0604020202020204" pitchFamily="34" charset="0"/>
                <a:hlinkClick r:id="rId2"/>
              </a:rPr>
              <a:t>https://www.hep.ucl.ac.uk/pbt/wiki/Software/ROOT#Local_Installation_on_Raspbian</a:t>
            </a:r>
            <a:r>
              <a:rPr lang="en-GB" sz="1800" b="0" i="0" dirty="0">
                <a:solidFill>
                  <a:srgbClr val="111827"/>
                </a:solidFill>
                <a:effectLst/>
                <a:latin typeface="Söhne Mono"/>
              </a:rPr>
              <a:t> </a:t>
            </a:r>
          </a:p>
          <a:p>
            <a:pPr marL="0" indent="0">
              <a:buNone/>
            </a:pPr>
            <a:endParaRPr lang="en-GB" sz="2400" dirty="0">
              <a:solidFill>
                <a:srgbClr val="111827"/>
              </a:solidFill>
              <a:latin typeface="Söhne Mono"/>
            </a:endParaRPr>
          </a:p>
          <a:p>
            <a:pPr marL="0" indent="0">
              <a:buNone/>
            </a:pPr>
            <a:r>
              <a:rPr lang="en-GB" sz="2400" dirty="0">
                <a:solidFill>
                  <a:srgbClr val="111827"/>
                </a:solidFill>
                <a:latin typeface="Söhne Mono"/>
              </a:rPr>
              <a:t>We can then compile </a:t>
            </a:r>
            <a:r>
              <a:rPr lang="en-GB" sz="2400" dirty="0" err="1">
                <a:solidFill>
                  <a:srgbClr val="111827"/>
                </a:solidFill>
                <a:latin typeface="Söhne Mono"/>
              </a:rPr>
              <a:t>livePlot</a:t>
            </a:r>
            <a:r>
              <a:rPr lang="en-GB" sz="2400" dirty="0">
                <a:solidFill>
                  <a:srgbClr val="111827"/>
                </a:solidFill>
                <a:latin typeface="Söhne Mono"/>
              </a:rPr>
              <a:t> script + acquire and visualise data with </a:t>
            </a:r>
            <a:r>
              <a:rPr lang="en-GB" sz="2400" dirty="0" err="1">
                <a:solidFill>
                  <a:srgbClr val="111827"/>
                </a:solidFill>
                <a:latin typeface="Söhne Mono"/>
              </a:rPr>
              <a:t>prog.sh</a:t>
            </a:r>
            <a:endParaRPr lang="en-GB" sz="2400" dirty="0">
              <a:solidFill>
                <a:srgbClr val="111827"/>
              </a:solidFill>
              <a:latin typeface="Söhne Mono"/>
            </a:endParaRPr>
          </a:p>
          <a:p>
            <a:pPr marL="0" indent="0" algn="ctr">
              <a:lnSpc>
                <a:spcPct val="100000"/>
              </a:lnSpc>
              <a:buNone/>
            </a:pPr>
            <a:r>
              <a:rPr lang="en-GB" sz="1600" dirty="0">
                <a:solidFill>
                  <a:srgbClr val="000000"/>
                </a:solidFill>
                <a:latin typeface="Menlo" panose="020B0609030804020204" pitchFamily="49" charset="0"/>
              </a:rPr>
              <a:t>g++ -o livePlot2 </a:t>
            </a:r>
            <a:r>
              <a:rPr lang="en-GB" sz="1600" dirty="0" err="1">
                <a:solidFill>
                  <a:srgbClr val="000000"/>
                </a:solidFill>
                <a:latin typeface="Menlo" panose="020B0609030804020204" pitchFamily="49" charset="0"/>
              </a:rPr>
              <a:t>livePlot.cpp</a:t>
            </a:r>
            <a:r>
              <a:rPr lang="en-GB" sz="1600" dirty="0">
                <a:solidFill>
                  <a:srgbClr val="000000"/>
                </a:solidFill>
                <a:latin typeface="Menlo" panose="020B0609030804020204" pitchFamily="49" charset="0"/>
              </a:rPr>
              <a:t> `root-config --</a:t>
            </a:r>
            <a:r>
              <a:rPr lang="en-GB" sz="1600" dirty="0" err="1">
                <a:solidFill>
                  <a:srgbClr val="000000"/>
                </a:solidFill>
                <a:latin typeface="Menlo" panose="020B0609030804020204" pitchFamily="49" charset="0"/>
              </a:rPr>
              <a:t>cflags</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glibs</a:t>
            </a:r>
            <a:r>
              <a:rPr lang="en-GB" sz="1600" dirty="0">
                <a:solidFill>
                  <a:srgbClr val="000000"/>
                </a:solidFill>
                <a:latin typeface="Menlo" panose="020B0609030804020204" pitchFamily="49" charset="0"/>
              </a:rPr>
              <a:t>` -O3 -</a:t>
            </a:r>
            <a:r>
              <a:rPr lang="en-GB" sz="1600" dirty="0" err="1">
                <a:solidFill>
                  <a:srgbClr val="000000"/>
                </a:solidFill>
                <a:latin typeface="Menlo" panose="020B0609030804020204" pitchFamily="49" charset="0"/>
              </a:rPr>
              <a:t>Wno-psabi</a:t>
            </a:r>
            <a:endParaRPr lang="en-GB" sz="1600" dirty="0">
              <a:solidFill>
                <a:srgbClr val="000000"/>
              </a:solidFill>
              <a:latin typeface="Menlo" panose="020B0609030804020204" pitchFamily="49" charset="0"/>
            </a:endParaRPr>
          </a:p>
          <a:p>
            <a:pPr marL="0" indent="0" algn="ctr">
              <a:lnSpc>
                <a:spcPct val="100000"/>
              </a:lnSpc>
              <a:buNone/>
            </a:pPr>
            <a:r>
              <a:rPr lang="en-GB" sz="1600" dirty="0">
                <a:solidFill>
                  <a:srgbClr val="000000"/>
                </a:solidFill>
                <a:latin typeface="Menlo" panose="020B0609030804020204" pitchFamily="49" charset="0"/>
              </a:rPr>
              <a:t>./</a:t>
            </a:r>
            <a:r>
              <a:rPr lang="en-GB" sz="1600" dirty="0" err="1">
                <a:solidFill>
                  <a:srgbClr val="000000"/>
                </a:solidFill>
                <a:latin typeface="Menlo" panose="020B0609030804020204" pitchFamily="49" charset="0"/>
              </a:rPr>
              <a:t>prog.sh</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nexys</a:t>
            </a:r>
            <a:r>
              <a:rPr lang="en-GB" sz="1600" dirty="0">
                <a:solidFill>
                  <a:srgbClr val="000000"/>
                </a:solidFill>
                <a:latin typeface="Menlo" panose="020B0609030804020204" pitchFamily="49" charset="0"/>
              </a:rPr>
              <a:t> 1 12.5 0 170 100000 50 true </a:t>
            </a:r>
            <a:r>
              <a:rPr lang="en-GB" sz="1600" dirty="0" err="1">
                <a:solidFill>
                  <a:srgbClr val="000000"/>
                </a:solidFill>
                <a:latin typeface="Menlo" panose="020B0609030804020204" pitchFamily="49" charset="0"/>
              </a:rPr>
              <a:t>testplotMac.txt</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revC</a:t>
            </a:r>
            <a:r>
              <a:rPr lang="en-GB" sz="1600" dirty="0">
                <a:solidFill>
                  <a:srgbClr val="000000"/>
                </a:solidFill>
                <a:latin typeface="Menlo" panose="020B0609030804020204" pitchFamily="49" charset="0"/>
              </a:rPr>
              <a:t> true</a:t>
            </a:r>
            <a:br>
              <a:rPr lang="en-GB" sz="1600" dirty="0">
                <a:solidFill>
                  <a:srgbClr val="000000"/>
                </a:solidFill>
                <a:latin typeface="Menlo" panose="020B0609030804020204" pitchFamily="49" charset="0"/>
              </a:rPr>
            </a:br>
            <a:endParaRPr lang="en-GB" sz="1600" dirty="0">
              <a:solidFill>
                <a:srgbClr val="000000"/>
              </a:solidFill>
              <a:latin typeface="Menlo" panose="020B0609030804020204" pitchFamily="49" charset="0"/>
            </a:endParaRPr>
          </a:p>
          <a:p>
            <a:pPr marL="0" indent="0">
              <a:buNone/>
            </a:pPr>
            <a:endParaRPr lang="en-GB" sz="1600" dirty="0">
              <a:solidFill>
                <a:srgbClr val="000000"/>
              </a:solidFill>
              <a:effectLst/>
              <a:latin typeface="Menlo" panose="020B0609030804020204" pitchFamily="49" charset="0"/>
            </a:endParaRPr>
          </a:p>
          <a:p>
            <a:pPr marL="0" indent="0">
              <a:buNone/>
            </a:pPr>
            <a:endParaRPr lang="en-GB" sz="2400" dirty="0">
              <a:solidFill>
                <a:srgbClr val="111827"/>
              </a:solidFill>
              <a:latin typeface="Söhne Mono"/>
            </a:endParaRPr>
          </a:p>
        </p:txBody>
      </p:sp>
    </p:spTree>
    <p:extLst>
      <p:ext uri="{BB962C8B-B14F-4D97-AF65-F5344CB8AC3E}">
        <p14:creationId xmlns:p14="http://schemas.microsoft.com/office/powerpoint/2010/main" val="2007067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D79EF0-6E3A-F857-77E2-05605F5E7005}"/>
              </a:ext>
            </a:extLst>
          </p:cNvPr>
          <p:cNvSpPr>
            <a:spLocks noGrp="1"/>
          </p:cNvSpPr>
          <p:nvPr>
            <p:ph idx="1"/>
          </p:nvPr>
        </p:nvSpPr>
        <p:spPr>
          <a:xfrm>
            <a:off x="831476" y="1504498"/>
            <a:ext cx="11102788" cy="4351338"/>
          </a:xfrm>
        </p:spPr>
        <p:txBody>
          <a:bodyPr/>
          <a:lstStyle/>
          <a:p>
            <a:pPr marL="0" indent="0">
              <a:buNone/>
            </a:pPr>
            <a:r>
              <a:rPr lang="en-GB" sz="2400" dirty="0">
                <a:solidFill>
                  <a:srgbClr val="111827"/>
                </a:solidFill>
                <a:latin typeface="Söhne Mono"/>
              </a:rPr>
              <a:t>Initially the ethernet cable did not seem to connect to the network, and was showing no IP address. We need to contact HEP support so they can add the Raspberry Pi 5 to the HEP laptop network. Once they do it the ethernet connection is working.</a:t>
            </a:r>
          </a:p>
          <a:p>
            <a:pPr marL="0" indent="0">
              <a:buNone/>
            </a:pPr>
            <a:r>
              <a:rPr lang="en-GB" sz="2400" dirty="0">
                <a:solidFill>
                  <a:srgbClr val="111827"/>
                </a:solidFill>
                <a:latin typeface="Söhne Mono"/>
              </a:rPr>
              <a:t>- IP obtained correctly when </a:t>
            </a:r>
            <a:r>
              <a:rPr lang="en-GB" sz="2400" dirty="0" err="1">
                <a:solidFill>
                  <a:srgbClr val="111827"/>
                </a:solidFill>
                <a:latin typeface="Söhne Mono"/>
              </a:rPr>
              <a:t>jusing</a:t>
            </a:r>
            <a:r>
              <a:rPr lang="en-GB" sz="2400" dirty="0">
                <a:solidFill>
                  <a:srgbClr val="111827"/>
                </a:solidFill>
                <a:latin typeface="Söhne Mono"/>
              </a:rPr>
              <a:t> </a:t>
            </a:r>
            <a:r>
              <a:rPr lang="en-GB" sz="2400" dirty="0" err="1">
                <a:solidFill>
                  <a:srgbClr val="111827"/>
                </a:solidFill>
                <a:latin typeface="Söhne Mono"/>
              </a:rPr>
              <a:t>ifconfig</a:t>
            </a:r>
            <a:endParaRPr lang="en-GB" sz="2400" dirty="0">
              <a:solidFill>
                <a:srgbClr val="111827"/>
              </a:solidFill>
              <a:latin typeface="Söhne Mono"/>
            </a:endParaRPr>
          </a:p>
          <a:p>
            <a:pPr marL="0" indent="0">
              <a:buNone/>
            </a:pPr>
            <a:r>
              <a:rPr lang="en-GB" sz="2400" dirty="0">
                <a:solidFill>
                  <a:srgbClr val="111827"/>
                </a:solidFill>
                <a:latin typeface="Söhne Mono"/>
              </a:rPr>
              <a:t>-  </a:t>
            </a:r>
            <a:r>
              <a:rPr lang="en-GB" sz="2400" dirty="0" err="1">
                <a:solidFill>
                  <a:srgbClr val="111827"/>
                </a:solidFill>
                <a:latin typeface="Söhne Mono"/>
              </a:rPr>
              <a:t>ssh</a:t>
            </a:r>
            <a:r>
              <a:rPr lang="en-GB" sz="2400" dirty="0">
                <a:solidFill>
                  <a:srgbClr val="111827"/>
                </a:solidFill>
                <a:latin typeface="Söhne Mono"/>
              </a:rPr>
              <a:t> not allowed. Check it it’s enabled from the configuration tool. In terminal:</a:t>
            </a:r>
          </a:p>
          <a:p>
            <a:pPr marL="0" indent="0">
              <a:buNone/>
            </a:pPr>
            <a:r>
              <a:rPr lang="en-GB" sz="2400" dirty="0">
                <a:latin typeface="Calibri" panose="020F0502020204030204" pitchFamily="34" charset="0"/>
              </a:rPr>
              <a:t> </a:t>
            </a:r>
            <a:r>
              <a:rPr lang="en-GB" sz="1600" dirty="0" err="1">
                <a:solidFill>
                  <a:srgbClr val="000000"/>
                </a:solidFill>
                <a:latin typeface="Menlo" panose="020B0609030804020204" pitchFamily="49" charset="0"/>
              </a:rPr>
              <a:t>sudo</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raspi</a:t>
            </a:r>
            <a:r>
              <a:rPr lang="en-GB" sz="1600" dirty="0">
                <a:solidFill>
                  <a:srgbClr val="000000"/>
                </a:solidFill>
                <a:latin typeface="Menlo" panose="020B0609030804020204" pitchFamily="49" charset="0"/>
              </a:rPr>
              <a:t>-config </a:t>
            </a:r>
            <a:r>
              <a:rPr lang="en-GB" sz="2400" b="0" i="0" dirty="0">
                <a:solidFill>
                  <a:srgbClr val="374151"/>
                </a:solidFill>
                <a:effectLst/>
                <a:latin typeface="Söhne"/>
              </a:rPr>
              <a:t>-&gt; System Interface -&gt; Enable </a:t>
            </a:r>
            <a:r>
              <a:rPr lang="en-GB" sz="2400" b="0" i="0" dirty="0" err="1">
                <a:solidFill>
                  <a:srgbClr val="374151"/>
                </a:solidFill>
                <a:effectLst/>
                <a:latin typeface="Söhne"/>
              </a:rPr>
              <a:t>ssh</a:t>
            </a:r>
            <a:endParaRPr lang="en-GB" sz="2400" b="0" i="0" dirty="0">
              <a:solidFill>
                <a:srgbClr val="374151"/>
              </a:solidFill>
              <a:effectLst/>
              <a:latin typeface="Söhne"/>
            </a:endParaRPr>
          </a:p>
          <a:p>
            <a:pPr marL="0" indent="0">
              <a:buNone/>
            </a:pPr>
            <a:endParaRPr lang="en-GB" sz="2400" b="0" i="0" dirty="0">
              <a:effectLst/>
              <a:latin typeface="Roboto" panose="02000000000000000000" pitchFamily="2" charset="0"/>
            </a:endParaRPr>
          </a:p>
          <a:p>
            <a:pPr marL="0" indent="0">
              <a:buNone/>
            </a:pPr>
            <a:r>
              <a:rPr lang="en-GB" sz="2400" dirty="0">
                <a:latin typeface="Roboto" panose="02000000000000000000" pitchFamily="2" charset="0"/>
              </a:rPr>
              <a:t>We now can </a:t>
            </a:r>
            <a:r>
              <a:rPr lang="en-GB" sz="2400" dirty="0" err="1">
                <a:latin typeface="Roboto" panose="02000000000000000000" pitchFamily="2" charset="0"/>
              </a:rPr>
              <a:t>ssh</a:t>
            </a:r>
            <a:r>
              <a:rPr lang="en-GB" sz="2400" dirty="0">
                <a:latin typeface="Roboto" panose="02000000000000000000" pitchFamily="2" charset="0"/>
              </a:rPr>
              <a:t> from MacBook to pi5 (they need to be connected to the same network!)</a:t>
            </a:r>
            <a:endParaRPr lang="en-GB" sz="2400" b="0" i="0" dirty="0">
              <a:effectLst/>
              <a:latin typeface="Roboto" panose="02000000000000000000" pitchFamily="2" charset="0"/>
            </a:endParaRPr>
          </a:p>
          <a:p>
            <a:pPr marL="0" indent="0">
              <a:buNone/>
            </a:pPr>
            <a:endParaRPr lang="en-GB" dirty="0"/>
          </a:p>
        </p:txBody>
      </p:sp>
      <p:sp>
        <p:nvSpPr>
          <p:cNvPr id="2" name="Title 1">
            <a:extLst>
              <a:ext uri="{FF2B5EF4-FFF2-40B4-BE49-F238E27FC236}">
                <a16:creationId xmlns:a16="http://schemas.microsoft.com/office/drawing/2014/main" id="{2C001EB0-E768-6203-F3CA-C41EAA682AE3}"/>
              </a:ext>
            </a:extLst>
          </p:cNvPr>
          <p:cNvSpPr>
            <a:spLocks noGrp="1"/>
          </p:cNvSpPr>
          <p:nvPr>
            <p:ph type="title"/>
          </p:nvPr>
        </p:nvSpPr>
        <p:spPr>
          <a:xfrm>
            <a:off x="898585" y="244356"/>
            <a:ext cx="10515600" cy="1325563"/>
          </a:xfrm>
        </p:spPr>
        <p:txBody>
          <a:bodyPr/>
          <a:lstStyle/>
          <a:p>
            <a:r>
              <a:rPr lang="en-GB" dirty="0"/>
              <a:t>Connecting to pi5 via </a:t>
            </a:r>
            <a:r>
              <a:rPr lang="en-GB" dirty="0" err="1"/>
              <a:t>ssh</a:t>
            </a:r>
            <a:endParaRPr lang="en-GB" dirty="0"/>
          </a:p>
        </p:txBody>
      </p:sp>
    </p:spTree>
    <p:extLst>
      <p:ext uri="{BB962C8B-B14F-4D97-AF65-F5344CB8AC3E}">
        <p14:creationId xmlns:p14="http://schemas.microsoft.com/office/powerpoint/2010/main" val="516637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9FC-0E20-2A9E-43D9-7456F3C494EA}"/>
              </a:ext>
            </a:extLst>
          </p:cNvPr>
          <p:cNvSpPr>
            <a:spLocks noGrp="1"/>
          </p:cNvSpPr>
          <p:nvPr>
            <p:ph type="title"/>
          </p:nvPr>
        </p:nvSpPr>
        <p:spPr/>
        <p:txBody>
          <a:bodyPr/>
          <a:lstStyle/>
          <a:p>
            <a:r>
              <a:rPr lang="en-GB" dirty="0"/>
              <a:t>DAQ in pi5 from MacBook via </a:t>
            </a:r>
            <a:r>
              <a:rPr lang="en-GB" dirty="0" err="1"/>
              <a:t>ssh</a:t>
            </a:r>
            <a:endParaRPr lang="en-GB" dirty="0"/>
          </a:p>
        </p:txBody>
      </p:sp>
      <p:sp>
        <p:nvSpPr>
          <p:cNvPr id="3" name="Content Placeholder 2">
            <a:extLst>
              <a:ext uri="{FF2B5EF4-FFF2-40B4-BE49-F238E27FC236}">
                <a16:creationId xmlns:a16="http://schemas.microsoft.com/office/drawing/2014/main" id="{F72AA57C-4495-5AA4-C059-2D7D063D0C67}"/>
              </a:ext>
            </a:extLst>
          </p:cNvPr>
          <p:cNvSpPr>
            <a:spLocks noGrp="1"/>
          </p:cNvSpPr>
          <p:nvPr>
            <p:ph idx="1"/>
          </p:nvPr>
        </p:nvSpPr>
        <p:spPr>
          <a:xfrm>
            <a:off x="838200" y="1565648"/>
            <a:ext cx="10515600" cy="4351338"/>
          </a:xfrm>
        </p:spPr>
        <p:txBody>
          <a:bodyPr/>
          <a:lstStyle/>
          <a:p>
            <a:pPr marL="0" indent="0">
              <a:buNone/>
            </a:pPr>
            <a:r>
              <a:rPr lang="en-GB" sz="2400" dirty="0">
                <a:solidFill>
                  <a:srgbClr val="111827"/>
                </a:solidFill>
                <a:latin typeface="Söhne Mono"/>
              </a:rPr>
              <a:t>- When </a:t>
            </a:r>
            <a:r>
              <a:rPr lang="en-GB" sz="2400" dirty="0" err="1">
                <a:solidFill>
                  <a:srgbClr val="111827"/>
                </a:solidFill>
                <a:latin typeface="Söhne Mono"/>
              </a:rPr>
              <a:t>sshing</a:t>
            </a:r>
            <a:r>
              <a:rPr lang="en-GB" sz="2400" dirty="0">
                <a:solidFill>
                  <a:srgbClr val="111827"/>
                </a:solidFill>
                <a:latin typeface="Söhne Mono"/>
              </a:rPr>
              <a:t> the average time per read is 170us. These are better times than we got </a:t>
            </a:r>
            <a:r>
              <a:rPr lang="en-GB" sz="2400" dirty="0" err="1">
                <a:solidFill>
                  <a:srgbClr val="111827"/>
                </a:solidFill>
                <a:latin typeface="Söhne Mono"/>
              </a:rPr>
              <a:t>direcly</a:t>
            </a:r>
            <a:r>
              <a:rPr lang="en-GB" sz="2400" dirty="0">
                <a:solidFill>
                  <a:srgbClr val="111827"/>
                </a:solidFill>
                <a:latin typeface="Söhne Mono"/>
              </a:rPr>
              <a:t> on pi5, which was 217us.</a:t>
            </a:r>
          </a:p>
        </p:txBody>
      </p:sp>
      <p:pic>
        <p:nvPicPr>
          <p:cNvPr id="5" name="Picture 4" descr="A screenshot of a computer error&#10;&#10;Description automatically generated">
            <a:extLst>
              <a:ext uri="{FF2B5EF4-FFF2-40B4-BE49-F238E27FC236}">
                <a16:creationId xmlns:a16="http://schemas.microsoft.com/office/drawing/2014/main" id="{A6178975-A8F8-B908-1314-A50E4DD26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27" y="2464757"/>
            <a:ext cx="7772400" cy="3073070"/>
          </a:xfrm>
          <a:prstGeom prst="rect">
            <a:avLst/>
          </a:prstGeom>
        </p:spPr>
      </p:pic>
      <p:pic>
        <p:nvPicPr>
          <p:cNvPr id="6" name="Picture 5">
            <a:extLst>
              <a:ext uri="{FF2B5EF4-FFF2-40B4-BE49-F238E27FC236}">
                <a16:creationId xmlns:a16="http://schemas.microsoft.com/office/drawing/2014/main" id="{19AA4047-37DE-BDCB-6B7B-4C4789B3417F}"/>
              </a:ext>
            </a:extLst>
          </p:cNvPr>
          <p:cNvPicPr>
            <a:picLocks noChangeAspect="1"/>
          </p:cNvPicPr>
          <p:nvPr/>
        </p:nvPicPr>
        <p:blipFill rotWithShape="1">
          <a:blip r:embed="rId3"/>
          <a:srcRect l="3745" t="29710" r="63866" b="50000"/>
          <a:stretch/>
        </p:blipFill>
        <p:spPr>
          <a:xfrm>
            <a:off x="6337727" y="4732017"/>
            <a:ext cx="5649685" cy="1990779"/>
          </a:xfrm>
          <a:prstGeom prst="rect">
            <a:avLst/>
          </a:prstGeom>
        </p:spPr>
      </p:pic>
    </p:spTree>
    <p:extLst>
      <p:ext uri="{BB962C8B-B14F-4D97-AF65-F5344CB8AC3E}">
        <p14:creationId xmlns:p14="http://schemas.microsoft.com/office/powerpoint/2010/main" val="2907786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AA57C-4495-5AA4-C059-2D7D063D0C67}"/>
              </a:ext>
            </a:extLst>
          </p:cNvPr>
          <p:cNvSpPr>
            <a:spLocks noGrp="1"/>
          </p:cNvSpPr>
          <p:nvPr>
            <p:ph idx="1"/>
          </p:nvPr>
        </p:nvSpPr>
        <p:spPr>
          <a:xfrm>
            <a:off x="838200" y="1670237"/>
            <a:ext cx="10927976" cy="4351338"/>
          </a:xfrm>
        </p:spPr>
        <p:txBody>
          <a:bodyPr/>
          <a:lstStyle/>
          <a:p>
            <a:pPr marL="0" indent="0">
              <a:buNone/>
            </a:pPr>
            <a:r>
              <a:rPr lang="en-GB" sz="2400" dirty="0">
                <a:solidFill>
                  <a:srgbClr val="111827"/>
                </a:solidFill>
                <a:latin typeface="Söhne Mono"/>
              </a:rPr>
              <a:t>- Plotting data directly on pi5 is a bit slow but we do not have the freezing issues we had on the pi4. </a:t>
            </a:r>
            <a:r>
              <a:rPr lang="en-GB" sz="2400" dirty="0" err="1">
                <a:solidFill>
                  <a:srgbClr val="111827"/>
                </a:solidFill>
                <a:latin typeface="Söhne Mono"/>
              </a:rPr>
              <a:t>Avg</a:t>
            </a:r>
            <a:r>
              <a:rPr lang="en-GB" sz="2400" dirty="0">
                <a:solidFill>
                  <a:srgbClr val="111827"/>
                </a:solidFill>
                <a:latin typeface="Söhne Mono"/>
              </a:rPr>
              <a:t> time per read = 217us.</a:t>
            </a:r>
          </a:p>
          <a:p>
            <a:pPr marL="0" indent="0">
              <a:buNone/>
            </a:pPr>
            <a:r>
              <a:rPr lang="en-GB" sz="2400" dirty="0">
                <a:solidFill>
                  <a:srgbClr val="111827"/>
                </a:solidFill>
                <a:latin typeface="Söhne Mono"/>
              </a:rPr>
              <a:t>- Plotting data via </a:t>
            </a:r>
            <a:r>
              <a:rPr lang="en-GB" sz="2400" dirty="0" err="1">
                <a:solidFill>
                  <a:srgbClr val="111827"/>
                </a:solidFill>
                <a:latin typeface="Söhne Mono"/>
              </a:rPr>
              <a:t>ssh</a:t>
            </a:r>
            <a:r>
              <a:rPr lang="en-GB" sz="2400" dirty="0">
                <a:solidFill>
                  <a:srgbClr val="111827"/>
                </a:solidFill>
                <a:latin typeface="Söhne Mono"/>
              </a:rPr>
              <a:t> shows a much quicker update of the graph and the average time per read is 170us. </a:t>
            </a:r>
          </a:p>
          <a:p>
            <a:pPr marL="0" indent="0">
              <a:buNone/>
            </a:pPr>
            <a:endParaRPr lang="en-GB" sz="2400" dirty="0">
              <a:solidFill>
                <a:srgbClr val="111827"/>
              </a:solidFill>
              <a:latin typeface="Söhne Mono"/>
            </a:endParaRPr>
          </a:p>
          <a:p>
            <a:pPr marL="0" indent="0" algn="ctr">
              <a:buNone/>
            </a:pPr>
            <a:r>
              <a:rPr lang="en-GB" sz="1600" dirty="0">
                <a:solidFill>
                  <a:srgbClr val="000000"/>
                </a:solidFill>
                <a:latin typeface="Menlo" panose="020B0609030804020204" pitchFamily="49" charset="0"/>
              </a:rPr>
              <a:t>./</a:t>
            </a:r>
            <a:r>
              <a:rPr lang="en-GB" sz="1600" dirty="0" err="1">
                <a:solidFill>
                  <a:srgbClr val="000000"/>
                </a:solidFill>
                <a:latin typeface="Menlo" panose="020B0609030804020204" pitchFamily="49" charset="0"/>
              </a:rPr>
              <a:t>prog.sh</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nexys</a:t>
            </a:r>
            <a:r>
              <a:rPr lang="en-GB" sz="1600" dirty="0">
                <a:solidFill>
                  <a:srgbClr val="000000"/>
                </a:solidFill>
                <a:latin typeface="Menlo" panose="020B0609030804020204" pitchFamily="49" charset="0"/>
              </a:rPr>
              <a:t> 1 12.5 0 170 100000 50 true </a:t>
            </a:r>
            <a:r>
              <a:rPr lang="en-GB" sz="1600" dirty="0" err="1">
                <a:solidFill>
                  <a:srgbClr val="000000"/>
                </a:solidFill>
                <a:latin typeface="Menlo" panose="020B0609030804020204" pitchFamily="49" charset="0"/>
              </a:rPr>
              <a:t>testplotMac.txt</a:t>
            </a:r>
            <a:r>
              <a:rPr lang="en-GB" sz="1600" dirty="0">
                <a:solidFill>
                  <a:srgbClr val="000000"/>
                </a:solidFill>
                <a:latin typeface="Menlo" panose="020B0609030804020204" pitchFamily="49" charset="0"/>
              </a:rPr>
              <a:t> </a:t>
            </a:r>
            <a:r>
              <a:rPr lang="en-GB" sz="1600" dirty="0" err="1">
                <a:solidFill>
                  <a:srgbClr val="000000"/>
                </a:solidFill>
                <a:latin typeface="Menlo" panose="020B0609030804020204" pitchFamily="49" charset="0"/>
              </a:rPr>
              <a:t>revC</a:t>
            </a:r>
            <a:r>
              <a:rPr lang="en-GB" sz="1600" dirty="0">
                <a:solidFill>
                  <a:srgbClr val="000000"/>
                </a:solidFill>
                <a:latin typeface="Menlo" panose="020B0609030804020204" pitchFamily="49" charset="0"/>
              </a:rPr>
              <a:t> true</a:t>
            </a:r>
          </a:p>
          <a:p>
            <a:pPr marL="0" indent="0">
              <a:buNone/>
            </a:pPr>
            <a:endParaRPr lang="en-GB" sz="2400" dirty="0">
              <a:solidFill>
                <a:srgbClr val="111827"/>
              </a:solidFill>
              <a:latin typeface="Söhne Mono"/>
            </a:endParaRPr>
          </a:p>
        </p:txBody>
      </p:sp>
      <p:sp>
        <p:nvSpPr>
          <p:cNvPr id="7" name="Title 1">
            <a:extLst>
              <a:ext uri="{FF2B5EF4-FFF2-40B4-BE49-F238E27FC236}">
                <a16:creationId xmlns:a16="http://schemas.microsoft.com/office/drawing/2014/main" id="{F022026F-2DDA-8E7B-0C10-2FEA2247D73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DAQ + Plot in pi5 from MacBook via </a:t>
            </a:r>
            <a:r>
              <a:rPr lang="en-GB" dirty="0" err="1"/>
              <a:t>ssh</a:t>
            </a:r>
            <a:endParaRPr lang="en-GB" dirty="0"/>
          </a:p>
        </p:txBody>
      </p:sp>
    </p:spTree>
    <p:extLst>
      <p:ext uri="{BB962C8B-B14F-4D97-AF65-F5344CB8AC3E}">
        <p14:creationId xmlns:p14="http://schemas.microsoft.com/office/powerpoint/2010/main" val="47275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A49FC-0E20-2A9E-43D9-7456F3C494EA}"/>
              </a:ext>
            </a:extLst>
          </p:cNvPr>
          <p:cNvSpPr>
            <a:spLocks noGrp="1"/>
          </p:cNvSpPr>
          <p:nvPr>
            <p:ph type="title"/>
          </p:nvPr>
        </p:nvSpPr>
        <p:spPr>
          <a:xfrm>
            <a:off x="703729" y="131441"/>
            <a:ext cx="10515600" cy="1325563"/>
          </a:xfrm>
        </p:spPr>
        <p:txBody>
          <a:bodyPr/>
          <a:lstStyle/>
          <a:p>
            <a:r>
              <a:rPr lang="en-GB" dirty="0"/>
              <a:t>DAQ with plot: FPS comparison</a:t>
            </a:r>
          </a:p>
        </p:txBody>
      </p:sp>
      <p:pic>
        <p:nvPicPr>
          <p:cNvPr id="4" name="DAQ-Plot-Pi5ssh">
            <a:hlinkClick r:id="" action="ppaction://media"/>
            <a:extLst>
              <a:ext uri="{FF2B5EF4-FFF2-40B4-BE49-F238E27FC236}">
                <a16:creationId xmlns:a16="http://schemas.microsoft.com/office/drawing/2014/main" id="{1BA02050-F8B9-C882-98F1-824837DBFE3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54960" b="41587"/>
          <a:stretch/>
        </p:blipFill>
        <p:spPr>
          <a:xfrm>
            <a:off x="697102" y="2013417"/>
            <a:ext cx="5264427" cy="4267201"/>
          </a:xfrm>
          <a:prstGeom prst="rect">
            <a:avLst/>
          </a:prstGeom>
        </p:spPr>
      </p:pic>
      <p:sp>
        <p:nvSpPr>
          <p:cNvPr id="7" name="TextBox 6">
            <a:extLst>
              <a:ext uri="{FF2B5EF4-FFF2-40B4-BE49-F238E27FC236}">
                <a16:creationId xmlns:a16="http://schemas.microsoft.com/office/drawing/2014/main" id="{EC51E92B-9496-4A28-7760-AEB09879D5E8}"/>
              </a:ext>
            </a:extLst>
          </p:cNvPr>
          <p:cNvSpPr txBox="1"/>
          <p:nvPr/>
        </p:nvSpPr>
        <p:spPr>
          <a:xfrm>
            <a:off x="806823" y="1550544"/>
            <a:ext cx="4640950" cy="369332"/>
          </a:xfrm>
          <a:prstGeom prst="rect">
            <a:avLst/>
          </a:prstGeom>
          <a:noFill/>
        </p:spPr>
        <p:txBody>
          <a:bodyPr wrap="none" rtlCol="0">
            <a:spAutoFit/>
          </a:bodyPr>
          <a:lstStyle/>
          <a:p>
            <a:r>
              <a:rPr lang="en-GB" dirty="0"/>
              <a:t>DAQ running on pi5, </a:t>
            </a:r>
            <a:r>
              <a:rPr lang="en-GB" dirty="0" err="1"/>
              <a:t>ssh</a:t>
            </a:r>
            <a:r>
              <a:rPr lang="en-GB" dirty="0"/>
              <a:t> from MacBook (22FPS)</a:t>
            </a:r>
          </a:p>
        </p:txBody>
      </p:sp>
      <p:sp>
        <p:nvSpPr>
          <p:cNvPr id="8" name="TextBox 7">
            <a:extLst>
              <a:ext uri="{FF2B5EF4-FFF2-40B4-BE49-F238E27FC236}">
                <a16:creationId xmlns:a16="http://schemas.microsoft.com/office/drawing/2014/main" id="{3906969A-74E7-724B-4E60-154EA3AA339E}"/>
              </a:ext>
            </a:extLst>
          </p:cNvPr>
          <p:cNvSpPr txBox="1"/>
          <p:nvPr/>
        </p:nvSpPr>
        <p:spPr>
          <a:xfrm>
            <a:off x="7148341" y="1550544"/>
            <a:ext cx="3431196" cy="369332"/>
          </a:xfrm>
          <a:prstGeom prst="rect">
            <a:avLst/>
          </a:prstGeom>
          <a:noFill/>
        </p:spPr>
        <p:txBody>
          <a:bodyPr wrap="none" rtlCol="0">
            <a:spAutoFit/>
          </a:bodyPr>
          <a:lstStyle/>
          <a:p>
            <a:r>
              <a:rPr lang="en-GB" dirty="0"/>
              <a:t>DAQ running on MacBook (35 FPS)</a:t>
            </a:r>
          </a:p>
        </p:txBody>
      </p:sp>
      <p:pic>
        <p:nvPicPr>
          <p:cNvPr id="9" name="DAQ_Plot_MacBookSonia">
            <a:hlinkClick r:id="" action="ppaction://media"/>
            <a:extLst>
              <a:ext uri="{FF2B5EF4-FFF2-40B4-BE49-F238E27FC236}">
                <a16:creationId xmlns:a16="http://schemas.microsoft.com/office/drawing/2014/main" id="{5EC761BB-FE74-01DB-8518-8E6633EA6F4D}"/>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r="55258" b="41429"/>
          <a:stretch/>
        </p:blipFill>
        <p:spPr>
          <a:xfrm>
            <a:off x="6515837" y="2013416"/>
            <a:ext cx="5344886" cy="4373089"/>
          </a:xfrm>
          <a:prstGeom prst="rect">
            <a:avLst/>
          </a:prstGeom>
        </p:spPr>
      </p:pic>
      <p:sp>
        <p:nvSpPr>
          <p:cNvPr id="10" name="TextBox 9">
            <a:extLst>
              <a:ext uri="{FF2B5EF4-FFF2-40B4-BE49-F238E27FC236}">
                <a16:creationId xmlns:a16="http://schemas.microsoft.com/office/drawing/2014/main" id="{FB257CDE-C762-B830-2F99-B8E011DDCA4B}"/>
              </a:ext>
            </a:extLst>
          </p:cNvPr>
          <p:cNvSpPr txBox="1"/>
          <p:nvPr/>
        </p:nvSpPr>
        <p:spPr>
          <a:xfrm>
            <a:off x="8284617" y="218781"/>
            <a:ext cx="3721532" cy="369332"/>
          </a:xfrm>
          <a:prstGeom prst="rect">
            <a:avLst/>
          </a:prstGeom>
          <a:noFill/>
        </p:spPr>
        <p:txBody>
          <a:bodyPr wrap="none" rtlCol="0">
            <a:spAutoFit/>
          </a:bodyPr>
          <a:lstStyle/>
          <a:p>
            <a:r>
              <a:rPr lang="en-GB" dirty="0"/>
              <a:t>DAQ running on pi </a:t>
            </a:r>
            <a:r>
              <a:rPr lang="en-GB" dirty="0" err="1"/>
              <a:t>direcly</a:t>
            </a:r>
            <a:r>
              <a:rPr lang="en-GB" dirty="0"/>
              <a:t> only  4 FPS.</a:t>
            </a:r>
          </a:p>
        </p:txBody>
      </p:sp>
    </p:spTree>
    <p:extLst>
      <p:ext uri="{BB962C8B-B14F-4D97-AF65-F5344CB8AC3E}">
        <p14:creationId xmlns:p14="http://schemas.microsoft.com/office/powerpoint/2010/main" val="4073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46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TotalTime>
  <Words>1101</Words>
  <Application>Microsoft Macintosh PowerPoint</Application>
  <PresentationFormat>Widescreen</PresentationFormat>
  <Paragraphs>80</Paragraphs>
  <Slides>14</Slides>
  <Notes>3</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Display</vt:lpstr>
      <vt:lpstr>Arial</vt:lpstr>
      <vt:lpstr>Calibri</vt:lpstr>
      <vt:lpstr>Menlo</vt:lpstr>
      <vt:lpstr>Roboto</vt:lpstr>
      <vt:lpstr>Söhne</vt:lpstr>
      <vt:lpstr>Söhne Mono</vt:lpstr>
      <vt:lpstr>Office Theme</vt:lpstr>
      <vt:lpstr>Raspberry Pi 5: Setting Up + Initial Tests</vt:lpstr>
      <vt:lpstr>Installing OS with raspberry pi imager</vt:lpstr>
      <vt:lpstr>Installing FTDI</vt:lpstr>
      <vt:lpstr>Compiling FTDI code</vt:lpstr>
      <vt:lpstr>DAQ: acquisition with nexys</vt:lpstr>
      <vt:lpstr>Connecting to pi5 via ssh</vt:lpstr>
      <vt:lpstr>DAQ in pi5 from MacBook via ssh</vt:lpstr>
      <vt:lpstr>PowerPoint Presentation</vt:lpstr>
      <vt:lpstr>DAQ with plot: FPS comparison</vt:lpstr>
      <vt:lpstr>DAQ: acquisition with usb104</vt:lpstr>
      <vt:lpstr>DAQ: acquisition with usb104</vt:lpstr>
      <vt:lpstr>DAQ: acquisition with usb104</vt:lpstr>
      <vt:lpstr>DAQ: acquisition + plot with usb104</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Raspberry Pi 5: Setting Up + Initial Testing</dc:title>
  <dc:creator>Escribano Rodriguez, Sonia</dc:creator>
  <cp:lastModifiedBy>Escribano Rodriguez, Sonia</cp:lastModifiedBy>
  <cp:revision>8</cp:revision>
  <dcterms:created xsi:type="dcterms:W3CDTF">2024-01-26T11:38:19Z</dcterms:created>
  <dcterms:modified xsi:type="dcterms:W3CDTF">2024-01-26T14:50:42Z</dcterms:modified>
</cp:coreProperties>
</file>