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655" r:id="rId3"/>
    <p:sldId id="657" r:id="rId4"/>
    <p:sldId id="669" r:id="rId5"/>
    <p:sldId id="666" r:id="rId6"/>
    <p:sldId id="671" r:id="rId7"/>
    <p:sldId id="672" r:id="rId8"/>
    <p:sldId id="673" r:id="rId9"/>
    <p:sldId id="659" r:id="rId10"/>
    <p:sldId id="670" r:id="rId11"/>
    <p:sldId id="660" r:id="rId12"/>
    <p:sldId id="674" r:id="rId13"/>
    <p:sldId id="675" r:id="rId14"/>
    <p:sldId id="676" r:id="rId15"/>
    <p:sldId id="661" r:id="rId16"/>
    <p:sldId id="662" r:id="rId17"/>
    <p:sldId id="663" r:id="rId18"/>
    <p:sldId id="664" r:id="rId19"/>
    <p:sldId id="677" r:id="rId20"/>
    <p:sldId id="681" r:id="rId21"/>
    <p:sldId id="682" r:id="rId22"/>
    <p:sldId id="680" r:id="rId23"/>
    <p:sldId id="684" r:id="rId24"/>
    <p:sldId id="686" r:id="rId25"/>
    <p:sldId id="689" r:id="rId26"/>
    <p:sldId id="697" r:id="rId27"/>
    <p:sldId id="695" r:id="rId28"/>
    <p:sldId id="693" r:id="rId29"/>
    <p:sldId id="694" r:id="rId30"/>
    <p:sldId id="667" r:id="rId31"/>
    <p:sldId id="688" r:id="rId32"/>
    <p:sldId id="692" r:id="rId33"/>
    <p:sldId id="690" r:id="rId34"/>
    <p:sldId id="69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p:cViewPr varScale="1">
        <p:scale>
          <a:sx n="128" d="100"/>
          <a:sy n="128" d="100"/>
        </p:scale>
        <p:origin x="4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FAC676-9EE7-9D48-929B-4424D05FB03E}" type="datetimeFigureOut">
              <a:rPr lang="en-GB" smtClean="0"/>
              <a:t>25/03/2024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7CB64E-318B-0F40-87D3-D2C9C9BB799F}" type="slidenum">
              <a:rPr lang="en-GB" smtClean="0"/>
              <a:t>‹#›</a:t>
            </a:fld>
            <a:endParaRPr lang="en-GB"/>
          </a:p>
        </p:txBody>
      </p:sp>
    </p:spTree>
    <p:extLst>
      <p:ext uri="{BB962C8B-B14F-4D97-AF65-F5344CB8AC3E}">
        <p14:creationId xmlns:p14="http://schemas.microsoft.com/office/powerpoint/2010/main" val="2182419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00C153-7312-934E-A0C4-A58E1C763889}" type="slidenum">
              <a:rPr lang="en-GB" smtClean="0"/>
              <a:t>25</a:t>
            </a:fld>
            <a:endParaRPr lang="en-GB"/>
          </a:p>
        </p:txBody>
      </p:sp>
    </p:spTree>
    <p:extLst>
      <p:ext uri="{BB962C8B-B14F-4D97-AF65-F5344CB8AC3E}">
        <p14:creationId xmlns:p14="http://schemas.microsoft.com/office/powerpoint/2010/main" val="3791131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00C153-7312-934E-A0C4-A58E1C763889}" type="slidenum">
              <a:rPr lang="en-GB" smtClean="0"/>
              <a:t>26</a:t>
            </a:fld>
            <a:endParaRPr lang="en-GB"/>
          </a:p>
        </p:txBody>
      </p:sp>
    </p:spTree>
    <p:extLst>
      <p:ext uri="{BB962C8B-B14F-4D97-AF65-F5344CB8AC3E}">
        <p14:creationId xmlns:p14="http://schemas.microsoft.com/office/powerpoint/2010/main" val="499819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00C153-7312-934E-A0C4-A58E1C763889}" type="slidenum">
              <a:rPr lang="en-GB" smtClean="0"/>
              <a:t>27</a:t>
            </a:fld>
            <a:endParaRPr lang="en-GB"/>
          </a:p>
        </p:txBody>
      </p:sp>
    </p:spTree>
    <p:extLst>
      <p:ext uri="{BB962C8B-B14F-4D97-AF65-F5344CB8AC3E}">
        <p14:creationId xmlns:p14="http://schemas.microsoft.com/office/powerpoint/2010/main" val="3155259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00C153-7312-934E-A0C4-A58E1C763889}" type="slidenum">
              <a:rPr lang="en-GB" smtClean="0"/>
              <a:t>28</a:t>
            </a:fld>
            <a:endParaRPr lang="en-GB"/>
          </a:p>
        </p:txBody>
      </p:sp>
    </p:spTree>
    <p:extLst>
      <p:ext uri="{BB962C8B-B14F-4D97-AF65-F5344CB8AC3E}">
        <p14:creationId xmlns:p14="http://schemas.microsoft.com/office/powerpoint/2010/main" val="691546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00C153-7312-934E-A0C4-A58E1C763889}" type="slidenum">
              <a:rPr lang="en-GB" smtClean="0"/>
              <a:t>29</a:t>
            </a:fld>
            <a:endParaRPr lang="en-GB"/>
          </a:p>
        </p:txBody>
      </p:sp>
    </p:spTree>
    <p:extLst>
      <p:ext uri="{BB962C8B-B14F-4D97-AF65-F5344CB8AC3E}">
        <p14:creationId xmlns:p14="http://schemas.microsoft.com/office/powerpoint/2010/main" val="1291172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2700D-5DB1-6F29-931D-932ED3A5B6A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B6BA707-58C8-1B76-682F-F733D81876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84E9EC8-4D7D-3E23-73C6-DBC975404A70}"/>
              </a:ext>
            </a:extLst>
          </p:cNvPr>
          <p:cNvSpPr>
            <a:spLocks noGrp="1"/>
          </p:cNvSpPr>
          <p:nvPr>
            <p:ph type="dt" sz="half" idx="10"/>
          </p:nvPr>
        </p:nvSpPr>
        <p:spPr/>
        <p:txBody>
          <a:bodyPr/>
          <a:lstStyle/>
          <a:p>
            <a:fld id="{8981AA7F-E294-0E4F-89A3-61BAE03CA523}" type="datetimeFigureOut">
              <a:rPr lang="en-GB" smtClean="0"/>
              <a:t>25/03/2024</a:t>
            </a:fld>
            <a:endParaRPr lang="en-GB"/>
          </a:p>
        </p:txBody>
      </p:sp>
      <p:sp>
        <p:nvSpPr>
          <p:cNvPr id="5" name="Footer Placeholder 4">
            <a:extLst>
              <a:ext uri="{FF2B5EF4-FFF2-40B4-BE49-F238E27FC236}">
                <a16:creationId xmlns:a16="http://schemas.microsoft.com/office/drawing/2014/main" id="{367E7925-8865-4432-102D-E8EC6E99AA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404570-A765-4B52-13A1-BEAC299423A9}"/>
              </a:ext>
            </a:extLst>
          </p:cNvPr>
          <p:cNvSpPr>
            <a:spLocks noGrp="1"/>
          </p:cNvSpPr>
          <p:nvPr>
            <p:ph type="sldNum" sz="quarter" idx="12"/>
          </p:nvPr>
        </p:nvSpPr>
        <p:spPr/>
        <p:txBody>
          <a:bodyPr/>
          <a:lstStyle/>
          <a:p>
            <a:fld id="{261F25D0-6182-E541-9CB7-A43AC4F935F0}" type="slidenum">
              <a:rPr lang="en-GB" smtClean="0"/>
              <a:t>‹#›</a:t>
            </a:fld>
            <a:endParaRPr lang="en-GB"/>
          </a:p>
        </p:txBody>
      </p:sp>
    </p:spTree>
    <p:extLst>
      <p:ext uri="{BB962C8B-B14F-4D97-AF65-F5344CB8AC3E}">
        <p14:creationId xmlns:p14="http://schemas.microsoft.com/office/powerpoint/2010/main" val="194680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AA531-3FD8-5A91-F555-3648220EE3B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2B9878D9-1759-D547-1DA8-CA6735F92FD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14EF0C0-69CE-2F07-77CC-6DD4BFAE4F20}"/>
              </a:ext>
            </a:extLst>
          </p:cNvPr>
          <p:cNvSpPr>
            <a:spLocks noGrp="1"/>
          </p:cNvSpPr>
          <p:nvPr>
            <p:ph type="dt" sz="half" idx="10"/>
          </p:nvPr>
        </p:nvSpPr>
        <p:spPr/>
        <p:txBody>
          <a:bodyPr/>
          <a:lstStyle/>
          <a:p>
            <a:fld id="{8981AA7F-E294-0E4F-89A3-61BAE03CA523}" type="datetimeFigureOut">
              <a:rPr lang="en-GB" smtClean="0"/>
              <a:t>25/03/2024</a:t>
            </a:fld>
            <a:endParaRPr lang="en-GB"/>
          </a:p>
        </p:txBody>
      </p:sp>
      <p:sp>
        <p:nvSpPr>
          <p:cNvPr id="5" name="Footer Placeholder 4">
            <a:extLst>
              <a:ext uri="{FF2B5EF4-FFF2-40B4-BE49-F238E27FC236}">
                <a16:creationId xmlns:a16="http://schemas.microsoft.com/office/drawing/2014/main" id="{EB4DE0EA-478C-4CF4-8AE9-2755B84E5B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95CDB5-916E-BC10-BFA2-514410ABE6BC}"/>
              </a:ext>
            </a:extLst>
          </p:cNvPr>
          <p:cNvSpPr>
            <a:spLocks noGrp="1"/>
          </p:cNvSpPr>
          <p:nvPr>
            <p:ph type="sldNum" sz="quarter" idx="12"/>
          </p:nvPr>
        </p:nvSpPr>
        <p:spPr/>
        <p:txBody>
          <a:bodyPr/>
          <a:lstStyle/>
          <a:p>
            <a:fld id="{261F25D0-6182-E541-9CB7-A43AC4F935F0}" type="slidenum">
              <a:rPr lang="en-GB" smtClean="0"/>
              <a:t>‹#›</a:t>
            </a:fld>
            <a:endParaRPr lang="en-GB"/>
          </a:p>
        </p:txBody>
      </p:sp>
    </p:spTree>
    <p:extLst>
      <p:ext uri="{BB962C8B-B14F-4D97-AF65-F5344CB8AC3E}">
        <p14:creationId xmlns:p14="http://schemas.microsoft.com/office/powerpoint/2010/main" val="3211726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A16AD3-D511-9794-F5F3-ED44FA692C28}"/>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98888DE-74BB-09D2-C89A-BFE1D3B817A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54D232F-A64C-B9E5-F4CC-9515146A06BE}"/>
              </a:ext>
            </a:extLst>
          </p:cNvPr>
          <p:cNvSpPr>
            <a:spLocks noGrp="1"/>
          </p:cNvSpPr>
          <p:nvPr>
            <p:ph type="dt" sz="half" idx="10"/>
          </p:nvPr>
        </p:nvSpPr>
        <p:spPr/>
        <p:txBody>
          <a:bodyPr/>
          <a:lstStyle/>
          <a:p>
            <a:fld id="{8981AA7F-E294-0E4F-89A3-61BAE03CA523}" type="datetimeFigureOut">
              <a:rPr lang="en-GB" smtClean="0"/>
              <a:t>25/03/2024</a:t>
            </a:fld>
            <a:endParaRPr lang="en-GB"/>
          </a:p>
        </p:txBody>
      </p:sp>
      <p:sp>
        <p:nvSpPr>
          <p:cNvPr id="5" name="Footer Placeholder 4">
            <a:extLst>
              <a:ext uri="{FF2B5EF4-FFF2-40B4-BE49-F238E27FC236}">
                <a16:creationId xmlns:a16="http://schemas.microsoft.com/office/drawing/2014/main" id="{AFF86ACB-25CE-7CCB-562D-3D23A237A2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B2C3A6-AACE-FE7D-66D5-773685553EF3}"/>
              </a:ext>
            </a:extLst>
          </p:cNvPr>
          <p:cNvSpPr>
            <a:spLocks noGrp="1"/>
          </p:cNvSpPr>
          <p:nvPr>
            <p:ph type="sldNum" sz="quarter" idx="12"/>
          </p:nvPr>
        </p:nvSpPr>
        <p:spPr/>
        <p:txBody>
          <a:bodyPr/>
          <a:lstStyle/>
          <a:p>
            <a:fld id="{261F25D0-6182-E541-9CB7-A43AC4F935F0}" type="slidenum">
              <a:rPr lang="en-GB" smtClean="0"/>
              <a:t>‹#›</a:t>
            </a:fld>
            <a:endParaRPr lang="en-GB"/>
          </a:p>
        </p:txBody>
      </p:sp>
    </p:spTree>
    <p:extLst>
      <p:ext uri="{BB962C8B-B14F-4D97-AF65-F5344CB8AC3E}">
        <p14:creationId xmlns:p14="http://schemas.microsoft.com/office/powerpoint/2010/main" val="2892588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A01B-A0D3-6919-171F-0FBC772274D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0B25B08-7603-30E2-D132-CB091C2F1A8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D8F83BC-1ADD-6BBE-A96E-34BD86001862}"/>
              </a:ext>
            </a:extLst>
          </p:cNvPr>
          <p:cNvSpPr>
            <a:spLocks noGrp="1"/>
          </p:cNvSpPr>
          <p:nvPr>
            <p:ph type="dt" sz="half" idx="10"/>
          </p:nvPr>
        </p:nvSpPr>
        <p:spPr/>
        <p:txBody>
          <a:bodyPr/>
          <a:lstStyle/>
          <a:p>
            <a:fld id="{8981AA7F-E294-0E4F-89A3-61BAE03CA523}" type="datetimeFigureOut">
              <a:rPr lang="en-GB" smtClean="0"/>
              <a:t>25/03/2024</a:t>
            </a:fld>
            <a:endParaRPr lang="en-GB"/>
          </a:p>
        </p:txBody>
      </p:sp>
      <p:sp>
        <p:nvSpPr>
          <p:cNvPr id="5" name="Footer Placeholder 4">
            <a:extLst>
              <a:ext uri="{FF2B5EF4-FFF2-40B4-BE49-F238E27FC236}">
                <a16:creationId xmlns:a16="http://schemas.microsoft.com/office/drawing/2014/main" id="{F3EF836F-5A00-E833-4E4F-09A034E847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452AA4-A116-8A4B-C7C6-8936313487B1}"/>
              </a:ext>
            </a:extLst>
          </p:cNvPr>
          <p:cNvSpPr>
            <a:spLocks noGrp="1"/>
          </p:cNvSpPr>
          <p:nvPr>
            <p:ph type="sldNum" sz="quarter" idx="12"/>
          </p:nvPr>
        </p:nvSpPr>
        <p:spPr/>
        <p:txBody>
          <a:bodyPr/>
          <a:lstStyle/>
          <a:p>
            <a:fld id="{261F25D0-6182-E541-9CB7-A43AC4F935F0}" type="slidenum">
              <a:rPr lang="en-GB" smtClean="0"/>
              <a:t>‹#›</a:t>
            </a:fld>
            <a:endParaRPr lang="en-GB"/>
          </a:p>
        </p:txBody>
      </p:sp>
    </p:spTree>
    <p:extLst>
      <p:ext uri="{BB962C8B-B14F-4D97-AF65-F5344CB8AC3E}">
        <p14:creationId xmlns:p14="http://schemas.microsoft.com/office/powerpoint/2010/main" val="3270435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616BF-46F6-F676-7207-4E3BBB5D8B9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E027569-B61D-8D40-5486-6670EDDB1D9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773A4A9-4CA8-D485-45FF-8607B598EACE}"/>
              </a:ext>
            </a:extLst>
          </p:cNvPr>
          <p:cNvSpPr>
            <a:spLocks noGrp="1"/>
          </p:cNvSpPr>
          <p:nvPr>
            <p:ph type="dt" sz="half" idx="10"/>
          </p:nvPr>
        </p:nvSpPr>
        <p:spPr/>
        <p:txBody>
          <a:bodyPr/>
          <a:lstStyle/>
          <a:p>
            <a:fld id="{8981AA7F-E294-0E4F-89A3-61BAE03CA523}" type="datetimeFigureOut">
              <a:rPr lang="en-GB" smtClean="0"/>
              <a:t>25/03/2024</a:t>
            </a:fld>
            <a:endParaRPr lang="en-GB"/>
          </a:p>
        </p:txBody>
      </p:sp>
      <p:sp>
        <p:nvSpPr>
          <p:cNvPr id="5" name="Footer Placeholder 4">
            <a:extLst>
              <a:ext uri="{FF2B5EF4-FFF2-40B4-BE49-F238E27FC236}">
                <a16:creationId xmlns:a16="http://schemas.microsoft.com/office/drawing/2014/main" id="{70E74973-D80A-AA4D-2130-2D99AC0D16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DA45C6-6C9F-5313-5F6D-FF3380FF4B5F}"/>
              </a:ext>
            </a:extLst>
          </p:cNvPr>
          <p:cNvSpPr>
            <a:spLocks noGrp="1"/>
          </p:cNvSpPr>
          <p:nvPr>
            <p:ph type="sldNum" sz="quarter" idx="12"/>
          </p:nvPr>
        </p:nvSpPr>
        <p:spPr/>
        <p:txBody>
          <a:bodyPr/>
          <a:lstStyle/>
          <a:p>
            <a:fld id="{261F25D0-6182-E541-9CB7-A43AC4F935F0}" type="slidenum">
              <a:rPr lang="en-GB" smtClean="0"/>
              <a:t>‹#›</a:t>
            </a:fld>
            <a:endParaRPr lang="en-GB"/>
          </a:p>
        </p:txBody>
      </p:sp>
    </p:spTree>
    <p:extLst>
      <p:ext uri="{BB962C8B-B14F-4D97-AF65-F5344CB8AC3E}">
        <p14:creationId xmlns:p14="http://schemas.microsoft.com/office/powerpoint/2010/main" val="3837655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7D4CF-D872-9B68-2DF9-69E1AC1C8DE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D42A74F-C07E-3FAB-40AA-7B887C559B7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1A9771A-4700-6635-39DE-13FA4ABA759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3B7A63C-3631-717E-9783-BD099D1B1866}"/>
              </a:ext>
            </a:extLst>
          </p:cNvPr>
          <p:cNvSpPr>
            <a:spLocks noGrp="1"/>
          </p:cNvSpPr>
          <p:nvPr>
            <p:ph type="dt" sz="half" idx="10"/>
          </p:nvPr>
        </p:nvSpPr>
        <p:spPr/>
        <p:txBody>
          <a:bodyPr/>
          <a:lstStyle/>
          <a:p>
            <a:fld id="{8981AA7F-E294-0E4F-89A3-61BAE03CA523}" type="datetimeFigureOut">
              <a:rPr lang="en-GB" smtClean="0"/>
              <a:t>25/03/2024</a:t>
            </a:fld>
            <a:endParaRPr lang="en-GB"/>
          </a:p>
        </p:txBody>
      </p:sp>
      <p:sp>
        <p:nvSpPr>
          <p:cNvPr id="6" name="Footer Placeholder 5">
            <a:extLst>
              <a:ext uri="{FF2B5EF4-FFF2-40B4-BE49-F238E27FC236}">
                <a16:creationId xmlns:a16="http://schemas.microsoft.com/office/drawing/2014/main" id="{3FC7EC02-F4A2-1D2F-11BB-E0C21D0BE8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2FCBE7-B70C-5CF4-B591-E6ADF63F6453}"/>
              </a:ext>
            </a:extLst>
          </p:cNvPr>
          <p:cNvSpPr>
            <a:spLocks noGrp="1"/>
          </p:cNvSpPr>
          <p:nvPr>
            <p:ph type="sldNum" sz="quarter" idx="12"/>
          </p:nvPr>
        </p:nvSpPr>
        <p:spPr/>
        <p:txBody>
          <a:bodyPr/>
          <a:lstStyle/>
          <a:p>
            <a:fld id="{261F25D0-6182-E541-9CB7-A43AC4F935F0}" type="slidenum">
              <a:rPr lang="en-GB" smtClean="0"/>
              <a:t>‹#›</a:t>
            </a:fld>
            <a:endParaRPr lang="en-GB"/>
          </a:p>
        </p:txBody>
      </p:sp>
    </p:spTree>
    <p:extLst>
      <p:ext uri="{BB962C8B-B14F-4D97-AF65-F5344CB8AC3E}">
        <p14:creationId xmlns:p14="http://schemas.microsoft.com/office/powerpoint/2010/main" val="2760802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87BB4-A886-8587-1473-81926F55A2E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D198567-7404-6F3C-E7A4-3DAD513278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4584C2B-B2AB-3C4A-6D2A-41D9B558D50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0BD18BF-C982-E61A-AA37-5FF4BAA824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BAAE65F-3462-1043-29A0-84CB87A81B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2CD7724-2BD3-93B6-3900-ABD265B1D9FE}"/>
              </a:ext>
            </a:extLst>
          </p:cNvPr>
          <p:cNvSpPr>
            <a:spLocks noGrp="1"/>
          </p:cNvSpPr>
          <p:nvPr>
            <p:ph type="dt" sz="half" idx="10"/>
          </p:nvPr>
        </p:nvSpPr>
        <p:spPr/>
        <p:txBody>
          <a:bodyPr/>
          <a:lstStyle/>
          <a:p>
            <a:fld id="{8981AA7F-E294-0E4F-89A3-61BAE03CA523}" type="datetimeFigureOut">
              <a:rPr lang="en-GB" smtClean="0"/>
              <a:t>25/03/2024</a:t>
            </a:fld>
            <a:endParaRPr lang="en-GB"/>
          </a:p>
        </p:txBody>
      </p:sp>
      <p:sp>
        <p:nvSpPr>
          <p:cNvPr id="8" name="Footer Placeholder 7">
            <a:extLst>
              <a:ext uri="{FF2B5EF4-FFF2-40B4-BE49-F238E27FC236}">
                <a16:creationId xmlns:a16="http://schemas.microsoft.com/office/drawing/2014/main" id="{AE97D0A4-3761-2469-8F35-328BEC75A73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91BBD6-DFA3-E4C8-1DA9-72BA4B9FD011}"/>
              </a:ext>
            </a:extLst>
          </p:cNvPr>
          <p:cNvSpPr>
            <a:spLocks noGrp="1"/>
          </p:cNvSpPr>
          <p:nvPr>
            <p:ph type="sldNum" sz="quarter" idx="12"/>
          </p:nvPr>
        </p:nvSpPr>
        <p:spPr/>
        <p:txBody>
          <a:bodyPr/>
          <a:lstStyle/>
          <a:p>
            <a:fld id="{261F25D0-6182-E541-9CB7-A43AC4F935F0}" type="slidenum">
              <a:rPr lang="en-GB" smtClean="0"/>
              <a:t>‹#›</a:t>
            </a:fld>
            <a:endParaRPr lang="en-GB"/>
          </a:p>
        </p:txBody>
      </p:sp>
    </p:spTree>
    <p:extLst>
      <p:ext uri="{BB962C8B-B14F-4D97-AF65-F5344CB8AC3E}">
        <p14:creationId xmlns:p14="http://schemas.microsoft.com/office/powerpoint/2010/main" val="315679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5F858-DE9C-CA0C-4B31-6CF4958F52C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1D20349-F4F8-6979-FFCB-DBA8A932ABF2}"/>
              </a:ext>
            </a:extLst>
          </p:cNvPr>
          <p:cNvSpPr>
            <a:spLocks noGrp="1"/>
          </p:cNvSpPr>
          <p:nvPr>
            <p:ph type="dt" sz="half" idx="10"/>
          </p:nvPr>
        </p:nvSpPr>
        <p:spPr/>
        <p:txBody>
          <a:bodyPr/>
          <a:lstStyle/>
          <a:p>
            <a:fld id="{8981AA7F-E294-0E4F-89A3-61BAE03CA523}" type="datetimeFigureOut">
              <a:rPr lang="en-GB" smtClean="0"/>
              <a:t>25/03/2024</a:t>
            </a:fld>
            <a:endParaRPr lang="en-GB"/>
          </a:p>
        </p:txBody>
      </p:sp>
      <p:sp>
        <p:nvSpPr>
          <p:cNvPr id="4" name="Footer Placeholder 3">
            <a:extLst>
              <a:ext uri="{FF2B5EF4-FFF2-40B4-BE49-F238E27FC236}">
                <a16:creationId xmlns:a16="http://schemas.microsoft.com/office/drawing/2014/main" id="{AF062B58-01FB-BCA3-7C2E-39247B5DB89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020489F-5C76-3FE7-933F-CB2A8F5712F8}"/>
              </a:ext>
            </a:extLst>
          </p:cNvPr>
          <p:cNvSpPr>
            <a:spLocks noGrp="1"/>
          </p:cNvSpPr>
          <p:nvPr>
            <p:ph type="sldNum" sz="quarter" idx="12"/>
          </p:nvPr>
        </p:nvSpPr>
        <p:spPr/>
        <p:txBody>
          <a:bodyPr/>
          <a:lstStyle/>
          <a:p>
            <a:fld id="{261F25D0-6182-E541-9CB7-A43AC4F935F0}" type="slidenum">
              <a:rPr lang="en-GB" smtClean="0"/>
              <a:t>‹#›</a:t>
            </a:fld>
            <a:endParaRPr lang="en-GB"/>
          </a:p>
        </p:txBody>
      </p:sp>
    </p:spTree>
    <p:extLst>
      <p:ext uri="{BB962C8B-B14F-4D97-AF65-F5344CB8AC3E}">
        <p14:creationId xmlns:p14="http://schemas.microsoft.com/office/powerpoint/2010/main" val="3358398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A0C23-E3E6-5E9F-0517-80F28DD38EB1}"/>
              </a:ext>
            </a:extLst>
          </p:cNvPr>
          <p:cNvSpPr>
            <a:spLocks noGrp="1"/>
          </p:cNvSpPr>
          <p:nvPr>
            <p:ph type="dt" sz="half" idx="10"/>
          </p:nvPr>
        </p:nvSpPr>
        <p:spPr/>
        <p:txBody>
          <a:bodyPr/>
          <a:lstStyle/>
          <a:p>
            <a:fld id="{8981AA7F-E294-0E4F-89A3-61BAE03CA523}" type="datetimeFigureOut">
              <a:rPr lang="en-GB" smtClean="0"/>
              <a:t>25/03/2024</a:t>
            </a:fld>
            <a:endParaRPr lang="en-GB"/>
          </a:p>
        </p:txBody>
      </p:sp>
      <p:sp>
        <p:nvSpPr>
          <p:cNvPr id="3" name="Footer Placeholder 2">
            <a:extLst>
              <a:ext uri="{FF2B5EF4-FFF2-40B4-BE49-F238E27FC236}">
                <a16:creationId xmlns:a16="http://schemas.microsoft.com/office/drawing/2014/main" id="{AEE2D229-B53F-74C1-ACA1-31C3B058E18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6F85556-E624-28E1-CA18-92A43FC701A1}"/>
              </a:ext>
            </a:extLst>
          </p:cNvPr>
          <p:cNvSpPr>
            <a:spLocks noGrp="1"/>
          </p:cNvSpPr>
          <p:nvPr>
            <p:ph type="sldNum" sz="quarter" idx="12"/>
          </p:nvPr>
        </p:nvSpPr>
        <p:spPr/>
        <p:txBody>
          <a:bodyPr/>
          <a:lstStyle/>
          <a:p>
            <a:fld id="{261F25D0-6182-E541-9CB7-A43AC4F935F0}" type="slidenum">
              <a:rPr lang="en-GB" smtClean="0"/>
              <a:t>‹#›</a:t>
            </a:fld>
            <a:endParaRPr lang="en-GB"/>
          </a:p>
        </p:txBody>
      </p:sp>
    </p:spTree>
    <p:extLst>
      <p:ext uri="{BB962C8B-B14F-4D97-AF65-F5344CB8AC3E}">
        <p14:creationId xmlns:p14="http://schemas.microsoft.com/office/powerpoint/2010/main" val="1816683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CDC52-9663-F126-3DA7-20E92BC971E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5C4BD581-E4E6-C307-EA2C-8044D77D84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B0676D3C-47AF-93B6-BAD1-99D303F30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8337FFE-74D1-411D-0EED-5E983ADB3FD7}"/>
              </a:ext>
            </a:extLst>
          </p:cNvPr>
          <p:cNvSpPr>
            <a:spLocks noGrp="1"/>
          </p:cNvSpPr>
          <p:nvPr>
            <p:ph type="dt" sz="half" idx="10"/>
          </p:nvPr>
        </p:nvSpPr>
        <p:spPr/>
        <p:txBody>
          <a:bodyPr/>
          <a:lstStyle/>
          <a:p>
            <a:fld id="{8981AA7F-E294-0E4F-89A3-61BAE03CA523}" type="datetimeFigureOut">
              <a:rPr lang="en-GB" smtClean="0"/>
              <a:t>25/03/2024</a:t>
            </a:fld>
            <a:endParaRPr lang="en-GB"/>
          </a:p>
        </p:txBody>
      </p:sp>
      <p:sp>
        <p:nvSpPr>
          <p:cNvPr id="6" name="Footer Placeholder 5">
            <a:extLst>
              <a:ext uri="{FF2B5EF4-FFF2-40B4-BE49-F238E27FC236}">
                <a16:creationId xmlns:a16="http://schemas.microsoft.com/office/drawing/2014/main" id="{0294E7A9-D5D0-1AC4-6002-F604D0A728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56D562-A997-2842-1C5F-343E792F12EE}"/>
              </a:ext>
            </a:extLst>
          </p:cNvPr>
          <p:cNvSpPr>
            <a:spLocks noGrp="1"/>
          </p:cNvSpPr>
          <p:nvPr>
            <p:ph type="sldNum" sz="quarter" idx="12"/>
          </p:nvPr>
        </p:nvSpPr>
        <p:spPr/>
        <p:txBody>
          <a:bodyPr/>
          <a:lstStyle/>
          <a:p>
            <a:fld id="{261F25D0-6182-E541-9CB7-A43AC4F935F0}" type="slidenum">
              <a:rPr lang="en-GB" smtClean="0"/>
              <a:t>‹#›</a:t>
            </a:fld>
            <a:endParaRPr lang="en-GB"/>
          </a:p>
        </p:txBody>
      </p:sp>
    </p:spTree>
    <p:extLst>
      <p:ext uri="{BB962C8B-B14F-4D97-AF65-F5344CB8AC3E}">
        <p14:creationId xmlns:p14="http://schemas.microsoft.com/office/powerpoint/2010/main" val="3724283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0D392-6B3D-D5E4-29FC-82C460C8323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0B5878EF-1F39-B2B1-3866-C4D2CEB897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F8F2028-0F45-FB8D-3A94-FFBB4C6446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CC43B70-ACCA-7461-4285-F3BA755D10C9}"/>
              </a:ext>
            </a:extLst>
          </p:cNvPr>
          <p:cNvSpPr>
            <a:spLocks noGrp="1"/>
          </p:cNvSpPr>
          <p:nvPr>
            <p:ph type="dt" sz="half" idx="10"/>
          </p:nvPr>
        </p:nvSpPr>
        <p:spPr/>
        <p:txBody>
          <a:bodyPr/>
          <a:lstStyle/>
          <a:p>
            <a:fld id="{8981AA7F-E294-0E4F-89A3-61BAE03CA523}" type="datetimeFigureOut">
              <a:rPr lang="en-GB" smtClean="0"/>
              <a:t>25/03/2024</a:t>
            </a:fld>
            <a:endParaRPr lang="en-GB"/>
          </a:p>
        </p:txBody>
      </p:sp>
      <p:sp>
        <p:nvSpPr>
          <p:cNvPr id="6" name="Footer Placeholder 5">
            <a:extLst>
              <a:ext uri="{FF2B5EF4-FFF2-40B4-BE49-F238E27FC236}">
                <a16:creationId xmlns:a16="http://schemas.microsoft.com/office/drawing/2014/main" id="{9E273166-447D-20B4-7129-E55BCE6DE9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136BB3-3FC0-6435-77BE-43F9A5752EB5}"/>
              </a:ext>
            </a:extLst>
          </p:cNvPr>
          <p:cNvSpPr>
            <a:spLocks noGrp="1"/>
          </p:cNvSpPr>
          <p:nvPr>
            <p:ph type="sldNum" sz="quarter" idx="12"/>
          </p:nvPr>
        </p:nvSpPr>
        <p:spPr/>
        <p:txBody>
          <a:bodyPr/>
          <a:lstStyle/>
          <a:p>
            <a:fld id="{261F25D0-6182-E541-9CB7-A43AC4F935F0}" type="slidenum">
              <a:rPr lang="en-GB" smtClean="0"/>
              <a:t>‹#›</a:t>
            </a:fld>
            <a:endParaRPr lang="en-GB"/>
          </a:p>
        </p:txBody>
      </p:sp>
    </p:spTree>
    <p:extLst>
      <p:ext uri="{BB962C8B-B14F-4D97-AF65-F5344CB8AC3E}">
        <p14:creationId xmlns:p14="http://schemas.microsoft.com/office/powerpoint/2010/main" val="1873470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E383C6-8B89-7BCD-6478-1AA3ACDA5A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F608F9A-5A81-C32F-B957-EC7CC6D5A1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DFF534-A31C-E406-4650-23CE18C5B1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81AA7F-E294-0E4F-89A3-61BAE03CA523}" type="datetimeFigureOut">
              <a:rPr lang="en-GB" smtClean="0"/>
              <a:t>25/03/2024</a:t>
            </a:fld>
            <a:endParaRPr lang="en-GB"/>
          </a:p>
        </p:txBody>
      </p:sp>
      <p:sp>
        <p:nvSpPr>
          <p:cNvPr id="5" name="Footer Placeholder 4">
            <a:extLst>
              <a:ext uri="{FF2B5EF4-FFF2-40B4-BE49-F238E27FC236}">
                <a16:creationId xmlns:a16="http://schemas.microsoft.com/office/drawing/2014/main" id="{90218227-1415-F49F-5F09-488E7FCF0C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89854FB-269D-CFB7-67E7-E0D7AFAD2D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1F25D0-6182-E541-9CB7-A43AC4F935F0}" type="slidenum">
              <a:rPr lang="en-GB" smtClean="0"/>
              <a:t>‹#›</a:t>
            </a:fld>
            <a:endParaRPr lang="en-GB"/>
          </a:p>
        </p:txBody>
      </p:sp>
    </p:spTree>
    <p:extLst>
      <p:ext uri="{BB962C8B-B14F-4D97-AF65-F5344CB8AC3E}">
        <p14:creationId xmlns:p14="http://schemas.microsoft.com/office/powerpoint/2010/main" val="2164056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ov"/><Relationship Id="rId1" Type="http://schemas.microsoft.com/office/2007/relationships/media" Target="../media/media5.mov"/><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ov"/><Relationship Id="rId1" Type="http://schemas.microsoft.com/office/2007/relationships/media" Target="../media/media6.mov"/><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ov"/><Relationship Id="rId1" Type="http://schemas.microsoft.com/office/2007/relationships/media" Target="../media/media7.mov"/><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ov"/><Relationship Id="rId1" Type="http://schemas.microsoft.com/office/2007/relationships/media" Target="../media/media8.mov"/><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microsoft.com/office/2007/relationships/media" Target="../media/media10.mov"/><Relationship Id="rId7" Type="http://schemas.openxmlformats.org/officeDocument/2006/relationships/image" Target="../media/image21.png"/><Relationship Id="rId2" Type="http://schemas.openxmlformats.org/officeDocument/2006/relationships/video" Target="../media/media9.mov"/><Relationship Id="rId1" Type="http://schemas.microsoft.com/office/2007/relationships/media" Target="../media/media9.mov"/><Relationship Id="rId6" Type="http://schemas.openxmlformats.org/officeDocument/2006/relationships/image" Target="../media/image20.png"/><Relationship Id="rId5" Type="http://schemas.openxmlformats.org/officeDocument/2006/relationships/slideLayout" Target="../slideLayouts/slideLayout2.xml"/><Relationship Id="rId4" Type="http://schemas.openxmlformats.org/officeDocument/2006/relationships/video" Target="../media/media10.mov"/></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ov"/><Relationship Id="rId1" Type="http://schemas.microsoft.com/office/2007/relationships/media" Target="../media/media11.mov"/><Relationship Id="rId5" Type="http://schemas.openxmlformats.org/officeDocument/2006/relationships/image" Target="../media/image23.png"/><Relationship Id="rId4"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ov"/><Relationship Id="rId1" Type="http://schemas.microsoft.com/office/2007/relationships/media" Target="../media/media12.mov"/><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png"/><Relationship Id="rId4" Type="http://schemas.openxmlformats.org/officeDocument/2006/relationships/image" Target="../media/image34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10.97.249.16/DAQ_clean.html" TargetMode="External"/><Relationship Id="rId2" Type="http://schemas.openxmlformats.org/officeDocument/2006/relationships/hyperlink" Target="http://192.168.4.73/DAQ_clean.html" TargetMode="External"/><Relationship Id="rId1" Type="http://schemas.openxmlformats.org/officeDocument/2006/relationships/slideLayout" Target="../slideLayouts/slideLayout2.xml"/><Relationship Id="rId4" Type="http://schemas.openxmlformats.org/officeDocument/2006/relationships/hyperlink" Target="http://192.168.0.23/DAQ_clean.html"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112A-6200-9BBD-4120-3EF05F2504F6}"/>
              </a:ext>
            </a:extLst>
          </p:cNvPr>
          <p:cNvSpPr>
            <a:spLocks noGrp="1"/>
          </p:cNvSpPr>
          <p:nvPr>
            <p:ph type="ctrTitle"/>
          </p:nvPr>
        </p:nvSpPr>
        <p:spPr/>
        <p:txBody>
          <a:bodyPr/>
          <a:lstStyle/>
          <a:p>
            <a:r>
              <a:rPr lang="en-GB" dirty="0"/>
              <a:t>GUI v2.3</a:t>
            </a:r>
          </a:p>
        </p:txBody>
      </p:sp>
      <p:sp>
        <p:nvSpPr>
          <p:cNvPr id="3" name="Subtitle 2">
            <a:extLst>
              <a:ext uri="{FF2B5EF4-FFF2-40B4-BE49-F238E27FC236}">
                <a16:creationId xmlns:a16="http://schemas.microsoft.com/office/drawing/2014/main" id="{9E11A24D-8382-23FD-4ED2-8B4C23135F23}"/>
              </a:ext>
            </a:extLst>
          </p:cNvPr>
          <p:cNvSpPr>
            <a:spLocks noGrp="1"/>
          </p:cNvSpPr>
          <p:nvPr>
            <p:ph type="subTitle" idx="1"/>
          </p:nvPr>
        </p:nvSpPr>
        <p:spPr/>
        <p:txBody>
          <a:bodyPr/>
          <a:lstStyle/>
          <a:p>
            <a:r>
              <a:rPr lang="en-GB" dirty="0"/>
              <a:t>Sonia </a:t>
            </a:r>
            <a:r>
              <a:rPr lang="en-GB" dirty="0" err="1"/>
              <a:t>Escribano</a:t>
            </a:r>
            <a:r>
              <a:rPr lang="en-GB" dirty="0"/>
              <a:t>-Rodriguez</a:t>
            </a:r>
          </a:p>
          <a:p>
            <a:r>
              <a:rPr lang="en-GB" dirty="0"/>
              <a:t>March 2024</a:t>
            </a:r>
          </a:p>
        </p:txBody>
      </p:sp>
    </p:spTree>
    <p:extLst>
      <p:ext uri="{BB962C8B-B14F-4D97-AF65-F5344CB8AC3E}">
        <p14:creationId xmlns:p14="http://schemas.microsoft.com/office/powerpoint/2010/main" val="734590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16864-C5CD-84E2-C791-46548B128936}"/>
              </a:ext>
            </a:extLst>
          </p:cNvPr>
          <p:cNvSpPr>
            <a:spLocks noGrp="1"/>
          </p:cNvSpPr>
          <p:nvPr>
            <p:ph type="title"/>
          </p:nvPr>
        </p:nvSpPr>
        <p:spPr/>
        <p:txBody>
          <a:bodyPr/>
          <a:lstStyle/>
          <a:p>
            <a:r>
              <a:rPr lang="en-GB" dirty="0"/>
              <a:t>DAQ: live data visualisation from GUI</a:t>
            </a:r>
          </a:p>
        </p:txBody>
      </p:sp>
      <p:pic>
        <p:nvPicPr>
          <p:cNvPr id="5" name="Picture 4" descr="A graph of a graph&#10;&#10;Description automatically generated with medium confidence">
            <a:extLst>
              <a:ext uri="{FF2B5EF4-FFF2-40B4-BE49-F238E27FC236}">
                <a16:creationId xmlns:a16="http://schemas.microsoft.com/office/drawing/2014/main" id="{89DA60AC-AE25-F28E-A288-DC74F85707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49" y="1511300"/>
            <a:ext cx="9369873" cy="5060950"/>
          </a:xfrm>
          <a:prstGeom prst="rect">
            <a:avLst/>
          </a:prstGeom>
        </p:spPr>
      </p:pic>
      <p:pic>
        <p:nvPicPr>
          <p:cNvPr id="11" name="Picture 10" descr="A graph of a graph&#10;&#10;Description automatically generated">
            <a:extLst>
              <a:ext uri="{FF2B5EF4-FFF2-40B4-BE49-F238E27FC236}">
                <a16:creationId xmlns:a16="http://schemas.microsoft.com/office/drawing/2014/main" id="{096EF4CD-DC94-7DE4-91F4-611AD37BA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549" y="1379538"/>
            <a:ext cx="4494973" cy="3306342"/>
          </a:xfrm>
          <a:prstGeom prst="rect">
            <a:avLst/>
          </a:prstGeom>
        </p:spPr>
      </p:pic>
      <p:sp>
        <p:nvSpPr>
          <p:cNvPr id="3" name="TextBox 2">
            <a:extLst>
              <a:ext uri="{FF2B5EF4-FFF2-40B4-BE49-F238E27FC236}">
                <a16:creationId xmlns:a16="http://schemas.microsoft.com/office/drawing/2014/main" id="{93A7B7FA-31C3-0D9E-3D74-304A78139DFC}"/>
              </a:ext>
            </a:extLst>
          </p:cNvPr>
          <p:cNvSpPr txBox="1"/>
          <p:nvPr/>
        </p:nvSpPr>
        <p:spPr>
          <a:xfrm>
            <a:off x="9988550" y="1506022"/>
            <a:ext cx="1513235" cy="369332"/>
          </a:xfrm>
          <a:prstGeom prst="rect">
            <a:avLst/>
          </a:prstGeom>
          <a:noFill/>
        </p:spPr>
        <p:txBody>
          <a:bodyPr wrap="none" rtlCol="0">
            <a:spAutoFit/>
          </a:bodyPr>
          <a:lstStyle/>
          <a:p>
            <a:r>
              <a:rPr lang="en-GB" dirty="0"/>
              <a:t>Saad’s </a:t>
            </a:r>
            <a:r>
              <a:rPr lang="en-GB" dirty="0" err="1"/>
              <a:t>livePlot</a:t>
            </a:r>
            <a:endParaRPr lang="en-GB" dirty="0"/>
          </a:p>
        </p:txBody>
      </p:sp>
    </p:spTree>
    <p:extLst>
      <p:ext uri="{BB962C8B-B14F-4D97-AF65-F5344CB8AC3E}">
        <p14:creationId xmlns:p14="http://schemas.microsoft.com/office/powerpoint/2010/main" val="3402368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16864-C5CD-84E2-C791-46548B128936}"/>
              </a:ext>
            </a:extLst>
          </p:cNvPr>
          <p:cNvSpPr>
            <a:spLocks noGrp="1"/>
          </p:cNvSpPr>
          <p:nvPr>
            <p:ph type="title"/>
          </p:nvPr>
        </p:nvSpPr>
        <p:spPr>
          <a:xfrm>
            <a:off x="838199" y="289719"/>
            <a:ext cx="10989179" cy="1325563"/>
          </a:xfrm>
        </p:spPr>
        <p:txBody>
          <a:bodyPr>
            <a:normAutofit/>
          </a:bodyPr>
          <a:lstStyle/>
          <a:p>
            <a:r>
              <a:rPr lang="en-GB" sz="3200" dirty="0"/>
              <a:t>Live data visualisation: </a:t>
            </a:r>
            <a:r>
              <a:rPr lang="en-GB" sz="2400" dirty="0"/>
              <a:t>change our </a:t>
            </a:r>
            <a:r>
              <a:rPr lang="en-GB" sz="2400" dirty="0" err="1"/>
              <a:t>xaxis</a:t>
            </a:r>
            <a:r>
              <a:rPr lang="en-GB" sz="2400" dirty="0"/>
              <a:t> to </a:t>
            </a:r>
            <a:r>
              <a:rPr lang="en-GB" sz="2400" dirty="0" err="1"/>
              <a:t>Pdnum</a:t>
            </a:r>
            <a:r>
              <a:rPr lang="en-GB" sz="2400" dirty="0"/>
              <a:t> instead of position to determine if what we are visualising agrees correctly with </a:t>
            </a:r>
            <a:r>
              <a:rPr lang="en-GB" sz="2400" dirty="0" err="1"/>
              <a:t>cpp</a:t>
            </a:r>
            <a:r>
              <a:rPr lang="en-GB" sz="2400" dirty="0"/>
              <a:t> and ROOT visualisation.</a:t>
            </a:r>
            <a:endParaRPr lang="en-GB" sz="3200" dirty="0"/>
          </a:p>
        </p:txBody>
      </p:sp>
      <p:pic>
        <p:nvPicPr>
          <p:cNvPr id="4" name="Picture 3" descr="A graph of a graph&#10;&#10;Description automatically generated with medium confidence">
            <a:extLst>
              <a:ext uri="{FF2B5EF4-FFF2-40B4-BE49-F238E27FC236}">
                <a16:creationId xmlns:a16="http://schemas.microsoft.com/office/drawing/2014/main" id="{8B19C46B-019A-182B-D4DD-44FF15C39DA5}"/>
              </a:ext>
            </a:extLst>
          </p:cNvPr>
          <p:cNvPicPr>
            <a:picLocks noChangeAspect="1"/>
          </p:cNvPicPr>
          <p:nvPr/>
        </p:nvPicPr>
        <p:blipFill rotWithShape="1">
          <a:blip r:embed="rId2">
            <a:extLst>
              <a:ext uri="{28A0092B-C50C-407E-A947-70E740481C1C}">
                <a14:useLocalDpi xmlns:a14="http://schemas.microsoft.com/office/drawing/2010/main" val="0"/>
              </a:ext>
            </a:extLst>
          </a:blip>
          <a:srcRect t="33704"/>
          <a:stretch/>
        </p:blipFill>
        <p:spPr>
          <a:xfrm>
            <a:off x="1558006" y="1470597"/>
            <a:ext cx="7058944" cy="5296438"/>
          </a:xfrm>
          <a:prstGeom prst="rect">
            <a:avLst/>
          </a:prstGeom>
        </p:spPr>
      </p:pic>
      <p:sp>
        <p:nvSpPr>
          <p:cNvPr id="3" name="TextBox 2">
            <a:extLst>
              <a:ext uri="{FF2B5EF4-FFF2-40B4-BE49-F238E27FC236}">
                <a16:creationId xmlns:a16="http://schemas.microsoft.com/office/drawing/2014/main" id="{77E36FAD-3182-C006-BF67-5F9421513E31}"/>
              </a:ext>
            </a:extLst>
          </p:cNvPr>
          <p:cNvSpPr txBox="1"/>
          <p:nvPr/>
        </p:nvSpPr>
        <p:spPr>
          <a:xfrm>
            <a:off x="8724122" y="1882834"/>
            <a:ext cx="3181739" cy="2308324"/>
          </a:xfrm>
          <a:prstGeom prst="rect">
            <a:avLst/>
          </a:prstGeom>
          <a:noFill/>
        </p:spPr>
        <p:txBody>
          <a:bodyPr wrap="square" rtlCol="0">
            <a:spAutoFit/>
          </a:bodyPr>
          <a:lstStyle/>
          <a:p>
            <a:r>
              <a:rPr lang="en-GB" dirty="0">
                <a:solidFill>
                  <a:srgbClr val="FF0000"/>
                </a:solidFill>
              </a:rPr>
              <a:t>Two disconnected PD but 3 missing! Not plotted at all, but we need to consider side for code</a:t>
            </a:r>
          </a:p>
          <a:p>
            <a:endParaRPr lang="en-GB" dirty="0">
              <a:solidFill>
                <a:srgbClr val="FF0000"/>
              </a:solidFill>
            </a:endParaRPr>
          </a:p>
          <a:p>
            <a:r>
              <a:rPr lang="en-GB" dirty="0">
                <a:solidFill>
                  <a:srgbClr val="FF0000"/>
                </a:solidFill>
              </a:rPr>
              <a:t>Test calibration code with </a:t>
            </a:r>
            <a:r>
              <a:rPr lang="en-GB" dirty="0" err="1">
                <a:solidFill>
                  <a:srgbClr val="FF0000"/>
                </a:solidFill>
              </a:rPr>
              <a:t>Clattebridge</a:t>
            </a:r>
            <a:r>
              <a:rPr lang="en-GB" dirty="0">
                <a:solidFill>
                  <a:srgbClr val="FF0000"/>
                </a:solidFill>
              </a:rPr>
              <a:t> data. Are all points generated?</a:t>
            </a:r>
          </a:p>
        </p:txBody>
      </p:sp>
      <p:pic>
        <p:nvPicPr>
          <p:cNvPr id="7" name="Picture 6" descr="A graph on a black background&#10;&#10;Description automatically generated">
            <a:extLst>
              <a:ext uri="{FF2B5EF4-FFF2-40B4-BE49-F238E27FC236}">
                <a16:creationId xmlns:a16="http://schemas.microsoft.com/office/drawing/2014/main" id="{CB4D986C-A893-A422-5E39-BAB03A6FA464}"/>
              </a:ext>
            </a:extLst>
          </p:cNvPr>
          <p:cNvPicPr>
            <a:picLocks noChangeAspect="1"/>
          </p:cNvPicPr>
          <p:nvPr/>
        </p:nvPicPr>
        <p:blipFill rotWithShape="1">
          <a:blip r:embed="rId3">
            <a:extLst>
              <a:ext uri="{28A0092B-C50C-407E-A947-70E740481C1C}">
                <a14:useLocalDpi xmlns:a14="http://schemas.microsoft.com/office/drawing/2010/main" val="0"/>
              </a:ext>
            </a:extLst>
          </a:blip>
          <a:srcRect l="10277" t="59441" r="8679" b="13437"/>
          <a:stretch/>
        </p:blipFill>
        <p:spPr>
          <a:xfrm>
            <a:off x="2748071" y="4118816"/>
            <a:ext cx="6588686" cy="1621514"/>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1927272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16864-C5CD-84E2-C791-46548B128936}"/>
              </a:ext>
            </a:extLst>
          </p:cNvPr>
          <p:cNvSpPr>
            <a:spLocks noGrp="1"/>
          </p:cNvSpPr>
          <p:nvPr>
            <p:ph type="title"/>
          </p:nvPr>
        </p:nvSpPr>
        <p:spPr>
          <a:xfrm>
            <a:off x="838199" y="289719"/>
            <a:ext cx="10989179" cy="2308324"/>
          </a:xfrm>
        </p:spPr>
        <p:txBody>
          <a:bodyPr>
            <a:normAutofit/>
          </a:bodyPr>
          <a:lstStyle/>
          <a:p>
            <a:r>
              <a:rPr lang="en-GB" sz="3200" dirty="0"/>
              <a:t>Live data visualisation: </a:t>
            </a:r>
            <a:r>
              <a:rPr lang="en-GB" sz="2400" dirty="0"/>
              <a:t>looking at calibrated file there are 14xPDpositions and 16 </a:t>
            </a:r>
            <a:r>
              <a:rPr lang="en-GB" sz="2400" dirty="0" err="1"/>
              <a:t>photodiodeData</a:t>
            </a:r>
            <a:r>
              <a:rPr lang="en-GB" sz="2400" dirty="0"/>
              <a:t> (y). Why in our plot one of the </a:t>
            </a:r>
            <a:r>
              <a:rPr lang="en-GB" sz="2400" dirty="0" err="1"/>
              <a:t>xPD</a:t>
            </a:r>
            <a:r>
              <a:rPr lang="en-GB" sz="2400" dirty="0"/>
              <a:t> positions disappears? The last one precisely?</a:t>
            </a:r>
            <a:br>
              <a:rPr lang="en-GB" sz="2400" dirty="0"/>
            </a:br>
            <a:br>
              <a:rPr lang="en-GB" sz="2400" dirty="0"/>
            </a:br>
            <a:r>
              <a:rPr lang="en-GB" sz="2400" dirty="0"/>
              <a:t>Looking at bandwidth seems like last one (</a:t>
            </a:r>
            <a:r>
              <a:rPr lang="en-GB" sz="2400" dirty="0" err="1"/>
              <a:t>i</a:t>
            </a:r>
            <a:r>
              <a:rPr lang="en-GB" sz="2400" dirty="0"/>
              <a:t>=13) is not calculated, as next value does not exist. Using condition that is = to previous one we get good results.</a:t>
            </a:r>
            <a:endParaRPr lang="en-GB" sz="3200" dirty="0"/>
          </a:p>
        </p:txBody>
      </p:sp>
      <p:pic>
        <p:nvPicPr>
          <p:cNvPr id="6" name="Picture 5" descr="A screenshot of a computer&#10;&#10;Description automatically generated">
            <a:extLst>
              <a:ext uri="{FF2B5EF4-FFF2-40B4-BE49-F238E27FC236}">
                <a16:creationId xmlns:a16="http://schemas.microsoft.com/office/drawing/2014/main" id="{7CF70630-94D2-BCE7-4DAC-C53E7ED13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051" y="2987496"/>
            <a:ext cx="3551594" cy="3658570"/>
          </a:xfrm>
          <a:prstGeom prst="rect">
            <a:avLst/>
          </a:prstGeom>
        </p:spPr>
      </p:pic>
      <p:sp>
        <p:nvSpPr>
          <p:cNvPr id="9" name="TextBox 8">
            <a:extLst>
              <a:ext uri="{FF2B5EF4-FFF2-40B4-BE49-F238E27FC236}">
                <a16:creationId xmlns:a16="http://schemas.microsoft.com/office/drawing/2014/main" id="{5170CCAF-BB9F-2CCA-DFA6-07F38E8AF8A7}"/>
              </a:ext>
            </a:extLst>
          </p:cNvPr>
          <p:cNvSpPr txBox="1"/>
          <p:nvPr/>
        </p:nvSpPr>
        <p:spPr>
          <a:xfrm>
            <a:off x="1095051" y="2628046"/>
            <a:ext cx="6097554" cy="369332"/>
          </a:xfrm>
          <a:prstGeom prst="rect">
            <a:avLst/>
          </a:prstGeom>
          <a:noFill/>
        </p:spPr>
        <p:txBody>
          <a:bodyPr wrap="square">
            <a:spAutoFit/>
          </a:bodyPr>
          <a:lstStyle/>
          <a:p>
            <a:r>
              <a:rPr lang="en-GB" dirty="0" err="1"/>
              <a:t>console.log</a:t>
            </a:r>
            <a:r>
              <a:rPr lang="en-GB" dirty="0"/>
              <a:t>(</a:t>
            </a:r>
            <a:r>
              <a:rPr lang="en-GB" dirty="0" err="1"/>
              <a:t>i</a:t>
            </a:r>
            <a:r>
              <a:rPr lang="en-GB" dirty="0"/>
              <a:t>, </a:t>
            </a:r>
            <a:r>
              <a:rPr lang="en-GB" dirty="0" err="1"/>
              <a:t>xPDposition</a:t>
            </a:r>
            <a:r>
              <a:rPr lang="en-GB" dirty="0"/>
              <a:t>[</a:t>
            </a:r>
            <a:r>
              <a:rPr lang="en-GB" dirty="0" err="1"/>
              <a:t>i</a:t>
            </a:r>
            <a:r>
              <a:rPr lang="en-GB" dirty="0"/>
              <a:t>], </a:t>
            </a:r>
            <a:r>
              <a:rPr lang="en-GB" dirty="0" err="1"/>
              <a:t>photodiodeData</a:t>
            </a:r>
            <a:r>
              <a:rPr lang="en-GB" dirty="0"/>
              <a:t>[</a:t>
            </a:r>
            <a:r>
              <a:rPr lang="en-GB" dirty="0" err="1"/>
              <a:t>i</a:t>
            </a:r>
            <a:r>
              <a:rPr lang="en-GB" dirty="0"/>
              <a:t>],bandwidths[</a:t>
            </a:r>
            <a:r>
              <a:rPr lang="en-GB" dirty="0" err="1"/>
              <a:t>i</a:t>
            </a:r>
            <a:r>
              <a:rPr lang="en-GB" dirty="0"/>
              <a:t>])</a:t>
            </a:r>
          </a:p>
        </p:txBody>
      </p:sp>
      <p:pic>
        <p:nvPicPr>
          <p:cNvPr id="11" name="Picture 10" descr="A screenshot of a computer&#10;&#10;Description automatically generated">
            <a:extLst>
              <a:ext uri="{FF2B5EF4-FFF2-40B4-BE49-F238E27FC236}">
                <a16:creationId xmlns:a16="http://schemas.microsoft.com/office/drawing/2014/main" id="{BAB366D0-1C08-61AE-9C14-D3E452ABB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199626"/>
            <a:ext cx="3433922" cy="3413482"/>
          </a:xfrm>
          <a:prstGeom prst="rect">
            <a:avLst/>
          </a:prstGeom>
        </p:spPr>
      </p:pic>
    </p:spTree>
    <p:extLst>
      <p:ext uri="{BB962C8B-B14F-4D97-AF65-F5344CB8AC3E}">
        <p14:creationId xmlns:p14="http://schemas.microsoft.com/office/powerpoint/2010/main" val="4040887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water and water&#10;&#10;Description automatically generated with medium confidence">
            <a:extLst>
              <a:ext uri="{FF2B5EF4-FFF2-40B4-BE49-F238E27FC236}">
                <a16:creationId xmlns:a16="http://schemas.microsoft.com/office/drawing/2014/main" id="{E252209E-79AF-E220-8394-0331EBAAEC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570" y="2946292"/>
            <a:ext cx="8809829" cy="3697104"/>
          </a:xfrm>
          <a:prstGeom prst="rect">
            <a:avLst/>
          </a:prstGeom>
        </p:spPr>
      </p:pic>
      <p:sp>
        <p:nvSpPr>
          <p:cNvPr id="3" name="Content Placeholder 2">
            <a:extLst>
              <a:ext uri="{FF2B5EF4-FFF2-40B4-BE49-F238E27FC236}">
                <a16:creationId xmlns:a16="http://schemas.microsoft.com/office/drawing/2014/main" id="{EB615822-AE0F-AC79-4D98-E19EDAA77675}"/>
              </a:ext>
            </a:extLst>
          </p:cNvPr>
          <p:cNvSpPr>
            <a:spLocks noGrp="1"/>
          </p:cNvSpPr>
          <p:nvPr>
            <p:ph idx="1"/>
          </p:nvPr>
        </p:nvSpPr>
        <p:spPr>
          <a:xfrm>
            <a:off x="614264" y="649968"/>
            <a:ext cx="11151637" cy="4351338"/>
          </a:xfrm>
        </p:spPr>
        <p:txBody>
          <a:bodyPr/>
          <a:lstStyle/>
          <a:p>
            <a:pPr marL="0" indent="0">
              <a:buNone/>
            </a:pPr>
            <a:r>
              <a:rPr lang="en-GB" dirty="0"/>
              <a:t>If we look at the error bars they are plotted, so the issue is in the plotting and not in the numeric data.</a:t>
            </a:r>
            <a:br>
              <a:rPr lang="en-GB" dirty="0"/>
            </a:br>
            <a:r>
              <a:rPr lang="en-GB" dirty="0" err="1"/>
              <a:t>ErroBars</a:t>
            </a:r>
            <a:r>
              <a:rPr lang="en-GB" dirty="0"/>
              <a:t> are based on </a:t>
            </a:r>
            <a:r>
              <a:rPr lang="en-GB" dirty="0" err="1"/>
              <a:t>xPDposition</a:t>
            </a:r>
            <a:r>
              <a:rPr lang="en-GB" dirty="0"/>
              <a:t>, while the bars are based on </a:t>
            </a:r>
            <a:r>
              <a:rPr lang="en-GB" dirty="0" err="1"/>
              <a:t>photodiodeData</a:t>
            </a:r>
            <a:r>
              <a:rPr lang="en-GB" dirty="0"/>
              <a:t>. We need to correct this to keep consistency between the two, however the redefinition of bars does not fix the problem.</a:t>
            </a:r>
          </a:p>
        </p:txBody>
      </p:sp>
    </p:spTree>
    <p:extLst>
      <p:ext uri="{BB962C8B-B14F-4D97-AF65-F5344CB8AC3E}">
        <p14:creationId xmlns:p14="http://schemas.microsoft.com/office/powerpoint/2010/main" val="2103258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A559DB7-33B3-04F2-94C6-6ABF021552F4}"/>
              </a:ext>
            </a:extLst>
          </p:cNvPr>
          <p:cNvSpPr txBox="1"/>
          <p:nvPr/>
        </p:nvSpPr>
        <p:spPr>
          <a:xfrm>
            <a:off x="737118" y="536664"/>
            <a:ext cx="11104984" cy="1569660"/>
          </a:xfrm>
          <a:prstGeom prst="rect">
            <a:avLst/>
          </a:prstGeom>
          <a:noFill/>
        </p:spPr>
        <p:txBody>
          <a:bodyPr wrap="square" rtlCol="0">
            <a:spAutoFit/>
          </a:bodyPr>
          <a:lstStyle/>
          <a:p>
            <a:r>
              <a:rPr lang="en-GB" sz="2400" dirty="0"/>
              <a:t>We need to </a:t>
            </a:r>
            <a:r>
              <a:rPr lang="en-GB" sz="2400" dirty="0" err="1"/>
              <a:t>setPhotodiodes</a:t>
            </a:r>
            <a:r>
              <a:rPr lang="en-GB" sz="2400" dirty="0"/>
              <a:t> = 14, otherwise it reads the </a:t>
            </a:r>
            <a:r>
              <a:rPr lang="en-GB" sz="2400" dirty="0" err="1"/>
              <a:t>NaN</a:t>
            </a:r>
            <a:r>
              <a:rPr lang="en-GB" sz="2400" dirty="0"/>
              <a:t> and gives an error and the last numerical value can’t be shown. We also need to add a special condition for it’s width, as it can’t be calculated based on the next bar (we use previous bar value). Once our scintillator has uniform thickness this won’t be an issue.</a:t>
            </a:r>
          </a:p>
        </p:txBody>
      </p:sp>
      <p:pic>
        <p:nvPicPr>
          <p:cNvPr id="7" name="Picture 6" descr="A graph of water equalizer&#10;&#10;Description automatically generated">
            <a:extLst>
              <a:ext uri="{FF2B5EF4-FFF2-40B4-BE49-F238E27FC236}">
                <a16:creationId xmlns:a16="http://schemas.microsoft.com/office/drawing/2014/main" id="{A3598E6F-6515-E40B-F72D-E849A54AF5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796" y="2077615"/>
            <a:ext cx="8882424" cy="4519127"/>
          </a:xfrm>
          <a:prstGeom prst="rect">
            <a:avLst/>
          </a:prstGeom>
        </p:spPr>
      </p:pic>
      <p:sp>
        <p:nvSpPr>
          <p:cNvPr id="8" name="TextBox 7">
            <a:extLst>
              <a:ext uri="{FF2B5EF4-FFF2-40B4-BE49-F238E27FC236}">
                <a16:creationId xmlns:a16="http://schemas.microsoft.com/office/drawing/2014/main" id="{634CADD7-B344-7083-2C3B-E5576A848110}"/>
              </a:ext>
            </a:extLst>
          </p:cNvPr>
          <p:cNvSpPr txBox="1"/>
          <p:nvPr/>
        </p:nvSpPr>
        <p:spPr>
          <a:xfrm>
            <a:off x="9133344" y="6381298"/>
            <a:ext cx="3538634" cy="430887"/>
          </a:xfrm>
          <a:prstGeom prst="rect">
            <a:avLst/>
          </a:prstGeom>
          <a:noFill/>
        </p:spPr>
        <p:txBody>
          <a:bodyPr wrap="square">
            <a:spAutoFit/>
          </a:bodyPr>
          <a:lstStyle/>
          <a:p>
            <a:pPr marL="0" indent="0">
              <a:buNone/>
            </a:pPr>
            <a:r>
              <a:rPr lang="en-GB" sz="1100" dirty="0">
                <a:solidFill>
                  <a:srgbClr val="0D0D0D"/>
                </a:solidFill>
                <a:latin typeface="Söhne"/>
              </a:rPr>
              <a:t>S</a:t>
            </a:r>
            <a:r>
              <a:rPr lang="en-GB" sz="1100" b="0" i="0" dirty="0">
                <a:solidFill>
                  <a:srgbClr val="0D0D0D"/>
                </a:solidFill>
                <a:effectLst/>
                <a:latin typeface="Söhne"/>
              </a:rPr>
              <a:t>eparate the data update from the code that adds elements to the SVG </a:t>
            </a:r>
            <a:r>
              <a:rPr lang="en-GB" sz="1100" dirty="0">
                <a:solidFill>
                  <a:srgbClr val="0D0D0D"/>
                </a:solidFill>
                <a:latin typeface="Söhne"/>
              </a:rPr>
              <a:t>DAQ2 is now the original code.</a:t>
            </a:r>
          </a:p>
        </p:txBody>
      </p:sp>
      <p:sp>
        <p:nvSpPr>
          <p:cNvPr id="11" name="TextBox 10">
            <a:extLst>
              <a:ext uri="{FF2B5EF4-FFF2-40B4-BE49-F238E27FC236}">
                <a16:creationId xmlns:a16="http://schemas.microsoft.com/office/drawing/2014/main" id="{0D8B83F3-5FE4-7596-9E7D-8F0A6C2730BA}"/>
              </a:ext>
            </a:extLst>
          </p:cNvPr>
          <p:cNvSpPr txBox="1"/>
          <p:nvPr/>
        </p:nvSpPr>
        <p:spPr>
          <a:xfrm>
            <a:off x="9498564" y="2858816"/>
            <a:ext cx="2525486" cy="923330"/>
          </a:xfrm>
          <a:prstGeom prst="rect">
            <a:avLst/>
          </a:prstGeom>
          <a:noFill/>
        </p:spPr>
        <p:txBody>
          <a:bodyPr wrap="square" rtlCol="0">
            <a:spAutoFit/>
          </a:bodyPr>
          <a:lstStyle/>
          <a:p>
            <a:r>
              <a:rPr lang="en-GB" dirty="0"/>
              <a:t>Maybe read PD </a:t>
            </a:r>
            <a:r>
              <a:rPr lang="en-GB" dirty="0" err="1"/>
              <a:t>num</a:t>
            </a:r>
            <a:r>
              <a:rPr lang="en-GB" dirty="0"/>
              <a:t> from file once it’s generated ok?</a:t>
            </a:r>
          </a:p>
        </p:txBody>
      </p:sp>
    </p:spTree>
    <p:extLst>
      <p:ext uri="{BB962C8B-B14F-4D97-AF65-F5344CB8AC3E}">
        <p14:creationId xmlns:p14="http://schemas.microsoft.com/office/powerpoint/2010/main" val="1257658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EA605E-FFE8-F3C4-79B6-E5531FC67C3E}"/>
              </a:ext>
            </a:extLst>
          </p:cNvPr>
          <p:cNvSpPr>
            <a:spLocks noGrp="1"/>
          </p:cNvSpPr>
          <p:nvPr>
            <p:ph idx="1"/>
          </p:nvPr>
        </p:nvSpPr>
        <p:spPr>
          <a:xfrm>
            <a:off x="507999" y="529431"/>
            <a:ext cx="11319379" cy="4351338"/>
          </a:xfrm>
        </p:spPr>
        <p:txBody>
          <a:bodyPr/>
          <a:lstStyle/>
          <a:p>
            <a:pPr marL="0" indent="0">
              <a:buNone/>
            </a:pPr>
            <a:r>
              <a:rPr lang="en-GB" dirty="0"/>
              <a:t>When we look at live data the graph does not update. Is it because the values are very small due to calibration and the difference between averaged is not visible? -&gt; Removing calibration </a:t>
            </a:r>
            <a:r>
              <a:rPr lang="en-GB" dirty="0" err="1"/>
              <a:t>mantains</a:t>
            </a:r>
            <a:r>
              <a:rPr lang="en-GB" dirty="0"/>
              <a:t> the issue</a:t>
            </a:r>
            <a:br>
              <a:rPr lang="en-GB" dirty="0"/>
            </a:br>
            <a:br>
              <a:rPr lang="en-GB" dirty="0"/>
            </a:br>
            <a:r>
              <a:rPr lang="en-GB" dirty="0"/>
              <a:t>Looking at 0*calibrated data at 25Hz we do see a difference between the different measurements, so we should observe this in GUI as well.</a:t>
            </a:r>
          </a:p>
        </p:txBody>
      </p:sp>
      <p:pic>
        <p:nvPicPr>
          <p:cNvPr id="5" name="Picture 4" descr="A graph with lines and numbers&#10;&#10;Description automatically generated">
            <a:extLst>
              <a:ext uri="{FF2B5EF4-FFF2-40B4-BE49-F238E27FC236}">
                <a16:creationId xmlns:a16="http://schemas.microsoft.com/office/drawing/2014/main" id="{DC62C098-1155-7E16-749C-492873A1D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1226" y="2949358"/>
            <a:ext cx="6057664" cy="3220703"/>
          </a:xfrm>
          <a:prstGeom prst="rect">
            <a:avLst/>
          </a:prstGeom>
        </p:spPr>
      </p:pic>
      <p:sp>
        <p:nvSpPr>
          <p:cNvPr id="2" name="TextBox 1">
            <a:extLst>
              <a:ext uri="{FF2B5EF4-FFF2-40B4-BE49-F238E27FC236}">
                <a16:creationId xmlns:a16="http://schemas.microsoft.com/office/drawing/2014/main" id="{0D6910EB-52E1-F2FC-7CD6-65BEA1FE071B}"/>
              </a:ext>
            </a:extLst>
          </p:cNvPr>
          <p:cNvSpPr txBox="1"/>
          <p:nvPr/>
        </p:nvSpPr>
        <p:spPr>
          <a:xfrm>
            <a:off x="931492" y="6328569"/>
            <a:ext cx="11146065" cy="369332"/>
          </a:xfrm>
          <a:prstGeom prst="rect">
            <a:avLst/>
          </a:prstGeom>
          <a:noFill/>
        </p:spPr>
        <p:txBody>
          <a:bodyPr wrap="none" rtlCol="0">
            <a:spAutoFit/>
          </a:bodyPr>
          <a:lstStyle/>
          <a:p>
            <a:r>
              <a:rPr lang="en-GB" dirty="0">
                <a:solidFill>
                  <a:schemeClr val="accent2">
                    <a:lumMod val="60000"/>
                    <a:lumOff val="40000"/>
                  </a:schemeClr>
                </a:solidFill>
              </a:rPr>
              <a:t>The issue was that the </a:t>
            </a:r>
            <a:r>
              <a:rPr lang="en-GB" dirty="0" err="1">
                <a:solidFill>
                  <a:schemeClr val="accent2">
                    <a:lumMod val="60000"/>
                    <a:lumOff val="40000"/>
                  </a:schemeClr>
                </a:solidFill>
              </a:rPr>
              <a:t>output_GUI.txt</a:t>
            </a:r>
            <a:r>
              <a:rPr lang="en-GB" dirty="0">
                <a:solidFill>
                  <a:schemeClr val="accent2">
                    <a:lumMod val="60000"/>
                    <a:lumOff val="40000"/>
                  </a:schemeClr>
                </a:solidFill>
              </a:rPr>
              <a:t> file was not closed in the right place, so it never updated after 1</a:t>
            </a:r>
            <a:r>
              <a:rPr lang="en-GB" baseline="30000" dirty="0">
                <a:solidFill>
                  <a:schemeClr val="accent2">
                    <a:lumMod val="60000"/>
                    <a:lumOff val="40000"/>
                  </a:schemeClr>
                </a:solidFill>
              </a:rPr>
              <a:t>st</a:t>
            </a:r>
            <a:r>
              <a:rPr lang="en-GB" dirty="0">
                <a:solidFill>
                  <a:schemeClr val="accent2">
                    <a:lumMod val="60000"/>
                    <a:lumOff val="40000"/>
                  </a:schemeClr>
                </a:solidFill>
              </a:rPr>
              <a:t> </a:t>
            </a:r>
            <a:r>
              <a:rPr lang="en-GB" dirty="0" err="1">
                <a:solidFill>
                  <a:schemeClr val="accent2">
                    <a:lumMod val="60000"/>
                    <a:lumOff val="40000"/>
                  </a:schemeClr>
                </a:solidFill>
              </a:rPr>
              <a:t>measuement</a:t>
            </a:r>
            <a:r>
              <a:rPr lang="en-GB" dirty="0">
                <a:solidFill>
                  <a:schemeClr val="accent2">
                    <a:lumMod val="60000"/>
                    <a:lumOff val="40000"/>
                  </a:schemeClr>
                </a:solidFill>
              </a:rPr>
              <a:t> </a:t>
            </a:r>
          </a:p>
        </p:txBody>
      </p:sp>
      <p:sp>
        <p:nvSpPr>
          <p:cNvPr id="4" name="TextBox 3">
            <a:extLst>
              <a:ext uri="{FF2B5EF4-FFF2-40B4-BE49-F238E27FC236}">
                <a16:creationId xmlns:a16="http://schemas.microsoft.com/office/drawing/2014/main" id="{67F4E908-83A2-FB62-7E95-4CBA35FB2BA7}"/>
              </a:ext>
            </a:extLst>
          </p:cNvPr>
          <p:cNvSpPr txBox="1"/>
          <p:nvPr/>
        </p:nvSpPr>
        <p:spPr>
          <a:xfrm>
            <a:off x="8965243" y="3349689"/>
            <a:ext cx="2862135" cy="923330"/>
          </a:xfrm>
          <a:prstGeom prst="rect">
            <a:avLst/>
          </a:prstGeom>
          <a:noFill/>
        </p:spPr>
        <p:txBody>
          <a:bodyPr wrap="square" rtlCol="0">
            <a:spAutoFit/>
          </a:bodyPr>
          <a:lstStyle/>
          <a:p>
            <a:r>
              <a:rPr lang="en-GB" dirty="0">
                <a:solidFill>
                  <a:srgbClr val="FF0000"/>
                </a:solidFill>
              </a:rPr>
              <a:t>Here we have 16 points, need to figure on which side we have the two extra ones.</a:t>
            </a:r>
          </a:p>
        </p:txBody>
      </p:sp>
    </p:spTree>
    <p:extLst>
      <p:ext uri="{BB962C8B-B14F-4D97-AF65-F5344CB8AC3E}">
        <p14:creationId xmlns:p14="http://schemas.microsoft.com/office/powerpoint/2010/main" val="3863507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0A2D47-CA42-712D-8AE5-8BA46B2F28C9}"/>
              </a:ext>
            </a:extLst>
          </p:cNvPr>
          <p:cNvSpPr>
            <a:spLocks noGrp="1"/>
          </p:cNvSpPr>
          <p:nvPr>
            <p:ph idx="1"/>
          </p:nvPr>
        </p:nvSpPr>
        <p:spPr>
          <a:xfrm>
            <a:off x="488950" y="276225"/>
            <a:ext cx="10515600" cy="4351338"/>
          </a:xfrm>
        </p:spPr>
        <p:txBody>
          <a:bodyPr/>
          <a:lstStyle/>
          <a:p>
            <a:pPr marL="0" indent="0">
              <a:buNone/>
            </a:pPr>
            <a:r>
              <a:rPr lang="en-GB" dirty="0"/>
              <a:t>Graph appears and disappears, based on what? If all terms are there is always plotted? NO, so it is not a number issue but a plot thing.</a:t>
            </a:r>
          </a:p>
        </p:txBody>
      </p:sp>
      <p:pic>
        <p:nvPicPr>
          <p:cNvPr id="6" name="Screen Recording 2024-03-01 at 15.09.03">
            <a:hlinkClick r:id="" action="ppaction://media"/>
            <a:extLst>
              <a:ext uri="{FF2B5EF4-FFF2-40B4-BE49-F238E27FC236}">
                <a16:creationId xmlns:a16="http://schemas.microsoft.com/office/drawing/2014/main" id="{B06A5C54-F7DE-479F-BC51-9014D702C3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2301" y="1347261"/>
            <a:ext cx="8445500" cy="5234514"/>
          </a:xfrm>
          <a:prstGeom prst="rect">
            <a:avLst/>
          </a:prstGeom>
        </p:spPr>
      </p:pic>
    </p:spTree>
    <p:extLst>
      <p:ext uri="{BB962C8B-B14F-4D97-AF65-F5344CB8AC3E}">
        <p14:creationId xmlns:p14="http://schemas.microsoft.com/office/powerpoint/2010/main" val="298280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1EEEEA-1369-C0F8-17B6-D6E5C7161D14}"/>
              </a:ext>
            </a:extLst>
          </p:cNvPr>
          <p:cNvSpPr>
            <a:spLocks noGrp="1"/>
          </p:cNvSpPr>
          <p:nvPr>
            <p:ph idx="1"/>
          </p:nvPr>
        </p:nvSpPr>
        <p:spPr>
          <a:xfrm>
            <a:off x="698500" y="454025"/>
            <a:ext cx="11111788" cy="5349616"/>
          </a:xfrm>
        </p:spPr>
        <p:txBody>
          <a:bodyPr>
            <a:normAutofit lnSpcReduction="10000"/>
          </a:bodyPr>
          <a:lstStyle/>
          <a:p>
            <a:pPr marL="0" indent="0">
              <a:buNone/>
            </a:pPr>
            <a:r>
              <a:rPr lang="en-GB" dirty="0"/>
              <a:t>Checking </a:t>
            </a:r>
            <a:r>
              <a:rPr lang="en-GB" dirty="0" err="1"/>
              <a:t>DAQ.js</a:t>
            </a:r>
            <a:r>
              <a:rPr lang="en-GB" dirty="0"/>
              <a:t> to see where the issue is: </a:t>
            </a:r>
          </a:p>
          <a:p>
            <a:pPr marL="0" indent="0">
              <a:buNone/>
            </a:pPr>
            <a:endParaRPr lang="en-GB" dirty="0"/>
          </a:p>
          <a:p>
            <a:pPr marL="0" indent="0">
              <a:buNone/>
            </a:pPr>
            <a:r>
              <a:rPr lang="en-GB" dirty="0"/>
              <a:t>Static file shows no issues, maybe it is updated too quickly??</a:t>
            </a:r>
          </a:p>
          <a:p>
            <a:pPr marL="0" indent="0">
              <a:buNone/>
            </a:pPr>
            <a:endParaRPr lang="en-GB" dirty="0"/>
          </a:p>
          <a:p>
            <a:pPr marL="0" indent="0">
              <a:buNone/>
            </a:pPr>
            <a:r>
              <a:rPr lang="en-GB" dirty="0"/>
              <a:t>The following line removes the whole </a:t>
            </a:r>
            <a:r>
              <a:rPr lang="en-GB" dirty="0" err="1"/>
              <a:t>svg</a:t>
            </a:r>
            <a:r>
              <a:rPr lang="en-GB" dirty="0"/>
              <a:t>, including axis and everything. Only want to remove the plot inside, bars?</a:t>
            </a:r>
          </a:p>
          <a:p>
            <a:pPr marL="0" indent="0" algn="ctr">
              <a:buNone/>
            </a:pPr>
            <a:r>
              <a:rPr lang="en-GB" sz="2000" i="1" dirty="0"/>
              <a:t>d3.select('</a:t>
            </a:r>
            <a:r>
              <a:rPr lang="en-GB" sz="2000" i="1" dirty="0" err="1"/>
              <a:t>svg</a:t>
            </a:r>
            <a:r>
              <a:rPr lang="en-GB" sz="2000" i="1" dirty="0"/>
              <a:t>').</a:t>
            </a:r>
            <a:r>
              <a:rPr lang="en-GB" sz="2000" i="1" dirty="0" err="1"/>
              <a:t>selectAll</a:t>
            </a:r>
            <a:r>
              <a:rPr lang="en-GB" sz="2000" i="1" dirty="0"/>
              <a:t>('*').remove();</a:t>
            </a:r>
          </a:p>
          <a:p>
            <a:pPr marL="0" indent="0" algn="ctr">
              <a:buNone/>
            </a:pPr>
            <a:endParaRPr lang="en-GB" sz="2000" i="1" dirty="0"/>
          </a:p>
          <a:p>
            <a:pPr marL="0" indent="0">
              <a:buNone/>
            </a:pPr>
            <a:r>
              <a:rPr lang="en-GB" i="1" dirty="0"/>
              <a:t>Check updating interval frequency first!</a:t>
            </a:r>
          </a:p>
          <a:p>
            <a:pPr marL="0" indent="0">
              <a:buNone/>
            </a:pPr>
            <a:endParaRPr lang="en-GB" dirty="0"/>
          </a:p>
          <a:p>
            <a:pPr marL="0" indent="0">
              <a:buNone/>
            </a:pPr>
            <a:r>
              <a:rPr lang="en-GB" dirty="0"/>
              <a:t>Up to here the latest GUI version from pi has been copied to </a:t>
            </a:r>
            <a:r>
              <a:rPr lang="en-GB" dirty="0">
                <a:solidFill>
                  <a:srgbClr val="000000"/>
                </a:solidFill>
                <a:effectLst/>
                <a:latin typeface="Menlo" panose="020B0609030804020204" pitchFamily="49" charset="0"/>
              </a:rPr>
              <a:t>/</a:t>
            </a:r>
            <a:r>
              <a:rPr lang="en-GB" dirty="0" err="1">
                <a:solidFill>
                  <a:srgbClr val="000000"/>
                </a:solidFill>
                <a:effectLst/>
                <a:latin typeface="Menlo" panose="020B0609030804020204" pitchFamily="49" charset="0"/>
              </a:rPr>
              <a:t>unix</a:t>
            </a:r>
            <a:r>
              <a:rPr lang="en-GB" dirty="0">
                <a:solidFill>
                  <a:srgbClr val="000000"/>
                </a:solidFill>
                <a:effectLst/>
                <a:latin typeface="Menlo" panose="020B0609030804020204" pitchFamily="49" charset="0"/>
              </a:rPr>
              <a:t>/www/html/</a:t>
            </a:r>
            <a:r>
              <a:rPr lang="en-GB" dirty="0" err="1">
                <a:solidFill>
                  <a:srgbClr val="000000"/>
                </a:solidFill>
                <a:effectLst/>
                <a:latin typeface="Menlo" panose="020B0609030804020204" pitchFamily="49" charset="0"/>
              </a:rPr>
              <a:t>pbt</a:t>
            </a:r>
            <a:r>
              <a:rPr lang="en-GB" dirty="0">
                <a:solidFill>
                  <a:srgbClr val="000000"/>
                </a:solidFill>
                <a:effectLst/>
                <a:latin typeface="Menlo" panose="020B0609030804020204" pitchFamily="49" charset="0"/>
              </a:rPr>
              <a:t>/</a:t>
            </a:r>
            <a:r>
              <a:rPr lang="en-GB" dirty="0" err="1">
                <a:solidFill>
                  <a:srgbClr val="000000"/>
                </a:solidFill>
                <a:effectLst/>
                <a:latin typeface="Menlo" panose="020B0609030804020204" pitchFamily="49" charset="0"/>
              </a:rPr>
              <a:t>PDdisplay</a:t>
            </a:r>
            <a:r>
              <a:rPr lang="en-GB" dirty="0">
                <a:solidFill>
                  <a:srgbClr val="000000"/>
                </a:solidFill>
                <a:effectLst/>
                <a:latin typeface="Menlo" panose="020B0609030804020204" pitchFamily="49" charset="0"/>
              </a:rPr>
              <a:t>/</a:t>
            </a:r>
            <a:r>
              <a:rPr lang="en-GB" dirty="0" err="1">
                <a:solidFill>
                  <a:srgbClr val="000000"/>
                </a:solidFill>
                <a:effectLst/>
                <a:latin typeface="Menlo" panose="020B0609030804020204" pitchFamily="49" charset="0"/>
              </a:rPr>
              <a:t>escribano</a:t>
            </a:r>
            <a:r>
              <a:rPr lang="en-GB" dirty="0">
                <a:solidFill>
                  <a:srgbClr val="000000"/>
                </a:solidFill>
                <a:effectLst/>
                <a:latin typeface="Menlo" panose="020B0609030804020204" pitchFamily="49" charset="0"/>
              </a:rPr>
              <a:t>/pi5 </a:t>
            </a:r>
          </a:p>
        </p:txBody>
      </p:sp>
    </p:spTree>
    <p:extLst>
      <p:ext uri="{BB962C8B-B14F-4D97-AF65-F5344CB8AC3E}">
        <p14:creationId xmlns:p14="http://schemas.microsoft.com/office/powerpoint/2010/main" val="3888345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water consumption&#10;&#10;Description automatically generated with medium confidence">
            <a:extLst>
              <a:ext uri="{FF2B5EF4-FFF2-40B4-BE49-F238E27FC236}">
                <a16:creationId xmlns:a16="http://schemas.microsoft.com/office/drawing/2014/main" id="{27C97CAF-ED2E-1611-D5A5-D904AB7880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548" y="2296626"/>
            <a:ext cx="8790010" cy="4160157"/>
          </a:xfrm>
          <a:prstGeom prst="rect">
            <a:avLst/>
          </a:prstGeom>
        </p:spPr>
      </p:pic>
      <p:sp>
        <p:nvSpPr>
          <p:cNvPr id="6" name="TextBox 5">
            <a:extLst>
              <a:ext uri="{FF2B5EF4-FFF2-40B4-BE49-F238E27FC236}">
                <a16:creationId xmlns:a16="http://schemas.microsoft.com/office/drawing/2014/main" id="{99C00D80-DBAA-D664-99A2-8DF00A18F306}"/>
              </a:ext>
            </a:extLst>
          </p:cNvPr>
          <p:cNvSpPr txBox="1"/>
          <p:nvPr/>
        </p:nvSpPr>
        <p:spPr>
          <a:xfrm>
            <a:off x="725455" y="665410"/>
            <a:ext cx="11085545" cy="1415772"/>
          </a:xfrm>
          <a:prstGeom prst="rect">
            <a:avLst/>
          </a:prstGeom>
          <a:noFill/>
        </p:spPr>
        <p:txBody>
          <a:bodyPr wrap="square">
            <a:spAutoFit/>
          </a:bodyPr>
          <a:lstStyle/>
          <a:p>
            <a:r>
              <a:rPr lang="en-GB" i="1" dirty="0"/>
              <a:t>Updating interval frequency does not affect.</a:t>
            </a:r>
          </a:p>
          <a:p>
            <a:pPr marL="0" indent="0">
              <a:buNone/>
            </a:pPr>
            <a:endParaRPr lang="en-GB" dirty="0"/>
          </a:p>
          <a:p>
            <a:pPr marL="0" indent="0">
              <a:buNone/>
            </a:pPr>
            <a:r>
              <a:rPr lang="en-GB" dirty="0"/>
              <a:t>If we remove </a:t>
            </a:r>
            <a:r>
              <a:rPr lang="en-GB" sz="1400" i="1" dirty="0"/>
              <a:t>d3.select('</a:t>
            </a:r>
            <a:r>
              <a:rPr lang="en-GB" sz="1400" i="1" dirty="0" err="1"/>
              <a:t>svg</a:t>
            </a:r>
            <a:r>
              <a:rPr lang="en-GB" sz="1400" i="1" dirty="0"/>
              <a:t>').</a:t>
            </a:r>
            <a:r>
              <a:rPr lang="en-GB" sz="1400" i="1" dirty="0" err="1"/>
              <a:t>selectAll</a:t>
            </a:r>
            <a:r>
              <a:rPr lang="en-GB" sz="1400" i="1" dirty="0"/>
              <a:t>('*').remove(); </a:t>
            </a:r>
            <a:r>
              <a:rPr lang="en-GB" dirty="0"/>
              <a:t>the y-axis overwrites continuously. We don’t see an update as bars are plotted on top of each other and no longer visible. Maybe remove </a:t>
            </a:r>
            <a:r>
              <a:rPr lang="en-GB" dirty="0" err="1"/>
              <a:t>yaxis</a:t>
            </a:r>
            <a:r>
              <a:rPr lang="en-GB" dirty="0"/>
              <a:t> only?</a:t>
            </a:r>
          </a:p>
          <a:p>
            <a:pPr marL="0" indent="0" algn="ctr">
              <a:buNone/>
            </a:pPr>
            <a:endParaRPr lang="en-GB" sz="1400" i="1" dirty="0"/>
          </a:p>
        </p:txBody>
      </p:sp>
    </p:spTree>
    <p:extLst>
      <p:ext uri="{BB962C8B-B14F-4D97-AF65-F5344CB8AC3E}">
        <p14:creationId xmlns:p14="http://schemas.microsoft.com/office/powerpoint/2010/main" val="3388847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B810ED-7BA6-E340-3813-65D8D540DF89}"/>
              </a:ext>
            </a:extLst>
          </p:cNvPr>
          <p:cNvSpPr txBox="1"/>
          <p:nvPr/>
        </p:nvSpPr>
        <p:spPr>
          <a:xfrm>
            <a:off x="746060" y="817724"/>
            <a:ext cx="11160190" cy="2862322"/>
          </a:xfrm>
          <a:prstGeom prst="rect">
            <a:avLst/>
          </a:prstGeom>
          <a:noFill/>
        </p:spPr>
        <p:txBody>
          <a:bodyPr wrap="square" rtlCol="0">
            <a:spAutoFit/>
          </a:bodyPr>
          <a:lstStyle/>
          <a:p>
            <a:pPr algn="l"/>
            <a:r>
              <a:rPr lang="en-GB" dirty="0"/>
              <a:t>Issue: </a:t>
            </a:r>
            <a:r>
              <a:rPr lang="en-GB" b="0" i="0" dirty="0">
                <a:solidFill>
                  <a:srgbClr val="0D0D0D"/>
                </a:solidFill>
                <a:effectLst/>
                <a:latin typeface="Söhne"/>
              </a:rPr>
              <a:t>need to update the graph efficiently without flickering/visual glitches. </a:t>
            </a:r>
            <a:endParaRPr lang="en-GB" dirty="0">
              <a:solidFill>
                <a:srgbClr val="0D0D0D"/>
              </a:solidFill>
              <a:latin typeface="Söhne"/>
            </a:endParaRPr>
          </a:p>
          <a:p>
            <a:pPr algn="l"/>
            <a:endParaRPr lang="en-GB" b="0" i="0" dirty="0">
              <a:solidFill>
                <a:srgbClr val="0D0D0D"/>
              </a:solidFill>
              <a:effectLst/>
              <a:latin typeface="Söhne"/>
            </a:endParaRPr>
          </a:p>
          <a:p>
            <a:pPr algn="l">
              <a:buFont typeface="+mj-lt"/>
              <a:buAutoNum type="arabicPeriod"/>
            </a:pPr>
            <a:r>
              <a:rPr lang="en-GB" b="1" i="0" dirty="0">
                <a:solidFill>
                  <a:srgbClr val="0D0D0D"/>
                </a:solidFill>
                <a:effectLst/>
                <a:latin typeface="Söhne"/>
              </a:rPr>
              <a:t>Update Bars Instead of Redrawing</a:t>
            </a:r>
            <a:r>
              <a:rPr lang="en-GB" b="0" i="0" dirty="0">
                <a:solidFill>
                  <a:srgbClr val="0D0D0D"/>
                </a:solidFill>
                <a:effectLst/>
                <a:latin typeface="Söhne"/>
              </a:rPr>
              <a:t>: Instead of removing all elements from the SVG and redrawing them every time new data is parsed, we can update only the existing bars.</a:t>
            </a:r>
          </a:p>
          <a:p>
            <a:pPr algn="l">
              <a:buFont typeface="+mj-lt"/>
              <a:buAutoNum type="arabicPeriod"/>
            </a:pPr>
            <a:endParaRPr lang="en-GB" dirty="0">
              <a:solidFill>
                <a:srgbClr val="0D0D0D"/>
              </a:solidFill>
              <a:latin typeface="Söhne"/>
            </a:endParaRPr>
          </a:p>
          <a:p>
            <a:pPr algn="l"/>
            <a:r>
              <a:rPr lang="en-GB" dirty="0">
                <a:solidFill>
                  <a:srgbClr val="0D0D0D"/>
                </a:solidFill>
                <a:latin typeface="Söhne"/>
              </a:rPr>
              <a:t>To r</a:t>
            </a:r>
            <a:r>
              <a:rPr lang="en-GB" b="0" i="0" dirty="0">
                <a:solidFill>
                  <a:srgbClr val="0D0D0D"/>
                </a:solidFill>
                <a:effectLst/>
                <a:latin typeface="Söhne"/>
              </a:rPr>
              <a:t>ecreate the graph every time new data was parsed, we only need the </a:t>
            </a:r>
            <a:r>
              <a:rPr lang="en-GB" dirty="0" err="1"/>
              <a:t>createGraph</a:t>
            </a:r>
            <a:r>
              <a:rPr lang="en-GB" dirty="0"/>
              <a:t>()</a:t>
            </a:r>
            <a:r>
              <a:rPr lang="en-GB" b="0" i="0" dirty="0">
                <a:solidFill>
                  <a:srgbClr val="0D0D0D"/>
                </a:solidFill>
                <a:effectLst/>
                <a:latin typeface="Söhne"/>
              </a:rPr>
              <a:t> function. However, because our rate is high continuously recreating the graph leads to glitches. We need to define an additional function, called </a:t>
            </a:r>
            <a:r>
              <a:rPr lang="en-GB" dirty="0" err="1"/>
              <a:t>updateGraph</a:t>
            </a:r>
            <a:r>
              <a:rPr lang="en-GB" dirty="0"/>
              <a:t>(). In this way we have two</a:t>
            </a:r>
            <a:r>
              <a:rPr lang="en-GB" b="0" i="0" dirty="0">
                <a:solidFill>
                  <a:srgbClr val="0D0D0D"/>
                </a:solidFill>
                <a:effectLst/>
                <a:latin typeface="Söhne"/>
              </a:rPr>
              <a:t> separate functions: one that  the creates the graph initially a </a:t>
            </a:r>
            <a:r>
              <a:rPr lang="en-GB" dirty="0">
                <a:solidFill>
                  <a:srgbClr val="0D0D0D"/>
                </a:solidFill>
                <a:latin typeface="Söhne"/>
              </a:rPr>
              <a:t>(</a:t>
            </a:r>
            <a:r>
              <a:rPr lang="en-GB" dirty="0" err="1">
                <a:solidFill>
                  <a:srgbClr val="0D0D0D"/>
                </a:solidFill>
                <a:latin typeface="Söhne"/>
              </a:rPr>
              <a:t>createGraph</a:t>
            </a:r>
            <a:r>
              <a:rPr lang="en-GB" dirty="0">
                <a:solidFill>
                  <a:srgbClr val="0D0D0D"/>
                </a:solidFill>
                <a:latin typeface="Söhne"/>
              </a:rPr>
              <a:t>) a</a:t>
            </a:r>
            <a:r>
              <a:rPr lang="en-GB" b="0" i="0" dirty="0">
                <a:solidFill>
                  <a:srgbClr val="0D0D0D"/>
                </a:solidFill>
                <a:effectLst/>
                <a:latin typeface="Söhne"/>
              </a:rPr>
              <a:t>nd </a:t>
            </a:r>
            <a:r>
              <a:rPr lang="en-GB" dirty="0">
                <a:solidFill>
                  <a:srgbClr val="0D0D0D"/>
                </a:solidFill>
                <a:latin typeface="Söhne"/>
              </a:rPr>
              <a:t>one that </a:t>
            </a:r>
            <a:r>
              <a:rPr lang="en-GB" b="0" i="0" dirty="0">
                <a:solidFill>
                  <a:srgbClr val="0D0D0D"/>
                </a:solidFill>
                <a:effectLst/>
                <a:latin typeface="Söhne"/>
              </a:rPr>
              <a:t>updates it constantly with new data. This separation allows for more efficient updating.</a:t>
            </a:r>
          </a:p>
          <a:p>
            <a:endParaRPr lang="en-GB" dirty="0"/>
          </a:p>
        </p:txBody>
      </p:sp>
      <p:sp>
        <p:nvSpPr>
          <p:cNvPr id="3" name="Content Placeholder 2">
            <a:extLst>
              <a:ext uri="{FF2B5EF4-FFF2-40B4-BE49-F238E27FC236}">
                <a16:creationId xmlns:a16="http://schemas.microsoft.com/office/drawing/2014/main" id="{4FDFB4B5-B99C-4114-A918-D1AD8CF51E4C}"/>
              </a:ext>
            </a:extLst>
          </p:cNvPr>
          <p:cNvSpPr>
            <a:spLocks noGrp="1"/>
          </p:cNvSpPr>
          <p:nvPr>
            <p:ph idx="1"/>
          </p:nvPr>
        </p:nvSpPr>
        <p:spPr>
          <a:xfrm>
            <a:off x="746060" y="3498849"/>
            <a:ext cx="10515600" cy="2640013"/>
          </a:xfrm>
        </p:spPr>
        <p:txBody>
          <a:bodyPr/>
          <a:lstStyle/>
          <a:p>
            <a:pPr marL="0" indent="0">
              <a:buNone/>
            </a:pPr>
            <a:r>
              <a:rPr lang="en-GB" sz="1800" dirty="0" err="1">
                <a:solidFill>
                  <a:srgbClr val="0D0D0D"/>
                </a:solidFill>
                <a:latin typeface="Söhne"/>
              </a:rPr>
              <a:t>createGraph</a:t>
            </a:r>
            <a:r>
              <a:rPr lang="en-GB" sz="1800" dirty="0">
                <a:solidFill>
                  <a:srgbClr val="0D0D0D"/>
                </a:solidFill>
                <a:latin typeface="Söhne"/>
              </a:rPr>
              <a:t>() function to initialize the graph and draw the initial data, and then create a new function called </a:t>
            </a:r>
            <a:r>
              <a:rPr lang="en-GB" sz="1800" dirty="0" err="1">
                <a:solidFill>
                  <a:srgbClr val="0D0D0D"/>
                </a:solidFill>
                <a:latin typeface="Söhne"/>
              </a:rPr>
              <a:t>updateGraph</a:t>
            </a:r>
            <a:r>
              <a:rPr lang="en-GB" sz="1800" dirty="0">
                <a:solidFill>
                  <a:srgbClr val="0D0D0D"/>
                </a:solidFill>
                <a:latin typeface="Söhne"/>
              </a:rPr>
              <a:t>() to handle updating the graph with new data</a:t>
            </a:r>
          </a:p>
          <a:p>
            <a:pPr marL="0" indent="0">
              <a:buNone/>
            </a:pPr>
            <a:endParaRPr lang="en-GB" dirty="0">
              <a:solidFill>
                <a:srgbClr val="0D0D0D"/>
              </a:solidFill>
              <a:latin typeface="Söhne"/>
            </a:endParaRPr>
          </a:p>
          <a:p>
            <a:pPr marL="0" indent="0">
              <a:buNone/>
            </a:pPr>
            <a:endParaRPr lang="en-GB" dirty="0"/>
          </a:p>
        </p:txBody>
      </p:sp>
    </p:spTree>
    <p:extLst>
      <p:ext uri="{BB962C8B-B14F-4D97-AF65-F5344CB8AC3E}">
        <p14:creationId xmlns:p14="http://schemas.microsoft.com/office/powerpoint/2010/main" val="2113364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E36E1-2E1A-4EB9-BCC6-232540E064B4}"/>
              </a:ext>
            </a:extLst>
          </p:cNvPr>
          <p:cNvSpPr>
            <a:spLocks noGrp="1"/>
          </p:cNvSpPr>
          <p:nvPr>
            <p:ph type="title"/>
          </p:nvPr>
        </p:nvSpPr>
        <p:spPr/>
        <p:txBody>
          <a:bodyPr/>
          <a:lstStyle/>
          <a:p>
            <a:r>
              <a:rPr lang="en-GB" dirty="0"/>
              <a:t>GUI v2.2: next steps</a:t>
            </a:r>
          </a:p>
        </p:txBody>
      </p:sp>
      <p:sp>
        <p:nvSpPr>
          <p:cNvPr id="3" name="Content Placeholder 2">
            <a:extLst>
              <a:ext uri="{FF2B5EF4-FFF2-40B4-BE49-F238E27FC236}">
                <a16:creationId xmlns:a16="http://schemas.microsoft.com/office/drawing/2014/main" id="{9A2B69D5-E77C-0236-3880-68B71BCDF2BA}"/>
              </a:ext>
            </a:extLst>
          </p:cNvPr>
          <p:cNvSpPr>
            <a:spLocks noGrp="1"/>
          </p:cNvSpPr>
          <p:nvPr>
            <p:ph idx="1"/>
          </p:nvPr>
        </p:nvSpPr>
        <p:spPr>
          <a:xfrm>
            <a:off x="838200" y="1640959"/>
            <a:ext cx="11068050" cy="4351338"/>
          </a:xfrm>
        </p:spPr>
        <p:txBody>
          <a:bodyPr/>
          <a:lstStyle/>
          <a:p>
            <a:pPr>
              <a:buFontTx/>
              <a:buChar char="-"/>
            </a:pPr>
            <a:r>
              <a:rPr lang="en-GB" dirty="0"/>
              <a:t>Simplify code + comment it + Document everything in wiki</a:t>
            </a:r>
          </a:p>
          <a:p>
            <a:pPr>
              <a:buFontTx/>
              <a:buChar char="-"/>
            </a:pPr>
            <a:r>
              <a:rPr lang="en-GB" dirty="0"/>
              <a:t>Use measurement time instead of number? Comment on </a:t>
            </a:r>
            <a:r>
              <a:rPr lang="en-GB" dirty="0" err="1"/>
              <a:t>tINT</a:t>
            </a:r>
            <a:r>
              <a:rPr lang="en-GB" dirty="0"/>
              <a:t>?</a:t>
            </a:r>
          </a:p>
          <a:p>
            <a:pPr>
              <a:buFontTx/>
              <a:buChar char="-"/>
            </a:pPr>
            <a:r>
              <a:rPr lang="en-GB" dirty="0"/>
              <a:t>Header lines needed?</a:t>
            </a:r>
          </a:p>
          <a:p>
            <a:pPr>
              <a:buFontTx/>
              <a:buChar char="-"/>
            </a:pPr>
            <a:r>
              <a:rPr lang="en-GB" dirty="0"/>
              <a:t>Fitting of data: just average? In the same file? Error? </a:t>
            </a:r>
          </a:p>
          <a:p>
            <a:pPr>
              <a:buFontTx/>
              <a:buChar char="-"/>
            </a:pPr>
            <a:r>
              <a:rPr lang="en-GB" dirty="0"/>
              <a:t>Plot live data? New </a:t>
            </a:r>
            <a:r>
              <a:rPr lang="en-GB" dirty="0" err="1"/>
              <a:t>htmls</a:t>
            </a:r>
            <a:r>
              <a:rPr lang="en-GB" dirty="0"/>
              <a:t>?</a:t>
            </a:r>
          </a:p>
          <a:p>
            <a:pPr marL="0" indent="0">
              <a:buNone/>
            </a:pPr>
            <a:endParaRPr lang="en-GB" dirty="0"/>
          </a:p>
        </p:txBody>
      </p:sp>
    </p:spTree>
    <p:extLst>
      <p:ext uri="{BB962C8B-B14F-4D97-AF65-F5344CB8AC3E}">
        <p14:creationId xmlns:p14="http://schemas.microsoft.com/office/powerpoint/2010/main" val="2490415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Recording 2024-03-06 at 15.59.05">
            <a:hlinkClick r:id="" action="ppaction://media"/>
            <a:extLst>
              <a:ext uri="{FF2B5EF4-FFF2-40B4-BE49-F238E27FC236}">
                <a16:creationId xmlns:a16="http://schemas.microsoft.com/office/drawing/2014/main" id="{073D4F92-4CB8-17CA-F610-2DB1634121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30237"/>
            <a:ext cx="12192000" cy="6227763"/>
          </a:xfrm>
          <a:prstGeom prst="rect">
            <a:avLst/>
          </a:prstGeom>
        </p:spPr>
      </p:pic>
      <p:sp>
        <p:nvSpPr>
          <p:cNvPr id="5" name="TextBox 4">
            <a:extLst>
              <a:ext uri="{FF2B5EF4-FFF2-40B4-BE49-F238E27FC236}">
                <a16:creationId xmlns:a16="http://schemas.microsoft.com/office/drawing/2014/main" id="{232EC276-AFC0-5541-259D-7EB5B7C89130}"/>
              </a:ext>
            </a:extLst>
          </p:cNvPr>
          <p:cNvSpPr txBox="1"/>
          <p:nvPr/>
        </p:nvSpPr>
        <p:spPr>
          <a:xfrm>
            <a:off x="406400" y="146050"/>
            <a:ext cx="4236096" cy="369332"/>
          </a:xfrm>
          <a:prstGeom prst="rect">
            <a:avLst/>
          </a:prstGeom>
          <a:noFill/>
        </p:spPr>
        <p:txBody>
          <a:bodyPr wrap="none" rtlCol="0">
            <a:spAutoFit/>
          </a:bodyPr>
          <a:lstStyle/>
          <a:p>
            <a:r>
              <a:rPr lang="en-GB" dirty="0"/>
              <a:t>Live visualisation of PD is now working!!!!!!</a:t>
            </a:r>
          </a:p>
        </p:txBody>
      </p:sp>
      <p:sp>
        <p:nvSpPr>
          <p:cNvPr id="6" name="TextBox 5">
            <a:extLst>
              <a:ext uri="{FF2B5EF4-FFF2-40B4-BE49-F238E27FC236}">
                <a16:creationId xmlns:a16="http://schemas.microsoft.com/office/drawing/2014/main" id="{969973AA-8341-68E3-6EEF-710EBBA45F64}"/>
              </a:ext>
            </a:extLst>
          </p:cNvPr>
          <p:cNvSpPr txBox="1"/>
          <p:nvPr/>
        </p:nvSpPr>
        <p:spPr>
          <a:xfrm>
            <a:off x="10458451" y="1695450"/>
            <a:ext cx="1568450" cy="1477328"/>
          </a:xfrm>
          <a:prstGeom prst="rect">
            <a:avLst/>
          </a:prstGeom>
          <a:noFill/>
        </p:spPr>
        <p:txBody>
          <a:bodyPr wrap="square" rtlCol="0">
            <a:spAutoFit/>
          </a:bodyPr>
          <a:lstStyle/>
          <a:p>
            <a:r>
              <a:rPr lang="en-GB" dirty="0"/>
              <a:t>Automated axis does not work anymore</a:t>
            </a:r>
          </a:p>
          <a:p>
            <a:r>
              <a:rPr lang="en-GB" dirty="0"/>
              <a:t>Error bars!</a:t>
            </a:r>
          </a:p>
          <a:p>
            <a:r>
              <a:rPr lang="en-GB" dirty="0"/>
              <a:t>Beam legends</a:t>
            </a:r>
          </a:p>
        </p:txBody>
      </p:sp>
    </p:spTree>
    <p:extLst>
      <p:ext uri="{BB962C8B-B14F-4D97-AF65-F5344CB8AC3E}">
        <p14:creationId xmlns:p14="http://schemas.microsoft.com/office/powerpoint/2010/main" val="75404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2EC276-AFC0-5541-259D-7EB5B7C89130}"/>
              </a:ext>
            </a:extLst>
          </p:cNvPr>
          <p:cNvSpPr txBox="1"/>
          <p:nvPr/>
        </p:nvSpPr>
        <p:spPr>
          <a:xfrm>
            <a:off x="596900" y="546100"/>
            <a:ext cx="10024988" cy="400110"/>
          </a:xfrm>
          <a:prstGeom prst="rect">
            <a:avLst/>
          </a:prstGeom>
          <a:noFill/>
        </p:spPr>
        <p:txBody>
          <a:bodyPr wrap="none" rtlCol="0">
            <a:spAutoFit/>
          </a:bodyPr>
          <a:lstStyle/>
          <a:p>
            <a:r>
              <a:rPr lang="en-GB" sz="2000" dirty="0"/>
              <a:t>Live visualisation of PD with errors is now working: error multiplied by factor 5 for visualisation</a:t>
            </a:r>
          </a:p>
        </p:txBody>
      </p:sp>
      <p:pic>
        <p:nvPicPr>
          <p:cNvPr id="2" name="Screen Recording 2024-03-06 at 16.13.54">
            <a:hlinkClick r:id="" action="ppaction://media"/>
            <a:extLst>
              <a:ext uri="{FF2B5EF4-FFF2-40B4-BE49-F238E27FC236}">
                <a16:creationId xmlns:a16="http://schemas.microsoft.com/office/drawing/2014/main" id="{89FBA3A7-0283-9558-569C-BEC080B1BE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9650" y="1196573"/>
            <a:ext cx="10172700" cy="5196290"/>
          </a:xfrm>
          <a:prstGeom prst="rect">
            <a:avLst/>
          </a:prstGeom>
        </p:spPr>
      </p:pic>
      <p:sp>
        <p:nvSpPr>
          <p:cNvPr id="6" name="TextBox 5">
            <a:extLst>
              <a:ext uri="{FF2B5EF4-FFF2-40B4-BE49-F238E27FC236}">
                <a16:creationId xmlns:a16="http://schemas.microsoft.com/office/drawing/2014/main" id="{969973AA-8341-68E3-6EEF-710EBBA45F64}"/>
              </a:ext>
            </a:extLst>
          </p:cNvPr>
          <p:cNvSpPr txBox="1"/>
          <p:nvPr/>
        </p:nvSpPr>
        <p:spPr>
          <a:xfrm>
            <a:off x="10398125" y="5661427"/>
            <a:ext cx="1568450" cy="923330"/>
          </a:xfrm>
          <a:prstGeom prst="rect">
            <a:avLst/>
          </a:prstGeom>
          <a:noFill/>
        </p:spPr>
        <p:txBody>
          <a:bodyPr wrap="square" rtlCol="0">
            <a:spAutoFit/>
          </a:bodyPr>
          <a:lstStyle/>
          <a:p>
            <a:r>
              <a:rPr lang="en-GB" dirty="0"/>
              <a:t>Automated axis and Beam legends</a:t>
            </a:r>
          </a:p>
        </p:txBody>
      </p:sp>
    </p:spTree>
    <p:extLst>
      <p:ext uri="{BB962C8B-B14F-4D97-AF65-F5344CB8AC3E}">
        <p14:creationId xmlns:p14="http://schemas.microsoft.com/office/powerpoint/2010/main" val="231296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59B9FA-AAC8-D4A8-5EE5-EB32083CC22B}"/>
              </a:ext>
            </a:extLst>
          </p:cNvPr>
          <p:cNvSpPr>
            <a:spLocks noGrp="1"/>
          </p:cNvSpPr>
          <p:nvPr>
            <p:ph idx="1"/>
          </p:nvPr>
        </p:nvSpPr>
        <p:spPr>
          <a:xfrm>
            <a:off x="717550" y="873125"/>
            <a:ext cx="10515600" cy="4351338"/>
          </a:xfrm>
        </p:spPr>
        <p:txBody>
          <a:bodyPr/>
          <a:lstStyle/>
          <a:p>
            <a:pPr marL="0" indent="0">
              <a:buNone/>
            </a:pPr>
            <a:r>
              <a:rPr lang="en-GB" sz="2400" dirty="0" err="1"/>
              <a:t>ErrorBars</a:t>
            </a:r>
            <a:r>
              <a:rPr lang="en-GB" sz="2400" dirty="0"/>
              <a:t> need to be redefined similarly to bars. Also, the </a:t>
            </a:r>
            <a:r>
              <a:rPr lang="en-GB" sz="2400" dirty="0" err="1"/>
              <a:t>output_GUI.txt</a:t>
            </a:r>
            <a:r>
              <a:rPr lang="en-GB" sz="2400" dirty="0"/>
              <a:t> file we read from the error is a constant value and we need to modify this. For now we use 3% of the PD value, in the future we need to change this in the code</a:t>
            </a:r>
          </a:p>
          <a:p>
            <a:pPr marL="0" indent="0">
              <a:buNone/>
            </a:pPr>
            <a:endParaRPr lang="en-GB" dirty="0"/>
          </a:p>
          <a:p>
            <a:pPr marL="0" indent="0">
              <a:buNone/>
            </a:pPr>
            <a:r>
              <a:rPr lang="en-GB" sz="1600" dirty="0">
                <a:solidFill>
                  <a:srgbClr val="000000"/>
                </a:solidFill>
                <a:effectLst/>
                <a:latin typeface="Menlo" panose="020B0609030804020204" pitchFamily="49" charset="0"/>
              </a:rPr>
              <a:t> g++ -o </a:t>
            </a:r>
            <a:r>
              <a:rPr lang="en-GB" sz="1600" dirty="0" err="1">
                <a:solidFill>
                  <a:srgbClr val="000000"/>
                </a:solidFill>
                <a:effectLst/>
                <a:latin typeface="Menlo" panose="020B0609030804020204" pitchFamily="49" charset="0"/>
              </a:rPr>
              <a:t>calibrateSonia_fit</a:t>
            </a:r>
            <a:r>
              <a:rPr lang="en-GB" sz="1600" dirty="0">
                <a:solidFill>
                  <a:srgbClr val="000000"/>
                </a:solidFill>
                <a:effectLst/>
                <a:latin typeface="Menlo" panose="020B0609030804020204" pitchFamily="49" charset="0"/>
              </a:rPr>
              <a:t> </a:t>
            </a:r>
            <a:r>
              <a:rPr lang="en-GB" sz="1600" dirty="0" err="1">
                <a:solidFill>
                  <a:srgbClr val="000000"/>
                </a:solidFill>
                <a:effectLst/>
                <a:latin typeface="Menlo" panose="020B0609030804020204" pitchFamily="49" charset="0"/>
              </a:rPr>
              <a:t>calibrateSonia_fit.cpp</a:t>
            </a:r>
            <a:r>
              <a:rPr lang="en-GB" sz="1600" dirty="0">
                <a:solidFill>
                  <a:srgbClr val="000000"/>
                </a:solidFill>
                <a:effectLst/>
                <a:latin typeface="Menlo" panose="020B0609030804020204" pitchFamily="49" charset="0"/>
              </a:rPr>
              <a:t> `root-config --</a:t>
            </a:r>
            <a:r>
              <a:rPr lang="en-GB" sz="1600" dirty="0" err="1">
                <a:solidFill>
                  <a:srgbClr val="000000"/>
                </a:solidFill>
                <a:effectLst/>
                <a:latin typeface="Menlo" panose="020B0609030804020204" pitchFamily="49" charset="0"/>
              </a:rPr>
              <a:t>cflags</a:t>
            </a:r>
            <a:r>
              <a:rPr lang="en-GB" sz="1600" dirty="0">
                <a:solidFill>
                  <a:srgbClr val="000000"/>
                </a:solidFill>
                <a:effectLst/>
                <a:latin typeface="Menlo" panose="020B0609030804020204" pitchFamily="49" charset="0"/>
              </a:rPr>
              <a:t> --</a:t>
            </a:r>
            <a:r>
              <a:rPr lang="en-GB" sz="1600" dirty="0" err="1">
                <a:solidFill>
                  <a:srgbClr val="000000"/>
                </a:solidFill>
                <a:effectLst/>
                <a:latin typeface="Menlo" panose="020B0609030804020204" pitchFamily="49" charset="0"/>
              </a:rPr>
              <a:t>glibs</a:t>
            </a:r>
            <a:r>
              <a:rPr lang="en-GB" sz="1600" dirty="0">
                <a:solidFill>
                  <a:srgbClr val="000000"/>
                </a:solidFill>
                <a:effectLst/>
                <a:latin typeface="Menlo" panose="020B0609030804020204" pitchFamily="49" charset="0"/>
              </a:rPr>
              <a:t>` -O3</a:t>
            </a:r>
          </a:p>
          <a:p>
            <a:pPr marL="0" indent="0">
              <a:buNone/>
            </a:pPr>
            <a:endParaRPr lang="en-GB" dirty="0"/>
          </a:p>
          <a:p>
            <a:pPr marL="0" indent="0">
              <a:buNone/>
            </a:pPr>
            <a:r>
              <a:rPr lang="en-GB" sz="2400" dirty="0"/>
              <a:t>The rest of the elements need to be redefined and adjusted based on the new two individual functions for data plotting and updating.</a:t>
            </a:r>
          </a:p>
        </p:txBody>
      </p:sp>
    </p:spTree>
    <p:extLst>
      <p:ext uri="{BB962C8B-B14F-4D97-AF65-F5344CB8AC3E}">
        <p14:creationId xmlns:p14="http://schemas.microsoft.com/office/powerpoint/2010/main" val="378137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8914E-6AD7-0924-F674-40FA41E1E445}"/>
              </a:ext>
            </a:extLst>
          </p:cNvPr>
          <p:cNvSpPr>
            <a:spLocks noGrp="1"/>
          </p:cNvSpPr>
          <p:nvPr>
            <p:ph type="title"/>
          </p:nvPr>
        </p:nvSpPr>
        <p:spPr>
          <a:xfrm>
            <a:off x="622300" y="73025"/>
            <a:ext cx="10515600" cy="1325563"/>
          </a:xfrm>
        </p:spPr>
        <p:txBody>
          <a:bodyPr/>
          <a:lstStyle/>
          <a:p>
            <a:r>
              <a:rPr lang="en-GB" dirty="0"/>
              <a:t>All the elements are working now!!</a:t>
            </a:r>
          </a:p>
        </p:txBody>
      </p:sp>
      <p:pic>
        <p:nvPicPr>
          <p:cNvPr id="4" name="Screen Recording 2024-03-06 at 16.50.45">
            <a:hlinkClick r:id="" action="ppaction://media"/>
            <a:extLst>
              <a:ext uri="{FF2B5EF4-FFF2-40B4-BE49-F238E27FC236}">
                <a16:creationId xmlns:a16="http://schemas.microsoft.com/office/drawing/2014/main" id="{CFA079BD-27C1-C901-3D1B-CA70B0FB8C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2300" y="1325495"/>
            <a:ext cx="9994900" cy="5105468"/>
          </a:xfrm>
          <a:prstGeom prst="rect">
            <a:avLst/>
          </a:prstGeom>
        </p:spPr>
      </p:pic>
      <p:sp>
        <p:nvSpPr>
          <p:cNvPr id="5" name="TextBox 4">
            <a:extLst>
              <a:ext uri="{FF2B5EF4-FFF2-40B4-BE49-F238E27FC236}">
                <a16:creationId xmlns:a16="http://schemas.microsoft.com/office/drawing/2014/main" id="{60F64EBD-5F99-2E6C-AACC-4641C20D0325}"/>
              </a:ext>
            </a:extLst>
          </p:cNvPr>
          <p:cNvSpPr txBox="1"/>
          <p:nvPr/>
        </p:nvSpPr>
        <p:spPr>
          <a:xfrm>
            <a:off x="8375651" y="1611245"/>
            <a:ext cx="3695700" cy="923330"/>
          </a:xfrm>
          <a:prstGeom prst="rect">
            <a:avLst/>
          </a:prstGeom>
          <a:noFill/>
        </p:spPr>
        <p:txBody>
          <a:bodyPr wrap="square" rtlCol="0">
            <a:spAutoFit/>
          </a:bodyPr>
          <a:lstStyle/>
          <a:p>
            <a:r>
              <a:rPr lang="en-GB" dirty="0"/>
              <a:t>Small delay between clicking button and start of visualisation. Is it because of DAQ or because of </a:t>
            </a:r>
            <a:r>
              <a:rPr lang="en-GB" dirty="0" err="1"/>
              <a:t>js</a:t>
            </a:r>
            <a:r>
              <a:rPr lang="en-GB" dirty="0"/>
              <a:t>?</a:t>
            </a:r>
          </a:p>
        </p:txBody>
      </p:sp>
      <p:sp>
        <p:nvSpPr>
          <p:cNvPr id="3" name="Content Placeholder 2">
            <a:extLst>
              <a:ext uri="{FF2B5EF4-FFF2-40B4-BE49-F238E27FC236}">
                <a16:creationId xmlns:a16="http://schemas.microsoft.com/office/drawing/2014/main" id="{70C8C9AF-06B1-74F0-9E8B-7595950F64B4}"/>
              </a:ext>
            </a:extLst>
          </p:cNvPr>
          <p:cNvSpPr>
            <a:spLocks noGrp="1"/>
          </p:cNvSpPr>
          <p:nvPr>
            <p:ph idx="1"/>
          </p:nvPr>
        </p:nvSpPr>
        <p:spPr>
          <a:xfrm>
            <a:off x="9585325" y="3235325"/>
            <a:ext cx="2584450" cy="4351338"/>
          </a:xfrm>
        </p:spPr>
        <p:txBody>
          <a:bodyPr>
            <a:normAutofit/>
          </a:bodyPr>
          <a:lstStyle/>
          <a:p>
            <a:pPr marL="0" indent="0">
              <a:buNone/>
            </a:pPr>
            <a:r>
              <a:rPr lang="en-GB" sz="2000" dirty="0"/>
              <a:t>Y-Axis updates automatically if we do not set a value. This could be useful if suddenly there is a big increase or drop, but at the same time it could not. Should we fixed it based on 1</a:t>
            </a:r>
            <a:r>
              <a:rPr lang="en-GB" sz="2000" baseline="30000" dirty="0"/>
              <a:t>st</a:t>
            </a:r>
            <a:r>
              <a:rPr lang="en-GB" sz="2000" dirty="0"/>
              <a:t> measurement? But then if 1</a:t>
            </a:r>
            <a:r>
              <a:rPr lang="en-GB" sz="2000" baseline="30000" dirty="0"/>
              <a:t>st</a:t>
            </a:r>
            <a:r>
              <a:rPr lang="en-GB" sz="2000" dirty="0"/>
              <a:t> measurement is bad?</a:t>
            </a:r>
          </a:p>
        </p:txBody>
      </p:sp>
    </p:spTree>
    <p:extLst>
      <p:ext uri="{BB962C8B-B14F-4D97-AF65-F5344CB8AC3E}">
        <p14:creationId xmlns:p14="http://schemas.microsoft.com/office/powerpoint/2010/main" val="253195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379B9-6162-F839-4C25-D2F0D871A97E}"/>
              </a:ext>
            </a:extLst>
          </p:cNvPr>
          <p:cNvSpPr>
            <a:spLocks noGrp="1"/>
          </p:cNvSpPr>
          <p:nvPr>
            <p:ph type="title"/>
          </p:nvPr>
        </p:nvSpPr>
        <p:spPr/>
        <p:txBody>
          <a:bodyPr>
            <a:normAutofit/>
          </a:bodyPr>
          <a:lstStyle/>
          <a:p>
            <a:r>
              <a:rPr lang="en-GB" sz="3200" dirty="0"/>
              <a:t>Visualising the two options by removing lid and seeing how plot changes, then putting lid on again.</a:t>
            </a:r>
          </a:p>
        </p:txBody>
      </p:sp>
      <p:sp>
        <p:nvSpPr>
          <p:cNvPr id="3" name="Content Placeholder 2">
            <a:extLst>
              <a:ext uri="{FF2B5EF4-FFF2-40B4-BE49-F238E27FC236}">
                <a16:creationId xmlns:a16="http://schemas.microsoft.com/office/drawing/2014/main" id="{814BCEBA-D635-BF2D-2308-892FC20399E7}"/>
              </a:ext>
            </a:extLst>
          </p:cNvPr>
          <p:cNvSpPr>
            <a:spLocks noGrp="1"/>
          </p:cNvSpPr>
          <p:nvPr>
            <p:ph idx="1"/>
          </p:nvPr>
        </p:nvSpPr>
        <p:spPr>
          <a:xfrm>
            <a:off x="838200" y="1825625"/>
            <a:ext cx="4635500" cy="4351338"/>
          </a:xfrm>
        </p:spPr>
        <p:txBody>
          <a:bodyPr/>
          <a:lstStyle/>
          <a:p>
            <a:pPr marL="0" indent="0" algn="ctr">
              <a:buNone/>
            </a:pPr>
            <a:r>
              <a:rPr lang="en-GB" dirty="0"/>
              <a:t>Option 1: y-Axis adjusts automatically for every </a:t>
            </a:r>
            <a:r>
              <a:rPr lang="en-GB" dirty="0" err="1"/>
              <a:t>meas</a:t>
            </a:r>
            <a:endParaRPr lang="en-GB" dirty="0"/>
          </a:p>
        </p:txBody>
      </p:sp>
      <p:pic>
        <p:nvPicPr>
          <p:cNvPr id="4" name="v2.3_live">
            <a:hlinkClick r:id="" action="ppaction://media"/>
            <a:extLst>
              <a:ext uri="{FF2B5EF4-FFF2-40B4-BE49-F238E27FC236}">
                <a16:creationId xmlns:a16="http://schemas.microsoft.com/office/drawing/2014/main" id="{16F55576-78A7-EF4F-F2B5-4D743BA18F5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7350" y="3055099"/>
            <a:ext cx="7219950" cy="3329826"/>
          </a:xfrm>
          <a:prstGeom prst="rect">
            <a:avLst/>
          </a:prstGeom>
        </p:spPr>
      </p:pic>
      <p:pic>
        <p:nvPicPr>
          <p:cNvPr id="5" name="Untitled">
            <a:hlinkClick r:id="" action="ppaction://media"/>
            <a:extLst>
              <a:ext uri="{FF2B5EF4-FFF2-40B4-BE49-F238E27FC236}">
                <a16:creationId xmlns:a16="http://schemas.microsoft.com/office/drawing/2014/main" id="{BE4ADAB6-6412-1A81-D5EF-C4951C3CB054}"/>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924550" y="3171451"/>
            <a:ext cx="6042495" cy="3005512"/>
          </a:xfrm>
          <a:prstGeom prst="rect">
            <a:avLst/>
          </a:prstGeom>
        </p:spPr>
      </p:pic>
      <p:sp>
        <p:nvSpPr>
          <p:cNvPr id="6" name="Content Placeholder 2">
            <a:extLst>
              <a:ext uri="{FF2B5EF4-FFF2-40B4-BE49-F238E27FC236}">
                <a16:creationId xmlns:a16="http://schemas.microsoft.com/office/drawing/2014/main" id="{0C35C3F9-8A4F-2560-02F3-10C30E314D3B}"/>
              </a:ext>
            </a:extLst>
          </p:cNvPr>
          <p:cNvSpPr txBox="1">
            <a:spLocks/>
          </p:cNvSpPr>
          <p:nvPr/>
        </p:nvSpPr>
        <p:spPr>
          <a:xfrm>
            <a:off x="6375400" y="1793501"/>
            <a:ext cx="497840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a:t>Option 2: y-Axis adjusted for the first value only (</a:t>
            </a:r>
            <a:r>
              <a:rPr lang="en-GB" dirty="0" err="1"/>
              <a:t>simulated+flash</a:t>
            </a:r>
            <a:r>
              <a:rPr lang="en-GB" dirty="0"/>
              <a:t>)</a:t>
            </a:r>
          </a:p>
        </p:txBody>
      </p:sp>
      <p:sp>
        <p:nvSpPr>
          <p:cNvPr id="7" name="TextBox 6">
            <a:extLst>
              <a:ext uri="{FF2B5EF4-FFF2-40B4-BE49-F238E27FC236}">
                <a16:creationId xmlns:a16="http://schemas.microsoft.com/office/drawing/2014/main" id="{2FAD3F5E-65E2-BDF8-8D58-4DB64C4EE9A1}"/>
              </a:ext>
            </a:extLst>
          </p:cNvPr>
          <p:cNvSpPr txBox="1"/>
          <p:nvPr/>
        </p:nvSpPr>
        <p:spPr>
          <a:xfrm>
            <a:off x="1397000" y="6384925"/>
            <a:ext cx="10627589" cy="369332"/>
          </a:xfrm>
          <a:prstGeom prst="rect">
            <a:avLst/>
          </a:prstGeom>
          <a:noFill/>
        </p:spPr>
        <p:txBody>
          <a:bodyPr wrap="none" rtlCol="0">
            <a:spAutoFit/>
          </a:bodyPr>
          <a:lstStyle/>
          <a:p>
            <a:r>
              <a:rPr lang="en-GB" b="1" dirty="0">
                <a:solidFill>
                  <a:schemeClr val="accent6"/>
                </a:solidFill>
              </a:rPr>
              <a:t>OPTION 1 is much better, and changes in light output are still visible. No need for clinicians to readjust values.</a:t>
            </a:r>
          </a:p>
        </p:txBody>
      </p:sp>
    </p:spTree>
    <p:extLst>
      <p:ext uri="{BB962C8B-B14F-4D97-AF65-F5344CB8AC3E}">
        <p14:creationId xmlns:p14="http://schemas.microsoft.com/office/powerpoint/2010/main" val="277979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8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7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38C33-3120-C2E4-5655-EDE4A3C62C84}"/>
              </a:ext>
            </a:extLst>
          </p:cNvPr>
          <p:cNvSpPr>
            <a:spLocks noGrp="1"/>
          </p:cNvSpPr>
          <p:nvPr>
            <p:ph type="title"/>
          </p:nvPr>
        </p:nvSpPr>
        <p:spPr/>
        <p:txBody>
          <a:bodyPr/>
          <a:lstStyle/>
          <a:p>
            <a:r>
              <a:rPr lang="en-GB" dirty="0"/>
              <a:t>GUI v2.3: Cache issues</a:t>
            </a:r>
          </a:p>
        </p:txBody>
      </p:sp>
      <p:sp>
        <p:nvSpPr>
          <p:cNvPr id="3" name="Content Placeholder 2">
            <a:extLst>
              <a:ext uri="{FF2B5EF4-FFF2-40B4-BE49-F238E27FC236}">
                <a16:creationId xmlns:a16="http://schemas.microsoft.com/office/drawing/2014/main" id="{25674F40-C961-476D-B3F8-6F41D6C0167B}"/>
              </a:ext>
            </a:extLst>
          </p:cNvPr>
          <p:cNvSpPr>
            <a:spLocks noGrp="1"/>
          </p:cNvSpPr>
          <p:nvPr>
            <p:ph idx="1"/>
          </p:nvPr>
        </p:nvSpPr>
        <p:spPr>
          <a:xfrm>
            <a:off x="793750" y="1467817"/>
            <a:ext cx="10807700" cy="4714875"/>
          </a:xfrm>
        </p:spPr>
        <p:txBody>
          <a:bodyPr>
            <a:normAutofit/>
          </a:bodyPr>
          <a:lstStyle/>
          <a:p>
            <a:pPr marL="0" indent="0">
              <a:buNone/>
            </a:pPr>
            <a:r>
              <a:rPr lang="en-GB" sz="2000" dirty="0"/>
              <a:t>Everything works correctly except the small delay when plotting data (sometimes it happens sometimes it does not) and the start/stop button.</a:t>
            </a:r>
          </a:p>
          <a:p>
            <a:pPr marL="0" indent="0">
              <a:buNone/>
            </a:pPr>
            <a:r>
              <a:rPr lang="en-GB" sz="2000" dirty="0"/>
              <a:t>Also, today sometimes the graph was not updated at all but data was being acquired. Seems to be the same cache issue that we had in other versions, because when we erase cache is always plotted correctly.</a:t>
            </a:r>
          </a:p>
          <a:p>
            <a:pPr marL="457200" indent="-457200">
              <a:buAutoNum type="arabicPeriod"/>
            </a:pPr>
            <a:r>
              <a:rPr lang="en-GB" sz="2000" b="1" i="0" dirty="0">
                <a:solidFill>
                  <a:srgbClr val="0D0D0D"/>
                </a:solidFill>
                <a:effectLst/>
                <a:latin typeface="Söhne"/>
              </a:rPr>
              <a:t>Browser Cache</a:t>
            </a:r>
            <a:r>
              <a:rPr lang="en-GB" sz="2000" b="0" i="0" dirty="0">
                <a:solidFill>
                  <a:srgbClr val="0D0D0D"/>
                </a:solidFill>
                <a:effectLst/>
                <a:latin typeface="Söhne"/>
              </a:rPr>
              <a:t>: Browsers cache resources by default to improve performance and reduce server load. Leading to outdated data being displayed.</a:t>
            </a:r>
          </a:p>
          <a:p>
            <a:pPr marL="0" indent="0">
              <a:buNone/>
            </a:pPr>
            <a:r>
              <a:rPr lang="en-GB" sz="2000" dirty="0">
                <a:solidFill>
                  <a:srgbClr val="0D0D0D"/>
                </a:solidFill>
                <a:latin typeface="Söhne"/>
              </a:rPr>
              <a:t>	a) </a:t>
            </a:r>
            <a:r>
              <a:rPr lang="en-GB" sz="2000" b="1" i="0" dirty="0">
                <a:solidFill>
                  <a:srgbClr val="0D0D0D"/>
                </a:solidFill>
                <a:effectLst/>
                <a:latin typeface="Söhne"/>
              </a:rPr>
              <a:t>Cache-Control Meta Tags</a:t>
            </a:r>
            <a:r>
              <a:rPr lang="en-GB" sz="2000" b="0" i="0" dirty="0">
                <a:solidFill>
                  <a:srgbClr val="0D0D0D"/>
                </a:solidFill>
                <a:effectLst/>
                <a:latin typeface="Söhne"/>
              </a:rPr>
              <a:t>: For HTML files -&gt; Added some lines.</a:t>
            </a:r>
            <a:endParaRPr lang="en-GB" sz="2000" dirty="0">
              <a:solidFill>
                <a:srgbClr val="0D0D0D"/>
              </a:solidFill>
              <a:latin typeface="Söhne"/>
            </a:endParaRPr>
          </a:p>
          <a:p>
            <a:pPr marL="0" indent="0">
              <a:buNone/>
            </a:pPr>
            <a:r>
              <a:rPr lang="en-GB" sz="2000" dirty="0">
                <a:solidFill>
                  <a:srgbClr val="0D0D0D"/>
                </a:solidFill>
                <a:latin typeface="Söhne"/>
              </a:rPr>
              <a:t>	b) C</a:t>
            </a:r>
            <a:r>
              <a:rPr lang="en-GB" sz="2000" b="1" i="0" dirty="0">
                <a:solidFill>
                  <a:srgbClr val="0D0D0D"/>
                </a:solidFill>
                <a:effectLst/>
                <a:latin typeface="Söhne"/>
              </a:rPr>
              <a:t>ache-Control in AJAX Requests: </a:t>
            </a:r>
            <a:r>
              <a:rPr lang="en-GB" sz="2000" i="0" dirty="0" err="1">
                <a:solidFill>
                  <a:srgbClr val="0D0D0D"/>
                </a:solidFill>
                <a:effectLst/>
                <a:latin typeface="Söhne"/>
              </a:rPr>
              <a:t>paparse</a:t>
            </a:r>
            <a:r>
              <a:rPr lang="en-GB" sz="2000" i="0" dirty="0">
                <a:solidFill>
                  <a:srgbClr val="0D0D0D"/>
                </a:solidFill>
                <a:effectLst/>
                <a:latin typeface="Söhne"/>
              </a:rPr>
              <a:t> does not cache data so this does not apply top 	our case.</a:t>
            </a:r>
          </a:p>
          <a:p>
            <a:pPr marL="0" indent="0">
              <a:buNone/>
            </a:pPr>
            <a:r>
              <a:rPr lang="en-GB" sz="2000" dirty="0">
                <a:solidFill>
                  <a:srgbClr val="0D0D0D"/>
                </a:solidFill>
                <a:latin typeface="Söhne"/>
              </a:rPr>
              <a:t>We can select in tools not to cache this webpage ever and that fixes the updating issue!!It’s always plotted correctly.</a:t>
            </a:r>
          </a:p>
        </p:txBody>
      </p:sp>
      <p:sp>
        <p:nvSpPr>
          <p:cNvPr id="5" name="TextBox 4">
            <a:extLst>
              <a:ext uri="{FF2B5EF4-FFF2-40B4-BE49-F238E27FC236}">
                <a16:creationId xmlns:a16="http://schemas.microsoft.com/office/drawing/2014/main" id="{0851AF97-A7EC-EB6F-8CAA-D7BF83719142}"/>
              </a:ext>
            </a:extLst>
          </p:cNvPr>
          <p:cNvSpPr txBox="1"/>
          <p:nvPr/>
        </p:nvSpPr>
        <p:spPr>
          <a:xfrm>
            <a:off x="9213850" y="164069"/>
            <a:ext cx="2874826" cy="369332"/>
          </a:xfrm>
          <a:prstGeom prst="rect">
            <a:avLst/>
          </a:prstGeom>
          <a:noFill/>
        </p:spPr>
        <p:txBody>
          <a:bodyPr wrap="none" rtlCol="0">
            <a:spAutoFit/>
          </a:bodyPr>
          <a:lstStyle/>
          <a:p>
            <a:r>
              <a:rPr lang="en-GB" dirty="0"/>
              <a:t>W: Monday 11</a:t>
            </a:r>
            <a:r>
              <a:rPr lang="en-GB" baseline="30000" dirty="0"/>
              <a:t>th</a:t>
            </a:r>
            <a:r>
              <a:rPr lang="en-GB" dirty="0"/>
              <a:t> March 2024</a:t>
            </a:r>
          </a:p>
        </p:txBody>
      </p:sp>
      <p:pic>
        <p:nvPicPr>
          <p:cNvPr id="7" name="Picture 6">
            <a:extLst>
              <a:ext uri="{FF2B5EF4-FFF2-40B4-BE49-F238E27FC236}">
                <a16:creationId xmlns:a16="http://schemas.microsoft.com/office/drawing/2014/main" id="{369460D9-B37A-60ED-9F67-0774C2065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600" y="5675660"/>
            <a:ext cx="7772400" cy="620365"/>
          </a:xfrm>
          <a:prstGeom prst="rect">
            <a:avLst/>
          </a:prstGeom>
        </p:spPr>
      </p:pic>
      <p:sp>
        <p:nvSpPr>
          <p:cNvPr id="8" name="Rectangle 7">
            <a:extLst>
              <a:ext uri="{FF2B5EF4-FFF2-40B4-BE49-F238E27FC236}">
                <a16:creationId xmlns:a16="http://schemas.microsoft.com/office/drawing/2014/main" id="{7604C7ED-3746-E6C1-9D19-ADDEC2B2C155}"/>
              </a:ext>
            </a:extLst>
          </p:cNvPr>
          <p:cNvSpPr/>
          <p:nvPr/>
        </p:nvSpPr>
        <p:spPr>
          <a:xfrm>
            <a:off x="3486150" y="5797550"/>
            <a:ext cx="1377950" cy="273050"/>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3168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38C33-3120-C2E4-5655-EDE4A3C62C84}"/>
              </a:ext>
            </a:extLst>
          </p:cNvPr>
          <p:cNvSpPr>
            <a:spLocks noGrp="1"/>
          </p:cNvSpPr>
          <p:nvPr>
            <p:ph type="title"/>
          </p:nvPr>
        </p:nvSpPr>
        <p:spPr/>
        <p:txBody>
          <a:bodyPr/>
          <a:lstStyle/>
          <a:p>
            <a:r>
              <a:rPr lang="en-GB" dirty="0"/>
              <a:t>GUI v2.3: Cache issues</a:t>
            </a:r>
          </a:p>
        </p:txBody>
      </p:sp>
      <p:sp>
        <p:nvSpPr>
          <p:cNvPr id="3" name="Content Placeholder 2">
            <a:extLst>
              <a:ext uri="{FF2B5EF4-FFF2-40B4-BE49-F238E27FC236}">
                <a16:creationId xmlns:a16="http://schemas.microsoft.com/office/drawing/2014/main" id="{25674F40-C961-476D-B3F8-6F41D6C0167B}"/>
              </a:ext>
            </a:extLst>
          </p:cNvPr>
          <p:cNvSpPr>
            <a:spLocks noGrp="1"/>
          </p:cNvSpPr>
          <p:nvPr>
            <p:ph idx="1"/>
          </p:nvPr>
        </p:nvSpPr>
        <p:spPr>
          <a:xfrm>
            <a:off x="793750" y="1467817"/>
            <a:ext cx="10807700" cy="4714875"/>
          </a:xfrm>
        </p:spPr>
        <p:txBody>
          <a:bodyPr>
            <a:normAutofit fontScale="92500" lnSpcReduction="10000"/>
          </a:bodyPr>
          <a:lstStyle/>
          <a:p>
            <a:pPr marL="0" indent="0">
              <a:buNone/>
            </a:pPr>
            <a:r>
              <a:rPr lang="en-GB" sz="1400" dirty="0">
                <a:solidFill>
                  <a:srgbClr val="0D0D0D"/>
                </a:solidFill>
                <a:latin typeface="Söhne"/>
              </a:rPr>
              <a:t>Can’t clear cache from </a:t>
            </a:r>
            <a:r>
              <a:rPr lang="en-GB" sz="1400" dirty="0" err="1">
                <a:solidFill>
                  <a:srgbClr val="0D0D0D"/>
                </a:solidFill>
                <a:latin typeface="Söhne"/>
              </a:rPr>
              <a:t>js</a:t>
            </a:r>
            <a:r>
              <a:rPr lang="en-GB" sz="1400" dirty="0">
                <a:solidFill>
                  <a:srgbClr val="0D0D0D"/>
                </a:solidFill>
                <a:latin typeface="Söhne"/>
              </a:rPr>
              <a:t> or HTML, but we can </a:t>
            </a:r>
            <a:r>
              <a:rPr lang="en-GB" sz="1400" b="0" i="0" dirty="0">
                <a:solidFill>
                  <a:srgbClr val="0D0D0D"/>
                </a:solidFill>
                <a:effectLst/>
                <a:latin typeface="Söhne"/>
              </a:rPr>
              <a:t>invalidate cache for specific page</a:t>
            </a:r>
            <a:endParaRPr lang="en-GB" sz="2000" b="1" i="0" dirty="0">
              <a:solidFill>
                <a:srgbClr val="0D0D0D"/>
              </a:solidFill>
              <a:effectLst/>
              <a:latin typeface="Söhne"/>
            </a:endParaRPr>
          </a:p>
          <a:p>
            <a:pPr marL="457200" indent="-457200">
              <a:buAutoNum type="alphaLcParenR"/>
            </a:pPr>
            <a:r>
              <a:rPr lang="en-GB" sz="2000" b="1" i="0" dirty="0">
                <a:solidFill>
                  <a:srgbClr val="0D0D0D"/>
                </a:solidFill>
                <a:effectLst/>
                <a:latin typeface="Söhne"/>
              </a:rPr>
              <a:t>Cache-Control Meta Tags</a:t>
            </a:r>
            <a:r>
              <a:rPr lang="en-GB" sz="2000" b="0" i="0" dirty="0">
                <a:solidFill>
                  <a:srgbClr val="0D0D0D"/>
                </a:solidFill>
                <a:effectLst/>
                <a:latin typeface="Söhne"/>
              </a:rPr>
              <a:t>: In the HTML </a:t>
            </a:r>
            <a:r>
              <a:rPr lang="en-GB" sz="2000" dirty="0">
                <a:solidFill>
                  <a:srgbClr val="0D0D0D"/>
                </a:solidFill>
                <a:latin typeface="Söhne"/>
              </a:rPr>
              <a:t>we instruct the browser not to cache the webpage or its resources.</a:t>
            </a:r>
          </a:p>
          <a:p>
            <a:pPr marL="0" indent="0">
              <a:buNone/>
            </a:pPr>
            <a:r>
              <a:rPr lang="en-GB" sz="2000" dirty="0">
                <a:solidFill>
                  <a:srgbClr val="0D0D0D"/>
                </a:solidFill>
                <a:latin typeface="Söhne"/>
              </a:rPr>
              <a:t>	</a:t>
            </a:r>
            <a:r>
              <a:rPr lang="en-GB" sz="1400" b="0" i="0" dirty="0">
                <a:solidFill>
                  <a:srgbClr val="0D0D0D"/>
                </a:solidFill>
                <a:effectLst/>
                <a:latin typeface="Söhne"/>
              </a:rPr>
              <a:t>&lt;meta http-</a:t>
            </a:r>
            <a:r>
              <a:rPr lang="en-GB" sz="1400" b="0" i="0" dirty="0" err="1">
                <a:solidFill>
                  <a:srgbClr val="0D0D0D"/>
                </a:solidFill>
                <a:effectLst/>
                <a:latin typeface="Söhne"/>
              </a:rPr>
              <a:t>equiv</a:t>
            </a:r>
            <a:r>
              <a:rPr lang="en-GB" sz="1400" b="0" i="0" dirty="0">
                <a:solidFill>
                  <a:srgbClr val="0D0D0D"/>
                </a:solidFill>
                <a:effectLst/>
                <a:latin typeface="Söhne"/>
              </a:rPr>
              <a:t> = 'cache-control' content = 'no-cache’&gt; </a:t>
            </a:r>
          </a:p>
          <a:p>
            <a:pPr marL="0" indent="0">
              <a:buNone/>
            </a:pPr>
            <a:r>
              <a:rPr lang="en-GB" sz="1400" b="0" i="0" dirty="0">
                <a:solidFill>
                  <a:srgbClr val="0D0D0D"/>
                </a:solidFill>
                <a:effectLst/>
                <a:latin typeface="Söhne"/>
              </a:rPr>
              <a:t>	&lt;meta http-</a:t>
            </a:r>
            <a:r>
              <a:rPr lang="en-GB" sz="1400" b="0" i="0" dirty="0" err="1">
                <a:solidFill>
                  <a:srgbClr val="0D0D0D"/>
                </a:solidFill>
                <a:effectLst/>
                <a:latin typeface="Söhne"/>
              </a:rPr>
              <a:t>equiv</a:t>
            </a:r>
            <a:r>
              <a:rPr lang="en-GB" sz="1400" b="0" i="0" dirty="0">
                <a:solidFill>
                  <a:srgbClr val="0D0D0D"/>
                </a:solidFill>
                <a:effectLst/>
                <a:latin typeface="Söhne"/>
              </a:rPr>
              <a:t> = 'expires' content = '0’&gt; </a:t>
            </a:r>
          </a:p>
          <a:p>
            <a:pPr marL="0" indent="0">
              <a:buNone/>
            </a:pPr>
            <a:r>
              <a:rPr lang="en-GB" sz="1400" b="0" i="0" dirty="0">
                <a:solidFill>
                  <a:srgbClr val="0D0D0D"/>
                </a:solidFill>
                <a:effectLst/>
                <a:latin typeface="Söhne"/>
              </a:rPr>
              <a:t>	&lt;meta http-</a:t>
            </a:r>
            <a:r>
              <a:rPr lang="en-GB" sz="1400" b="0" i="0" dirty="0" err="1">
                <a:solidFill>
                  <a:srgbClr val="0D0D0D"/>
                </a:solidFill>
                <a:effectLst/>
                <a:latin typeface="Söhne"/>
              </a:rPr>
              <a:t>equiv</a:t>
            </a:r>
            <a:r>
              <a:rPr lang="en-GB" sz="1400" b="0" i="0" dirty="0">
                <a:solidFill>
                  <a:srgbClr val="0D0D0D"/>
                </a:solidFill>
                <a:effectLst/>
                <a:latin typeface="Söhne"/>
              </a:rPr>
              <a:t> = 'pragma' content = 'no-cache’</a:t>
            </a:r>
          </a:p>
          <a:p>
            <a:pPr marL="0" indent="0">
              <a:buNone/>
            </a:pPr>
            <a:endParaRPr lang="en-GB" sz="2000" dirty="0">
              <a:solidFill>
                <a:srgbClr val="0D0D0D"/>
              </a:solidFill>
              <a:latin typeface="Söhne"/>
            </a:endParaRPr>
          </a:p>
          <a:p>
            <a:pPr marL="0" indent="0">
              <a:buNone/>
            </a:pPr>
            <a:r>
              <a:rPr lang="en-GB" sz="2000" dirty="0">
                <a:solidFill>
                  <a:srgbClr val="0D0D0D"/>
                </a:solidFill>
                <a:latin typeface="Söhne"/>
              </a:rPr>
              <a:t>b) </a:t>
            </a:r>
            <a:r>
              <a:rPr lang="en-GB" sz="1400" b="0" i="0" dirty="0">
                <a:solidFill>
                  <a:srgbClr val="0D0D0D"/>
                </a:solidFill>
                <a:effectLst/>
                <a:latin typeface="Söhne"/>
              </a:rPr>
              <a:t>ensuring that </a:t>
            </a:r>
            <a:r>
              <a:rPr lang="en-GB" sz="1400" dirty="0" err="1"/>
              <a:t>js</a:t>
            </a:r>
            <a:r>
              <a:rPr lang="en-GB" sz="1400" b="0" i="0" dirty="0">
                <a:solidFill>
                  <a:srgbClr val="0D0D0D"/>
                </a:solidFill>
                <a:effectLst/>
                <a:latin typeface="Söhne"/>
              </a:rPr>
              <a:t> is always loaded without relying on the browser's cache</a:t>
            </a:r>
            <a:endParaRPr lang="en-GB" sz="2000" dirty="0">
              <a:solidFill>
                <a:srgbClr val="0D0D0D"/>
              </a:solidFill>
              <a:latin typeface="Söhne"/>
            </a:endParaRPr>
          </a:p>
          <a:p>
            <a:pPr marL="0" indent="0">
              <a:buNone/>
            </a:pPr>
            <a:r>
              <a:rPr lang="en-GB" sz="2000" dirty="0">
                <a:solidFill>
                  <a:srgbClr val="0D0D0D"/>
                </a:solidFill>
                <a:latin typeface="Söhne"/>
              </a:rPr>
              <a:t>&lt;script&gt;</a:t>
            </a:r>
          </a:p>
          <a:p>
            <a:pPr marL="0" indent="0">
              <a:buNone/>
            </a:pPr>
            <a:r>
              <a:rPr lang="en-GB" sz="2000" dirty="0">
                <a:solidFill>
                  <a:srgbClr val="0D0D0D"/>
                </a:solidFill>
                <a:latin typeface="Söhne"/>
              </a:rPr>
              <a:t>    // Append a timestamp to the URL of </a:t>
            </a:r>
            <a:r>
              <a:rPr lang="en-GB" sz="2000" dirty="0" err="1">
                <a:solidFill>
                  <a:srgbClr val="0D0D0D"/>
                </a:solidFill>
                <a:latin typeface="Söhne"/>
              </a:rPr>
              <a:t>DAQ.js</a:t>
            </a:r>
            <a:r>
              <a:rPr lang="en-GB" sz="2000" dirty="0">
                <a:solidFill>
                  <a:srgbClr val="0D0D0D"/>
                </a:solidFill>
                <a:latin typeface="Söhne"/>
              </a:rPr>
              <a:t> to ensure it's always unique</a:t>
            </a:r>
          </a:p>
          <a:p>
            <a:pPr marL="0" indent="0">
              <a:buNone/>
            </a:pPr>
            <a:r>
              <a:rPr lang="en-GB" sz="2000" dirty="0">
                <a:solidFill>
                  <a:srgbClr val="0D0D0D"/>
                </a:solidFill>
                <a:latin typeface="Söhne"/>
              </a:rPr>
              <a:t>    var script = </a:t>
            </a:r>
            <a:r>
              <a:rPr lang="en-GB" sz="2000" dirty="0" err="1">
                <a:solidFill>
                  <a:srgbClr val="0D0D0D"/>
                </a:solidFill>
                <a:latin typeface="Söhne"/>
              </a:rPr>
              <a:t>document.createElement</a:t>
            </a:r>
            <a:r>
              <a:rPr lang="en-GB" sz="2000" dirty="0">
                <a:solidFill>
                  <a:srgbClr val="0D0D0D"/>
                </a:solidFill>
                <a:latin typeface="Söhne"/>
              </a:rPr>
              <a:t>('script');</a:t>
            </a:r>
          </a:p>
          <a:p>
            <a:pPr marL="0" indent="0">
              <a:buNone/>
            </a:pPr>
            <a:r>
              <a:rPr lang="en-GB" sz="2000" dirty="0">
                <a:solidFill>
                  <a:srgbClr val="0D0D0D"/>
                </a:solidFill>
                <a:latin typeface="Söhne"/>
              </a:rPr>
              <a:t>    </a:t>
            </a:r>
            <a:r>
              <a:rPr lang="en-GB" sz="2000" dirty="0" err="1">
                <a:solidFill>
                  <a:srgbClr val="0D0D0D"/>
                </a:solidFill>
                <a:latin typeface="Söhne"/>
              </a:rPr>
              <a:t>script.src</a:t>
            </a:r>
            <a:r>
              <a:rPr lang="en-GB" sz="2000" dirty="0">
                <a:solidFill>
                  <a:srgbClr val="0D0D0D"/>
                </a:solidFill>
                <a:latin typeface="Söhne"/>
              </a:rPr>
              <a:t> = '</a:t>
            </a:r>
            <a:r>
              <a:rPr lang="en-GB" sz="2000" dirty="0" err="1">
                <a:solidFill>
                  <a:srgbClr val="0D0D0D"/>
                </a:solidFill>
                <a:latin typeface="Söhne"/>
              </a:rPr>
              <a:t>DAQ.js</a:t>
            </a:r>
            <a:r>
              <a:rPr lang="en-GB" sz="2000" dirty="0">
                <a:solidFill>
                  <a:srgbClr val="0D0D0D"/>
                </a:solidFill>
                <a:latin typeface="Söhne"/>
              </a:rPr>
              <a:t>?' + new Date().</a:t>
            </a:r>
            <a:r>
              <a:rPr lang="en-GB" sz="2000" dirty="0" err="1">
                <a:solidFill>
                  <a:srgbClr val="0D0D0D"/>
                </a:solidFill>
                <a:latin typeface="Söhne"/>
              </a:rPr>
              <a:t>getTime</a:t>
            </a:r>
            <a:r>
              <a:rPr lang="en-GB" sz="2000" dirty="0">
                <a:solidFill>
                  <a:srgbClr val="0D0D0D"/>
                </a:solidFill>
                <a:latin typeface="Söhne"/>
              </a:rPr>
              <a:t>();</a:t>
            </a:r>
          </a:p>
          <a:p>
            <a:pPr marL="0" indent="0">
              <a:buNone/>
            </a:pPr>
            <a:r>
              <a:rPr lang="en-GB" sz="2000" dirty="0">
                <a:solidFill>
                  <a:srgbClr val="0D0D0D"/>
                </a:solidFill>
                <a:latin typeface="Söhne"/>
              </a:rPr>
              <a:t>    </a:t>
            </a:r>
            <a:r>
              <a:rPr lang="en-GB" sz="2000" dirty="0" err="1">
                <a:solidFill>
                  <a:srgbClr val="0D0D0D"/>
                </a:solidFill>
                <a:latin typeface="Söhne"/>
              </a:rPr>
              <a:t>document.head.appendChild</a:t>
            </a:r>
            <a:r>
              <a:rPr lang="en-GB" sz="2000" dirty="0">
                <a:solidFill>
                  <a:srgbClr val="0D0D0D"/>
                </a:solidFill>
                <a:latin typeface="Söhne"/>
              </a:rPr>
              <a:t>(script);</a:t>
            </a:r>
          </a:p>
          <a:p>
            <a:pPr marL="0" indent="0">
              <a:buNone/>
            </a:pPr>
            <a:r>
              <a:rPr lang="en-GB" sz="2000" dirty="0">
                <a:solidFill>
                  <a:srgbClr val="0D0D0D"/>
                </a:solidFill>
                <a:latin typeface="Söhne"/>
              </a:rPr>
              <a:t>&lt;/script&gt;</a:t>
            </a:r>
          </a:p>
          <a:p>
            <a:pPr marL="0" indent="0">
              <a:buNone/>
            </a:pPr>
            <a:endParaRPr lang="en-GB" sz="2000" dirty="0">
              <a:solidFill>
                <a:srgbClr val="0D0D0D"/>
              </a:solidFill>
              <a:latin typeface="Söhne"/>
            </a:endParaRPr>
          </a:p>
        </p:txBody>
      </p:sp>
    </p:spTree>
    <p:extLst>
      <p:ext uri="{BB962C8B-B14F-4D97-AF65-F5344CB8AC3E}">
        <p14:creationId xmlns:p14="http://schemas.microsoft.com/office/powerpoint/2010/main" val="958153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38C33-3120-C2E4-5655-EDE4A3C62C84}"/>
              </a:ext>
            </a:extLst>
          </p:cNvPr>
          <p:cNvSpPr>
            <a:spLocks noGrp="1"/>
          </p:cNvSpPr>
          <p:nvPr>
            <p:ph type="title"/>
          </p:nvPr>
        </p:nvSpPr>
        <p:spPr/>
        <p:txBody>
          <a:bodyPr/>
          <a:lstStyle/>
          <a:p>
            <a:r>
              <a:rPr lang="en-GB" dirty="0"/>
              <a:t>GUI v2.3: Cache issues</a:t>
            </a:r>
          </a:p>
        </p:txBody>
      </p:sp>
      <p:sp>
        <p:nvSpPr>
          <p:cNvPr id="7" name="TextBox 6">
            <a:extLst>
              <a:ext uri="{FF2B5EF4-FFF2-40B4-BE49-F238E27FC236}">
                <a16:creationId xmlns:a16="http://schemas.microsoft.com/office/drawing/2014/main" id="{B35C306D-326C-F3DC-5EF3-546F3CC0FBF9}"/>
              </a:ext>
            </a:extLst>
          </p:cNvPr>
          <p:cNvSpPr txBox="1"/>
          <p:nvPr/>
        </p:nvSpPr>
        <p:spPr>
          <a:xfrm>
            <a:off x="838200" y="1582738"/>
            <a:ext cx="10763250" cy="2554545"/>
          </a:xfrm>
          <a:prstGeom prst="rect">
            <a:avLst/>
          </a:prstGeom>
          <a:noFill/>
        </p:spPr>
        <p:txBody>
          <a:bodyPr wrap="square">
            <a:spAutoFit/>
          </a:bodyPr>
          <a:lstStyle/>
          <a:p>
            <a:r>
              <a:rPr lang="en-GB" sz="2000" dirty="0"/>
              <a:t>Once the main cache issue is fixed, we see that there is a small delay between clicking button and start of live visualisation. Is it because of DAQ or because of </a:t>
            </a:r>
            <a:r>
              <a:rPr lang="en-GB" sz="2000" dirty="0" err="1"/>
              <a:t>js</a:t>
            </a:r>
            <a:r>
              <a:rPr lang="en-GB" sz="2000" dirty="0"/>
              <a:t>?</a:t>
            </a:r>
          </a:p>
          <a:p>
            <a:endParaRPr lang="en-GB" sz="2000" dirty="0"/>
          </a:p>
          <a:p>
            <a:r>
              <a:rPr lang="en-GB" sz="2000" dirty="0"/>
              <a:t>If we tail –f </a:t>
            </a:r>
            <a:r>
              <a:rPr lang="en-GB" sz="2000" dirty="0" err="1"/>
              <a:t>outputGUI.txt</a:t>
            </a:r>
            <a:r>
              <a:rPr lang="en-GB" sz="2000" dirty="0"/>
              <a:t> it starts updating automatically, so the delay is on the GUI side, not on DAQ.</a:t>
            </a:r>
          </a:p>
          <a:p>
            <a:endParaRPr lang="en-GB" sz="2000" dirty="0"/>
          </a:p>
          <a:p>
            <a:r>
              <a:rPr lang="en-GB" sz="2000" dirty="0">
                <a:solidFill>
                  <a:srgbClr val="0D0D0D"/>
                </a:solidFill>
                <a:latin typeface="Söhne"/>
              </a:rPr>
              <a:t> There is still a bit of a delay at the beginning: maybe due to older versions of file that is being plotted (</a:t>
            </a:r>
            <a:r>
              <a:rPr lang="en-GB" sz="2000" dirty="0" err="1">
                <a:solidFill>
                  <a:srgbClr val="0D0D0D"/>
                </a:solidFill>
                <a:latin typeface="Söhne"/>
              </a:rPr>
              <a:t>output_GUI.txt</a:t>
            </a:r>
            <a:r>
              <a:rPr lang="en-GB" sz="2000" dirty="0">
                <a:solidFill>
                  <a:srgbClr val="0D0D0D"/>
                </a:solidFill>
                <a:latin typeface="Söhne"/>
              </a:rPr>
              <a:t>)?? If we automatically delete this file before starting our code will this fix the issue?</a:t>
            </a:r>
            <a:endParaRPr lang="en-GB" sz="2000" dirty="0"/>
          </a:p>
          <a:p>
            <a:endParaRPr lang="en-GB" sz="2000" dirty="0"/>
          </a:p>
        </p:txBody>
      </p:sp>
    </p:spTree>
    <p:extLst>
      <p:ext uri="{BB962C8B-B14F-4D97-AF65-F5344CB8AC3E}">
        <p14:creationId xmlns:p14="http://schemas.microsoft.com/office/powerpoint/2010/main" val="2405299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38C33-3120-C2E4-5655-EDE4A3C62C84}"/>
              </a:ext>
            </a:extLst>
          </p:cNvPr>
          <p:cNvSpPr>
            <a:spLocks noGrp="1"/>
          </p:cNvSpPr>
          <p:nvPr>
            <p:ph type="title"/>
          </p:nvPr>
        </p:nvSpPr>
        <p:spPr>
          <a:xfrm>
            <a:off x="838200" y="47029"/>
            <a:ext cx="10515600" cy="1325563"/>
          </a:xfrm>
        </p:spPr>
        <p:txBody>
          <a:bodyPr/>
          <a:lstStyle/>
          <a:p>
            <a:r>
              <a:rPr lang="en-GB" dirty="0"/>
              <a:t>Cache issues v2.3</a:t>
            </a:r>
          </a:p>
        </p:txBody>
      </p:sp>
      <p:sp>
        <p:nvSpPr>
          <p:cNvPr id="3" name="Content Placeholder 2">
            <a:extLst>
              <a:ext uri="{FF2B5EF4-FFF2-40B4-BE49-F238E27FC236}">
                <a16:creationId xmlns:a16="http://schemas.microsoft.com/office/drawing/2014/main" id="{25674F40-C961-476D-B3F8-6F41D6C0167B}"/>
              </a:ext>
            </a:extLst>
          </p:cNvPr>
          <p:cNvSpPr>
            <a:spLocks noGrp="1"/>
          </p:cNvSpPr>
          <p:nvPr>
            <p:ph idx="1"/>
          </p:nvPr>
        </p:nvSpPr>
        <p:spPr>
          <a:xfrm>
            <a:off x="838200" y="1253331"/>
            <a:ext cx="10515600" cy="4351338"/>
          </a:xfrm>
        </p:spPr>
        <p:txBody>
          <a:bodyPr>
            <a:normAutofit/>
          </a:bodyPr>
          <a:lstStyle/>
          <a:p>
            <a:pPr marL="0" indent="0">
              <a:buNone/>
            </a:pPr>
            <a:r>
              <a:rPr lang="en-GB" sz="1600" dirty="0">
                <a:solidFill>
                  <a:srgbClr val="0D0D0D"/>
                </a:solidFill>
                <a:latin typeface="Söhne"/>
              </a:rPr>
              <a:t>Delay due to plotting previous </a:t>
            </a:r>
            <a:r>
              <a:rPr lang="en-GB" sz="1600" dirty="0" err="1">
                <a:solidFill>
                  <a:srgbClr val="0D0D0D"/>
                </a:solidFill>
                <a:latin typeface="Söhne"/>
              </a:rPr>
              <a:t>output_GUI.txt</a:t>
            </a:r>
            <a:r>
              <a:rPr lang="en-GB" sz="1600" dirty="0">
                <a:solidFill>
                  <a:srgbClr val="0D0D0D"/>
                </a:solidFill>
                <a:latin typeface="Söhne"/>
              </a:rPr>
              <a:t> file. Previous run was with lid open (high counts on 3</a:t>
            </a:r>
            <a:r>
              <a:rPr lang="en-GB" sz="1600" baseline="30000" dirty="0">
                <a:solidFill>
                  <a:srgbClr val="0D0D0D"/>
                </a:solidFill>
                <a:latin typeface="Söhne"/>
              </a:rPr>
              <a:t>rd</a:t>
            </a:r>
            <a:r>
              <a:rPr lang="en-GB" sz="1600" dirty="0">
                <a:solidFill>
                  <a:srgbClr val="0D0D0D"/>
                </a:solidFill>
                <a:latin typeface="Söhne"/>
              </a:rPr>
              <a:t> photodiode) and this run is with lid close. There is a delay of ~3s from start of the acquisition.</a:t>
            </a:r>
            <a:endParaRPr lang="en-GB" sz="1600" dirty="0"/>
          </a:p>
        </p:txBody>
      </p:sp>
      <p:pic>
        <p:nvPicPr>
          <p:cNvPr id="4" name="Screen Recording 2024-03-12 at 16.53.03">
            <a:hlinkClick r:id="" action="ppaction://media"/>
            <a:extLst>
              <a:ext uri="{FF2B5EF4-FFF2-40B4-BE49-F238E27FC236}">
                <a16:creationId xmlns:a16="http://schemas.microsoft.com/office/drawing/2014/main" id="{9F7391F0-B4C6-7603-CEA6-A454ADC6B5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8850" y="1969690"/>
            <a:ext cx="8464550" cy="4761309"/>
          </a:xfrm>
          <a:prstGeom prst="rect">
            <a:avLst/>
          </a:prstGeom>
        </p:spPr>
      </p:pic>
    </p:spTree>
    <p:extLst>
      <p:ext uri="{BB962C8B-B14F-4D97-AF65-F5344CB8AC3E}">
        <p14:creationId xmlns:p14="http://schemas.microsoft.com/office/powerpoint/2010/main" val="254716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38C33-3120-C2E4-5655-EDE4A3C62C84}"/>
              </a:ext>
            </a:extLst>
          </p:cNvPr>
          <p:cNvSpPr>
            <a:spLocks noGrp="1"/>
          </p:cNvSpPr>
          <p:nvPr>
            <p:ph type="title"/>
          </p:nvPr>
        </p:nvSpPr>
        <p:spPr>
          <a:xfrm>
            <a:off x="838200" y="47029"/>
            <a:ext cx="10515600" cy="1325563"/>
          </a:xfrm>
        </p:spPr>
        <p:txBody>
          <a:bodyPr/>
          <a:lstStyle/>
          <a:p>
            <a:r>
              <a:rPr lang="en-GB" dirty="0"/>
              <a:t>Cache issues v2.3</a:t>
            </a:r>
          </a:p>
        </p:txBody>
      </p:sp>
      <p:sp>
        <p:nvSpPr>
          <p:cNvPr id="3" name="Content Placeholder 2">
            <a:extLst>
              <a:ext uri="{FF2B5EF4-FFF2-40B4-BE49-F238E27FC236}">
                <a16:creationId xmlns:a16="http://schemas.microsoft.com/office/drawing/2014/main" id="{25674F40-C961-476D-B3F8-6F41D6C0167B}"/>
              </a:ext>
            </a:extLst>
          </p:cNvPr>
          <p:cNvSpPr>
            <a:spLocks noGrp="1"/>
          </p:cNvSpPr>
          <p:nvPr>
            <p:ph idx="1"/>
          </p:nvPr>
        </p:nvSpPr>
        <p:spPr>
          <a:xfrm>
            <a:off x="838200" y="1158081"/>
            <a:ext cx="10515600" cy="4351338"/>
          </a:xfrm>
        </p:spPr>
        <p:txBody>
          <a:bodyPr>
            <a:normAutofit/>
          </a:bodyPr>
          <a:lstStyle/>
          <a:p>
            <a:pPr marL="0" indent="0">
              <a:buNone/>
            </a:pPr>
            <a:r>
              <a:rPr lang="en-GB" sz="1600" dirty="0">
                <a:solidFill>
                  <a:srgbClr val="0D0D0D"/>
                </a:solidFill>
                <a:latin typeface="Söhne"/>
              </a:rPr>
              <a:t>Previous run was with lid open but file </a:t>
            </a:r>
            <a:r>
              <a:rPr lang="en-GB" sz="1600" dirty="0" err="1">
                <a:solidFill>
                  <a:srgbClr val="0D0D0D"/>
                </a:solidFill>
                <a:latin typeface="Söhne"/>
              </a:rPr>
              <a:t>output_GUI.txt</a:t>
            </a:r>
            <a:r>
              <a:rPr lang="en-GB" sz="1600" dirty="0">
                <a:solidFill>
                  <a:srgbClr val="0D0D0D"/>
                </a:solidFill>
                <a:latin typeface="Söhne"/>
              </a:rPr>
              <a:t> has been deleted.  Now there isn’t a delay on the plot. </a:t>
            </a:r>
            <a:r>
              <a:rPr lang="en-GB" sz="1600" dirty="0" err="1">
                <a:solidFill>
                  <a:srgbClr val="0D0D0D"/>
                </a:solidFill>
                <a:latin typeface="Söhne"/>
              </a:rPr>
              <a:t>executeFTDI.sh</a:t>
            </a:r>
            <a:r>
              <a:rPr lang="en-GB" sz="1600" dirty="0">
                <a:solidFill>
                  <a:srgbClr val="0D0D0D"/>
                </a:solidFill>
                <a:latin typeface="Söhne"/>
              </a:rPr>
              <a:t> needs to be modified to remove this file before starting DAQ to avoid any possible delay issues.</a:t>
            </a:r>
            <a:endParaRPr lang="en-GB" sz="1600" dirty="0"/>
          </a:p>
        </p:txBody>
      </p:sp>
      <p:pic>
        <p:nvPicPr>
          <p:cNvPr id="5" name="Screen Recording 2024-03-12 at 16.57.42">
            <a:hlinkClick r:id="" action="ppaction://media"/>
            <a:extLst>
              <a:ext uri="{FF2B5EF4-FFF2-40B4-BE49-F238E27FC236}">
                <a16:creationId xmlns:a16="http://schemas.microsoft.com/office/drawing/2014/main" id="{BE1184E3-EEC3-EC37-3A7E-9029B76E9E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6150" y="1784350"/>
            <a:ext cx="8556978" cy="4813300"/>
          </a:xfrm>
          <a:prstGeom prst="rect">
            <a:avLst/>
          </a:prstGeom>
        </p:spPr>
      </p:pic>
      <p:sp>
        <p:nvSpPr>
          <p:cNvPr id="6" name="TextBox 5">
            <a:extLst>
              <a:ext uri="{FF2B5EF4-FFF2-40B4-BE49-F238E27FC236}">
                <a16:creationId xmlns:a16="http://schemas.microsoft.com/office/drawing/2014/main" id="{64F604BF-0C94-EFCA-2223-0493082C6A3A}"/>
              </a:ext>
            </a:extLst>
          </p:cNvPr>
          <p:cNvSpPr txBox="1"/>
          <p:nvPr/>
        </p:nvSpPr>
        <p:spPr>
          <a:xfrm>
            <a:off x="8665436" y="5332576"/>
            <a:ext cx="3449791" cy="369332"/>
          </a:xfrm>
          <a:prstGeom prst="rect">
            <a:avLst/>
          </a:prstGeom>
          <a:noFill/>
        </p:spPr>
        <p:txBody>
          <a:bodyPr wrap="none" rtlCol="0">
            <a:spAutoFit/>
          </a:bodyPr>
          <a:lstStyle/>
          <a:p>
            <a:r>
              <a:rPr lang="en-GB" dirty="0"/>
              <a:t>Chrome still has some cache issues</a:t>
            </a:r>
          </a:p>
        </p:txBody>
      </p:sp>
      <p:sp>
        <p:nvSpPr>
          <p:cNvPr id="8" name="TextBox 7">
            <a:extLst>
              <a:ext uri="{FF2B5EF4-FFF2-40B4-BE49-F238E27FC236}">
                <a16:creationId xmlns:a16="http://schemas.microsoft.com/office/drawing/2014/main" id="{DD16C5F8-5E3D-DCF5-49D6-0AB3A81F99DA}"/>
              </a:ext>
            </a:extLst>
          </p:cNvPr>
          <p:cNvSpPr txBox="1"/>
          <p:nvPr/>
        </p:nvSpPr>
        <p:spPr>
          <a:xfrm>
            <a:off x="3048712" y="3246470"/>
            <a:ext cx="6097424" cy="369332"/>
          </a:xfrm>
          <a:prstGeom prst="rect">
            <a:avLst/>
          </a:prstGeom>
          <a:noFill/>
        </p:spPr>
        <p:txBody>
          <a:bodyPr wrap="square">
            <a:spAutoFit/>
          </a:bodyPr>
          <a:lstStyle/>
          <a:p>
            <a:r>
              <a:rPr lang="en-GB" dirty="0"/>
              <a:t>http://10.97.249.16/</a:t>
            </a:r>
            <a:r>
              <a:rPr lang="en-GB" dirty="0" err="1"/>
              <a:t>DAQ_clean.html</a:t>
            </a:r>
            <a:endParaRPr lang="en-GB" dirty="0"/>
          </a:p>
        </p:txBody>
      </p:sp>
    </p:spTree>
    <p:extLst>
      <p:ext uri="{BB962C8B-B14F-4D97-AF65-F5344CB8AC3E}">
        <p14:creationId xmlns:p14="http://schemas.microsoft.com/office/powerpoint/2010/main" val="390036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E36E1-2E1A-4EB9-BCC6-232540E064B4}"/>
              </a:ext>
            </a:extLst>
          </p:cNvPr>
          <p:cNvSpPr>
            <a:spLocks noGrp="1"/>
          </p:cNvSpPr>
          <p:nvPr>
            <p:ph type="title"/>
          </p:nvPr>
        </p:nvSpPr>
        <p:spPr/>
        <p:txBody>
          <a:bodyPr/>
          <a:lstStyle/>
          <a:p>
            <a:r>
              <a:rPr lang="en-GB" dirty="0"/>
              <a:t>GUI v2.3: run time </a:t>
            </a:r>
          </a:p>
        </p:txBody>
      </p:sp>
      <p:sp>
        <p:nvSpPr>
          <p:cNvPr id="3" name="Content Placeholder 2">
            <a:extLst>
              <a:ext uri="{FF2B5EF4-FFF2-40B4-BE49-F238E27FC236}">
                <a16:creationId xmlns:a16="http://schemas.microsoft.com/office/drawing/2014/main" id="{9A2B69D5-E77C-0236-3880-68B71BCDF2BA}"/>
              </a:ext>
            </a:extLst>
          </p:cNvPr>
          <p:cNvSpPr>
            <a:spLocks noGrp="1"/>
          </p:cNvSpPr>
          <p:nvPr>
            <p:ph idx="1"/>
          </p:nvPr>
        </p:nvSpPr>
        <p:spPr>
          <a:xfrm>
            <a:off x="838200" y="1640959"/>
            <a:ext cx="11068050" cy="4351338"/>
          </a:xfrm>
        </p:spPr>
        <p:txBody>
          <a:bodyPr/>
          <a:lstStyle/>
          <a:p>
            <a:pPr>
              <a:buFontTx/>
              <a:buChar char="-"/>
            </a:pPr>
            <a:r>
              <a:rPr lang="en-GB" dirty="0"/>
              <a:t>Use measurement time instead of number of measurements. </a:t>
            </a:r>
          </a:p>
          <a:p>
            <a:pPr marL="0" indent="0">
              <a:buNone/>
            </a:pPr>
            <a:endParaRPr lang="en-GB" dirty="0"/>
          </a:p>
          <a:p>
            <a:pPr marL="0" indent="0">
              <a:buNone/>
            </a:pPr>
            <a:endParaRPr lang="en-GB" dirty="0"/>
          </a:p>
          <a:p>
            <a:pPr marL="0" indent="0">
              <a:buNone/>
            </a:pPr>
            <a:r>
              <a:rPr lang="en-GB" dirty="0"/>
              <a:t> </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93D3E61-6A74-6FF9-FFC9-F7C955745933}"/>
                  </a:ext>
                </a:extLst>
              </p:cNvPr>
              <p:cNvSpPr txBox="1"/>
              <p:nvPr/>
            </p:nvSpPr>
            <p:spPr>
              <a:xfrm>
                <a:off x="4552950" y="2127250"/>
                <a:ext cx="1335494" cy="5527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𝑚𝑒𝑎𝑠</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sSub>
                            <m:sSubPr>
                              <m:ctrlPr>
                                <a:rPr lang="en-GB" b="0"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𝑎𝑐𝑞</m:t>
                              </m:r>
                            </m:sub>
                          </m:sSub>
                        </m:num>
                        <m:den>
                          <m:sSub>
                            <m:sSubPr>
                              <m:ctrlPr>
                                <a:rPr lang="en-GB" b="0"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𝐼𝑁𝑇</m:t>
                              </m:r>
                            </m:sub>
                          </m:sSub>
                        </m:den>
                      </m:f>
                    </m:oMath>
                  </m:oMathPara>
                </a14:m>
                <a:endParaRPr lang="en-GB" dirty="0"/>
              </a:p>
            </p:txBody>
          </p:sp>
        </mc:Choice>
        <mc:Fallback xmlns="">
          <p:sp>
            <p:nvSpPr>
              <p:cNvPr id="4" name="TextBox 3">
                <a:extLst>
                  <a:ext uri="{FF2B5EF4-FFF2-40B4-BE49-F238E27FC236}">
                    <a16:creationId xmlns:a16="http://schemas.microsoft.com/office/drawing/2014/main" id="{793D3E61-6A74-6FF9-FFC9-F7C955745933}"/>
                  </a:ext>
                </a:extLst>
              </p:cNvPr>
              <p:cNvSpPr txBox="1">
                <a:spLocks noRot="1" noChangeAspect="1" noMove="1" noResize="1" noEditPoints="1" noAdjustHandles="1" noChangeArrowheads="1" noChangeShapeType="1" noTextEdit="1"/>
              </p:cNvSpPr>
              <p:nvPr/>
            </p:nvSpPr>
            <p:spPr>
              <a:xfrm>
                <a:off x="4552950" y="2127250"/>
                <a:ext cx="1335494" cy="552715"/>
              </a:xfrm>
              <a:prstGeom prst="rect">
                <a:avLst/>
              </a:prstGeom>
              <a:blipFill>
                <a:blip r:embed="rId4"/>
                <a:stretch>
                  <a:fillRect l="-1887" r="-943" b="-6667"/>
                </a:stretch>
              </a:blipFill>
            </p:spPr>
            <p:txBody>
              <a:bodyPr/>
              <a:lstStyle/>
              <a:p>
                <a:r>
                  <a:rPr lang="en-GB">
                    <a:noFill/>
                  </a:rPr>
                  <a:t> </a:t>
                </a:r>
              </a:p>
            </p:txBody>
          </p:sp>
        </mc:Fallback>
      </mc:AlternateContent>
      <p:pic>
        <p:nvPicPr>
          <p:cNvPr id="6" name="Screen Recording 2024-02-28 at 16.40.06">
            <a:hlinkClick r:id="" action="ppaction://media"/>
            <a:extLst>
              <a:ext uri="{FF2B5EF4-FFF2-40B4-BE49-F238E27FC236}">
                <a16:creationId xmlns:a16="http://schemas.microsoft.com/office/drawing/2014/main" id="{58254B99-1C97-2B36-A507-EC4F3604D5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60550" y="2920604"/>
            <a:ext cx="8213684" cy="2514864"/>
          </a:xfrm>
          <a:prstGeom prst="rect">
            <a:avLst/>
          </a:prstGeom>
        </p:spPr>
      </p:pic>
    </p:spTree>
    <p:extLst>
      <p:ext uri="{BB962C8B-B14F-4D97-AF65-F5344CB8AC3E}">
        <p14:creationId xmlns:p14="http://schemas.microsoft.com/office/powerpoint/2010/main" val="397103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7BB62-F574-344C-CD14-84FEE6171459}"/>
              </a:ext>
            </a:extLst>
          </p:cNvPr>
          <p:cNvSpPr>
            <a:spLocks noGrp="1"/>
          </p:cNvSpPr>
          <p:nvPr>
            <p:ph type="title"/>
          </p:nvPr>
        </p:nvSpPr>
        <p:spPr/>
        <p:txBody>
          <a:bodyPr/>
          <a:lstStyle/>
          <a:p>
            <a:r>
              <a:rPr lang="en-GB" dirty="0"/>
              <a:t>Stop button</a:t>
            </a:r>
          </a:p>
        </p:txBody>
      </p:sp>
      <p:sp>
        <p:nvSpPr>
          <p:cNvPr id="3" name="Content Placeholder 2">
            <a:extLst>
              <a:ext uri="{FF2B5EF4-FFF2-40B4-BE49-F238E27FC236}">
                <a16:creationId xmlns:a16="http://schemas.microsoft.com/office/drawing/2014/main" id="{19853B68-F12A-E00A-EE8B-8E59E459CD69}"/>
              </a:ext>
            </a:extLst>
          </p:cNvPr>
          <p:cNvSpPr>
            <a:spLocks noGrp="1"/>
          </p:cNvSpPr>
          <p:nvPr>
            <p:ph idx="1"/>
          </p:nvPr>
        </p:nvSpPr>
        <p:spPr/>
        <p:txBody>
          <a:bodyPr/>
          <a:lstStyle/>
          <a:p>
            <a:pPr marL="0" indent="0">
              <a:buNone/>
            </a:pPr>
            <a:r>
              <a:rPr lang="en-GB" dirty="0" err="1"/>
              <a:t>Everytime</a:t>
            </a:r>
            <a:r>
              <a:rPr lang="en-GB" dirty="0"/>
              <a:t> is clicked acquisition starts, even when button says stop. We need to make sure that when txt=stop and it’s clicked the shell script is interrupted. End of run show measure again?</a:t>
            </a:r>
          </a:p>
          <a:p>
            <a:pPr marL="0" indent="0">
              <a:buNone/>
            </a:pPr>
            <a:endParaRPr lang="en-GB" dirty="0"/>
          </a:p>
          <a:p>
            <a:pPr marL="0" indent="0">
              <a:buNone/>
            </a:pPr>
            <a:r>
              <a:rPr lang="en-GB" dirty="0"/>
              <a:t>When clicking stop a new run is acquired, when it should stop the previous one. Also when run is done, button should change automatically.</a:t>
            </a:r>
          </a:p>
        </p:txBody>
      </p:sp>
    </p:spTree>
    <p:extLst>
      <p:ext uri="{BB962C8B-B14F-4D97-AF65-F5344CB8AC3E}">
        <p14:creationId xmlns:p14="http://schemas.microsoft.com/office/powerpoint/2010/main" val="1081268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F1DE0-E033-38D0-F74D-2379ACFC5C2E}"/>
              </a:ext>
            </a:extLst>
          </p:cNvPr>
          <p:cNvSpPr>
            <a:spLocks noGrp="1"/>
          </p:cNvSpPr>
          <p:nvPr>
            <p:ph type="title"/>
          </p:nvPr>
        </p:nvSpPr>
        <p:spPr/>
        <p:txBody>
          <a:bodyPr/>
          <a:lstStyle/>
          <a:p>
            <a:r>
              <a:rPr lang="en-GB" dirty="0"/>
              <a:t>Start/Stop button issues</a:t>
            </a:r>
          </a:p>
        </p:txBody>
      </p:sp>
      <p:sp>
        <p:nvSpPr>
          <p:cNvPr id="3" name="Content Placeholder 2">
            <a:extLst>
              <a:ext uri="{FF2B5EF4-FFF2-40B4-BE49-F238E27FC236}">
                <a16:creationId xmlns:a16="http://schemas.microsoft.com/office/drawing/2014/main" id="{D47DF4EC-22F7-288B-F28C-B3A242662557}"/>
              </a:ext>
            </a:extLst>
          </p:cNvPr>
          <p:cNvSpPr>
            <a:spLocks noGrp="1"/>
          </p:cNvSpPr>
          <p:nvPr>
            <p:ph idx="1"/>
          </p:nvPr>
        </p:nvSpPr>
        <p:spPr>
          <a:xfrm>
            <a:off x="838200" y="1690688"/>
            <a:ext cx="10515600" cy="4351338"/>
          </a:xfrm>
        </p:spPr>
        <p:txBody>
          <a:bodyPr>
            <a:normAutofit/>
          </a:bodyPr>
          <a:lstStyle/>
          <a:p>
            <a:pPr marL="0" indent="0">
              <a:buNone/>
            </a:pPr>
            <a:r>
              <a:rPr lang="en-GB" sz="2000" dirty="0"/>
              <a:t>1. When button shows we click on stop button, it acquires data: plot is not updated but data files are generated. Add conditional to the execution of </a:t>
            </a:r>
            <a:r>
              <a:rPr lang="en-GB" sz="2000" dirty="0" err="1"/>
              <a:t>php</a:t>
            </a:r>
            <a:r>
              <a:rPr lang="en-GB" sz="2000" dirty="0"/>
              <a:t> script to limit the acquisition to the times where the button shows word measure and it’s clicked.</a:t>
            </a:r>
          </a:p>
          <a:p>
            <a:pPr marL="0" indent="0">
              <a:buNone/>
            </a:pPr>
            <a:endParaRPr lang="en-GB" sz="2000" dirty="0"/>
          </a:p>
          <a:p>
            <a:pPr marL="0" indent="0">
              <a:buNone/>
            </a:pPr>
            <a:r>
              <a:rPr lang="en-GB" sz="2000" dirty="0"/>
              <a:t>2. When run finishes button still shows stop, when it should show measure to start again -&gt; Adding a new condition to the word that’s being read, and simulating a click after that time. Sometimes </a:t>
            </a:r>
            <a:r>
              <a:rPr lang="en-GB" sz="2000" dirty="0" err="1"/>
              <a:t>autoclick</a:t>
            </a:r>
            <a:r>
              <a:rPr lang="en-GB" sz="2000" dirty="0"/>
              <a:t> takes longer (next slide)</a:t>
            </a:r>
          </a:p>
          <a:p>
            <a:pPr>
              <a:buFontTx/>
              <a:buChar char="-"/>
            </a:pPr>
            <a:endParaRPr lang="en-GB" sz="2000" dirty="0"/>
          </a:p>
          <a:p>
            <a:pPr marL="0" indent="0">
              <a:buNone/>
            </a:pPr>
            <a:r>
              <a:rPr lang="en-GB" sz="2000" dirty="0"/>
              <a:t>3. If stop button is clicked while acquiring data, plot is no longer produced but data keeps being acquired. How can we kill the shell process from </a:t>
            </a:r>
            <a:r>
              <a:rPr lang="en-GB" sz="2000" dirty="0" err="1"/>
              <a:t>php</a:t>
            </a:r>
            <a:r>
              <a:rPr lang="en-GB" sz="2000" dirty="0"/>
              <a:t>?? -&gt; Tested with </a:t>
            </a:r>
            <a:r>
              <a:rPr lang="en-GB" sz="2000" dirty="0" err="1"/>
              <a:t>xhr.abort</a:t>
            </a:r>
            <a:r>
              <a:rPr lang="en-GB" sz="2000" dirty="0"/>
              <a:t> but did not work. Check during meeting with Simon</a:t>
            </a:r>
          </a:p>
          <a:p>
            <a:pPr marL="0" indent="0">
              <a:buNone/>
            </a:pPr>
            <a:endParaRPr lang="en-GB" sz="2000" dirty="0"/>
          </a:p>
          <a:p>
            <a:pPr>
              <a:buFontTx/>
              <a:buChar char="-"/>
            </a:pPr>
            <a:endParaRPr lang="en-GB" dirty="0"/>
          </a:p>
        </p:txBody>
      </p:sp>
    </p:spTree>
    <p:extLst>
      <p:ext uri="{BB962C8B-B14F-4D97-AF65-F5344CB8AC3E}">
        <p14:creationId xmlns:p14="http://schemas.microsoft.com/office/powerpoint/2010/main" val="4131917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F1DE0-E033-38D0-F74D-2379ACFC5C2E}"/>
              </a:ext>
            </a:extLst>
          </p:cNvPr>
          <p:cNvSpPr>
            <a:spLocks noGrp="1"/>
          </p:cNvSpPr>
          <p:nvPr>
            <p:ph type="title"/>
          </p:nvPr>
        </p:nvSpPr>
        <p:spPr/>
        <p:txBody>
          <a:bodyPr/>
          <a:lstStyle/>
          <a:p>
            <a:r>
              <a:rPr lang="en-GB" dirty="0"/>
              <a:t>Start/Stop button issue 2</a:t>
            </a:r>
          </a:p>
        </p:txBody>
      </p:sp>
      <p:sp>
        <p:nvSpPr>
          <p:cNvPr id="3" name="Content Placeholder 2">
            <a:extLst>
              <a:ext uri="{FF2B5EF4-FFF2-40B4-BE49-F238E27FC236}">
                <a16:creationId xmlns:a16="http://schemas.microsoft.com/office/drawing/2014/main" id="{D47DF4EC-22F7-288B-F28C-B3A242662557}"/>
              </a:ext>
            </a:extLst>
          </p:cNvPr>
          <p:cNvSpPr>
            <a:spLocks noGrp="1"/>
          </p:cNvSpPr>
          <p:nvPr>
            <p:ph idx="1"/>
          </p:nvPr>
        </p:nvSpPr>
        <p:spPr>
          <a:xfrm>
            <a:off x="838200" y="1690688"/>
            <a:ext cx="10515600" cy="703262"/>
          </a:xfrm>
        </p:spPr>
        <p:txBody>
          <a:bodyPr>
            <a:normAutofit/>
          </a:bodyPr>
          <a:lstStyle/>
          <a:p>
            <a:pPr marL="0" indent="0">
              <a:buNone/>
            </a:pPr>
            <a:r>
              <a:rPr lang="en-GB" sz="2000" dirty="0"/>
              <a:t>Simulating a click after running time: sometimes </a:t>
            </a:r>
            <a:r>
              <a:rPr lang="en-GB" sz="2000" dirty="0" err="1"/>
              <a:t>autoclick</a:t>
            </a:r>
            <a:r>
              <a:rPr lang="en-GB" sz="2000" dirty="0"/>
              <a:t> takes longer. Due to 1 cs limit, every time has an interval of 587 measurement so a small delay could occur.</a:t>
            </a:r>
          </a:p>
          <a:p>
            <a:pPr marL="0" indent="0">
              <a:buNone/>
            </a:pPr>
            <a:endParaRPr lang="en-GB" sz="2000" dirty="0"/>
          </a:p>
          <a:p>
            <a:pPr>
              <a:buFontTx/>
              <a:buChar char="-"/>
            </a:pPr>
            <a:endParaRPr lang="en-GB" dirty="0"/>
          </a:p>
        </p:txBody>
      </p:sp>
      <p:pic>
        <p:nvPicPr>
          <p:cNvPr id="11" name="Picture 10" descr="A graph with a line and a line&#10;&#10;Description automatically generated with medium confidence">
            <a:extLst>
              <a:ext uri="{FF2B5EF4-FFF2-40B4-BE49-F238E27FC236}">
                <a16:creationId xmlns:a16="http://schemas.microsoft.com/office/drawing/2014/main" id="{01E96A41-B938-5112-F149-71093033C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6450" y="3270250"/>
            <a:ext cx="4874997" cy="3418921"/>
          </a:xfrm>
          <a:prstGeom prst="rect">
            <a:avLst/>
          </a:prstGeom>
        </p:spPr>
      </p:pic>
      <p:pic>
        <p:nvPicPr>
          <p:cNvPr id="9" name="Picture 8" descr="A table with numbers and text&#10;&#10;Description automatically generated">
            <a:extLst>
              <a:ext uri="{FF2B5EF4-FFF2-40B4-BE49-F238E27FC236}">
                <a16:creationId xmlns:a16="http://schemas.microsoft.com/office/drawing/2014/main" id="{15A0F191-8594-1772-3910-FA13BBA3F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486306"/>
            <a:ext cx="6775450" cy="1059890"/>
          </a:xfrm>
          <a:prstGeom prst="rect">
            <a:avLst/>
          </a:prstGeom>
        </p:spPr>
      </p:pic>
      <p:sp>
        <p:nvSpPr>
          <p:cNvPr id="12" name="Content Placeholder 2">
            <a:extLst>
              <a:ext uri="{FF2B5EF4-FFF2-40B4-BE49-F238E27FC236}">
                <a16:creationId xmlns:a16="http://schemas.microsoft.com/office/drawing/2014/main" id="{B0A10329-B7EC-20D1-7A2A-D5C620D8CAC9}"/>
              </a:ext>
            </a:extLst>
          </p:cNvPr>
          <p:cNvSpPr txBox="1">
            <a:spLocks/>
          </p:cNvSpPr>
          <p:nvPr/>
        </p:nvSpPr>
        <p:spPr>
          <a:xfrm>
            <a:off x="838200" y="3836987"/>
            <a:ext cx="5822950" cy="265588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t>This should not have a very notorious impact based on the numbers, but on real time we observe that there are the following delays between end of plot and </a:t>
            </a:r>
            <a:r>
              <a:rPr lang="en-GB" sz="2000" dirty="0" err="1"/>
              <a:t>autoclick</a:t>
            </a:r>
            <a:r>
              <a:rPr lang="en-GB" sz="2000" dirty="0"/>
              <a:t> of the button:</a:t>
            </a:r>
          </a:p>
          <a:p>
            <a:pPr>
              <a:buFontTx/>
              <a:buChar char="-"/>
            </a:pPr>
            <a:r>
              <a:rPr lang="en-GB" sz="2000" dirty="0"/>
              <a:t>5s run: 0s delay</a:t>
            </a:r>
          </a:p>
          <a:p>
            <a:pPr>
              <a:buFontTx/>
              <a:buChar char="-"/>
            </a:pPr>
            <a:r>
              <a:rPr lang="en-GB" sz="2000" dirty="0"/>
              <a:t>10s run 1s delay</a:t>
            </a:r>
          </a:p>
          <a:p>
            <a:pPr>
              <a:buFontTx/>
              <a:buChar char="-"/>
            </a:pPr>
            <a:r>
              <a:rPr lang="en-GB" sz="2000" dirty="0"/>
              <a:t>15s run: 2s delay</a:t>
            </a:r>
          </a:p>
          <a:p>
            <a:pPr>
              <a:buFontTx/>
              <a:buChar char="-"/>
            </a:pPr>
            <a:r>
              <a:rPr lang="en-GB" sz="2000" dirty="0"/>
              <a:t>20s run: 3s delay</a:t>
            </a:r>
          </a:p>
          <a:p>
            <a:pPr>
              <a:buFontTx/>
              <a:buChar char="-"/>
            </a:pPr>
            <a:r>
              <a:rPr lang="en-GB" sz="2000" dirty="0"/>
              <a:t>50s run: 7s delay</a:t>
            </a:r>
          </a:p>
          <a:p>
            <a:pPr>
              <a:buFontTx/>
              <a:buChar char="-"/>
            </a:pPr>
            <a:endParaRPr lang="en-GB" sz="2000" dirty="0"/>
          </a:p>
          <a:p>
            <a:pPr marL="0" indent="0">
              <a:buNone/>
            </a:pPr>
            <a:r>
              <a:rPr lang="en-GB" sz="2000" dirty="0"/>
              <a:t>DAQ runs quicker than expected. </a:t>
            </a:r>
            <a:r>
              <a:rPr lang="en-GB" sz="2000" dirty="0" err="1"/>
              <a:t>Autoclick</a:t>
            </a:r>
            <a:r>
              <a:rPr lang="en-GB" sz="2000" dirty="0"/>
              <a:t> of button corresponds to real set time. How is this possible?</a:t>
            </a:r>
          </a:p>
          <a:p>
            <a:pPr marL="0" indent="0">
              <a:buFont typeface="Arial" panose="020B0604020202020204" pitchFamily="34" charset="0"/>
              <a:buNone/>
            </a:pPr>
            <a:endParaRPr lang="en-GB" sz="2000" dirty="0"/>
          </a:p>
          <a:p>
            <a:pPr>
              <a:buFontTx/>
              <a:buChar char="-"/>
            </a:pPr>
            <a:endParaRPr lang="en-GB" dirty="0"/>
          </a:p>
        </p:txBody>
      </p:sp>
    </p:spTree>
    <p:extLst>
      <p:ext uri="{BB962C8B-B14F-4D97-AF65-F5344CB8AC3E}">
        <p14:creationId xmlns:p14="http://schemas.microsoft.com/office/powerpoint/2010/main" val="552629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F1DE0-E033-38D0-F74D-2379ACFC5C2E}"/>
              </a:ext>
            </a:extLst>
          </p:cNvPr>
          <p:cNvSpPr>
            <a:spLocks noGrp="1"/>
          </p:cNvSpPr>
          <p:nvPr>
            <p:ph type="title"/>
          </p:nvPr>
        </p:nvSpPr>
        <p:spPr/>
        <p:txBody>
          <a:bodyPr/>
          <a:lstStyle/>
          <a:p>
            <a:r>
              <a:rPr lang="en-GB" dirty="0"/>
              <a:t>Start/Stop button issues</a:t>
            </a:r>
          </a:p>
        </p:txBody>
      </p:sp>
      <p:sp>
        <p:nvSpPr>
          <p:cNvPr id="3" name="Content Placeholder 2">
            <a:extLst>
              <a:ext uri="{FF2B5EF4-FFF2-40B4-BE49-F238E27FC236}">
                <a16:creationId xmlns:a16="http://schemas.microsoft.com/office/drawing/2014/main" id="{D47DF4EC-22F7-288B-F28C-B3A242662557}"/>
              </a:ext>
            </a:extLst>
          </p:cNvPr>
          <p:cNvSpPr>
            <a:spLocks noGrp="1"/>
          </p:cNvSpPr>
          <p:nvPr>
            <p:ph idx="1"/>
          </p:nvPr>
        </p:nvSpPr>
        <p:spPr/>
        <p:txBody>
          <a:bodyPr/>
          <a:lstStyle/>
          <a:p>
            <a:pPr>
              <a:buFontTx/>
              <a:buChar char="-"/>
            </a:pPr>
            <a:r>
              <a:rPr lang="en-GB" dirty="0"/>
              <a:t>When button shows stop and we click on it, it acquires data again but plot is not updated. We need to stop the shell script when button says stop.</a:t>
            </a:r>
          </a:p>
          <a:p>
            <a:pPr>
              <a:buFontTx/>
              <a:buChar char="-"/>
            </a:pPr>
            <a:endParaRPr lang="en-GB" sz="1800" dirty="0"/>
          </a:p>
          <a:p>
            <a:pPr marL="0" indent="0">
              <a:buNone/>
            </a:pPr>
            <a:r>
              <a:rPr lang="en-GB" sz="1800" dirty="0">
                <a:solidFill>
                  <a:srgbClr val="0D0D0D"/>
                </a:solidFill>
                <a:latin typeface="Söhne"/>
              </a:rPr>
              <a:t>C</a:t>
            </a:r>
            <a:r>
              <a:rPr lang="en-GB" sz="1800" b="0" i="0" dirty="0">
                <a:solidFill>
                  <a:srgbClr val="0D0D0D"/>
                </a:solidFill>
                <a:effectLst/>
                <a:latin typeface="Söhne"/>
              </a:rPr>
              <a:t>an't directly kill the PHP script from your JavaScript code because PHP runs on the server side and JavaScript runs on the client side. However, you can send a signal to the PHP script to stop executing.</a:t>
            </a:r>
            <a:endParaRPr lang="en-GB" sz="1800" dirty="0"/>
          </a:p>
        </p:txBody>
      </p:sp>
      <p:pic>
        <p:nvPicPr>
          <p:cNvPr id="5" name="Picture 4" descr="A screen shot of a computer code&#10;&#10;Description automatically generated">
            <a:extLst>
              <a:ext uri="{FF2B5EF4-FFF2-40B4-BE49-F238E27FC236}">
                <a16:creationId xmlns:a16="http://schemas.microsoft.com/office/drawing/2014/main" id="{C24D6892-F201-DB88-C8E7-57018F901B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300" y="4675893"/>
            <a:ext cx="4006850" cy="1590316"/>
          </a:xfrm>
          <a:prstGeom prst="rect">
            <a:avLst/>
          </a:prstGeom>
        </p:spPr>
      </p:pic>
    </p:spTree>
    <p:extLst>
      <p:ext uri="{BB962C8B-B14F-4D97-AF65-F5344CB8AC3E}">
        <p14:creationId xmlns:p14="http://schemas.microsoft.com/office/powerpoint/2010/main" val="2595260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4044F6-E2C9-E7D2-FFC1-713AB05013DC}"/>
              </a:ext>
            </a:extLst>
          </p:cNvPr>
          <p:cNvSpPr txBox="1"/>
          <p:nvPr/>
        </p:nvSpPr>
        <p:spPr>
          <a:xfrm>
            <a:off x="3016250" y="5285084"/>
            <a:ext cx="5778500" cy="923330"/>
          </a:xfrm>
          <a:prstGeom prst="rect">
            <a:avLst/>
          </a:prstGeom>
          <a:noFill/>
        </p:spPr>
        <p:txBody>
          <a:bodyPr wrap="square" rtlCol="0">
            <a:spAutoFit/>
          </a:bodyPr>
          <a:lstStyle/>
          <a:p>
            <a:r>
              <a:rPr lang="en-GB" dirty="0"/>
              <a:t>UCL Network: </a:t>
            </a:r>
            <a:r>
              <a:rPr lang="en-GB" dirty="0">
                <a:hlinkClick r:id="rId2"/>
              </a:rPr>
              <a:t>http://192.168.4.73/DAQ_clean.html</a:t>
            </a:r>
            <a:br>
              <a:rPr lang="en-GB" dirty="0"/>
            </a:br>
            <a:r>
              <a:rPr lang="en-GB" dirty="0"/>
              <a:t>UCL </a:t>
            </a:r>
            <a:r>
              <a:rPr lang="en-GB" dirty="0" err="1"/>
              <a:t>Wifi</a:t>
            </a:r>
            <a:r>
              <a:rPr lang="en-GB" dirty="0"/>
              <a:t>: </a:t>
            </a:r>
            <a:r>
              <a:rPr lang="en-GB" dirty="0">
                <a:hlinkClick r:id="rId3"/>
              </a:rPr>
              <a:t>http://10.97.249.16/DAQ_clean.html</a:t>
            </a:r>
            <a:r>
              <a:rPr lang="en-GB" dirty="0"/>
              <a:t> </a:t>
            </a:r>
          </a:p>
          <a:p>
            <a:r>
              <a:rPr lang="en-GB" dirty="0"/>
              <a:t>Home: </a:t>
            </a:r>
            <a:r>
              <a:rPr lang="en-GB" dirty="0">
                <a:hlinkClick r:id="rId4"/>
              </a:rPr>
              <a:t>http://192.168.0.23/DAQ_clean.html</a:t>
            </a:r>
            <a:r>
              <a:rPr lang="en-GB" dirty="0"/>
              <a:t> </a:t>
            </a:r>
          </a:p>
        </p:txBody>
      </p:sp>
      <p:sp>
        <p:nvSpPr>
          <p:cNvPr id="5" name="Title 1">
            <a:extLst>
              <a:ext uri="{FF2B5EF4-FFF2-40B4-BE49-F238E27FC236}">
                <a16:creationId xmlns:a16="http://schemas.microsoft.com/office/drawing/2014/main" id="{70AF0C03-B8F2-55CD-1373-5EA700E65877}"/>
              </a:ext>
            </a:extLst>
          </p:cNvPr>
          <p:cNvSpPr>
            <a:spLocks noGrp="1"/>
          </p:cNvSpPr>
          <p:nvPr>
            <p:ph type="title"/>
          </p:nvPr>
        </p:nvSpPr>
        <p:spPr>
          <a:xfrm>
            <a:off x="838200" y="365125"/>
            <a:ext cx="10515600" cy="1325563"/>
          </a:xfrm>
        </p:spPr>
        <p:txBody>
          <a:bodyPr/>
          <a:lstStyle/>
          <a:p>
            <a:r>
              <a:rPr lang="en-GB" dirty="0"/>
              <a:t>Future steps v2.3</a:t>
            </a:r>
          </a:p>
        </p:txBody>
      </p:sp>
      <p:sp>
        <p:nvSpPr>
          <p:cNvPr id="6" name="Content Placeholder 2">
            <a:extLst>
              <a:ext uri="{FF2B5EF4-FFF2-40B4-BE49-F238E27FC236}">
                <a16:creationId xmlns:a16="http://schemas.microsoft.com/office/drawing/2014/main" id="{62F2C2C0-F5C9-B0CE-89BC-A10D8F68D671}"/>
              </a:ext>
            </a:extLst>
          </p:cNvPr>
          <p:cNvSpPr>
            <a:spLocks noGrp="1"/>
          </p:cNvSpPr>
          <p:nvPr>
            <p:ph idx="1"/>
          </p:nvPr>
        </p:nvSpPr>
        <p:spPr>
          <a:xfrm>
            <a:off x="838200" y="1704677"/>
            <a:ext cx="10515600" cy="3414254"/>
          </a:xfrm>
        </p:spPr>
        <p:txBody>
          <a:bodyPr>
            <a:normAutofit fontScale="92500" lnSpcReduction="10000"/>
          </a:bodyPr>
          <a:lstStyle/>
          <a:p>
            <a:pPr>
              <a:buFontTx/>
              <a:buChar char="-"/>
            </a:pPr>
            <a:r>
              <a:rPr lang="en-GB" sz="2400" dirty="0"/>
              <a:t>Cache issues (things have improved but not 100% fixed)</a:t>
            </a:r>
          </a:p>
          <a:p>
            <a:pPr>
              <a:buFontTx/>
              <a:buChar char="-"/>
            </a:pPr>
            <a:r>
              <a:rPr lang="en-GB" sz="2400" dirty="0"/>
              <a:t>Killing the shell script from </a:t>
            </a:r>
            <a:r>
              <a:rPr lang="en-GB" sz="2400" dirty="0" err="1"/>
              <a:t>php</a:t>
            </a:r>
            <a:r>
              <a:rPr lang="en-GB" sz="2400" dirty="0"/>
              <a:t> to stop DAQ when button is clicked, how?</a:t>
            </a:r>
          </a:p>
          <a:p>
            <a:pPr>
              <a:buFontTx/>
              <a:buChar char="-"/>
            </a:pPr>
            <a:r>
              <a:rPr lang="en-GB" sz="2400" dirty="0"/>
              <a:t>Status messages for user?</a:t>
            </a:r>
          </a:p>
          <a:p>
            <a:pPr>
              <a:buFontTx/>
              <a:buChar char="-"/>
            </a:pPr>
            <a:r>
              <a:rPr lang="en-GB" sz="2400" dirty="0"/>
              <a:t>Reverse button does not work. Need to determine which direction is which and modify the C++ code to write data to file correctly.</a:t>
            </a:r>
          </a:p>
          <a:p>
            <a:pPr>
              <a:buFontTx/>
              <a:buChar char="-"/>
            </a:pPr>
            <a:r>
              <a:rPr lang="en-GB" sz="2400" dirty="0"/>
              <a:t>Error bars</a:t>
            </a:r>
          </a:p>
          <a:p>
            <a:pPr>
              <a:buFontTx/>
              <a:buChar char="-"/>
            </a:pPr>
            <a:r>
              <a:rPr lang="en-GB" sz="2400" dirty="0"/>
              <a:t>Organise files + comment codes -&gt; New folder with just necessary files</a:t>
            </a:r>
          </a:p>
          <a:p>
            <a:pPr>
              <a:buFontTx/>
              <a:buChar char="-"/>
            </a:pPr>
            <a:r>
              <a:rPr lang="en-GB" sz="2400" dirty="0"/>
              <a:t>Update GUI with all info</a:t>
            </a:r>
          </a:p>
          <a:p>
            <a:pPr>
              <a:buFontTx/>
              <a:buChar char="-"/>
            </a:pPr>
            <a:r>
              <a:rPr lang="en-GB" sz="2400" dirty="0"/>
              <a:t>Fitting of last measurement</a:t>
            </a:r>
          </a:p>
        </p:txBody>
      </p:sp>
      <p:sp>
        <p:nvSpPr>
          <p:cNvPr id="2" name="TextBox 1">
            <a:extLst>
              <a:ext uri="{FF2B5EF4-FFF2-40B4-BE49-F238E27FC236}">
                <a16:creationId xmlns:a16="http://schemas.microsoft.com/office/drawing/2014/main" id="{DDC2DCF6-A063-CEA4-1FEF-00E416BE4AEB}"/>
              </a:ext>
            </a:extLst>
          </p:cNvPr>
          <p:cNvSpPr txBox="1"/>
          <p:nvPr/>
        </p:nvSpPr>
        <p:spPr>
          <a:xfrm>
            <a:off x="6500191" y="477078"/>
            <a:ext cx="5387009" cy="646331"/>
          </a:xfrm>
          <a:prstGeom prst="rect">
            <a:avLst/>
          </a:prstGeom>
          <a:noFill/>
        </p:spPr>
        <p:txBody>
          <a:bodyPr wrap="square" rtlCol="0">
            <a:spAutoFit/>
          </a:bodyPr>
          <a:lstStyle/>
          <a:p>
            <a:pPr algn="ctr"/>
            <a:r>
              <a:rPr lang="en-GB" dirty="0">
                <a:highlight>
                  <a:srgbClr val="FFFF00"/>
                </a:highlight>
              </a:rPr>
              <a:t>This version is saved on pi5. Saved as version 2.2 by mistake</a:t>
            </a:r>
          </a:p>
        </p:txBody>
      </p:sp>
    </p:spTree>
    <p:extLst>
      <p:ext uri="{BB962C8B-B14F-4D97-AF65-F5344CB8AC3E}">
        <p14:creationId xmlns:p14="http://schemas.microsoft.com/office/powerpoint/2010/main" val="47173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E36E1-2E1A-4EB9-BCC6-232540E064B4}"/>
              </a:ext>
            </a:extLst>
          </p:cNvPr>
          <p:cNvSpPr>
            <a:spLocks noGrp="1"/>
          </p:cNvSpPr>
          <p:nvPr>
            <p:ph type="title"/>
          </p:nvPr>
        </p:nvSpPr>
        <p:spPr/>
        <p:txBody>
          <a:bodyPr/>
          <a:lstStyle/>
          <a:p>
            <a:r>
              <a:rPr lang="en-GB" dirty="0"/>
              <a:t>GUI v2.3: </a:t>
            </a:r>
            <a:r>
              <a:rPr lang="en-GB" dirty="0" err="1"/>
              <a:t>tINT</a:t>
            </a:r>
            <a:endParaRPr lang="en-GB" dirty="0"/>
          </a:p>
        </p:txBody>
      </p:sp>
      <p:sp>
        <p:nvSpPr>
          <p:cNvPr id="3" name="Content Placeholder 2">
            <a:extLst>
              <a:ext uri="{FF2B5EF4-FFF2-40B4-BE49-F238E27FC236}">
                <a16:creationId xmlns:a16="http://schemas.microsoft.com/office/drawing/2014/main" id="{9A2B69D5-E77C-0236-3880-68B71BCDF2BA}"/>
              </a:ext>
            </a:extLst>
          </p:cNvPr>
          <p:cNvSpPr>
            <a:spLocks noGrp="1"/>
          </p:cNvSpPr>
          <p:nvPr>
            <p:ph idx="1"/>
          </p:nvPr>
        </p:nvSpPr>
        <p:spPr>
          <a:xfrm>
            <a:off x="838200" y="1640959"/>
            <a:ext cx="11068050" cy="4351338"/>
          </a:xfrm>
        </p:spPr>
        <p:txBody>
          <a:bodyPr/>
          <a:lstStyle/>
          <a:p>
            <a:pPr marL="0" indent="0">
              <a:buNone/>
            </a:pPr>
            <a:r>
              <a:rPr lang="en-GB" dirty="0"/>
              <a:t>- </a:t>
            </a:r>
            <a:r>
              <a:rPr lang="en-GB" dirty="0" err="1"/>
              <a:t>tINT</a:t>
            </a:r>
            <a:r>
              <a:rPr lang="en-GB" dirty="0"/>
              <a:t> &gt; 170us. If value is lower error message is shown and value is automatically set to 170us.</a:t>
            </a:r>
          </a:p>
          <a:p>
            <a:pPr marL="0" indent="0">
              <a:buNone/>
            </a:pPr>
            <a:r>
              <a:rPr lang="en-GB" dirty="0"/>
              <a:t> </a:t>
            </a:r>
          </a:p>
          <a:p>
            <a:pPr marL="0" indent="0">
              <a:buNone/>
            </a:pPr>
            <a:r>
              <a:rPr lang="en-GB" dirty="0"/>
              <a:t>Maximum limit?</a:t>
            </a:r>
          </a:p>
        </p:txBody>
      </p:sp>
      <p:pic>
        <p:nvPicPr>
          <p:cNvPr id="8" name="Screen Recording 2024-03-04 at 16.25.32">
            <a:hlinkClick r:id="" action="ppaction://media"/>
            <a:extLst>
              <a:ext uri="{FF2B5EF4-FFF2-40B4-BE49-F238E27FC236}">
                <a16:creationId xmlns:a16="http://schemas.microsoft.com/office/drawing/2014/main" id="{3E72ACE5-BCFE-F3CB-02EF-454D7D7DA4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68916" y="3931064"/>
            <a:ext cx="8020280" cy="2357215"/>
          </a:xfrm>
          <a:prstGeom prst="rect">
            <a:avLst/>
          </a:prstGeom>
        </p:spPr>
      </p:pic>
    </p:spTree>
    <p:extLst>
      <p:ext uri="{BB962C8B-B14F-4D97-AF65-F5344CB8AC3E}">
        <p14:creationId xmlns:p14="http://schemas.microsoft.com/office/powerpoint/2010/main" val="192739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04321-9DF3-1F30-6DB6-36CA4DE542C7}"/>
              </a:ext>
            </a:extLst>
          </p:cNvPr>
          <p:cNvSpPr>
            <a:spLocks noGrp="1"/>
          </p:cNvSpPr>
          <p:nvPr>
            <p:ph type="title"/>
          </p:nvPr>
        </p:nvSpPr>
        <p:spPr/>
        <p:txBody>
          <a:bodyPr/>
          <a:lstStyle/>
          <a:p>
            <a:r>
              <a:rPr lang="en-GB" dirty="0"/>
              <a:t>Axis: auto-adjustment based on data</a:t>
            </a:r>
          </a:p>
        </p:txBody>
      </p:sp>
      <p:sp>
        <p:nvSpPr>
          <p:cNvPr id="3" name="Content Placeholder 2">
            <a:extLst>
              <a:ext uri="{FF2B5EF4-FFF2-40B4-BE49-F238E27FC236}">
                <a16:creationId xmlns:a16="http://schemas.microsoft.com/office/drawing/2014/main" id="{30189823-B263-64CD-6EBE-C4D9D656944A}"/>
              </a:ext>
            </a:extLst>
          </p:cNvPr>
          <p:cNvSpPr>
            <a:spLocks noGrp="1"/>
          </p:cNvSpPr>
          <p:nvPr>
            <p:ph idx="1"/>
          </p:nvPr>
        </p:nvSpPr>
        <p:spPr>
          <a:xfrm>
            <a:off x="838200" y="1483793"/>
            <a:ext cx="10515600" cy="4351338"/>
          </a:xfrm>
        </p:spPr>
        <p:txBody>
          <a:bodyPr/>
          <a:lstStyle/>
          <a:p>
            <a:pPr marL="0" indent="0">
              <a:buNone/>
            </a:pPr>
            <a:r>
              <a:rPr lang="en-GB" dirty="0"/>
              <a:t>Before we had a </a:t>
            </a:r>
            <a:r>
              <a:rPr lang="en-GB" dirty="0" err="1"/>
              <a:t>preset</a:t>
            </a:r>
            <a:r>
              <a:rPr lang="en-GB" dirty="0"/>
              <a:t> value of x and Y based on the facility. Now the value is based on the data that is being read:</a:t>
            </a:r>
          </a:p>
          <a:p>
            <a:pPr marL="0" indent="0">
              <a:buNone/>
            </a:pPr>
            <a:endParaRPr lang="en-GB" dirty="0"/>
          </a:p>
        </p:txBody>
      </p:sp>
      <p:pic>
        <p:nvPicPr>
          <p:cNvPr id="4" name="Screen Recording 2024-03-04 at 16.28.02">
            <a:hlinkClick r:id="" action="ppaction://media"/>
            <a:extLst>
              <a:ext uri="{FF2B5EF4-FFF2-40B4-BE49-F238E27FC236}">
                <a16:creationId xmlns:a16="http://schemas.microsoft.com/office/drawing/2014/main" id="{EF73FADD-B494-A31E-301E-46DD74B699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96269" y="2361383"/>
            <a:ext cx="6614445" cy="4327487"/>
          </a:xfrm>
          <a:prstGeom prst="rect">
            <a:avLst/>
          </a:prstGeom>
        </p:spPr>
      </p:pic>
      <p:sp>
        <p:nvSpPr>
          <p:cNvPr id="5" name="TextBox 4">
            <a:extLst>
              <a:ext uri="{FF2B5EF4-FFF2-40B4-BE49-F238E27FC236}">
                <a16:creationId xmlns:a16="http://schemas.microsoft.com/office/drawing/2014/main" id="{401226ED-F24C-0AAB-1B23-DB66685F4C3A}"/>
              </a:ext>
            </a:extLst>
          </p:cNvPr>
          <p:cNvSpPr txBox="1"/>
          <p:nvPr/>
        </p:nvSpPr>
        <p:spPr>
          <a:xfrm>
            <a:off x="9178183" y="3828516"/>
            <a:ext cx="2812629" cy="923330"/>
          </a:xfrm>
          <a:prstGeom prst="rect">
            <a:avLst/>
          </a:prstGeom>
          <a:noFill/>
        </p:spPr>
        <p:txBody>
          <a:bodyPr wrap="none" rtlCol="0">
            <a:spAutoFit/>
          </a:bodyPr>
          <a:lstStyle/>
          <a:p>
            <a:r>
              <a:rPr lang="en-GB" dirty="0"/>
              <a:t>Issue with WET! Not perfect</a:t>
            </a:r>
          </a:p>
          <a:p>
            <a:pPr marL="285750" indent="-285750">
              <a:buFontTx/>
              <a:buChar char="-"/>
            </a:pPr>
            <a:r>
              <a:rPr lang="en-GB" dirty="0"/>
              <a:t>Values over 50</a:t>
            </a:r>
          </a:p>
          <a:p>
            <a:pPr marL="285750" indent="-285750">
              <a:buFontTx/>
              <a:buChar char="-"/>
            </a:pPr>
            <a:r>
              <a:rPr lang="en-GB" dirty="0"/>
              <a:t>empty</a:t>
            </a:r>
          </a:p>
        </p:txBody>
      </p:sp>
    </p:spTree>
    <p:extLst>
      <p:ext uri="{BB962C8B-B14F-4D97-AF65-F5344CB8AC3E}">
        <p14:creationId xmlns:p14="http://schemas.microsoft.com/office/powerpoint/2010/main" val="407223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04321-9DF3-1F30-6DB6-36CA4DE542C7}"/>
              </a:ext>
            </a:extLst>
          </p:cNvPr>
          <p:cNvSpPr>
            <a:spLocks noGrp="1"/>
          </p:cNvSpPr>
          <p:nvPr>
            <p:ph type="title"/>
          </p:nvPr>
        </p:nvSpPr>
        <p:spPr/>
        <p:txBody>
          <a:bodyPr/>
          <a:lstStyle/>
          <a:p>
            <a:r>
              <a:rPr lang="en-GB" dirty="0"/>
              <a:t>Axis: auto-adjustment based on data</a:t>
            </a:r>
          </a:p>
        </p:txBody>
      </p:sp>
      <p:sp>
        <p:nvSpPr>
          <p:cNvPr id="3" name="Content Placeholder 2">
            <a:extLst>
              <a:ext uri="{FF2B5EF4-FFF2-40B4-BE49-F238E27FC236}">
                <a16:creationId xmlns:a16="http://schemas.microsoft.com/office/drawing/2014/main" id="{30189823-B263-64CD-6EBE-C4D9D656944A}"/>
              </a:ext>
            </a:extLst>
          </p:cNvPr>
          <p:cNvSpPr>
            <a:spLocks noGrp="1"/>
          </p:cNvSpPr>
          <p:nvPr>
            <p:ph idx="1"/>
          </p:nvPr>
        </p:nvSpPr>
        <p:spPr>
          <a:xfrm>
            <a:off x="838200" y="1483793"/>
            <a:ext cx="10515600" cy="4351338"/>
          </a:xfrm>
        </p:spPr>
        <p:txBody>
          <a:bodyPr/>
          <a:lstStyle/>
          <a:p>
            <a:pPr marL="0" indent="0">
              <a:buNone/>
            </a:pPr>
            <a:r>
              <a:rPr lang="en-GB" dirty="0"/>
              <a:t>Issue with x&gt;50 the </a:t>
            </a:r>
            <a:r>
              <a:rPr lang="en-GB" dirty="0" err="1"/>
              <a:t>yaxis</a:t>
            </a:r>
            <a:r>
              <a:rPr lang="en-GB" dirty="0"/>
              <a:t> </a:t>
            </a:r>
            <a:r>
              <a:rPr lang="en-GB" dirty="0" err="1"/>
              <a:t>unzooms</a:t>
            </a:r>
            <a:r>
              <a:rPr lang="en-GB" dirty="0"/>
              <a:t>, and plot seems empty. Why?</a:t>
            </a:r>
          </a:p>
          <a:p>
            <a:pPr marL="0" indent="0">
              <a:buNone/>
            </a:pPr>
            <a:endParaRPr lang="en-GB" dirty="0"/>
          </a:p>
        </p:txBody>
      </p:sp>
      <p:pic>
        <p:nvPicPr>
          <p:cNvPr id="6" name="Screen Recording 2024-03-05 at 12.16.33">
            <a:hlinkClick r:id="" action="ppaction://media"/>
            <a:extLst>
              <a:ext uri="{FF2B5EF4-FFF2-40B4-BE49-F238E27FC236}">
                <a16:creationId xmlns:a16="http://schemas.microsoft.com/office/drawing/2014/main" id="{D09F3CF9-6BD1-0F13-9DAC-9FDC1BB0E8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32336" y="2060834"/>
            <a:ext cx="6787588" cy="4432041"/>
          </a:xfrm>
          <a:prstGeom prst="rect">
            <a:avLst/>
          </a:prstGeom>
        </p:spPr>
      </p:pic>
    </p:spTree>
    <p:extLst>
      <p:ext uri="{BB962C8B-B14F-4D97-AF65-F5344CB8AC3E}">
        <p14:creationId xmlns:p14="http://schemas.microsoft.com/office/powerpoint/2010/main" val="84799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04321-9DF3-1F30-6DB6-36CA4DE542C7}"/>
              </a:ext>
            </a:extLst>
          </p:cNvPr>
          <p:cNvSpPr>
            <a:spLocks noGrp="1"/>
          </p:cNvSpPr>
          <p:nvPr>
            <p:ph type="title"/>
          </p:nvPr>
        </p:nvSpPr>
        <p:spPr/>
        <p:txBody>
          <a:bodyPr/>
          <a:lstStyle/>
          <a:p>
            <a:r>
              <a:rPr lang="en-GB" dirty="0"/>
              <a:t>Axis: auto-adjustment based on data</a:t>
            </a:r>
          </a:p>
        </p:txBody>
      </p:sp>
      <p:sp>
        <p:nvSpPr>
          <p:cNvPr id="3" name="Content Placeholder 2">
            <a:extLst>
              <a:ext uri="{FF2B5EF4-FFF2-40B4-BE49-F238E27FC236}">
                <a16:creationId xmlns:a16="http://schemas.microsoft.com/office/drawing/2014/main" id="{30189823-B263-64CD-6EBE-C4D9D656944A}"/>
              </a:ext>
            </a:extLst>
          </p:cNvPr>
          <p:cNvSpPr>
            <a:spLocks noGrp="1"/>
          </p:cNvSpPr>
          <p:nvPr>
            <p:ph idx="1"/>
          </p:nvPr>
        </p:nvSpPr>
        <p:spPr>
          <a:xfrm>
            <a:off x="838200" y="1483793"/>
            <a:ext cx="10515600" cy="4351338"/>
          </a:xfrm>
        </p:spPr>
        <p:txBody>
          <a:bodyPr>
            <a:normAutofit lnSpcReduction="10000"/>
          </a:bodyPr>
          <a:lstStyle/>
          <a:p>
            <a:pPr marL="0" indent="0">
              <a:buNone/>
            </a:pPr>
            <a:r>
              <a:rPr lang="en-GB" dirty="0"/>
              <a:t>Issue with x&gt;50 the </a:t>
            </a:r>
            <a:r>
              <a:rPr lang="en-GB" dirty="0" err="1"/>
              <a:t>yaxis</a:t>
            </a:r>
            <a:r>
              <a:rPr lang="en-GB" dirty="0"/>
              <a:t> </a:t>
            </a:r>
            <a:r>
              <a:rPr lang="en-GB" dirty="0" err="1"/>
              <a:t>unzooms</a:t>
            </a:r>
            <a:r>
              <a:rPr lang="en-GB" dirty="0"/>
              <a:t>, and plot seems empty. Why? Update both functions at the same time by creating a new function.</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This does not work. Could it be because </a:t>
            </a:r>
            <a:r>
              <a:rPr lang="en-GB" dirty="0" err="1"/>
              <a:t>setPhotodiodes</a:t>
            </a:r>
            <a:r>
              <a:rPr lang="en-GB" dirty="0"/>
              <a:t> is 16? And 16*3=49, so up to this works? -&gt; To test this idea </a:t>
            </a:r>
            <a:r>
              <a:rPr lang="en-GB" dirty="0" err="1"/>
              <a:t>setPD</a:t>
            </a:r>
            <a:r>
              <a:rPr lang="en-GB" dirty="0"/>
              <a:t>=20, and this should work until 20*3=60. Now plot is not visible</a:t>
            </a:r>
          </a:p>
          <a:p>
            <a:pPr marL="0" indent="0">
              <a:buNone/>
            </a:pPr>
            <a:endParaRPr lang="en-GB" dirty="0"/>
          </a:p>
        </p:txBody>
      </p:sp>
      <p:pic>
        <p:nvPicPr>
          <p:cNvPr id="4" name="Picture 3" descr="A screen shot of a computer code&#10;&#10;Description automatically generated">
            <a:extLst>
              <a:ext uri="{FF2B5EF4-FFF2-40B4-BE49-F238E27FC236}">
                <a16:creationId xmlns:a16="http://schemas.microsoft.com/office/drawing/2014/main" id="{2EFA5A33-E4ED-EEC8-39ED-688CD7371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984" y="2596178"/>
            <a:ext cx="5031275" cy="1665644"/>
          </a:xfrm>
          <a:prstGeom prst="rect">
            <a:avLst/>
          </a:prstGeom>
        </p:spPr>
      </p:pic>
    </p:spTree>
    <p:extLst>
      <p:ext uri="{BB962C8B-B14F-4D97-AF65-F5344CB8AC3E}">
        <p14:creationId xmlns:p14="http://schemas.microsoft.com/office/powerpoint/2010/main" val="3923808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04321-9DF3-1F30-6DB6-36CA4DE542C7}"/>
              </a:ext>
            </a:extLst>
          </p:cNvPr>
          <p:cNvSpPr>
            <a:spLocks noGrp="1"/>
          </p:cNvSpPr>
          <p:nvPr>
            <p:ph type="title"/>
          </p:nvPr>
        </p:nvSpPr>
        <p:spPr/>
        <p:txBody>
          <a:bodyPr/>
          <a:lstStyle/>
          <a:p>
            <a:r>
              <a:rPr lang="en-GB" dirty="0"/>
              <a:t>Axis: auto-adjustment based on data</a:t>
            </a:r>
          </a:p>
        </p:txBody>
      </p:sp>
      <p:sp>
        <p:nvSpPr>
          <p:cNvPr id="3" name="Content Placeholder 2">
            <a:extLst>
              <a:ext uri="{FF2B5EF4-FFF2-40B4-BE49-F238E27FC236}">
                <a16:creationId xmlns:a16="http://schemas.microsoft.com/office/drawing/2014/main" id="{30189823-B263-64CD-6EBE-C4D9D656944A}"/>
              </a:ext>
            </a:extLst>
          </p:cNvPr>
          <p:cNvSpPr>
            <a:spLocks noGrp="1"/>
          </p:cNvSpPr>
          <p:nvPr>
            <p:ph idx="1"/>
          </p:nvPr>
        </p:nvSpPr>
        <p:spPr>
          <a:xfrm>
            <a:off x="838200" y="1483793"/>
            <a:ext cx="10515600" cy="4351338"/>
          </a:xfrm>
        </p:spPr>
        <p:txBody>
          <a:bodyPr>
            <a:normAutofit/>
          </a:bodyPr>
          <a:lstStyle/>
          <a:p>
            <a:pPr marL="0" indent="0">
              <a:buNone/>
            </a:pPr>
            <a:r>
              <a:rPr lang="en-GB" dirty="0"/>
              <a:t>To test this idea </a:t>
            </a:r>
            <a:r>
              <a:rPr lang="en-GB" dirty="0" err="1"/>
              <a:t>setPD</a:t>
            </a:r>
            <a:r>
              <a:rPr lang="en-GB" dirty="0"/>
              <a:t>=20, and this should work until 20*3=60. Now plot is not visible. </a:t>
            </a:r>
          </a:p>
          <a:p>
            <a:pPr>
              <a:buFontTx/>
              <a:buChar char="-"/>
            </a:pPr>
            <a:r>
              <a:rPr lang="en-GB" dirty="0"/>
              <a:t>If we </a:t>
            </a:r>
            <a:r>
              <a:rPr lang="en-GB" dirty="0" err="1"/>
              <a:t>setPhotodiodes</a:t>
            </a:r>
            <a:r>
              <a:rPr lang="en-GB" dirty="0"/>
              <a:t> &lt;16 we get the same error.</a:t>
            </a:r>
          </a:p>
          <a:p>
            <a:pPr>
              <a:buFontTx/>
              <a:buChar char="-"/>
            </a:pPr>
            <a:r>
              <a:rPr lang="en-GB" dirty="0" err="1"/>
              <a:t>setPhotodiodes</a:t>
            </a:r>
            <a:r>
              <a:rPr lang="en-GB" dirty="0"/>
              <a:t>&gt;16 we do not see anything unless we type </a:t>
            </a:r>
            <a:r>
              <a:rPr lang="en-GB" dirty="0" err="1"/>
              <a:t>maxY</a:t>
            </a:r>
            <a:r>
              <a:rPr lang="en-GB" dirty="0"/>
              <a:t> first</a:t>
            </a:r>
          </a:p>
          <a:p>
            <a:pPr marL="0" indent="0">
              <a:buNone/>
            </a:pPr>
            <a:endParaRPr lang="en-GB" dirty="0"/>
          </a:p>
          <a:p>
            <a:pPr marL="0" indent="0">
              <a:buNone/>
            </a:pPr>
            <a:r>
              <a:rPr lang="en-GB" dirty="0" err="1"/>
              <a:t>setPhotodiodes</a:t>
            </a:r>
            <a:r>
              <a:rPr lang="en-GB" dirty="0"/>
              <a:t> does not need to be adjusted! This is only for fitting data and </a:t>
            </a:r>
            <a:r>
              <a:rPr lang="en-GB" dirty="0" err="1"/>
              <a:t>Pduncalibrated</a:t>
            </a:r>
            <a:r>
              <a:rPr lang="en-GB" dirty="0"/>
              <a:t>. We only need to adjust </a:t>
            </a:r>
            <a:r>
              <a:rPr lang="en-GB" dirty="0" err="1"/>
              <a:t>setWET</a:t>
            </a:r>
            <a:r>
              <a:rPr lang="en-GB" dirty="0"/>
              <a:t> from actual data and/or when box is updated and everything works good.</a:t>
            </a:r>
          </a:p>
        </p:txBody>
      </p:sp>
    </p:spTree>
    <p:extLst>
      <p:ext uri="{BB962C8B-B14F-4D97-AF65-F5344CB8AC3E}">
        <p14:creationId xmlns:p14="http://schemas.microsoft.com/office/powerpoint/2010/main" val="1881438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16864-C5CD-84E2-C791-46548B128936}"/>
              </a:ext>
            </a:extLst>
          </p:cNvPr>
          <p:cNvSpPr>
            <a:spLocks noGrp="1"/>
          </p:cNvSpPr>
          <p:nvPr>
            <p:ph type="title"/>
          </p:nvPr>
        </p:nvSpPr>
        <p:spPr/>
        <p:txBody>
          <a:bodyPr/>
          <a:lstStyle/>
          <a:p>
            <a:r>
              <a:rPr lang="en-GB" dirty="0"/>
              <a:t>DAQ: live data visualisation from GUI</a:t>
            </a:r>
          </a:p>
        </p:txBody>
      </p:sp>
      <p:sp>
        <p:nvSpPr>
          <p:cNvPr id="3" name="TextBox 2">
            <a:extLst>
              <a:ext uri="{FF2B5EF4-FFF2-40B4-BE49-F238E27FC236}">
                <a16:creationId xmlns:a16="http://schemas.microsoft.com/office/drawing/2014/main" id="{FB4BAAD0-87F0-8129-B6E5-CA683946F0C4}"/>
              </a:ext>
            </a:extLst>
          </p:cNvPr>
          <p:cNvSpPr txBox="1"/>
          <p:nvPr/>
        </p:nvSpPr>
        <p:spPr>
          <a:xfrm>
            <a:off x="1085316" y="1690688"/>
            <a:ext cx="9784934" cy="3416320"/>
          </a:xfrm>
          <a:prstGeom prst="rect">
            <a:avLst/>
          </a:prstGeom>
          <a:noFill/>
        </p:spPr>
        <p:txBody>
          <a:bodyPr wrap="square" rtlCol="0">
            <a:spAutoFit/>
          </a:bodyPr>
          <a:lstStyle/>
          <a:p>
            <a:r>
              <a:rPr lang="en-GB" sz="2400" dirty="0"/>
              <a:t>Before we start visualising data we need to modify the </a:t>
            </a:r>
            <a:r>
              <a:rPr lang="en-GB" sz="2400" dirty="0" err="1"/>
              <a:t>js</a:t>
            </a:r>
            <a:r>
              <a:rPr lang="en-GB" sz="2400" dirty="0"/>
              <a:t> to only plot fits and display the </a:t>
            </a:r>
            <a:r>
              <a:rPr lang="en-GB" sz="2400" dirty="0" err="1"/>
              <a:t>Ebeam</a:t>
            </a:r>
            <a:r>
              <a:rPr lang="en-GB" sz="2400" dirty="0"/>
              <a:t> and </a:t>
            </a:r>
            <a:r>
              <a:rPr lang="en-GB" sz="2400" dirty="0" err="1"/>
              <a:t>Erange</a:t>
            </a:r>
            <a:r>
              <a:rPr lang="en-GB" sz="2400" dirty="0"/>
              <a:t> if the values exist, otherwise we get an error and visualisation is never possible (we don’t have all the data).</a:t>
            </a:r>
          </a:p>
          <a:p>
            <a:endParaRPr lang="en-GB" sz="2400" dirty="0"/>
          </a:p>
          <a:p>
            <a:r>
              <a:rPr lang="en-GB" sz="2400" dirty="0"/>
              <a:t>The final run will have fitted results, so we can’t simply delete those lines. If condition to establish that if it’s an empty line it will ignore it, and if not it will plot it in the same way we did in previous versions.</a:t>
            </a:r>
          </a:p>
          <a:p>
            <a:endParaRPr lang="en-GB" sz="2400" dirty="0">
              <a:sym typeface="Wingdings" pitchFamily="2" charset="2"/>
            </a:endParaRPr>
          </a:p>
          <a:p>
            <a:r>
              <a:rPr lang="en-GB" sz="2400" dirty="0">
                <a:sym typeface="Wingdings" pitchFamily="2" charset="2"/>
              </a:rPr>
              <a:t> Future issue: how do we do the fitting of the final run only?</a:t>
            </a:r>
            <a:endParaRPr lang="en-GB" sz="2400" dirty="0"/>
          </a:p>
        </p:txBody>
      </p:sp>
    </p:spTree>
    <p:extLst>
      <p:ext uri="{BB962C8B-B14F-4D97-AF65-F5344CB8AC3E}">
        <p14:creationId xmlns:p14="http://schemas.microsoft.com/office/powerpoint/2010/main" val="19283206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2584</Words>
  <Application>Microsoft Macintosh PowerPoint</Application>
  <PresentationFormat>Widescreen</PresentationFormat>
  <Paragraphs>174</Paragraphs>
  <Slides>34</Slides>
  <Notes>5</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Aptos</vt:lpstr>
      <vt:lpstr>Aptos Display</vt:lpstr>
      <vt:lpstr>Arial</vt:lpstr>
      <vt:lpstr>Cambria Math</vt:lpstr>
      <vt:lpstr>Menlo</vt:lpstr>
      <vt:lpstr>Söhne</vt:lpstr>
      <vt:lpstr>Wingdings</vt:lpstr>
      <vt:lpstr>Office Theme</vt:lpstr>
      <vt:lpstr>GUI v2.3</vt:lpstr>
      <vt:lpstr>GUI v2.2: next steps</vt:lpstr>
      <vt:lpstr>GUI v2.3: run time </vt:lpstr>
      <vt:lpstr>GUI v2.3: tINT</vt:lpstr>
      <vt:lpstr>Axis: auto-adjustment based on data</vt:lpstr>
      <vt:lpstr>Axis: auto-adjustment based on data</vt:lpstr>
      <vt:lpstr>Axis: auto-adjustment based on data</vt:lpstr>
      <vt:lpstr>Axis: auto-adjustment based on data</vt:lpstr>
      <vt:lpstr>DAQ: live data visualisation from GUI</vt:lpstr>
      <vt:lpstr>DAQ: live data visualisation from GUI</vt:lpstr>
      <vt:lpstr>Live data visualisation: change our xaxis to Pdnum instead of position to determine if what we are visualising agrees correctly with cpp and ROOT visualisation.</vt:lpstr>
      <vt:lpstr>Live data visualisation: looking at calibrated file there are 14xPDpositions and 16 photodiodeData (y). Why in our plot one of the xPD positions disappears? The last one precisely?  Looking at bandwidth seems like last one (i=13) is not calculated, as next value does not exist. Using condition that is = to previous one we get good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 the elements are working now!!</vt:lpstr>
      <vt:lpstr>Visualising the two options by removing lid and seeing how plot changes, then putting lid on again.</vt:lpstr>
      <vt:lpstr>GUI v2.3: Cache issues</vt:lpstr>
      <vt:lpstr>GUI v2.3: Cache issues</vt:lpstr>
      <vt:lpstr>GUI v2.3: Cache issues</vt:lpstr>
      <vt:lpstr>Cache issues v2.3</vt:lpstr>
      <vt:lpstr>Cache issues v2.3</vt:lpstr>
      <vt:lpstr>Stop button</vt:lpstr>
      <vt:lpstr>Start/Stop button issues</vt:lpstr>
      <vt:lpstr>Start/Stop button issue 2</vt:lpstr>
      <vt:lpstr>Start/Stop button issues</vt:lpstr>
      <vt:lpstr>Future steps v2.3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 v2.3</dc:title>
  <dc:creator>Escribano Rodriguez, Sonia</dc:creator>
  <cp:lastModifiedBy>Escribano Rodriguez, Sonia</cp:lastModifiedBy>
  <cp:revision>2</cp:revision>
  <dcterms:created xsi:type="dcterms:W3CDTF">2024-03-25T12:13:59Z</dcterms:created>
  <dcterms:modified xsi:type="dcterms:W3CDTF">2024-03-25T12:17:33Z</dcterms:modified>
</cp:coreProperties>
</file>