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8"/>
  </p:notesMasterIdLst>
  <p:handoutMasterIdLst>
    <p:handoutMasterId r:id="rId9"/>
  </p:handoutMasterIdLst>
  <p:sldIdLst>
    <p:sldId id="1924" r:id="rId2"/>
    <p:sldId id="1925" r:id="rId3"/>
    <p:sldId id="1926" r:id="rId4"/>
    <p:sldId id="1927" r:id="rId5"/>
    <p:sldId id="1928" r:id="rId6"/>
    <p:sldId id="1929" r:id="rId7"/>
  </p:sldIdLst>
  <p:sldSz cx="12192000" cy="6858000"/>
  <p:notesSz cx="6731000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4B6"/>
    <a:srgbClr val="BBE0E3"/>
    <a:srgbClr val="FF6666"/>
    <a:srgbClr val="FF66FF"/>
    <a:srgbClr val="FF8000"/>
    <a:srgbClr val="FFCC66"/>
    <a:srgbClr val="FF3300"/>
    <a:srgbClr val="FF6699"/>
    <a:srgbClr val="DA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C2323-4828-244C-9540-9EC2FCB52D32}" v="6" dt="2024-10-17T22:01:57.660"/>
    <p1510:client id="{BE6E9274-EB94-C24E-927A-280ABDBBDBA2}" v="23" dt="2024-10-17T21:44:56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5"/>
    <p:restoredTop sz="94801"/>
  </p:normalViewPr>
  <p:slideViewPr>
    <p:cSldViewPr snapToGrid="0">
      <p:cViewPr varScale="1">
        <p:scale>
          <a:sx n="109" d="100"/>
          <a:sy n="109" d="100"/>
        </p:scale>
        <p:origin x="192" y="6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96"/>
    </p:cViewPr>
  </p:outlin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ly, Simon" userId="483c67c2-aa76-446b-83f2-8414b3e7bd97" providerId="ADAL" clId="{88CC2323-4828-244C-9540-9EC2FCB52D32}"/>
    <pc:docChg chg="undo custSel modSld">
      <pc:chgData name="Jolly, Simon" userId="483c67c2-aa76-446b-83f2-8414b3e7bd97" providerId="ADAL" clId="{88CC2323-4828-244C-9540-9EC2FCB52D32}" dt="2024-10-17T22:02:09.954" v="24" actId="1076"/>
      <pc:docMkLst>
        <pc:docMk/>
      </pc:docMkLst>
      <pc:sldChg chg="addSp delSp modSp mod">
        <pc:chgData name="Jolly, Simon" userId="483c67c2-aa76-446b-83f2-8414b3e7bd97" providerId="ADAL" clId="{88CC2323-4828-244C-9540-9EC2FCB52D32}" dt="2024-10-17T22:02:09.954" v="24" actId="1076"/>
        <pc:sldMkLst>
          <pc:docMk/>
          <pc:sldMk cId="2476646244" sldId="1929"/>
        </pc:sldMkLst>
        <pc:spChg chg="add del mod">
          <ac:chgData name="Jolly, Simon" userId="483c67c2-aa76-446b-83f2-8414b3e7bd97" providerId="ADAL" clId="{88CC2323-4828-244C-9540-9EC2FCB52D32}" dt="2024-10-17T21:58:58.183" v="10" actId="478"/>
          <ac:spMkLst>
            <pc:docMk/>
            <pc:sldMk cId="2476646244" sldId="1929"/>
            <ac:spMk id="9" creationId="{0A449AF5-8ECC-1A58-9CDA-AADE6EE8B98E}"/>
          </ac:spMkLst>
        </pc:spChg>
        <pc:spChg chg="add del mod">
          <ac:chgData name="Jolly, Simon" userId="483c67c2-aa76-446b-83f2-8414b3e7bd97" providerId="ADAL" clId="{88CC2323-4828-244C-9540-9EC2FCB52D32}" dt="2024-10-17T22:00:26.570" v="16" actId="931"/>
          <ac:spMkLst>
            <pc:docMk/>
            <pc:sldMk cId="2476646244" sldId="1929"/>
            <ac:spMk id="11" creationId="{5FA3F1BB-642D-7C05-BB68-F3BB1BD0D66E}"/>
          </ac:spMkLst>
        </pc:spChg>
        <pc:spChg chg="add del mod">
          <ac:chgData name="Jolly, Simon" userId="483c67c2-aa76-446b-83f2-8414b3e7bd97" providerId="ADAL" clId="{88CC2323-4828-244C-9540-9EC2FCB52D32}" dt="2024-10-17T22:01:57.660" v="22" actId="931"/>
          <ac:spMkLst>
            <pc:docMk/>
            <pc:sldMk cId="2476646244" sldId="1929"/>
            <ac:spMk id="19" creationId="{674EFF06-4029-ACF0-01CC-BA3745090B5D}"/>
          </ac:spMkLst>
        </pc:spChg>
        <pc:picChg chg="add mod">
          <ac:chgData name="Jolly, Simon" userId="483c67c2-aa76-446b-83f2-8414b3e7bd97" providerId="ADAL" clId="{88CC2323-4828-244C-9540-9EC2FCB52D32}" dt="2024-10-17T21:58:56.688" v="8" actId="1076"/>
          <ac:picMkLst>
            <pc:docMk/>
            <pc:sldMk cId="2476646244" sldId="1929"/>
            <ac:picMk id="7" creationId="{A23C45B0-C945-6C95-5040-4659C733AF23}"/>
          </ac:picMkLst>
        </pc:picChg>
        <pc:picChg chg="add mod">
          <ac:chgData name="Jolly, Simon" userId="483c67c2-aa76-446b-83f2-8414b3e7bd97" providerId="ADAL" clId="{88CC2323-4828-244C-9540-9EC2FCB52D32}" dt="2024-10-17T21:59:20.500" v="15"/>
          <ac:picMkLst>
            <pc:docMk/>
            <pc:sldMk cId="2476646244" sldId="1929"/>
            <ac:picMk id="12" creationId="{E90AE9C4-9E63-FE79-A71B-B37F2FE393F3}"/>
          </ac:picMkLst>
        </pc:picChg>
        <pc:picChg chg="add del mod">
          <ac:chgData name="Jolly, Simon" userId="483c67c2-aa76-446b-83f2-8414b3e7bd97" providerId="ADAL" clId="{88CC2323-4828-244C-9540-9EC2FCB52D32}" dt="2024-10-17T22:01:50.800" v="21" actId="478"/>
          <ac:picMkLst>
            <pc:docMk/>
            <pc:sldMk cId="2476646244" sldId="1929"/>
            <ac:picMk id="14" creationId="{498025E5-8AB6-CA3F-427A-F402FE76D01A}"/>
          </ac:picMkLst>
        </pc:picChg>
        <pc:picChg chg="add del">
          <ac:chgData name="Jolly, Simon" userId="483c67c2-aa76-446b-83f2-8414b3e7bd97" providerId="ADAL" clId="{88CC2323-4828-244C-9540-9EC2FCB52D32}" dt="2024-10-17T21:59:03.550" v="11" actId="478"/>
          <ac:picMkLst>
            <pc:docMk/>
            <pc:sldMk cId="2476646244" sldId="1929"/>
            <ac:picMk id="18" creationId="{77163BF1-C62F-840B-851E-624AB16690FB}"/>
          </ac:picMkLst>
        </pc:picChg>
        <pc:picChg chg="add mod">
          <ac:chgData name="Jolly, Simon" userId="483c67c2-aa76-446b-83f2-8414b3e7bd97" providerId="ADAL" clId="{88CC2323-4828-244C-9540-9EC2FCB52D32}" dt="2024-10-17T22:02:09.954" v="24" actId="1076"/>
          <ac:picMkLst>
            <pc:docMk/>
            <pc:sldMk cId="2476646244" sldId="1929"/>
            <ac:picMk id="21" creationId="{9E1F3CBB-EDD1-AAF9-AD44-853F7A607C7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166848-B6B3-0E40-99EB-335DCCD76FFA}" type="datetime1">
              <a:rPr lang="en-US"/>
              <a:pPr>
                <a:defRPr/>
              </a:pPr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6238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3175" y="9361488"/>
            <a:ext cx="2916238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353E13-0F1D-6B40-B39F-625C92486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0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E248C1-6CD0-9D4D-8471-F37741608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260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1045316"/>
            <a:ext cx="10363200" cy="2618155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28219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03886" y="51487"/>
            <a:ext cx="77473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j-lt"/>
                <a:cs typeface="Gill Sans"/>
              </a:defRPr>
            </a:lvl1pPr>
          </a:lstStyle>
          <a:p>
            <a:pPr>
              <a:defRPr/>
            </a:pPr>
            <a:fld id="{A6CB5233-B7CE-044C-AE1E-6509CF8A1E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2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A3739-25AE-9B4D-82FB-6034A9E6CE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5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1045316"/>
            <a:ext cx="10363200" cy="2618155"/>
          </a:xfrm>
        </p:spPr>
        <p:txBody>
          <a:bodyPr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687F7-560A-2B41-8390-456840BCE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6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25627"/>
            <a:ext cx="103632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25438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772FE-85F5-CD46-8AA0-D3679E1AE3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80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066" y="1009804"/>
            <a:ext cx="58134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066" y="1649563"/>
            <a:ext cx="5813457" cy="4758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070" y="1009804"/>
            <a:ext cx="580072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070" y="1649563"/>
            <a:ext cx="5800727" cy="4758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" y="1"/>
            <a:ext cx="10274300" cy="8143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F5E40-C26F-8344-BA7E-7F3901B21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8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9732-7090-5243-9344-BA656D1091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F98F3DF1-1999-1244-9F76-F680F0D233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2"/>
          <p:cNvSpPr txBox="1">
            <a:spLocks/>
          </p:cNvSpPr>
          <p:nvPr userDrawn="1"/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F93F8F6A-AFA5-6B40-B58A-F98AEFC68033}" type="datetimeFigureOut">
              <a:rPr lang="en-US" sz="1400" smtClean="0">
                <a:latin typeface="+mn-lt"/>
              </a:rPr>
              <a:pPr/>
              <a:t>10/17/24</a:t>
            </a:fld>
            <a:endParaRPr lang="en-US" sz="1400">
              <a:latin typeface="+mn-lt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3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83066" y="265553"/>
            <a:ext cx="11818705" cy="6142183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3200"/>
            </a:lvl1pPr>
            <a:lvl2pPr marL="742932" marR="0" indent="-28574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3000"/>
            </a:lvl2pPr>
            <a:lvl3pPr marL="1142971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/>
            </a:lvl3pPr>
            <a:lvl4pPr marL="1600160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2057349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A86CFBEA-1E9E-E94C-BA22-821B3DB66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26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Figure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0088" y="68640"/>
            <a:ext cx="12031824" cy="6381536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3200"/>
            </a:lvl1pPr>
            <a:lvl2pPr marL="742932" marR="0" indent="-28574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3000"/>
            </a:lvl2pPr>
            <a:lvl3pPr marL="1142971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/>
            </a:lvl3pPr>
            <a:lvl4pPr marL="1600160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2057349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AEE4DF05-7B23-3C4E-9D68-FE77BDFB0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2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83063" y="300191"/>
            <a:ext cx="5811340" cy="61075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203765" y="300191"/>
            <a:ext cx="5798033" cy="61075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5364A573-65F9-1C4B-9D3C-8192F03B94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59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79" y="393184"/>
            <a:ext cx="4011084" cy="1162051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12" y="393184"/>
            <a:ext cx="7658381" cy="598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279" y="1555235"/>
            <a:ext cx="4011084" cy="482011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0A78AC1-05FD-3D46-BED2-D129CCE2DC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1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9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188976" y="1010233"/>
            <a:ext cx="11814048" cy="5397501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3200"/>
            </a:lvl1pPr>
            <a:lvl2pPr marL="742932" marR="0" indent="-28574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3000"/>
            </a:lvl2pPr>
            <a:lvl3pPr marL="1142971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/>
            </a:lvl3pPr>
            <a:lvl4pPr marL="1600160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2057349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7A4CE-4C1F-8D42-8379-15AFA4C6E5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2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D5B6572B-AEFC-8443-B0EA-934312F469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1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5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72036" y="225433"/>
            <a:ext cx="2929757" cy="6194425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066" y="225433"/>
            <a:ext cx="8685775" cy="6194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7A286E29-852E-4D4F-98EA-CB4F978B6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7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063" y="1010233"/>
            <a:ext cx="5811340" cy="539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203765" y="1010233"/>
            <a:ext cx="5798033" cy="539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0B9FE-645A-744F-9B0E-AAC2109965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7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183066" y="3763825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4"/>
          </p:nvPr>
        </p:nvSpPr>
        <p:spPr>
          <a:xfrm>
            <a:off x="183066" y="1010233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5"/>
          </p:nvPr>
        </p:nvSpPr>
        <p:spPr>
          <a:xfrm>
            <a:off x="6207309" y="3763825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6"/>
          </p:nvPr>
        </p:nvSpPr>
        <p:spPr>
          <a:xfrm>
            <a:off x="6207309" y="1010233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2FD52-CF31-4E4E-994A-3838AE3989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25"/>
          </p:nvPr>
        </p:nvSpPr>
        <p:spPr>
          <a:xfrm>
            <a:off x="6207309" y="3763825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6"/>
          </p:nvPr>
        </p:nvSpPr>
        <p:spPr>
          <a:xfrm>
            <a:off x="6207309" y="1010233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83063" y="1010233"/>
            <a:ext cx="5811340" cy="539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255D-E416-C14E-9276-4D801D823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9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183066" y="3763825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4"/>
          </p:nvPr>
        </p:nvSpPr>
        <p:spPr>
          <a:xfrm>
            <a:off x="183066" y="1010233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6203765" y="1010233"/>
            <a:ext cx="5798033" cy="539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9D669-7161-404E-A5F0-BC46F78847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9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9"/>
          </p:nvPr>
        </p:nvSpPr>
        <p:spPr>
          <a:xfrm>
            <a:off x="194500" y="3763825"/>
            <a:ext cx="11814248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4"/>
          </p:nvPr>
        </p:nvSpPr>
        <p:spPr>
          <a:xfrm>
            <a:off x="194500" y="1010233"/>
            <a:ext cx="11814248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D124-DCDD-BE40-A0D2-2DF21D3423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2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+ Two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26"/>
          </p:nvPr>
        </p:nvSpPr>
        <p:spPr>
          <a:xfrm>
            <a:off x="183063" y="1010233"/>
            <a:ext cx="11818732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9"/>
          </p:nvPr>
        </p:nvSpPr>
        <p:spPr>
          <a:xfrm>
            <a:off x="183066" y="3763825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7"/>
          </p:nvPr>
        </p:nvSpPr>
        <p:spPr>
          <a:xfrm>
            <a:off x="6207309" y="3763825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00EE-498A-6946-B69D-F6B361271D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1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+ One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183063" y="3763825"/>
            <a:ext cx="11818732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4"/>
          </p:nvPr>
        </p:nvSpPr>
        <p:spPr>
          <a:xfrm>
            <a:off x="183066" y="1010233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6"/>
          </p:nvPr>
        </p:nvSpPr>
        <p:spPr>
          <a:xfrm>
            <a:off x="6207309" y="1010233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6AEE1-7FD3-3C4D-9ACC-76361719C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814388"/>
          </a:xfrm>
          <a:prstGeom prst="rect">
            <a:avLst/>
          </a:prstGeom>
          <a:solidFill>
            <a:srgbClr val="1964B6"/>
          </a:solidFill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96B77F-BE9C-B52C-FED5-3D891E0C6A7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4" y="195853"/>
            <a:ext cx="2070376" cy="618536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7063" y="1009650"/>
            <a:ext cx="1182617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03886" y="51487"/>
            <a:ext cx="77473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j-lt"/>
                <a:cs typeface="Gill Sans"/>
              </a:defRPr>
            </a:lvl1pPr>
          </a:lstStyle>
          <a:p>
            <a:pPr>
              <a:defRPr/>
            </a:pPr>
            <a:fld id="{A6CB5233-B7CE-044C-AE1E-6509CF8A1E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"/>
            <a:ext cx="9551291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9667797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18/09/2024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648F1-97B4-8D95-2CDA-E6C778FDAEE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561982" y="598282"/>
            <a:ext cx="203917" cy="202855"/>
          </a:xfrm>
          <a:prstGeom prst="rect">
            <a:avLst/>
          </a:prstGeom>
        </p:spPr>
      </p:pic>
      <p:pic>
        <p:nvPicPr>
          <p:cNvPr id="9" name="Picture 8" descr="The Jolly Shrewdness logo">
            <a:extLst>
              <a:ext uri="{FF2B5EF4-FFF2-40B4-BE49-F238E27FC236}">
                <a16:creationId xmlns:a16="http://schemas.microsoft.com/office/drawing/2014/main" id="{4EC3FD0C-6392-B12D-5724-BAE80D5CFB72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700"/>
            <a:ext cx="786809" cy="7868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5" r:id="rId1"/>
    <p:sldLayoutId id="2147486402" r:id="rId2"/>
    <p:sldLayoutId id="2147486403" r:id="rId3"/>
    <p:sldLayoutId id="2147486404" r:id="rId4"/>
    <p:sldLayoutId id="2147486405" r:id="rId5"/>
    <p:sldLayoutId id="2147486406" r:id="rId6"/>
    <p:sldLayoutId id="2147486407" r:id="rId7"/>
    <p:sldLayoutId id="2147486408" r:id="rId8"/>
    <p:sldLayoutId id="2147486409" r:id="rId9"/>
    <p:sldLayoutId id="2147486410" r:id="rId10"/>
    <p:sldLayoutId id="2147486411" r:id="rId11"/>
    <p:sldLayoutId id="2147486412" r:id="rId12"/>
    <p:sldLayoutId id="2147486413" r:id="rId13"/>
    <p:sldLayoutId id="2147486414" r:id="rId14"/>
    <p:sldLayoutId id="2147486416" r:id="rId15"/>
    <p:sldLayoutId id="2147486417" r:id="rId16"/>
    <p:sldLayoutId id="2147486418" r:id="rId17"/>
    <p:sldLayoutId id="2147486419" r:id="rId18"/>
    <p:sldLayoutId id="2147486420" r:id="rId19"/>
    <p:sldLayoutId id="2147486421" r:id="rId20"/>
    <p:sldLayoutId id="2147486422" r:id="rId2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-128"/>
          <a:cs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Gill San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ＭＳ Ｐゴシック" charset="-128"/>
          <a:cs typeface="Gill San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Gill San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-128"/>
          <a:cs typeface="Gill San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  <a:cs typeface="Gill San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6341-4357-D4BA-46B7-1E7EFC086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Upright Treatment/Fixed Beamlines/Compact Facilities: Machine Design 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426B4-347F-FFE1-29B4-60C84A7D2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Simon Jolly</a:t>
            </a:r>
          </a:p>
          <a:p>
            <a:r>
              <a:rPr lang="en-GB" dirty="0"/>
              <a:t>University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385856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40B7-C8A7-B9BA-77EC-E596D3B5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Problems, Not Solutions…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C70EC-0117-A3DA-B5F8-4A55FE228B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DB0B9FE-645A-744F-9B0E-AAC2109965B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50F3B-FFEA-AFB6-9866-18940E5F1D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CABF1-8ED2-92B1-4DFE-286A8AA905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18/09/2024</a:t>
            </a:r>
            <a:endParaRPr lang="en-US"/>
          </a:p>
        </p:txBody>
      </p:sp>
      <p:pic>
        <p:nvPicPr>
          <p:cNvPr id="13" name="Picture 12" descr="A group of people playing football&#10;&#10;Description automatically generated">
            <a:extLst>
              <a:ext uri="{FF2B5EF4-FFF2-40B4-BE49-F238E27FC236}">
                <a16:creationId xmlns:a16="http://schemas.microsoft.com/office/drawing/2014/main" id="{075D3290-8332-4A19-259B-DE8BB7B7F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9" t="13562" r="27749" b="8992"/>
          <a:stretch/>
        </p:blipFill>
        <p:spPr>
          <a:xfrm>
            <a:off x="2954214" y="960504"/>
            <a:ext cx="4727626" cy="5485008"/>
          </a:xfrm>
          <a:prstGeom prst="rect">
            <a:avLst/>
          </a:prstGeom>
        </p:spPr>
      </p:pic>
      <p:pic>
        <p:nvPicPr>
          <p:cNvPr id="17" name="Content Placeholder 16" descr="A football player running on a field&#10;&#10;Description automatically generated">
            <a:extLst>
              <a:ext uri="{FF2B5EF4-FFF2-40B4-BE49-F238E27FC236}">
                <a16:creationId xmlns:a16="http://schemas.microsoft.com/office/drawing/2014/main" id="{7522D76B-2C02-272D-BF1E-256794D879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6" t="22650" r="34516"/>
          <a:stretch/>
        </p:blipFill>
        <p:spPr>
          <a:xfrm>
            <a:off x="109437" y="960504"/>
            <a:ext cx="3300448" cy="5495792"/>
          </a:xfrm>
        </p:spPr>
      </p:pic>
      <p:pic>
        <p:nvPicPr>
          <p:cNvPr id="11" name="Content Placeholder 10" descr="A group of men posing for a picture&#10;&#10;Description automatically generated">
            <a:extLst>
              <a:ext uri="{FF2B5EF4-FFF2-40B4-BE49-F238E27FC236}">
                <a16:creationId xmlns:a16="http://schemas.microsoft.com/office/drawing/2014/main" id="{52B1BC27-ECCE-DCD1-8DB3-D5310273EFF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4" r="5484"/>
          <a:stretch/>
        </p:blipFill>
        <p:spPr>
          <a:xfrm rot="5400000">
            <a:off x="6995631" y="1381126"/>
            <a:ext cx="5485008" cy="4654550"/>
          </a:xfrm>
        </p:spPr>
      </p:pic>
    </p:spTree>
    <p:extLst>
      <p:ext uri="{BB962C8B-B14F-4D97-AF65-F5344CB8AC3E}">
        <p14:creationId xmlns:p14="http://schemas.microsoft.com/office/powerpoint/2010/main" val="15291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F5ECA-8DCA-2F1B-9735-81400491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AI: Not Always The Right Solution…</a:t>
            </a:r>
          </a:p>
        </p:txBody>
      </p:sp>
      <p:pic>
        <p:nvPicPr>
          <p:cNvPr id="11" name="Content Placeholder 10" descr="A person in santa garment sitting in a red chair&#10;&#10;Description automatically generated">
            <a:extLst>
              <a:ext uri="{FF2B5EF4-FFF2-40B4-BE49-F238E27FC236}">
                <a16:creationId xmlns:a16="http://schemas.microsoft.com/office/drawing/2014/main" id="{33EA7E2E-DC56-1EBF-55FC-0D668A727B0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4" y="1009650"/>
            <a:ext cx="9630833" cy="53975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BB09E-01E9-C370-BEE2-D6FD016732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DB0B9FE-645A-744F-9B0E-AAC2109965B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42D47-FDDD-7E29-134F-6941AF6CFC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555D8F-30AD-1712-CF13-0C8C50F030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A47C4-3C5F-63EB-CEF1-A09978FE8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6F56C15-DA30-0974-1EFD-99266FFD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AI: Not Always The Right Solution…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A68A0-FF02-08FC-55D4-72C9DC38D0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DB0B9FE-645A-744F-9B0E-AAC2109965B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A88EF-0A83-CE28-A615-802B2DDC02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43E6EC-CD79-E6A7-F9FF-D6745ED26A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18/09/2024</a:t>
            </a:r>
            <a:endParaRPr lang="en-US"/>
          </a:p>
        </p:txBody>
      </p:sp>
      <p:pic>
        <p:nvPicPr>
          <p:cNvPr id="9" name="Content Placeholder 8" descr="A person in a red dress sitting at a table&#10;&#10;Description automatically generated">
            <a:extLst>
              <a:ext uri="{FF2B5EF4-FFF2-40B4-BE49-F238E27FC236}">
                <a16:creationId xmlns:a16="http://schemas.microsoft.com/office/drawing/2014/main" id="{010D56C5-D62D-D088-51B8-E53E6A467FC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4" y="1009650"/>
            <a:ext cx="9630833" cy="5397500"/>
          </a:xfrm>
        </p:spPr>
      </p:pic>
    </p:spTree>
    <p:extLst>
      <p:ext uri="{BB962C8B-B14F-4D97-AF65-F5344CB8AC3E}">
        <p14:creationId xmlns:p14="http://schemas.microsoft.com/office/powerpoint/2010/main" val="305223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F1609-9DAD-A269-8818-17170784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Similar, But Not 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E00A-A697-04D8-3391-32CCE42593A4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What does “Gantry-less” mean?</a:t>
            </a:r>
          </a:p>
          <a:p>
            <a:pPr lvl="1"/>
            <a:r>
              <a:rPr lang="en-GB" dirty="0"/>
              <a:t>Fixed beamline</a:t>
            </a:r>
          </a:p>
          <a:p>
            <a:pPr lvl="1"/>
            <a:r>
              <a:rPr lang="en-GB" dirty="0"/>
              <a:t>Compact </a:t>
            </a:r>
            <a:r>
              <a:rPr lang="en-GB" dirty="0" err="1"/>
              <a:t>footprint+single</a:t>
            </a:r>
            <a:r>
              <a:rPr lang="en-GB" dirty="0"/>
              <a:t> floor (protons)</a:t>
            </a:r>
          </a:p>
          <a:p>
            <a:pPr lvl="1"/>
            <a:r>
              <a:rPr lang="en-GB" dirty="0"/>
              <a:t>Upright treatment</a:t>
            </a:r>
          </a:p>
          <a:p>
            <a:r>
              <a:rPr lang="en-GB" dirty="0"/>
              <a:t>Fixed beamlines optimise simplicity:</a:t>
            </a:r>
          </a:p>
          <a:p>
            <a:pPr lvl="1"/>
            <a:r>
              <a:rPr lang="en-GB" dirty="0"/>
              <a:t>Mechanically simpler with easier installation.</a:t>
            </a:r>
          </a:p>
          <a:p>
            <a:pPr lvl="1"/>
            <a:r>
              <a:rPr lang="en-GB" dirty="0"/>
              <a:t>Usually use FODO lattice for beam optics.</a:t>
            </a:r>
          </a:p>
          <a:p>
            <a:pPr lvl="1"/>
            <a:r>
              <a:rPr lang="en-GB" dirty="0"/>
              <a:t>Oldest systems scattering only: no scanning magnets.</a:t>
            </a:r>
          </a:p>
          <a:p>
            <a:r>
              <a:rPr lang="en-GB" dirty="0"/>
              <a:t>Compact systems optimise footprint:</a:t>
            </a:r>
          </a:p>
          <a:p>
            <a:pPr lvl="1"/>
            <a:r>
              <a:rPr lang="en-GB" dirty="0"/>
              <a:t>Protons in photon space?</a:t>
            </a:r>
          </a:p>
          <a:p>
            <a:pPr lvl="1"/>
            <a:r>
              <a:rPr lang="en-GB" dirty="0"/>
              <a:t>Removal of magnetic beamline (</a:t>
            </a:r>
            <a:r>
              <a:rPr lang="en-GB" dirty="0" err="1"/>
              <a:t>Mevion</a:t>
            </a:r>
            <a:r>
              <a:rPr lang="en-GB" dirty="0"/>
              <a:t>) helps compactness but gives less control over beam.</a:t>
            </a:r>
          </a:p>
          <a:p>
            <a:pPr lvl="1"/>
            <a:r>
              <a:rPr lang="en-GB" dirty="0"/>
              <a:t>More stringent shielding if accelerator close to patient.</a:t>
            </a:r>
          </a:p>
          <a:p>
            <a:r>
              <a:rPr lang="en-GB" dirty="0"/>
              <a:t>Upright patient positioning optimises treatment:</a:t>
            </a:r>
          </a:p>
          <a:p>
            <a:pPr lvl="1"/>
            <a:r>
              <a:rPr lang="en-GB" dirty="0"/>
              <a:t>Some indications better treated upright than supine.</a:t>
            </a:r>
          </a:p>
          <a:p>
            <a:pPr lvl="1"/>
            <a:r>
              <a:rPr lang="en-GB" dirty="0"/>
              <a:t>Makes fixed beamlines more feasible: at expense of proton-specific indications…?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B327E-8955-F7E3-A8D3-D14B5BFFD1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6CB2D-2AB2-8DEC-B084-7510BFD37B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D12941-5376-6093-CDEE-4C3244CF86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18/09/2024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8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BA10D-FAF0-076C-81B1-C1FE6C77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Compact Vs. Fixed Beam</a:t>
            </a:r>
          </a:p>
        </p:txBody>
      </p:sp>
      <p:pic>
        <p:nvPicPr>
          <p:cNvPr id="15" name="Content Placeholder 14" descr="A yellow machine in a factory&#10;&#10;Description automatically generated">
            <a:extLst>
              <a:ext uri="{FF2B5EF4-FFF2-40B4-BE49-F238E27FC236}">
                <a16:creationId xmlns:a16="http://schemas.microsoft.com/office/drawing/2014/main" id="{34EE61ED-AF50-32D2-7F47-0288D60684C9}"/>
              </a:ext>
            </a:extLst>
          </p:cNvPr>
          <p:cNvPicPr>
            <a:picLocks noGrp="1" noChangeAspect="1"/>
          </p:cNvPicPr>
          <p:nvPr>
            <p:ph sz="half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3" y="3801341"/>
            <a:ext cx="11818937" cy="2570019"/>
          </a:xfrm>
        </p:spPr>
      </p:pic>
      <p:pic>
        <p:nvPicPr>
          <p:cNvPr id="17" name="Content Placeholder 16" descr="A room with several machines&#10;&#10;Description automatically generated">
            <a:extLst>
              <a:ext uri="{FF2B5EF4-FFF2-40B4-BE49-F238E27FC236}">
                <a16:creationId xmlns:a16="http://schemas.microsoft.com/office/drawing/2014/main" id="{9BB78D7D-7E70-291B-C42F-2FDF9EB88939}"/>
              </a:ext>
            </a:extLst>
          </p:cNvPr>
          <p:cNvPicPr>
            <a:picLocks noGrp="1" noChangeAspect="1"/>
          </p:cNvPicPr>
          <p:nvPr>
            <p:ph sz="half" idx="2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134" y="1009650"/>
            <a:ext cx="3526366" cy="26447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4492F-A15E-501A-5CE0-A553ED2CCAB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15030-C4A0-774F-8D73-A7282181C04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 Jolly, UCL: ESTRO Gantry-less Physics Workshop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2D133A-71CA-8891-B030-E788E9E2AF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18/09/2024</a:t>
            </a:r>
            <a:endParaRPr lang="en-US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9E1F3CBB-EDD1-AAF9-AD44-853F7A607C76}"/>
              </a:ext>
            </a:extLst>
          </p:cNvPr>
          <p:cNvPicPr>
            <a:picLocks noGrp="1" noChangeAspect="1"/>
          </p:cNvPicPr>
          <p:nvPr>
            <p:ph sz="half" idx="24"/>
          </p:nvPr>
        </p:nvPicPr>
        <p:blipFill>
          <a:blip r:embed="rId4"/>
          <a:stretch>
            <a:fillRect/>
          </a:stretch>
        </p:blipFill>
        <p:spPr>
          <a:xfrm>
            <a:off x="633536" y="1009987"/>
            <a:ext cx="6927850" cy="2644102"/>
          </a:xfrm>
        </p:spPr>
      </p:pic>
    </p:spTree>
    <p:extLst>
      <p:ext uri="{BB962C8B-B14F-4D97-AF65-F5344CB8AC3E}">
        <p14:creationId xmlns:p14="http://schemas.microsoft.com/office/powerpoint/2010/main" val="2476646244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50746</TotalTime>
  <Words>212</Words>
  <Application>Microsoft Macintosh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</vt:lpstr>
      <vt:lpstr>Helvetica</vt:lpstr>
      <vt:lpstr>1_Default Design</vt:lpstr>
      <vt:lpstr>Upright Treatment/Fixed Beamlines/Compact Facilities: Machine Design Challenges</vt:lpstr>
      <vt:lpstr>Problems, Not Solutions…</vt:lpstr>
      <vt:lpstr>AI: Not Always The Right Solution…</vt:lpstr>
      <vt:lpstr>AI: Not Always The Right Solution…</vt:lpstr>
      <vt:lpstr>Similar, But Not The Same</vt:lpstr>
      <vt:lpstr>Compact Vs. Fixed Beam</vt:lpstr>
    </vt:vector>
  </TitlesOfParts>
  <Company>Imperial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Front End Test Stand</dc:title>
  <dc:creator>Simon Jolly</dc:creator>
  <cp:lastModifiedBy>Jolly, Simon</cp:lastModifiedBy>
  <cp:revision>616</cp:revision>
  <cp:lastPrinted>2019-09-24T15:23:17Z</cp:lastPrinted>
  <dcterms:created xsi:type="dcterms:W3CDTF">2010-06-07T11:18:15Z</dcterms:created>
  <dcterms:modified xsi:type="dcterms:W3CDTF">2024-10-17T22:02:11Z</dcterms:modified>
</cp:coreProperties>
</file>