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sldIdLst>
    <p:sldId id="308" r:id="rId2"/>
    <p:sldId id="309" r:id="rId3"/>
    <p:sldId id="310" r:id="rId4"/>
    <p:sldId id="311" r:id="rId5"/>
    <p:sldId id="314" r:id="rId6"/>
    <p:sldId id="313" r:id="rId7"/>
    <p:sldId id="315" r:id="rId8"/>
    <p:sldId id="1956" r:id="rId9"/>
    <p:sldId id="1892" r:id="rId10"/>
    <p:sldId id="316" r:id="rId11"/>
    <p:sldId id="1957" r:id="rId12"/>
    <p:sldId id="1958" r:id="rId13"/>
    <p:sldId id="1959" r:id="rId14"/>
    <p:sldId id="1960" r:id="rId15"/>
    <p:sldId id="1961" r:id="rId16"/>
    <p:sldId id="1962" r:id="rId17"/>
    <p:sldId id="1965" r:id="rId18"/>
    <p:sldId id="1963" r:id="rId19"/>
    <p:sldId id="1967" r:id="rId20"/>
    <p:sldId id="1964" r:id="rId21"/>
    <p:sldId id="1968" r:id="rId22"/>
    <p:sldId id="1969" r:id="rId23"/>
    <p:sldId id="1970" r:id="rId24"/>
    <p:sldId id="1971" r:id="rId25"/>
    <p:sldId id="1966" r:id="rId26"/>
    <p:sldId id="31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4366B7-EA54-B34D-B388-327DC4DBB59F}">
          <p14:sldIdLst>
            <p14:sldId id="308"/>
            <p14:sldId id="309"/>
            <p14:sldId id="310"/>
            <p14:sldId id="311"/>
            <p14:sldId id="314"/>
            <p14:sldId id="313"/>
            <p14:sldId id="315"/>
            <p14:sldId id="1956"/>
            <p14:sldId id="1892"/>
            <p14:sldId id="316"/>
            <p14:sldId id="1957"/>
            <p14:sldId id="1958"/>
            <p14:sldId id="1959"/>
            <p14:sldId id="1960"/>
            <p14:sldId id="1961"/>
            <p14:sldId id="1962"/>
            <p14:sldId id="1965"/>
            <p14:sldId id="1963"/>
            <p14:sldId id="1967"/>
            <p14:sldId id="1964"/>
            <p14:sldId id="1968"/>
            <p14:sldId id="1969"/>
            <p14:sldId id="1970"/>
            <p14:sldId id="1971"/>
            <p14:sldId id="1966"/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0"/>
    <p:restoredTop sz="94580"/>
  </p:normalViewPr>
  <p:slideViewPr>
    <p:cSldViewPr snapToGrid="0">
      <p:cViewPr varScale="1">
        <p:scale>
          <a:sx n="107" d="100"/>
          <a:sy n="107" d="100"/>
        </p:scale>
        <p:origin x="40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1B56A-F255-4E40-B654-2EF0B71BBA9C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41C3F-FFAF-C943-B0A5-BC8068CA5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5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85796-0B20-10C5-6D99-97337EDBA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785F2D-10C0-A806-EE6A-C7FDC47434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1A268D-6D03-8FCD-3131-4B55C4AA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Here is a debut presentation which aims to communicate what I understand to be: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main motivations,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Plans regarding deadlines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Progress on project code (learning so far)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02D3C-4422-ED46-7FDC-D262FF982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9AABB-09CA-3946-92C7-908A31EE8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77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103714CA-C107-6C53-164B-7684E018B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4" y="1051817"/>
            <a:ext cx="11522073" cy="9366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396710A-F47F-FE8D-FAAA-437C5A068FF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528889"/>
            <a:ext cx="12192000" cy="43291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913">
          <p15:clr>
            <a:srgbClr val="FBAE40"/>
          </p15:clr>
        </p15:guide>
        <p15:guide id="6" orient="horz" pos="39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 text block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7211370-1E99-8161-DB79-2B86F1DF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8569325" cy="115093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1BA58812-E39D-0978-2EE9-4D69190A4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808163"/>
            <a:ext cx="8569324" cy="43338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F935D9BA-7793-6761-1BA4-70A2A2C33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528887"/>
            <a:ext cx="8569323" cy="39608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  <p15:guide id="2" orient="horz" pos="41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 text block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981075"/>
            <a:ext cx="5616574" cy="949324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48594C8E-C0A5-168D-BB43-9FB8A8FE3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2168525"/>
            <a:ext cx="5616574" cy="4321175"/>
          </a:xfrm>
        </p:spPr>
        <p:txBody>
          <a:bodyPr>
            <a:noAutofit/>
          </a:bodyPr>
          <a:lstStyle>
            <a:lvl1pPr>
              <a:spcAft>
                <a:spcPts val="800"/>
              </a:spcAft>
              <a:buSzPct val="120000"/>
              <a:defRPr/>
            </a:lvl1pPr>
            <a:lvl2pPr>
              <a:spcAft>
                <a:spcPts val="800"/>
              </a:spcAft>
              <a:buSzPct val="120000"/>
              <a:defRPr/>
            </a:lvl2pPr>
            <a:lvl3pPr>
              <a:spcAft>
                <a:spcPts val="800"/>
              </a:spcAft>
              <a:buSzPct val="120000"/>
              <a:defRPr/>
            </a:lvl3pPr>
            <a:lvl4pPr>
              <a:spcAft>
                <a:spcPts val="800"/>
              </a:spcAft>
              <a:buSzPct val="120000"/>
              <a:defRPr/>
            </a:lvl4pPr>
            <a:lvl5pPr>
              <a:spcAft>
                <a:spcPts val="800"/>
              </a:spcAft>
              <a:buSzPct val="120000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8A3147D6-EDA8-BE00-EEB7-F0686812108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2" y="368300"/>
            <a:ext cx="5616575" cy="6121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0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2"/>
            <a:ext cx="10082212" cy="1309687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168524"/>
            <a:ext cx="5616575" cy="43211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9599E359-8C92-A9A0-4197-2C77CC16F0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5" y="2168526"/>
            <a:ext cx="5616574" cy="432117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 text block with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7211370-1E99-8161-DB79-2B86F1DF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1BA58812-E39D-0978-2EE9-4D69190A4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808163"/>
            <a:ext cx="5616574" cy="43338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F935D9BA-7793-6761-1BA4-70A2A2C33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5" y="2528887"/>
            <a:ext cx="5616574" cy="39608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682CE27D-D5E9-42F3-A233-4BD775E0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808163"/>
            <a:ext cx="5616573" cy="43338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5A01543D-1A31-EE59-5061-04BEE86E3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528888"/>
            <a:ext cx="5616573" cy="39608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4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  <p15:guide id="2" orient="horz" pos="41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 text block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4329113"/>
            <a:ext cx="5616575" cy="1800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253490A-8F1F-CE73-096B-3B282444FD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4964" y="1989138"/>
            <a:ext cx="5616574" cy="1979611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9599E359-8C92-A9A0-4197-2C77CC16F0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5" y="4329113"/>
            <a:ext cx="5616574" cy="18002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86B6C8-A31E-F450-9219-32CAE0F32F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0463" y="1989138"/>
            <a:ext cx="5616574" cy="1979611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32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 text block with images and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1EB06B1E-F3BA-A059-E5F6-9DFED7A4E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989138"/>
            <a:ext cx="2662238" cy="45211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09A0109-E9EF-CD80-D15A-01C95DE8ED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752E9F7A-FD90-4F0B-C3F6-4F4EC1D8E51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286126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D62F935-4C45-1CBE-46E2-DAB920FE6EF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3887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410B8F06-0C45-11B8-93D4-A87F53DC361E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40463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ED6E8852-70DE-B671-D25B-DCA54E823B6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9162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DB4C9CC2-ECED-1363-E1F0-1699C8AEB18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190038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column text block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4349676"/>
            <a:ext cx="2665412" cy="2160587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7E1EFD4-4E01-30C5-203A-017E32C4537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3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09A0109-E9EF-CD80-D15A-01C95DE8ED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752E9F7A-FD90-4F0B-C3F6-4F4EC1D8E51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286126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D62F935-4C45-1CBE-46E2-DAB920FE6EF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3887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410B8F06-0C45-11B8-93D4-A87F53DC361E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40463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ED6E8852-70DE-B671-D25B-DCA54E823B6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9162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DB4C9CC2-ECED-1363-E1F0-1699C8AEB18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190038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 text block with intro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1EB06B1E-F3BA-A059-E5F6-9DFED7A4E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989138"/>
            <a:ext cx="2662238" cy="45211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09A0109-E9EF-CD80-D15A-01C95DE8ED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1CC096ED-A50C-FAC5-A370-9D64273E918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4046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081FA143-C6F9-1BFE-9474-F78A38DFC2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91624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1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column text block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0AB17FA8-7181-A78B-586A-C91BACDCA3DC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33496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2D11C6D2-34FB-1D8B-E178-DC2FF71831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">
            <a:extLst>
              <a:ext uri="{FF2B5EF4-FFF2-40B4-BE49-F238E27FC236}">
                <a16:creationId xmlns:a16="http://schemas.microsoft.com/office/drawing/2014/main" id="{313FBB65-10E9-E9EB-2104-DE6B52C991EE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4046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6E3C3E6-77DF-29A2-0816-CA18DF5988C3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19321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ble with 2 line heading and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1EB06B1E-F3BA-A059-E5F6-9DFED7A4E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989138"/>
            <a:ext cx="2662238" cy="45211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8C6FDD5-50BF-C571-F98C-CCE13E0D8D38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3287713" y="1989138"/>
            <a:ext cx="8569325" cy="45005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27970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line heading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103714CA-C107-6C53-164B-7684E018B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5" y="620713"/>
            <a:ext cx="8569324" cy="93662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9B2B995B-DEF8-013B-3199-AE984F4AD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808163"/>
            <a:ext cx="11522074" cy="4333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396710A-F47F-FE8D-FAAA-437C5A068FF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528889"/>
            <a:ext cx="12192000" cy="43291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69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913">
          <p15:clr>
            <a:srgbClr val="FBAE40"/>
          </p15:clr>
        </p15:guide>
        <p15:guide id="6" orient="horz" pos="39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ble with 1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72866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8C6FDD5-50BF-C571-F98C-CCE13E0D8D38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334963" y="1808162"/>
            <a:ext cx="11522075" cy="46815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25868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- Blank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5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ummary with 2 column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87450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99661"/>
            <a:ext cx="5616575" cy="1800225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9599E359-8C92-A9A0-4197-2C77CC16F0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5" y="2097088"/>
            <a:ext cx="5616574" cy="1763713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A4089168-FB11-C7E0-2BAD-FE5E559991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3943804"/>
            <a:ext cx="12192000" cy="29141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  <p15:guide id="2" orient="horz" pos="91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 Bateman, UCL HEP: Proton Beam Therapy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30/10/2024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2278908-888B-7FE0-EDAA-4D8407175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5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 Bateman, UCL HEP: Proton Beam Therapy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6F731-B8DA-4BCB-3D75-212CAB2A8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30/10/2024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1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3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103714CA-C107-6C53-164B-7684E018B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5" y="333375"/>
            <a:ext cx="8569324" cy="14747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396710A-F47F-FE8D-FAAA-437C5A068FF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168525"/>
            <a:ext cx="12192000" cy="46894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913">
          <p15:clr>
            <a:srgbClr val="FBAE40"/>
          </p15:clr>
        </p15:guide>
        <p15:guide id="6" orient="horz" pos="2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1 line heading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FC0AD74-C15A-D552-5F46-8E8DB0738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4" y="1339850"/>
            <a:ext cx="11522073" cy="93662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21BC464-310B-87ED-232E-CEE156B33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087436"/>
            <a:ext cx="10082212" cy="4333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03228F18-FACD-6E7A-43B3-6B6897DA7EB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528889"/>
            <a:ext cx="12192000" cy="43291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6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913">
          <p15:clr>
            <a:srgbClr val="FBAE40"/>
          </p15:clr>
        </p15:guide>
        <p15:guide id="6" orient="horz" pos="39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- 5 line heading no imag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168525"/>
            <a:ext cx="10082212" cy="25558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- 2 line heading with subheading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808163"/>
            <a:ext cx="10082212" cy="136842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F8EFF3E7-4A9D-3BE1-EB38-6D9285B1F26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34963" y="3429000"/>
            <a:ext cx="10082212" cy="621167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5 line heading no imag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2168525"/>
            <a:ext cx="5616575" cy="25558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2197F3-A6FB-C4AC-19FC-8106C68E49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951539" cy="68580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85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2 line heading with subheading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1808163"/>
            <a:ext cx="5616574" cy="136842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F8EFF3E7-4A9D-3BE1-EB38-6D9285B1F26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240462" y="3429000"/>
            <a:ext cx="5616575" cy="621167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E8782B-5FEC-1BC9-2FDE-B1CE72DCD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51538" cy="6858000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Tx/>
              <a:buNone/>
              <a:tabLst/>
              <a:defRPr/>
            </a:pPr>
            <a:r>
              <a:rPr lang="en-GB" dirty="0"/>
              <a:t>Click icon to add picture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2"/>
            <a:ext cx="8569325" cy="1309687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168524"/>
            <a:ext cx="8569325" cy="43211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UCL logo">
            <a:extLst>
              <a:ext uri="{FF2B5EF4-FFF2-40B4-BE49-F238E27FC236}">
                <a16:creationId xmlns:a16="http://schemas.microsoft.com/office/drawing/2014/main" id="{3C47E006-8388-F17F-B297-962DCBD05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39582" y="368300"/>
            <a:ext cx="1217456" cy="360000"/>
            <a:chOff x="10639582" y="368300"/>
            <a:chExt cx="1217456" cy="360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17FD2A-867D-23BE-1947-A6ACDFBD1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639582" y="368300"/>
              <a:ext cx="1217455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105EA9A-2D49-AC77-1743-E08C5BB86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0639583" y="368300"/>
              <a:ext cx="1217455" cy="360000"/>
            </a:xfrm>
            <a:prstGeom prst="rect">
              <a:avLst/>
            </a:prstGeom>
          </p:spPr>
        </p:pic>
      </p:grpSp>
      <p:sp>
        <p:nvSpPr>
          <p:cNvPr id="19" name="Title Placeholder">
            <a:extLst>
              <a:ext uri="{FF2B5EF4-FFF2-40B4-BE49-F238E27FC236}">
                <a16:creationId xmlns:a16="http://schemas.microsoft.com/office/drawing/2014/main" id="{B6F3C59E-C6F9-D65B-EFEB-6F353BCA27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4963" y="620713"/>
            <a:ext cx="10082213" cy="1187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7155DF5-BC25-EA32-D065-A9303BA1C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168525"/>
            <a:ext cx="11522074" cy="39608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Date Placeholder">
            <a:extLst>
              <a:ext uri="{FF2B5EF4-FFF2-40B4-BE49-F238E27FC236}">
                <a16:creationId xmlns:a16="http://schemas.microsoft.com/office/drawing/2014/main" id="{B0AE195F-3926-B2DD-F9A1-E44FA0305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130925"/>
            <a:ext cx="266541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49B26A44-4973-4D9C-D6C6-458A42FD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87712" y="6129339"/>
            <a:ext cx="2663825" cy="3667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06BAB5-F73F-C14E-A646-5D141EEE45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008AFCD7-DE5B-8EF6-5F99-0F9545902D3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240463" y="6129338"/>
            <a:ext cx="5616574" cy="3667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0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8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4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52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40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9" orient="horz" pos="2160">
          <p15:clr>
            <a:srgbClr val="F26B43"/>
          </p15:clr>
        </p15:guide>
        <p15:guide id="30" pos="3840">
          <p15:clr>
            <a:srgbClr val="F26B43"/>
          </p15:clr>
        </p15:guide>
        <p15:guide id="31" orient="horz" pos="232">
          <p15:clr>
            <a:srgbClr val="F26B43"/>
          </p15:clr>
        </p15:guide>
        <p15:guide id="32" orient="horz" pos="4088">
          <p15:clr>
            <a:srgbClr val="F26B43"/>
          </p15:clr>
        </p15:guide>
        <p15:guide id="33" orient="horz" pos="2954">
          <p15:clr>
            <a:srgbClr val="F26B43"/>
          </p15:clr>
        </p15:guide>
        <p15:guide id="34" pos="7469">
          <p15:clr>
            <a:srgbClr val="F26B43"/>
          </p15:clr>
        </p15:guide>
        <p15:guide id="35" pos="3749">
          <p15:clr>
            <a:srgbClr val="F26B43"/>
          </p15:clr>
        </p15:guide>
        <p15:guide id="36" pos="4679">
          <p15:clr>
            <a:srgbClr val="F26B43"/>
          </p15:clr>
        </p15:guide>
        <p15:guide id="37" orient="horz" pos="2047">
          <p15:clr>
            <a:srgbClr val="F26B43"/>
          </p15:clr>
        </p15:guide>
        <p15:guide id="38" orient="horz" pos="1366">
          <p15:clr>
            <a:srgbClr val="F26B43"/>
          </p15:clr>
        </p15:guide>
        <p15:guide id="39" pos="5790">
          <p15:clr>
            <a:srgbClr val="F26B43"/>
          </p15:clr>
        </p15:guide>
        <p15:guide id="40" orient="horz" pos="459">
          <p15:clr>
            <a:srgbClr val="F26B43"/>
          </p15:clr>
        </p15:guide>
        <p15:guide id="41" orient="horz" pos="3861">
          <p15:clr>
            <a:srgbClr val="F26B43"/>
          </p15:clr>
        </p15:guide>
        <p15:guide id="42" pos="211">
          <p15:clr>
            <a:srgbClr val="F26B43"/>
          </p15:clr>
        </p15:guide>
        <p15:guide id="43" orient="horz" pos="1139">
          <p15:clr>
            <a:srgbClr val="F26B43"/>
          </p15:clr>
        </p15:guide>
        <p15:guide id="44" orient="horz" pos="3181">
          <p15:clr>
            <a:srgbClr val="F26B43"/>
          </p15:clr>
        </p15:guide>
        <p15:guide id="45" orient="horz" pos="391">
          <p15:clr>
            <a:srgbClr val="F26B43"/>
          </p15:clr>
        </p15:guide>
        <p15:guide id="46" pos="4861">
          <p15:clr>
            <a:srgbClr val="F26B43"/>
          </p15:clr>
        </p15:guide>
        <p15:guide id="47" pos="5609">
          <p15:clr>
            <a:srgbClr val="F26B43"/>
          </p15:clr>
        </p15:guide>
        <p15:guide id="48" pos="3931">
          <p15:clr>
            <a:srgbClr val="F26B43"/>
          </p15:clr>
        </p15:guide>
        <p15:guide id="49" pos="6562">
          <p15:clr>
            <a:srgbClr val="F26B43"/>
          </p15:clr>
        </p15:guide>
        <p15:guide id="50" pos="6743">
          <p15:clr>
            <a:srgbClr val="F26B43"/>
          </p15:clr>
        </p15:guide>
        <p15:guide id="51" pos="3001">
          <p15:clr>
            <a:srgbClr val="F26B43"/>
          </p15:clr>
        </p15:guide>
        <p15:guide id="52" pos="2819">
          <p15:clr>
            <a:srgbClr val="F26B43"/>
          </p15:clr>
        </p15:guide>
        <p15:guide id="53" pos="2071">
          <p15:clr>
            <a:srgbClr val="F26B43"/>
          </p15:clr>
        </p15:guide>
        <p15:guide id="54" pos="1890">
          <p15:clr>
            <a:srgbClr val="F26B43"/>
          </p15:clr>
        </p15:guide>
        <p15:guide id="55" pos="1118">
          <p15:clr>
            <a:srgbClr val="F26B43"/>
          </p15:clr>
        </p15:guide>
        <p15:guide id="56" pos="937">
          <p15:clr>
            <a:srgbClr val="F26B43"/>
          </p15:clr>
        </p15:guide>
        <p15:guide id="57" orient="horz" pos="22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freecodecamp.org/learn/responsive-web-design/basic-html-and-html5/introduction-to-html5-elements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cology.ox.ac.uk/research/research-groups/vallis-group" TargetMode="External"/><Relationship Id="rId2" Type="http://schemas.openxmlformats.org/officeDocument/2006/relationships/hyperlink" Target="https://www.particle.or.jp/hirtjapan/en/what/difference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hep.ucl.ac.uk/pbt/wikiData/presentations/2024/SJ_PTCOG_QuADProBe_2024-06-12.pdf" TargetMode="External"/><Relationship Id="rId4" Type="http://schemas.openxmlformats.org/officeDocument/2006/relationships/hyperlink" Target="http://thefarbercenter.com/blog/wp-content/uploads/2011/10/linac-room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E7074-5EB9-77E4-CB90-C5AAB5902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45F2-109E-022A-C715-41DB2CDBE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68301"/>
            <a:ext cx="10449150" cy="1150938"/>
          </a:xfrm>
        </p:spPr>
        <p:txBody>
          <a:bodyPr anchor="t">
            <a:normAutofit/>
          </a:bodyPr>
          <a:lstStyle/>
          <a:p>
            <a:r>
              <a:rPr lang="en-US" dirty="0"/>
              <a:t>Developing a Graphical User Interface for a Proton Beam Therapy Detector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EB239-5DD0-01F6-32A2-103862C85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3"/>
          <a:stretch>
            <a:fillRect/>
          </a:stretch>
        </p:blipFill>
        <p:spPr>
          <a:xfrm>
            <a:off x="334964" y="1519239"/>
            <a:ext cx="7559389" cy="4084771"/>
          </a:xfrm>
          <a:prstGeom prst="rect">
            <a:avLst/>
          </a:prstGeo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B46A5A-8E24-C8D7-C4DC-CEDF0E7C5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6056313"/>
            <a:ext cx="10616321" cy="433386"/>
          </a:xfrm>
        </p:spPr>
        <p:txBody>
          <a:bodyPr/>
          <a:lstStyle/>
          <a:p>
            <a:r>
              <a:rPr lang="en-US" sz="1800" dirty="0"/>
              <a:t>Supervisor: Prof Simon Jolly, HEP PBT Group UCL</a:t>
            </a:r>
          </a:p>
          <a:p>
            <a:r>
              <a:rPr lang="en-US" sz="1800" dirty="0" err="1"/>
              <a:t>MSci</a:t>
            </a:r>
            <a:r>
              <a:rPr lang="en-US" sz="1800" dirty="0"/>
              <a:t> Student: Danial Saeed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642400-906D-7628-7747-F2B095641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047" y="1889375"/>
            <a:ext cx="4339989" cy="334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664380C-5E07-7225-A960-BF0E751F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23" y="368300"/>
            <a:ext cx="10082212" cy="933768"/>
          </a:xfrm>
        </p:spPr>
        <p:txBody>
          <a:bodyPr anchor="t"/>
          <a:lstStyle/>
          <a:p>
            <a:r>
              <a:rPr lang="en-US" dirty="0"/>
              <a:t>Project Objective: Live Graphical Bragg Peak Monitoring via Detector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AE9F938-471F-2069-76F1-D877134DEED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09217" y="1528536"/>
            <a:ext cx="6064747" cy="4961164"/>
          </a:xfrm>
        </p:spPr>
        <p:txBody>
          <a:bodyPr/>
          <a:lstStyle/>
          <a:p>
            <a:r>
              <a:rPr lang="en-US" sz="2400" dirty="0"/>
              <a:t>QuARC solves a physics problem but creates a data stream that needs to be interpreted!</a:t>
            </a:r>
          </a:p>
          <a:p>
            <a:r>
              <a:rPr lang="en-US" sz="2400" dirty="0"/>
              <a:t>Raw data on the Raspberry pi is useless after the beam has already been administered, it needs to be recorded live</a:t>
            </a:r>
          </a:p>
          <a:p>
            <a:r>
              <a:rPr lang="en-US" sz="2400" dirty="0"/>
              <a:t>Quality Assurance requires an interface from hardware to human </a:t>
            </a:r>
          </a:p>
          <a:p>
            <a:r>
              <a:rPr lang="en-US" sz="2400" dirty="0"/>
              <a:t>The Quadprobe then provides information on spot size and position so overall we have fast, live, independent and mobile QA!!</a:t>
            </a:r>
          </a:p>
        </p:txBody>
      </p:sp>
      <p:pic>
        <p:nvPicPr>
          <p:cNvPr id="13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8CBD32E3-088F-9918-70A1-794A2D45D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8535"/>
            <a:ext cx="5609217" cy="4321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13993B-12D7-8043-C689-A153F73D0F7B}"/>
              </a:ext>
            </a:extLst>
          </p:cNvPr>
          <p:cNvSpPr txBox="1"/>
          <p:nvPr/>
        </p:nvSpPr>
        <p:spPr>
          <a:xfrm>
            <a:off x="334964" y="6322423"/>
            <a:ext cx="115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[5] </a:t>
            </a:r>
          </a:p>
        </p:txBody>
      </p:sp>
    </p:spTree>
    <p:extLst>
      <p:ext uri="{BB962C8B-B14F-4D97-AF65-F5344CB8AC3E}">
        <p14:creationId xmlns:p14="http://schemas.microsoft.com/office/powerpoint/2010/main" val="23340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AB81A6-7CDC-3E21-2FF1-6436EF07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5" y="244165"/>
            <a:ext cx="8569324" cy="662048"/>
          </a:xfrm>
        </p:spPr>
        <p:txBody>
          <a:bodyPr/>
          <a:lstStyle/>
          <a:p>
            <a:pPr algn="ctr"/>
            <a:r>
              <a:rPr lang="en-US" dirty="0"/>
              <a:t>Current Tasks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D8981E-55F3-0DCD-BECD-085990F2BA8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5" y="995423"/>
            <a:ext cx="10987668" cy="46894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Literature Review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Gantt Chart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Code: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Familiarize myself with JSON files, creating, reading and writing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Via Python open and read python files and plot (not time dependent as won’t be used in final project)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Via D3.js and .html files host a python webserver to visually display (W/O Flask)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/>
          </a:p>
          <a:p>
            <a:pPr marL="1371600" lvl="2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AB92809-9367-866B-EF03-BEA9128A5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3"/>
            <a:ext cx="10082213" cy="1187450"/>
          </a:xfrm>
        </p:spPr>
        <p:txBody>
          <a:bodyPr/>
          <a:lstStyle/>
          <a:p>
            <a:r>
              <a:rPr lang="en-US" dirty="0"/>
              <a:t>Writing a JSON 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0E6CE767-6C8D-F3E4-B215-3018F00348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287712" y="6129339"/>
            <a:ext cx="2663825" cy="36671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6EE7A4CE-4C1F-8D42-8379-15AFA4C6E544}" type="slidenum">
              <a:rPr lang="en-GB"/>
              <a:pPr>
                <a:spcAft>
                  <a:spcPts val="600"/>
                </a:spcAft>
                <a:defRPr/>
              </a:pPr>
              <a:t>12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7B6647-DF92-2ABE-8328-8B568394AA03}"/>
              </a:ext>
            </a:extLst>
          </p:cNvPr>
          <p:cNvSpPr txBox="1"/>
          <p:nvPr/>
        </p:nvSpPr>
        <p:spPr>
          <a:xfrm>
            <a:off x="334963" y="1226915"/>
            <a:ext cx="5196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Via Python: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Code creates a file that writes an array of x positions 1-128 with corresponding y values of 1, as well as a bar width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74A2EB-B41E-520D-9AE4-8B86CB460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467" y="3099764"/>
            <a:ext cx="3461533" cy="3758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5475B-9617-4642-7DBF-DB9C9AB4E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266" y="3312220"/>
            <a:ext cx="1701975" cy="3545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66C72-6680-18CF-B8A8-8FEE83665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680" y="4797425"/>
            <a:ext cx="2362200" cy="1879600"/>
          </a:xfrm>
          <a:prstGeom prst="rect">
            <a:avLst/>
          </a:prstGeom>
        </p:spPr>
      </p:pic>
      <p:pic>
        <p:nvPicPr>
          <p:cNvPr id="4" name="Picture Placeholder 3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3CD0D579-5602-B555-1498-1DF88FE7B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61102" y="940203"/>
            <a:ext cx="6393476" cy="3676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517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8CF743D-A2CC-7039-A0C1-0EEE93F0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0"/>
            <a:ext cx="5616574" cy="949324"/>
          </a:xfrm>
        </p:spPr>
        <p:txBody>
          <a:bodyPr/>
          <a:lstStyle/>
          <a:p>
            <a:r>
              <a:rPr lang="en-US" dirty="0"/>
              <a:t>Simulate JSON set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D9D396-BCDD-9884-DD34-0DCCF2B82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949325"/>
            <a:ext cx="5616574" cy="5540376"/>
          </a:xfrm>
        </p:spPr>
        <p:txBody>
          <a:bodyPr/>
          <a:lstStyle/>
          <a:p>
            <a:r>
              <a:rPr lang="en-US" sz="2000" dirty="0"/>
              <a:t>Code now to create 128 files all with an alternating y index value of a peak height… </a:t>
            </a:r>
          </a:p>
          <a:p>
            <a:r>
              <a:rPr lang="en-US" sz="2000" dirty="0"/>
              <a:t>So at x=1 y=4 for file 0001</a:t>
            </a:r>
          </a:p>
          <a:p>
            <a:r>
              <a:rPr lang="en-US" sz="2000" dirty="0"/>
              <a:t>will be used to now develop the skills to open and display Json files at speed.</a:t>
            </a:r>
          </a:p>
          <a:p>
            <a:r>
              <a:rPr lang="en-US" sz="2000" dirty="0"/>
              <a:t> Emulate the </a:t>
            </a:r>
            <a:r>
              <a:rPr lang="en-US" sz="2000" dirty="0" err="1"/>
              <a:t>Raspbery</a:t>
            </a:r>
            <a:r>
              <a:rPr lang="en-US" sz="2000" dirty="0"/>
              <a:t> Pi serving Json files to code, where code needs to read and display reliably at 25Hz</a:t>
            </a:r>
          </a:p>
          <a:p>
            <a:endParaRPr lang="en-US" sz="2000" dirty="0"/>
          </a:p>
        </p:txBody>
      </p:sp>
      <p:pic>
        <p:nvPicPr>
          <p:cNvPr id="6" name="Picture 5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CE75F078-7267-03F3-D11A-AF5EDD1FB2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127" b="-2"/>
          <a:stretch>
            <a:fillRect/>
          </a:stretch>
        </p:blipFill>
        <p:spPr>
          <a:xfrm>
            <a:off x="334962" y="368300"/>
            <a:ext cx="5616575" cy="61214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952A1-E7C1-40CF-2EDC-9D284B201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464" y="3954788"/>
            <a:ext cx="4708569" cy="25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08BBAC5-87C0-B400-61FA-D0B27603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241589"/>
            <a:ext cx="10082212" cy="637185"/>
          </a:xfrm>
        </p:spPr>
        <p:txBody>
          <a:bodyPr/>
          <a:lstStyle/>
          <a:p>
            <a:r>
              <a:rPr lang="en-US" dirty="0"/>
              <a:t>Visualizing the JSON Set via Python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DAC1C60-0A25-F1BF-A66A-34D30F07E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356900"/>
            <a:ext cx="5740593" cy="486029"/>
          </a:xfrm>
        </p:spPr>
        <p:txBody>
          <a:bodyPr/>
          <a:lstStyle/>
          <a:p>
            <a:r>
              <a:rPr lang="en-US" sz="2800" dirty="0"/>
              <a:t>Python code to open JSON’s in loop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C4956D-FD00-87F2-107F-3E736B0ED8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34963" y="2077625"/>
            <a:ext cx="6002605" cy="4441928"/>
          </a:xfrm>
          <a:prstGeom prst="rect">
            <a:avLst/>
          </a:prstGeom>
          <a:noFill/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396DF91-AD4C-345A-B0E3-2E528D6FE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6935" y="1356899"/>
            <a:ext cx="5740592" cy="486029"/>
          </a:xfrm>
        </p:spPr>
        <p:txBody>
          <a:bodyPr/>
          <a:lstStyle/>
          <a:p>
            <a:r>
              <a:rPr lang="en-US" sz="2800" dirty="0"/>
              <a:t>And thus, plot it via python also</a:t>
            </a:r>
          </a:p>
        </p:txBody>
      </p:sp>
      <p:pic>
        <p:nvPicPr>
          <p:cNvPr id="2" name="Screen Recording 2025-10-27 at 10.41.18">
            <a:hlinkClick r:id="" action="ppaction://media"/>
            <a:extLst>
              <a:ext uri="{FF2B5EF4-FFF2-40B4-BE49-F238E27FC236}">
                <a16:creationId xmlns:a16="http://schemas.microsoft.com/office/drawing/2014/main" id="{3C4B6D6E-26A2-548B-665D-3BCFF01BB704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6935" y="2077625"/>
            <a:ext cx="5047646" cy="4441928"/>
          </a:xfrm>
          <a:noFill/>
        </p:spPr>
      </p:pic>
    </p:spTree>
    <p:extLst>
      <p:ext uri="{BB962C8B-B14F-4D97-AF65-F5344CB8AC3E}">
        <p14:creationId xmlns:p14="http://schemas.microsoft.com/office/powerpoint/2010/main" val="27548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EC8C7C-D0C0-9CDC-41F8-E36D5E17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-286543"/>
            <a:ext cx="8569325" cy="1309687"/>
          </a:xfrm>
        </p:spPr>
        <p:txBody>
          <a:bodyPr/>
          <a:lstStyle/>
          <a:p>
            <a:r>
              <a:rPr lang="en-US" dirty="0"/>
              <a:t>Converting to a GUI Web-base </a:t>
            </a:r>
          </a:p>
        </p:txBody>
      </p:sp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8A77334E-0A14-8FE4-3BB6-2463CF2A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95" t="-1185" r="5703" b="7700"/>
          <a:stretch>
            <a:fillRect/>
          </a:stretch>
        </p:blipFill>
        <p:spPr>
          <a:xfrm>
            <a:off x="5748435" y="1282701"/>
            <a:ext cx="6043171" cy="3740561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8B5F32F-DED4-48EB-606A-6DF107C90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332591"/>
            <a:ext cx="5329567" cy="4321175"/>
          </a:xfrm>
        </p:spPr>
        <p:txBody>
          <a:bodyPr/>
          <a:lstStyle/>
          <a:p>
            <a:r>
              <a:rPr lang="en-US" sz="2800" dirty="0"/>
              <a:t>Collated files to viewer_D3 folder</a:t>
            </a:r>
          </a:p>
          <a:p>
            <a:r>
              <a:rPr lang="en-US" sz="2800" dirty="0" err="1"/>
              <a:t>Script.js</a:t>
            </a:r>
            <a:r>
              <a:rPr lang="en-US" sz="2800" dirty="0"/>
              <a:t> contains </a:t>
            </a:r>
            <a:r>
              <a:rPr lang="en-US" sz="2800" dirty="0" err="1"/>
              <a:t>Javascript</a:t>
            </a:r>
            <a:r>
              <a:rPr lang="en-US" sz="2800" dirty="0"/>
              <a:t> code </a:t>
            </a:r>
          </a:p>
          <a:p>
            <a:r>
              <a:rPr lang="en-US" sz="2800" dirty="0" err="1"/>
              <a:t>Main_index.html</a:t>
            </a:r>
            <a:r>
              <a:rPr lang="en-US" sz="2800" dirty="0"/>
              <a:t> contains outer shell for website </a:t>
            </a:r>
          </a:p>
          <a:p>
            <a:r>
              <a:rPr lang="en-US" sz="2800" dirty="0" err="1"/>
              <a:t>Style.css</a:t>
            </a:r>
            <a:r>
              <a:rPr lang="en-US" sz="2800" dirty="0"/>
              <a:t> contains stylistic pointers for graph rendering and bar characteristics</a:t>
            </a:r>
          </a:p>
          <a:p>
            <a:endParaRPr lang="en-US" sz="2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157772-08E2-8C67-7838-C93BA4124626}"/>
              </a:ext>
            </a:extLst>
          </p:cNvPr>
          <p:cNvSpPr/>
          <p:nvPr/>
        </p:nvSpPr>
        <p:spPr>
          <a:xfrm>
            <a:off x="7047571" y="3858322"/>
            <a:ext cx="3423424" cy="14273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1A623-9C52-47A2-C952-1F7F77EC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82" y="193066"/>
            <a:ext cx="5616574" cy="1368424"/>
          </a:xfrm>
        </p:spPr>
        <p:txBody>
          <a:bodyPr anchor="t">
            <a:normAutofit/>
          </a:bodyPr>
          <a:lstStyle/>
          <a:p>
            <a:r>
              <a:rPr lang="en-US" dirty="0" err="1"/>
              <a:t>Main_Index.html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1FA53-BA1A-B38A-A163-BA3FA4FEBDA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312940" y="877279"/>
            <a:ext cx="5616575" cy="5796476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Html skeleton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D3.js code will feed and send values for 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dirty="0"/>
              <a:t>Update rate being &lt;span id=“</a:t>
            </a:r>
            <a:r>
              <a:rPr lang="en-US" dirty="0" err="1"/>
              <a:t>hz</a:t>
            </a:r>
            <a:r>
              <a:rPr lang="en-US" dirty="0"/>
              <a:t>”&gt;…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dirty="0"/>
              <a:t>Peak magnitude : &lt;span id=”latest”&gt;…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GB" dirty="0"/>
              <a:t>&lt;</a:t>
            </a:r>
            <a:r>
              <a:rPr lang="en-GB" dirty="0" err="1"/>
              <a:t>svg</a:t>
            </a:r>
            <a:r>
              <a:rPr lang="en-GB" dirty="0"/>
              <a:t> id="chart" width="1200" height="420"&gt;&lt;/</a:t>
            </a:r>
            <a:r>
              <a:rPr lang="en-GB" dirty="0" err="1"/>
              <a:t>svg</a:t>
            </a:r>
            <a:r>
              <a:rPr lang="en-GB" dirty="0"/>
              <a:t>&gt; to direct where D3 will draw a bar chart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Html defines where things appear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Working on learning html structure via</a:t>
            </a:r>
          </a:p>
          <a:p>
            <a:r>
              <a:rPr lang="en-US" dirty="0">
                <a:hlinkClick r:id="rId2"/>
              </a:rPr>
              <a:t>https://www.freecodecamp.org/learn/responsive-web-design/basic-html-and-html5/introduction-to-html5-elements</a:t>
            </a:r>
            <a:r>
              <a:rPr lang="en-US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l"/>
            <a:endParaRPr lang="en-GB" dirty="0"/>
          </a:p>
          <a:p>
            <a:pPr marL="914400" lvl="1" indent="-457200" algn="l">
              <a:buFont typeface="+mj-lt"/>
              <a:buAutoNum type="arabicPeriod"/>
            </a:pPr>
            <a:endParaRPr lang="en-US" dirty="0"/>
          </a:p>
          <a:p>
            <a:pPr marL="914400" lvl="1" indent="-457200" algn="l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1A512532-4BE9-CDD7-080C-1A013CDE8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2" y="877278"/>
            <a:ext cx="5951538" cy="5103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2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A2B0-FCD6-F386-68F7-85D1838C9311}"/>
              </a:ext>
            </a:extLst>
          </p:cNvPr>
          <p:cNvSpPr txBox="1">
            <a:spLocks/>
          </p:cNvSpPr>
          <p:nvPr/>
        </p:nvSpPr>
        <p:spPr>
          <a:xfrm>
            <a:off x="334964" y="466393"/>
            <a:ext cx="11522073" cy="9366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/>
              <a:t>Style.css</a:t>
            </a:r>
            <a:r>
              <a:rPr lang="en-US" dirty="0"/>
              <a:t> 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7AD7CAA-65BB-B803-982E-D2CEAB0AA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428" y="2503423"/>
            <a:ext cx="11211043" cy="433387"/>
          </a:xfrm>
        </p:spPr>
        <p:txBody>
          <a:bodyPr/>
          <a:lstStyle/>
          <a:p>
            <a:r>
              <a:rPr lang="en-US" dirty="0"/>
              <a:t>This html code is also something I am working on tweaking in order to familiarize myself and learn.  </a:t>
            </a:r>
          </a:p>
          <a:p>
            <a:r>
              <a:rPr lang="en-US" dirty="0"/>
              <a:t>I would like to ask how I can better improve the webpage when I display it so I can action this and in turn learn.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0D0D7-57D9-1585-C4F5-199AE2095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5645"/>
            <a:ext cx="12192000" cy="2895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86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2BE5B-07FA-DD52-2DD3-1E2DB7DD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23" y="305937"/>
            <a:ext cx="10082212" cy="1150937"/>
          </a:xfrm>
        </p:spPr>
        <p:txBody>
          <a:bodyPr/>
          <a:lstStyle/>
          <a:p>
            <a:r>
              <a:rPr lang="en-US" dirty="0" err="1"/>
              <a:t>Script.js</a:t>
            </a:r>
            <a:r>
              <a:rPr lang="en-US" dirty="0"/>
              <a:t> – sections 1&amp;2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696F0-4E84-5172-8784-D5AE93A93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456875"/>
            <a:ext cx="3607644" cy="5134994"/>
          </a:xfrm>
        </p:spPr>
        <p:txBody>
          <a:bodyPr/>
          <a:lstStyle/>
          <a:p>
            <a:r>
              <a:rPr lang="en-US" sz="2400" dirty="0"/>
              <a:t>Step 1 contains file sanity checks</a:t>
            </a:r>
          </a:p>
          <a:p>
            <a:r>
              <a:rPr lang="en-US" sz="2400" dirty="0"/>
              <a:t>Step 2: contains a function to load a single function in which it makes a html request for a file and stores it. </a:t>
            </a:r>
          </a:p>
          <a:p>
            <a:r>
              <a:rPr lang="en-US" sz="2400" dirty="0"/>
              <a:t>{ cache: “no-store” } ensures a new copy of the file is always read even if the same file is read. </a:t>
            </a:r>
          </a:p>
          <a:p>
            <a:r>
              <a:rPr lang="en-US" sz="2400" dirty="0"/>
              <a:t>r is at first an object placeholder 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9061C-FC74-E76B-B928-9AE546CD45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65688" y="895852"/>
            <a:ext cx="7381689" cy="420150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00C015-A1AF-04B4-D535-2C0253810F03}"/>
              </a:ext>
            </a:extLst>
          </p:cNvPr>
          <p:cNvCxnSpPr/>
          <p:nvPr/>
        </p:nvCxnSpPr>
        <p:spPr>
          <a:xfrm>
            <a:off x="3466531" y="5882185"/>
            <a:ext cx="11327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3E6EF28-9175-7B72-45BC-876D321EB174}"/>
              </a:ext>
            </a:extLst>
          </p:cNvPr>
          <p:cNvSpPr txBox="1"/>
          <p:nvPr/>
        </p:nvSpPr>
        <p:spPr>
          <a:xfrm>
            <a:off x="4626591" y="5097355"/>
            <a:ext cx="2483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Either returns a failed promise of a JSON and sends an error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436A8-4F0F-2BEE-93EB-A5EFDCCFD8AE}"/>
              </a:ext>
            </a:extLst>
          </p:cNvPr>
          <p:cNvSpPr txBox="1"/>
          <p:nvPr/>
        </p:nvSpPr>
        <p:spPr>
          <a:xfrm>
            <a:off x="7074175" y="5087104"/>
            <a:ext cx="4746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Or: returns the response body, fulfills the promise and parses the JSON data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0455EA-A5C3-956B-224A-511B01048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779" y="6225519"/>
            <a:ext cx="4746553" cy="37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9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0BB61-CF89-AD19-F2A7-E52D8AD3F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in of features of script sect 1 &amp;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C49FA-E7AF-BA65-B167-850383BF0C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0B440-D5CB-A734-D4C4-2E2CBE67F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14" y="1268414"/>
            <a:ext cx="11826172" cy="5400675"/>
          </a:xfrm>
        </p:spPr>
        <p:txBody>
          <a:bodyPr/>
          <a:lstStyle/>
          <a:p>
            <a:r>
              <a:rPr lang="en-GB" b="1" dirty="0"/>
              <a:t>Async + Await:</a:t>
            </a:r>
            <a:r>
              <a:rPr lang="en-GB" dirty="0"/>
              <a:t> introduces non-blocking data loading - the browser keeps running while JSON files fetch in the background. </a:t>
            </a:r>
          </a:p>
          <a:p>
            <a:r>
              <a:rPr lang="en-GB" b="1" dirty="0"/>
              <a:t>Fetch API:</a:t>
            </a:r>
            <a:r>
              <a:rPr lang="en-GB" dirty="0"/>
              <a:t> makes HTTP GET requests to load local files served by python -m </a:t>
            </a:r>
            <a:r>
              <a:rPr lang="en-GB" dirty="0" err="1"/>
              <a:t>http.server</a:t>
            </a:r>
            <a:r>
              <a:rPr lang="en-GB" dirty="0"/>
              <a:t>, with { </a:t>
            </a:r>
            <a:r>
              <a:rPr lang="en-GB" dirty="0" err="1"/>
              <a:t>cache:"no-store</a:t>
            </a:r>
            <a:r>
              <a:rPr lang="en-GB" dirty="0"/>
              <a:t>" } forcing a fresh copy each time.</a:t>
            </a:r>
          </a:p>
          <a:p>
            <a:r>
              <a:rPr lang="en-GB" b="1" dirty="0"/>
              <a:t>Error handling:</a:t>
            </a:r>
            <a:r>
              <a:rPr lang="en-GB" dirty="0"/>
              <a:t> if (!</a:t>
            </a:r>
            <a:r>
              <a:rPr lang="en-GB" dirty="0" err="1"/>
              <a:t>r.ok</a:t>
            </a:r>
            <a:r>
              <a:rPr lang="en-GB" dirty="0"/>
              <a:t>) throws clear fetch errors - same principle as Python assert.</a:t>
            </a:r>
          </a:p>
          <a:p>
            <a:r>
              <a:rPr lang="en-GB" b="1" dirty="0"/>
              <a:t>DOM updates:</a:t>
            </a:r>
            <a:r>
              <a:rPr lang="en-GB" dirty="0"/>
              <a:t> live-writes the update rate and peak value into &lt;span&gt; elements (</a:t>
            </a:r>
            <a:r>
              <a:rPr lang="en-GB" dirty="0" err="1"/>
              <a:t>hz</a:t>
            </a:r>
            <a:r>
              <a:rPr lang="en-GB" dirty="0"/>
              <a:t>, latest).</a:t>
            </a:r>
          </a:p>
          <a:p>
            <a:r>
              <a:rPr lang="en-GB" b="1" dirty="0"/>
              <a:t>JSON parsing:</a:t>
            </a:r>
            <a:r>
              <a:rPr lang="en-GB" dirty="0"/>
              <a:t> converts Python-exported JSON into a JavaScript object { x, y, </a:t>
            </a:r>
            <a:r>
              <a:rPr lang="en-GB" dirty="0" err="1"/>
              <a:t>bar_width</a:t>
            </a:r>
            <a:r>
              <a:rPr lang="en-GB" dirty="0"/>
              <a:t> } ready for plotting.</a:t>
            </a:r>
          </a:p>
          <a:p>
            <a:r>
              <a:rPr lang="en-GB" b="1" dirty="0"/>
              <a:t>Debugging checks:</a:t>
            </a:r>
            <a:r>
              <a:rPr lang="en-GB" dirty="0"/>
              <a:t> </a:t>
            </a:r>
            <a:r>
              <a:rPr lang="en-GB" dirty="0" err="1"/>
              <a:t>console.log</a:t>
            </a:r>
            <a:r>
              <a:rPr lang="en-GB" dirty="0"/>
              <a:t>() and the global probe confirm both data structure and code execution.</a:t>
            </a:r>
          </a:p>
          <a:p>
            <a:r>
              <a:rPr lang="en-GB" b="1" dirty="0"/>
              <a:t>Modular design:</a:t>
            </a:r>
            <a:r>
              <a:rPr lang="en-GB" dirty="0"/>
              <a:t> isolates data-fetch logic from visualisation logic → makes Step 3 (D3 plotting) plug-and-play.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96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F22C6B-F376-E366-7F06-4BAFAF5ED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Aims</a:t>
            </a:r>
            <a:br>
              <a:rPr lang="en-US" dirty="0"/>
            </a:b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AE79EF-175A-B033-3F59-B696928CCD1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3" y="1988442"/>
            <a:ext cx="11340365" cy="43291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Background project demonstration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Literature review structure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Gantt chart </a:t>
            </a:r>
          </a:p>
          <a:p>
            <a:pPr lvl="1"/>
            <a:endParaRPr lang="en-US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Code updates. Achieved a d3.js run python hosted webpage visualizer of </a:t>
            </a:r>
            <a:r>
              <a:rPr lang="en-US" dirty="0" err="1"/>
              <a:t>json</a:t>
            </a:r>
            <a:r>
              <a:rPr lang="en-US" dirty="0"/>
              <a:t> data at ~25Hz *. 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*- still investigating. Also more confident in code aspects than before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8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A392B-AF97-E65B-A8B4-A5FC5E27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179" y="361501"/>
            <a:ext cx="5616574" cy="1368424"/>
          </a:xfrm>
        </p:spPr>
        <p:txBody>
          <a:bodyPr anchor="t"/>
          <a:lstStyle/>
          <a:p>
            <a:r>
              <a:rPr lang="en-US" dirty="0"/>
              <a:t>Script.js parts 3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35B3CC7-176E-2FB2-D004-75AB21A8D78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445178" y="1108758"/>
            <a:ext cx="5616575" cy="621167"/>
          </a:xfrm>
        </p:spPr>
        <p:txBody>
          <a:bodyPr/>
          <a:lstStyle/>
          <a:p>
            <a:r>
              <a:rPr lang="en-US" dirty="0"/>
              <a:t>Builds entire drawing space of bar chart inside &lt;</a:t>
            </a:r>
            <a:r>
              <a:rPr lang="en-US" dirty="0" err="1"/>
              <a:t>svg</a:t>
            </a:r>
            <a:r>
              <a:rPr lang="en-US" dirty="0"/>
              <a:t>&gt; drawing area. We create a static bar chart to establish what is going 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Via D3 Scales we map data to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axes and add labels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further..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104B87C-6EC1-5D65-D95B-CBAC9BAFB1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-10263" r="23589"/>
          <a:stretch>
            <a:fillRect/>
          </a:stretch>
        </p:blipFill>
        <p:spPr>
          <a:xfrm>
            <a:off x="-838177" y="0"/>
            <a:ext cx="7078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0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CFBF2E-8EB6-5BED-9A0E-1BB13CA0E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-498309"/>
            <a:ext cx="5616574" cy="1368424"/>
          </a:xfrm>
        </p:spPr>
        <p:txBody>
          <a:bodyPr/>
          <a:lstStyle/>
          <a:p>
            <a:r>
              <a:rPr lang="en-US" dirty="0"/>
              <a:t>Section 3 </a:t>
            </a:r>
            <a:r>
              <a:rPr lang="en-US" dirty="0" err="1"/>
              <a:t>cont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6D85A91-6F1C-440D-B56D-B0D5E5CE5AF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240464" y="1122529"/>
            <a:ext cx="5616575" cy="5378632"/>
          </a:xfrm>
        </p:spPr>
        <p:txBody>
          <a:bodyPr/>
          <a:lstStyle/>
          <a:p>
            <a:r>
              <a:rPr lang="en-US" dirty="0"/>
              <a:t>…Automatically sets: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X position, y position and height, x bar width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defines peak bar as having a negative value (for html style coloring)</a:t>
            </a:r>
          </a:p>
          <a:p>
            <a:r>
              <a:rPr lang="en-US" dirty="0"/>
              <a:t>Prep for animation via Update function:</a:t>
            </a:r>
            <a:endParaRPr lang="en-GB" dirty="0"/>
          </a:p>
          <a:p>
            <a:pPr marL="457200" indent="-457200">
              <a:buFont typeface="+mj-lt"/>
              <a:buAutoNum type="romanLcPeriod"/>
            </a:pPr>
            <a:r>
              <a:rPr lang="en-GB" dirty="0"/>
              <a:t>Recomputes the y-axis scale if new data exceed old limits.</a:t>
            </a:r>
          </a:p>
          <a:p>
            <a:pPr marL="457200" indent="-457200">
              <a:buFont typeface="+mj-lt"/>
              <a:buAutoNum type="romanLcPeriod"/>
            </a:pPr>
            <a:r>
              <a:rPr lang="en-GB" dirty="0"/>
              <a:t>Redraws all bars with new heights (</a:t>
            </a:r>
            <a:r>
              <a:rPr lang="en-GB" dirty="0" err="1"/>
              <a:t>attr</a:t>
            </a:r>
            <a:r>
              <a:rPr lang="en-GB" dirty="0"/>
              <a:t>("height", …)).</a:t>
            </a:r>
          </a:p>
          <a:p>
            <a:pPr marL="457200" indent="-457200">
              <a:buFont typeface="+mj-lt"/>
              <a:buAutoNum type="romanLcPeriod"/>
            </a:pPr>
            <a:r>
              <a:rPr lang="en-GB" dirty="0"/>
              <a:t>Updates classes and </a:t>
            </a:r>
            <a:r>
              <a:rPr lang="en-GB" dirty="0" err="1"/>
              <a:t>colors</a:t>
            </a:r>
            <a:r>
              <a:rPr lang="en-GB" dirty="0"/>
              <a:t>.</a:t>
            </a:r>
          </a:p>
          <a:p>
            <a:pPr marL="514350" indent="-514350">
              <a:buFont typeface="+mj-lt"/>
              <a:buAutoNum type="romanLcPeriod"/>
            </a:pPr>
            <a:r>
              <a:rPr lang="en-GB" dirty="0"/>
              <a:t>Enables smooth live playback at 25 Hz. *</a:t>
            </a:r>
          </a:p>
          <a:p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978B780-666F-3B76-69A1-532F27DF16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78" r="27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83F0B-54A6-6477-445B-5E0A80D50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99" y="189600"/>
            <a:ext cx="2848947" cy="547379"/>
          </a:xfrm>
        </p:spPr>
        <p:txBody>
          <a:bodyPr/>
          <a:lstStyle/>
          <a:p>
            <a:r>
              <a:rPr lang="en-US" dirty="0"/>
              <a:t>Section 4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B06A119-CAEE-2C52-A35D-AAEAB1C77D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-2082" b="-17"/>
          <a:stretch>
            <a:fillRect/>
          </a:stretch>
        </p:blipFill>
        <p:spPr>
          <a:xfrm>
            <a:off x="3532605" y="-140624"/>
            <a:ext cx="5834309" cy="6998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3D26AA-85DD-01CF-723A-55977088D677}"/>
              </a:ext>
            </a:extLst>
          </p:cNvPr>
          <p:cNvSpPr txBox="1"/>
          <p:nvPr/>
        </p:nvSpPr>
        <p:spPr>
          <a:xfrm>
            <a:off x="109182" y="928048"/>
            <a:ext cx="29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resolution timer to </a:t>
            </a:r>
            <a:r>
              <a:rPr lang="en-US" dirty="0" err="1"/>
              <a:t>ms</a:t>
            </a:r>
            <a:r>
              <a:rPr lang="en-US" dirty="0"/>
              <a:t> precision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F3E2E4-2F06-155B-4121-C820EC681DA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070746" y="1251214"/>
            <a:ext cx="750627" cy="1041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0CB2EF5-BD6D-B4B5-3221-F671A22656F4}"/>
              </a:ext>
            </a:extLst>
          </p:cNvPr>
          <p:cNvSpPr txBox="1"/>
          <p:nvPr/>
        </p:nvSpPr>
        <p:spPr>
          <a:xfrm>
            <a:off x="109182" y="1897545"/>
            <a:ext cx="3108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Await waits until </a:t>
            </a:r>
            <a:r>
              <a:rPr lang="en-US" dirty="0" err="1"/>
              <a:t>json</a:t>
            </a:r>
            <a:r>
              <a:rPr lang="en-US" dirty="0"/>
              <a:t> is loaded, nothing occurs until then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7557F4-1F26-5F96-B5FB-323D91070EE3}"/>
              </a:ext>
            </a:extLst>
          </p:cNvPr>
          <p:cNvSpPr txBox="1"/>
          <p:nvPr/>
        </p:nvSpPr>
        <p:spPr>
          <a:xfrm flipH="1">
            <a:off x="853471" y="3282540"/>
            <a:ext cx="221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frames updated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912F10-59A2-1454-0662-A5D74BF3180F}"/>
              </a:ext>
            </a:extLst>
          </p:cNvPr>
          <p:cNvSpPr txBox="1"/>
          <p:nvPr/>
        </p:nvSpPr>
        <p:spPr>
          <a:xfrm>
            <a:off x="9366914" y="3282540"/>
            <a:ext cx="2725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Issue: </a:t>
            </a:r>
          </a:p>
          <a:p>
            <a:r>
              <a:rPr lang="en-US" dirty="0"/>
              <a:t>display the “FPS” value which is the target. Not actual frame rate….</a:t>
            </a:r>
          </a:p>
        </p:txBody>
      </p:sp>
      <p:sp>
        <p:nvSpPr>
          <p:cNvPr id="17" name="Double Bracket 16">
            <a:extLst>
              <a:ext uri="{FF2B5EF4-FFF2-40B4-BE49-F238E27FC236}">
                <a16:creationId xmlns:a16="http://schemas.microsoft.com/office/drawing/2014/main" id="{A0421D8F-439E-2C13-AF5E-741EA5673F60}"/>
              </a:ext>
            </a:extLst>
          </p:cNvPr>
          <p:cNvSpPr/>
          <p:nvPr/>
        </p:nvSpPr>
        <p:spPr>
          <a:xfrm>
            <a:off x="3821373" y="4053385"/>
            <a:ext cx="4039737" cy="136478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31FCE5-A5AD-7719-2066-072DB6EDFB1A}"/>
              </a:ext>
            </a:extLst>
          </p:cNvPr>
          <p:cNvSpPr txBox="1"/>
          <p:nvPr/>
        </p:nvSpPr>
        <p:spPr>
          <a:xfrm>
            <a:off x="109182" y="4312692"/>
            <a:ext cx="3270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 of loop </a:t>
            </a:r>
            <a:r>
              <a:rPr lang="en-GB" dirty="0"/>
              <a:t>budgets time (</a:t>
            </a:r>
            <a:r>
              <a:rPr lang="en-GB" dirty="0" err="1"/>
              <a:t>stepMs</a:t>
            </a:r>
            <a:r>
              <a:rPr lang="en-GB" dirty="0"/>
              <a:t> = 40 </a:t>
            </a:r>
            <a:r>
              <a:rPr lang="en-GB" dirty="0" err="1"/>
              <a:t>ms</a:t>
            </a:r>
            <a:r>
              <a:rPr lang="en-GB" dirty="0"/>
              <a:t>) and sleeps the remainder, but if load + draw takes ≥ 40 </a:t>
            </a:r>
            <a:r>
              <a:rPr lang="en-GB" dirty="0" err="1"/>
              <a:t>ms</a:t>
            </a:r>
            <a:r>
              <a:rPr lang="en-GB" dirty="0"/>
              <a:t>, the loop </a:t>
            </a:r>
            <a:r>
              <a:rPr lang="en-GB" b="1" dirty="0"/>
              <a:t>slips. </a:t>
            </a:r>
            <a:r>
              <a:rPr lang="en-GB" dirty="0"/>
              <a:t>Thus, the static </a:t>
            </a:r>
            <a:r>
              <a:rPr lang="en-GB" dirty="0" err="1"/>
              <a:t>hz</a:t>
            </a:r>
            <a:r>
              <a:rPr lang="en-GB" dirty="0"/>
              <a:t> won’t reveal that.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0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FA045-92AE-7C90-537A-D0F155ED3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E047-ABBC-CD45-DF8F-203D1856E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99" y="189600"/>
            <a:ext cx="2848947" cy="547379"/>
          </a:xfrm>
        </p:spPr>
        <p:txBody>
          <a:bodyPr/>
          <a:lstStyle/>
          <a:p>
            <a:r>
              <a:rPr lang="en-US" dirty="0"/>
              <a:t>Section 4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1C4AB38-0DA8-7B39-125A-1D897A4578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-2082" b="-17"/>
          <a:stretch>
            <a:fillRect/>
          </a:stretch>
        </p:blipFill>
        <p:spPr>
          <a:xfrm>
            <a:off x="3532605" y="-140624"/>
            <a:ext cx="5834309" cy="6998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07A62E-04F8-AF44-244A-404B22994D91}"/>
              </a:ext>
            </a:extLst>
          </p:cNvPr>
          <p:cNvSpPr txBox="1"/>
          <p:nvPr/>
        </p:nvSpPr>
        <p:spPr>
          <a:xfrm>
            <a:off x="109182" y="928048"/>
            <a:ext cx="29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resolution timer to </a:t>
            </a:r>
            <a:r>
              <a:rPr lang="en-US" dirty="0" err="1"/>
              <a:t>ms</a:t>
            </a:r>
            <a:r>
              <a:rPr lang="en-US" dirty="0"/>
              <a:t> precision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DFF0BD-89BB-8D62-9050-5B93C9161E0F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070746" y="1251214"/>
            <a:ext cx="750627" cy="1041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CC17EA-3812-1E60-5F76-B68E1FE7752B}"/>
              </a:ext>
            </a:extLst>
          </p:cNvPr>
          <p:cNvSpPr txBox="1"/>
          <p:nvPr/>
        </p:nvSpPr>
        <p:spPr>
          <a:xfrm>
            <a:off x="109182" y="1897545"/>
            <a:ext cx="3108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Await waits until </a:t>
            </a:r>
            <a:r>
              <a:rPr lang="en-US" dirty="0" err="1"/>
              <a:t>json</a:t>
            </a:r>
            <a:r>
              <a:rPr lang="en-US" dirty="0"/>
              <a:t> is loaded, nothing occurs until then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76578D-5A49-84D7-7744-8F9CE0C30833}"/>
              </a:ext>
            </a:extLst>
          </p:cNvPr>
          <p:cNvSpPr txBox="1"/>
          <p:nvPr/>
        </p:nvSpPr>
        <p:spPr>
          <a:xfrm flipH="1">
            <a:off x="853471" y="3282540"/>
            <a:ext cx="221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frames updated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5E499-6DBD-540C-3BFB-1433D37EDA11}"/>
              </a:ext>
            </a:extLst>
          </p:cNvPr>
          <p:cNvSpPr txBox="1"/>
          <p:nvPr/>
        </p:nvSpPr>
        <p:spPr>
          <a:xfrm>
            <a:off x="9466998" y="1050289"/>
            <a:ext cx="2725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fix: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67D89C-2D16-6819-C2C5-F6BB5BFC31F9}"/>
              </a:ext>
            </a:extLst>
          </p:cNvPr>
          <p:cNvSpPr/>
          <p:nvPr/>
        </p:nvSpPr>
        <p:spPr>
          <a:xfrm>
            <a:off x="3217437" y="4094328"/>
            <a:ext cx="6308700" cy="955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CCBBC-98DD-48B1-25C6-078F0483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753" y="1426191"/>
            <a:ext cx="5928247" cy="797575"/>
          </a:xfrm>
          <a:prstGeom prst="rect">
            <a:avLst/>
          </a:prstGeom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193D37D3-F82E-18C9-A8A7-C40047D3FE3C}"/>
              </a:ext>
            </a:extLst>
          </p:cNvPr>
          <p:cNvCxnSpPr>
            <a:cxnSpLocks/>
          </p:cNvCxnSpPr>
          <p:nvPr/>
        </p:nvCxnSpPr>
        <p:spPr>
          <a:xfrm rot="10800000">
            <a:off x="3721008" y="1426193"/>
            <a:ext cx="2374992" cy="345826"/>
          </a:xfrm>
          <a:prstGeom prst="curvedConnector3">
            <a:avLst>
              <a:gd name="adj1" fmla="val 747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2C2903A1-C561-07EF-9313-8F5EFD7AC0CE}"/>
              </a:ext>
            </a:extLst>
          </p:cNvPr>
          <p:cNvSpPr/>
          <p:nvPr/>
        </p:nvSpPr>
        <p:spPr>
          <a:xfrm>
            <a:off x="6069467" y="1373231"/>
            <a:ext cx="188403" cy="797575"/>
          </a:xfrm>
          <a:prstGeom prst="lef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30BAC-BEB3-23A2-27C0-76AAB4FEE1F4}"/>
              </a:ext>
            </a:extLst>
          </p:cNvPr>
          <p:cNvSpPr txBox="1"/>
          <p:nvPr/>
        </p:nvSpPr>
        <p:spPr>
          <a:xfrm>
            <a:off x="9466998" y="2292824"/>
            <a:ext cx="261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add above 3 lines to measure real period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E17B8D0-01D0-5560-7887-810F2AD3A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08" y="2749077"/>
            <a:ext cx="7531100" cy="181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529292-0028-AF96-2BC8-5102A4795142}"/>
              </a:ext>
            </a:extLst>
          </p:cNvPr>
          <p:cNvSpPr txBox="1"/>
          <p:nvPr/>
        </p:nvSpPr>
        <p:spPr>
          <a:xfrm>
            <a:off x="9466998" y="3152633"/>
            <a:ext cx="2725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replace the old(red) line with this code (left).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92A09C-4C24-2912-1D50-FFF90B9E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6"/>
            <a:ext cx="10082212" cy="848190"/>
          </a:xfrm>
        </p:spPr>
        <p:txBody>
          <a:bodyPr/>
          <a:lstStyle/>
          <a:p>
            <a:r>
              <a:rPr lang="en-US" dirty="0"/>
              <a:t>Dealing with the timing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025A38-DCB5-4C93-F3A3-5D172A97C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989138"/>
            <a:ext cx="4428105" cy="4521125"/>
          </a:xfrm>
        </p:spPr>
        <p:txBody>
          <a:bodyPr/>
          <a:lstStyle/>
          <a:p>
            <a:r>
              <a:rPr lang="en-GB" b="1" dirty="0"/>
              <a:t>measures the true frame interval (load + draw + wait) using </a:t>
            </a:r>
            <a:r>
              <a:rPr lang="en-GB" b="1" dirty="0" err="1"/>
              <a:t>performance.now</a:t>
            </a:r>
            <a:r>
              <a:rPr lang="en-GB" b="1" dirty="0"/>
              <a:t>(),</a:t>
            </a:r>
            <a:endParaRPr lang="en-GB" dirty="0"/>
          </a:p>
          <a:p>
            <a:r>
              <a:rPr lang="en-GB" b="1" dirty="0"/>
              <a:t>then converts that to instantaneous FPS.</a:t>
            </a:r>
            <a:endParaRPr lang="en-GB" dirty="0"/>
          </a:p>
          <a:p>
            <a:r>
              <a:rPr lang="en-GB" dirty="0"/>
              <a:t>An exponential moving average smooths short-term spikes,</a:t>
            </a:r>
          </a:p>
          <a:p>
            <a:r>
              <a:rPr lang="en-GB" dirty="0"/>
              <a:t>so the displayed value reflects </a:t>
            </a:r>
            <a:r>
              <a:rPr lang="en-GB" b="1" dirty="0"/>
              <a:t>real playback rate stability</a:t>
            </a:r>
            <a:r>
              <a:rPr lang="en-GB" dirty="0"/>
              <a:t> rather than the fixed 25 Hz target.</a:t>
            </a:r>
          </a:p>
          <a:p>
            <a:r>
              <a:rPr lang="en-GB" dirty="0"/>
              <a:t>This exposes timing drift or slow JSON loads that would otherwise stay hidden.</a:t>
            </a:r>
          </a:p>
          <a:p>
            <a:endParaRPr lang="en-US" dirty="0"/>
          </a:p>
        </p:txBody>
      </p:sp>
      <p:pic>
        <p:nvPicPr>
          <p:cNvPr id="7" name="Table Placeholder 6">
            <a:extLst>
              <a:ext uri="{FF2B5EF4-FFF2-40B4-BE49-F238E27FC236}">
                <a16:creationId xmlns:a16="http://schemas.microsoft.com/office/drawing/2014/main" id="{EC94276B-39B3-4672-3B3D-5A6ABEAF9DFE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763068" y="1989138"/>
            <a:ext cx="6765925" cy="16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6A39-0A97-9BC7-4F15-E10187376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65" y="330199"/>
            <a:ext cx="10082213" cy="1187450"/>
          </a:xfrm>
        </p:spPr>
        <p:txBody>
          <a:bodyPr/>
          <a:lstStyle/>
          <a:p>
            <a:r>
              <a:rPr lang="en-US" dirty="0"/>
              <a:t>Current Website Function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9ED178-C232-2956-CE48-209AE9F535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pic>
        <p:nvPicPr>
          <p:cNvPr id="5" name="Screen Recording 2025-10-27 at 20.19.20">
            <a:hlinkClick r:id="" action="ppaction://media"/>
            <a:extLst>
              <a:ext uri="{FF2B5EF4-FFF2-40B4-BE49-F238E27FC236}">
                <a16:creationId xmlns:a16="http://schemas.microsoft.com/office/drawing/2014/main" id="{82C0015A-D492-35B0-C8D1-F7148D37C3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062" y="912020"/>
            <a:ext cx="10937875" cy="5400675"/>
          </a:xfrm>
        </p:spPr>
      </p:pic>
    </p:spTree>
    <p:extLst>
      <p:ext uri="{BB962C8B-B14F-4D97-AF65-F5344CB8AC3E}">
        <p14:creationId xmlns:p14="http://schemas.microsoft.com/office/powerpoint/2010/main" val="292559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5BD9-1558-7D6F-C2BC-7014E139E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111291"/>
            <a:ext cx="11522073" cy="936625"/>
          </a:xfrm>
        </p:spPr>
        <p:txBody>
          <a:bodyPr/>
          <a:lstStyle/>
          <a:p>
            <a:r>
              <a:rPr lang="en-US" dirty="0"/>
              <a:t>ref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18C6B-E926-7000-4414-B89EE9A9BA6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3" y="1047916"/>
            <a:ext cx="11522073" cy="43291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[1]-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err="1">
                <a:hlinkClick r:id="rId2"/>
              </a:rPr>
              <a:t>www.particle.or.jp</a:t>
            </a:r>
            <a:r>
              <a:rPr lang="en-US" sz="1400" dirty="0">
                <a:hlinkClick r:id="rId2"/>
              </a:rPr>
              <a:t>/</a:t>
            </a:r>
            <a:r>
              <a:rPr lang="en-US" sz="1400" dirty="0" err="1">
                <a:hlinkClick r:id="rId2"/>
              </a:rPr>
              <a:t>hirtjapan</a:t>
            </a:r>
            <a:r>
              <a:rPr lang="en-US" sz="1400" dirty="0">
                <a:hlinkClick r:id="rId2"/>
              </a:rPr>
              <a:t>/</a:t>
            </a:r>
            <a:r>
              <a:rPr lang="en-US" sz="1400" dirty="0" err="1">
                <a:hlinkClick r:id="rId2"/>
              </a:rPr>
              <a:t>en</a:t>
            </a:r>
            <a:r>
              <a:rPr lang="en-US" sz="1400" dirty="0">
                <a:hlinkClick r:id="rId2"/>
              </a:rPr>
              <a:t>/what/</a:t>
            </a:r>
            <a:r>
              <a:rPr lang="en-US" sz="1400" dirty="0" err="1">
                <a:hlinkClick r:id="rId2"/>
              </a:rPr>
              <a:t>difference.html</a:t>
            </a:r>
            <a:endParaRPr lang="en-US" sz="1400" dirty="0">
              <a:hlinkClick r:id="rId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[2]- </a:t>
            </a:r>
            <a:r>
              <a:rPr lang="en-US" sz="1400" dirty="0">
                <a:hlinkClick r:id="rId3"/>
              </a:rPr>
              <a:t>https://www.oncology.ox.ac.uk/research/research-groups/vallis-group</a:t>
            </a: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[3]- </a:t>
            </a:r>
            <a:r>
              <a:rPr lang="en-US" sz="1400" u="sng" dirty="0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http://thefarbercenter.com/blog/wp-content/uploads/2011/10/linac-room.jpg</a:t>
            </a: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[4]- </a:t>
            </a:r>
            <a:r>
              <a:rPr lang="en-GB" sz="1400" dirty="0"/>
              <a:t>Jones, D. (1989, January). Particles Newsletter, No. 3. J. Sisterson, </a:t>
            </a:r>
            <a:r>
              <a:rPr lang="en-GB" sz="1400" i="1" dirty="0"/>
              <a:t>89</a:t>
            </a:r>
            <a:r>
              <a:rPr lang="en-GB" sz="1400" dirty="0"/>
              <a:t>(4).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400" dirty="0"/>
              <a:t>[5]-</a:t>
            </a:r>
            <a:r>
              <a:rPr lang="en-GB" sz="1400" dirty="0">
                <a:hlinkClick r:id="rId5"/>
              </a:rPr>
              <a:t>https://www.hep.ucl.ac.uk/pbt/wikiData/presentations/2024/SJ_PTCOG_QuADProBe_2024-06-12.pdf</a:t>
            </a:r>
            <a:endParaRPr lang="en-GB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hlinkClick r:id="rId2"/>
            </a:endParaRPr>
          </a:p>
          <a:p>
            <a:r>
              <a:rPr lang="en-US" sz="1400" dirty="0">
                <a:hlinkClick r:id="rId2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74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BA1C-73A4-C5BD-50AB-B2CC8ECC0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Cancer and its treatment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F5366-1A38-1FD6-47B8-202B57487DC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4" y="1123406"/>
            <a:ext cx="11522071" cy="51990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Uncontrollable division during a failure of cell apoptosis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Best treatment is surgical removal among surgery, chemotherapy and radiation therapy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Surgery requires specific requirement that location and spread of cancerous growth needs to be accessible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~40% of cancer is mainly treated via radiotherapy </a:t>
            </a:r>
          </a:p>
        </p:txBody>
      </p:sp>
      <p:pic>
        <p:nvPicPr>
          <p:cNvPr id="1028" name="Picture 4" descr="Three methods for treating cancer">
            <a:extLst>
              <a:ext uri="{FF2B5EF4-FFF2-40B4-BE49-F238E27FC236}">
                <a16:creationId xmlns:a16="http://schemas.microsoft.com/office/drawing/2014/main" id="{2F601AB4-4BDD-B4C9-D3D0-D5444E18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99" y="2404016"/>
            <a:ext cx="80264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5CDF6-16CB-B3FE-AD40-FEE5E6270DC3}"/>
              </a:ext>
            </a:extLst>
          </p:cNvPr>
          <p:cNvSpPr txBox="1"/>
          <p:nvPr/>
        </p:nvSpPr>
        <p:spPr>
          <a:xfrm>
            <a:off x="334964" y="6322423"/>
            <a:ext cx="115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</a:t>
            </a:r>
          </a:p>
        </p:txBody>
      </p:sp>
    </p:spTree>
    <p:extLst>
      <p:ext uri="{BB962C8B-B14F-4D97-AF65-F5344CB8AC3E}">
        <p14:creationId xmlns:p14="http://schemas.microsoft.com/office/powerpoint/2010/main" val="3860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12A1158-BEC6-14F5-6B37-79200D2E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-488599"/>
            <a:ext cx="10082212" cy="1309687"/>
          </a:xfrm>
        </p:spPr>
        <p:txBody>
          <a:bodyPr/>
          <a:lstStyle/>
          <a:p>
            <a:r>
              <a:rPr lang="en-US" dirty="0"/>
              <a:t>Radiotherapy – radiation oncology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770565-049F-B6B7-A2B0-9FFC08978C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4962" y="1033282"/>
            <a:ext cx="11068912" cy="4321174"/>
          </a:xfrm>
        </p:spPr>
        <p:txBody>
          <a:bodyPr/>
          <a:lstStyle/>
          <a:p>
            <a:r>
              <a:rPr lang="en-US" sz="2800" dirty="0"/>
              <a:t>We target cancer cells and cause cell death via damage to DNA </a:t>
            </a:r>
          </a:p>
          <a:p>
            <a:r>
              <a:rPr lang="en-US" sz="2800" dirty="0"/>
              <a:t>Single Strand and Double Stranded Breaks causes repair mechanisms to enter cell death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X-rays: photon treatment that deposits energy over a range that depends on the energy of the beam</a:t>
            </a:r>
          </a:p>
          <a:p>
            <a:r>
              <a:rPr lang="en-US" sz="2800" dirty="0"/>
              <a:t>This means both the </a:t>
            </a:r>
            <a:r>
              <a:rPr lang="en-US" sz="2800" dirty="0" err="1"/>
              <a:t>tumour</a:t>
            </a:r>
            <a:r>
              <a:rPr lang="en-US" sz="2800" dirty="0"/>
              <a:t> and healthy cells are subject to it..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2050" name="Picture 2" descr="VALLIS GROUP — Department of Oncology">
            <a:extLst>
              <a:ext uri="{FF2B5EF4-FFF2-40B4-BE49-F238E27FC236}">
                <a16:creationId xmlns:a16="http://schemas.microsoft.com/office/drawing/2014/main" id="{92833BB2-40D0-F695-F813-98A542A3E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8263" r="1624" b="5495"/>
          <a:stretch>
            <a:fillRect/>
          </a:stretch>
        </p:blipFill>
        <p:spPr bwMode="auto">
          <a:xfrm>
            <a:off x="1468255" y="2108102"/>
            <a:ext cx="9255490" cy="28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6EFA3A-4960-CEC4-D510-192153985D1A}"/>
              </a:ext>
            </a:extLst>
          </p:cNvPr>
          <p:cNvSpPr txBox="1"/>
          <p:nvPr/>
        </p:nvSpPr>
        <p:spPr>
          <a:xfrm>
            <a:off x="334964" y="6322423"/>
            <a:ext cx="115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[2] </a:t>
            </a:r>
          </a:p>
        </p:txBody>
      </p:sp>
    </p:spTree>
    <p:extLst>
      <p:ext uri="{BB962C8B-B14F-4D97-AF65-F5344CB8AC3E}">
        <p14:creationId xmlns:p14="http://schemas.microsoft.com/office/powerpoint/2010/main" val="275913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4AB754-1872-410F-1942-25C771312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088" y="0"/>
            <a:ext cx="9554807" cy="936625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Treatment apparatus– Gantry &amp; Nozzle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A4D773-CA87-39FD-5DB4-027CFD108531}"/>
              </a:ext>
            </a:extLst>
          </p:cNvPr>
          <p:cNvSpPr txBox="1"/>
          <p:nvPr/>
        </p:nvSpPr>
        <p:spPr>
          <a:xfrm>
            <a:off x="348026" y="1158979"/>
            <a:ext cx="11495948" cy="15227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342900" indent="-3429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Gantry machinery rotates 360° about patient allowing Nozzle to deliver radiation </a:t>
            </a:r>
          </a:p>
          <a:p>
            <a:pPr marL="342900" indent="-3429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rotation allows for radiation from all angles to produce a cumulative central treatment </a:t>
            </a: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EF449A60-00BB-613B-50F8-2D484DAEC7A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3402"/>
          <a:stretch>
            <a:fillRect/>
          </a:stretch>
        </p:blipFill>
        <p:spPr>
          <a:xfrm>
            <a:off x="20" y="2241506"/>
            <a:ext cx="12191980" cy="4329111"/>
          </a:xfr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F01B39-33F8-2ECC-47F9-D9DBD8F79050}"/>
              </a:ext>
            </a:extLst>
          </p:cNvPr>
          <p:cNvSpPr txBox="1"/>
          <p:nvPr/>
        </p:nvSpPr>
        <p:spPr>
          <a:xfrm>
            <a:off x="165147" y="6488668"/>
            <a:ext cx="115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[3] </a:t>
            </a:r>
          </a:p>
        </p:txBody>
      </p:sp>
    </p:spTree>
    <p:extLst>
      <p:ext uri="{BB962C8B-B14F-4D97-AF65-F5344CB8AC3E}">
        <p14:creationId xmlns:p14="http://schemas.microsoft.com/office/powerpoint/2010/main" val="38996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BE7E6-E28E-B04C-69B0-F1293FAA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-488599"/>
            <a:ext cx="10082212" cy="1309687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Radiation also applies to healthy tissue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F33EC-EDC5-2764-E062-3E29B8F8A605}"/>
              </a:ext>
            </a:extLst>
          </p:cNvPr>
          <p:cNvSpPr txBox="1"/>
          <p:nvPr/>
        </p:nvSpPr>
        <p:spPr>
          <a:xfrm>
            <a:off x="334961" y="1018993"/>
            <a:ext cx="4759553" cy="51989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8000" indent="-2880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Yellow line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dosage, high at entry and continues past the tumor. </a:t>
            </a:r>
          </a:p>
          <a:p>
            <a:pPr marL="288000" indent="-2880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Dose dealt to healthy tissue is called ‘Low Dose Bath’</a:t>
            </a:r>
          </a:p>
          <a:p>
            <a:pPr marL="288000" indent="-2880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Blue line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proton beam.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deposit most of their energy in a sharp peak called the Bragg peak. </a:t>
            </a:r>
          </a:p>
          <a:p>
            <a:pPr marL="288000" indent="-2880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Reduced Low Dose Bath, PBT is hence superior for treatment where dose needs to be at a minimum</a:t>
            </a:r>
          </a:p>
          <a:p>
            <a:pPr marL="288000" indent="-2880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6C4F49BB-9461-0E01-221E-07F6BA36072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4514" y="914491"/>
            <a:ext cx="6762521" cy="468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794526-3712-D203-D27F-464D28B5C805}"/>
              </a:ext>
            </a:extLst>
          </p:cNvPr>
          <p:cNvSpPr txBox="1"/>
          <p:nvPr/>
        </p:nvSpPr>
        <p:spPr>
          <a:xfrm>
            <a:off x="334964" y="6322423"/>
            <a:ext cx="115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[4]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54526-01F3-8C9D-C400-954DE6E0AA72}"/>
              </a:ext>
            </a:extLst>
          </p:cNvPr>
          <p:cNvSpPr txBox="1"/>
          <p:nvPr/>
        </p:nvSpPr>
        <p:spPr>
          <a:xfrm>
            <a:off x="1132428" y="5793119"/>
            <a:ext cx="11059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High Precision also poses great risk; sharp Bragg peak needs perfect control of the beam…</a:t>
            </a:r>
          </a:p>
        </p:txBody>
      </p:sp>
    </p:spTree>
    <p:extLst>
      <p:ext uri="{BB962C8B-B14F-4D97-AF65-F5344CB8AC3E}">
        <p14:creationId xmlns:p14="http://schemas.microsoft.com/office/powerpoint/2010/main" val="283142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1EE1ED-7530-2F03-9017-A08B3F62C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5" y="333375"/>
            <a:ext cx="8569324" cy="659402"/>
          </a:xfrm>
        </p:spPr>
        <p:txBody>
          <a:bodyPr/>
          <a:lstStyle/>
          <a:p>
            <a:r>
              <a:rPr lang="en-US" dirty="0"/>
              <a:t>Quality Assurance: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07D241-D4BA-4E17-2CB1-55D384D3F8B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4" y="1485958"/>
            <a:ext cx="11447733" cy="46894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Bragg peak position poses challenge: even mm error in precision means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Current QA involves patient specific quality assurance that requires many hours, none that are live and separate from the beam machinery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must independently measure: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Dose (How much radiation?)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Range (depth beam reaches)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Spot position (on X/Y)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Spot size (radius of beam)</a:t>
            </a:r>
          </a:p>
        </p:txBody>
      </p:sp>
      <p:pic>
        <p:nvPicPr>
          <p:cNvPr id="5122" name="Picture 2" descr="Single-Edged Vs. Double-Edged Swords ...">
            <a:extLst>
              <a:ext uri="{FF2B5EF4-FFF2-40B4-BE49-F238E27FC236}">
                <a16:creationId xmlns:a16="http://schemas.microsoft.com/office/drawing/2014/main" id="{C4AF9F7F-3CE9-4A71-E93A-DF418A368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54" y="0"/>
            <a:ext cx="5633720" cy="14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4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E8CFC-72D6-CFB9-E49B-9A3219B54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Brace 3">
            <a:extLst>
              <a:ext uri="{FF2B5EF4-FFF2-40B4-BE49-F238E27FC236}">
                <a16:creationId xmlns:a16="http://schemas.microsoft.com/office/drawing/2014/main" id="{178277EC-13B5-CA34-83B7-D64CD1802AF3}"/>
              </a:ext>
            </a:extLst>
          </p:cNvPr>
          <p:cNvSpPr/>
          <p:nvPr/>
        </p:nvSpPr>
        <p:spPr>
          <a:xfrm>
            <a:off x="5376069" y="335666"/>
            <a:ext cx="6815931" cy="2601451"/>
          </a:xfrm>
          <a:prstGeom prst="bracePair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729C9-EE81-648D-E3B8-6E24248D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QuADProBe</a:t>
            </a:r>
            <a:endParaRPr lang="en-GB" dirty="0"/>
          </a:p>
        </p:txBody>
      </p:sp>
      <p:pic>
        <p:nvPicPr>
          <p:cNvPr id="7" name="Content Placeholder 6" descr="A black box with black rectangular objects&#10;&#10;AI-generated content may be incorrect.">
            <a:extLst>
              <a:ext uri="{FF2B5EF4-FFF2-40B4-BE49-F238E27FC236}">
                <a16:creationId xmlns:a16="http://schemas.microsoft.com/office/drawing/2014/main" id="{4AC4A040-7D2D-BB84-088B-FB0D94FDE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/>
          <a:stretch>
            <a:fillRect/>
          </a:stretch>
        </p:blipFill>
        <p:spPr>
          <a:xfrm rot="16200000">
            <a:off x="1504939" y="701051"/>
            <a:ext cx="4195631" cy="6473987"/>
          </a:xfrm>
        </p:spPr>
      </p:pic>
      <p:pic>
        <p:nvPicPr>
          <p:cNvPr id="6" name="Picture 5" descr="A close-up of a device&#10;&#10;AI-generated content may be incorrect.">
            <a:extLst>
              <a:ext uri="{FF2B5EF4-FFF2-40B4-BE49-F238E27FC236}">
                <a16:creationId xmlns:a16="http://schemas.microsoft.com/office/drawing/2014/main" id="{AE68BA78-9ED6-912B-2A1C-0465D9C7F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19833" r="8238" b="10166"/>
          <a:stretch>
            <a:fillRect/>
          </a:stretch>
        </p:blipFill>
        <p:spPr>
          <a:xfrm>
            <a:off x="9266188" y="3499218"/>
            <a:ext cx="2504895" cy="2718490"/>
          </a:xfrm>
          <a:prstGeom prst="rect">
            <a:avLst/>
          </a:prstGeom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FCE124AB-C56B-583C-1873-74C386E0CB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45" t="8772" r="22745" b="8772"/>
          <a:stretch>
            <a:fillRect/>
          </a:stretch>
        </p:blipFill>
        <p:spPr>
          <a:xfrm>
            <a:off x="7385067" y="911693"/>
            <a:ext cx="2214846" cy="2233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4A4C5A-615A-8342-D542-25B541123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979" y="1235223"/>
            <a:ext cx="2151129" cy="121001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DE7AD7-1691-EC13-11C4-2AF2CEC567D4}"/>
              </a:ext>
            </a:extLst>
          </p:cNvPr>
          <p:cNvCxnSpPr>
            <a:cxnSpLocks/>
          </p:cNvCxnSpPr>
          <p:nvPr/>
        </p:nvCxnSpPr>
        <p:spPr>
          <a:xfrm flipV="1">
            <a:off x="3897630" y="2445234"/>
            <a:ext cx="3348990" cy="9837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CF7BC8-A63A-6BB9-95AB-986019FFB0C6}"/>
              </a:ext>
            </a:extLst>
          </p:cNvPr>
          <p:cNvSpPr txBox="1"/>
          <p:nvPr/>
        </p:nvSpPr>
        <p:spPr>
          <a:xfrm>
            <a:off x="5560231" y="1168146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QuARC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9F786A-185C-92BD-674F-236038330EDD}"/>
              </a:ext>
            </a:extLst>
          </p:cNvPr>
          <p:cNvCxnSpPr>
            <a:cxnSpLocks/>
          </p:cNvCxnSpPr>
          <p:nvPr/>
        </p:nvCxnSpPr>
        <p:spPr>
          <a:xfrm>
            <a:off x="1373305" y="4075188"/>
            <a:ext cx="6982025" cy="10111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C8DD93-B5A8-1782-8D54-90CBB50DE799}"/>
              </a:ext>
            </a:extLst>
          </p:cNvPr>
          <p:cNvSpPr txBox="1"/>
          <p:nvPr/>
        </p:nvSpPr>
        <p:spPr>
          <a:xfrm>
            <a:off x="7815751" y="3938016"/>
            <a:ext cx="1281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SciFi</a:t>
            </a:r>
            <a:endParaRPr lang="en-GB" b="1" dirty="0"/>
          </a:p>
          <a:p>
            <a:r>
              <a:rPr lang="en-GB" b="1" dirty="0"/>
              <a:t>Tracker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C828A-1642-AC6F-8CE1-D0D35EB9774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280534" y="6325751"/>
            <a:ext cx="5616574" cy="366712"/>
          </a:xfrm>
        </p:spPr>
        <p:txBody>
          <a:bodyPr/>
          <a:lstStyle/>
          <a:p>
            <a:pPr>
              <a:defRPr/>
            </a:pPr>
            <a:r>
              <a:rPr lang="en-US" dirty="0"/>
              <a:t>Slide Source: J Bateman, UCL HEP: Proton Beam Therapy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90C43F-F4FC-8B23-E6FC-0525F51B2084}"/>
              </a:ext>
            </a:extLst>
          </p:cNvPr>
          <p:cNvSpPr txBox="1"/>
          <p:nvPr/>
        </p:nvSpPr>
        <p:spPr>
          <a:xfrm>
            <a:off x="2222339" y="1398978"/>
            <a:ext cx="306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Dose &amp;Range Diagnostics</a:t>
            </a:r>
          </a:p>
        </p:txBody>
      </p:sp>
      <p:sp>
        <p:nvSpPr>
          <p:cNvPr id="14" name="Double Brace 13">
            <a:extLst>
              <a:ext uri="{FF2B5EF4-FFF2-40B4-BE49-F238E27FC236}">
                <a16:creationId xmlns:a16="http://schemas.microsoft.com/office/drawing/2014/main" id="{2E0FEFEC-2CFD-A7BE-1FF8-96103B28A3FD}"/>
              </a:ext>
            </a:extLst>
          </p:cNvPr>
          <p:cNvSpPr/>
          <p:nvPr/>
        </p:nvSpPr>
        <p:spPr>
          <a:xfrm>
            <a:off x="7246620" y="3429000"/>
            <a:ext cx="4945380" cy="3263463"/>
          </a:xfrm>
          <a:prstGeom prst="bracePair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E77D57-9F5A-67DC-ED5D-384F76E076C8}"/>
              </a:ext>
            </a:extLst>
          </p:cNvPr>
          <p:cNvSpPr txBox="1"/>
          <p:nvPr/>
        </p:nvSpPr>
        <p:spPr>
          <a:xfrm>
            <a:off x="810228" y="6325751"/>
            <a:ext cx="5470306" cy="36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Spot Size and Position Diagnostics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338DEE5-E41B-FA5B-5DDB-2D879FF4EC9C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4537276" y="5060732"/>
            <a:ext cx="2709344" cy="1461602"/>
          </a:xfrm>
          <a:prstGeom prst="bentConnector3">
            <a:avLst>
              <a:gd name="adj1" fmla="val 90158"/>
            </a:avLst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42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DCC6AE-E1AC-A0DE-5BB2-AD02AFC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927"/>
            <a:ext cx="10627639" cy="118745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QuARC</a:t>
            </a:r>
            <a:r>
              <a:rPr lang="en-US" b="0" dirty="0"/>
              <a:t>- </a:t>
            </a:r>
            <a:r>
              <a:rPr lang="en-GB" b="0" dirty="0"/>
              <a:t>Quality Assurance Range Calorimeter</a:t>
            </a:r>
            <a:endParaRPr lang="en-US" b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6D4911-5C87-D627-4B9C-9D247148E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581896" cy="5397501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en-US" dirty="0"/>
              <a:t>Group produced detector to independently measure Proton beam range.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Stack of Scintillator sheets which photo-luminesce as beam passes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Green PCB housing Photodiodes send light signals to FPGA which converts it to signal at high speed.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Raspberry Pi then writes this to a JSON file.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Have diodes on all 4 sides of the scintillator is also a goal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790DBDE-F592-D99A-6B77-366CC97CAD94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/>
          <a:srcRect l="22745" t="8772" r="22745" b="8772"/>
          <a:stretch>
            <a:fillRect/>
          </a:stretch>
        </p:blipFill>
        <p:spPr>
          <a:xfrm>
            <a:off x="8997543" y="1050824"/>
            <a:ext cx="3058093" cy="308393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99030-2127-8E46-B0BF-561D680A6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18868" y="1666573"/>
            <a:ext cx="4174410" cy="2782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AB4EC2-92B2-F8BD-E5EC-3781B2AB5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357" y="4362928"/>
            <a:ext cx="2781580" cy="156464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90BF22-2025-E1E4-5DF4-57CAED212633}"/>
              </a:ext>
            </a:extLst>
          </p:cNvPr>
          <p:cNvSpPr txBox="1">
            <a:spLocks/>
          </p:cNvSpPr>
          <p:nvPr/>
        </p:nvSpPr>
        <p:spPr>
          <a:xfrm>
            <a:off x="5129561" y="6269194"/>
            <a:ext cx="6709723" cy="3667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Slide Source: J Bateman, UCL HEP: Proton Beam Therapy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4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CL">
  <a:themeElements>
    <a:clrScheme name="Custom 5">
      <a:dk1>
        <a:srgbClr val="000000"/>
      </a:dk1>
      <a:lt1>
        <a:srgbClr val="FFFFFF"/>
      </a:lt1>
      <a:dk2>
        <a:srgbClr val="666666"/>
      </a:dk2>
      <a:lt2>
        <a:srgbClr val="999999"/>
      </a:lt2>
      <a:accent1>
        <a:srgbClr val="500778"/>
      </a:accent1>
      <a:accent2>
        <a:srgbClr val="51C151"/>
      </a:accent2>
      <a:accent3>
        <a:srgbClr val="34C6C6"/>
      </a:accent3>
      <a:accent4>
        <a:srgbClr val="FFCA36"/>
      </a:accent4>
      <a:accent5>
        <a:srgbClr val="AC1459"/>
      </a:accent5>
      <a:accent6>
        <a:srgbClr val="002248"/>
      </a:accent6>
      <a:hlink>
        <a:srgbClr val="0D68CF"/>
      </a:hlink>
      <a:folHlink>
        <a:srgbClr val="0040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L" id="{48691D9B-A82A-1846-B291-BB32894DB667}" vid="{D6F483FC-380F-9E47-B610-3415E0F2F9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4261</TotalTime>
  <Words>1663</Words>
  <Application>Microsoft Macintosh PowerPoint</Application>
  <PresentationFormat>Widescreen</PresentationFormat>
  <Paragraphs>189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Courier New</vt:lpstr>
      <vt:lpstr>Wingdings</vt:lpstr>
      <vt:lpstr>UCL</vt:lpstr>
      <vt:lpstr>Developing a Graphical User Interface for a Proton Beam Therapy Detector</vt:lpstr>
      <vt:lpstr>Aims </vt:lpstr>
      <vt:lpstr>Cancer and its treatment</vt:lpstr>
      <vt:lpstr>Radiotherapy – radiation oncology </vt:lpstr>
      <vt:lpstr>Treatment apparatus– Gantry &amp; Nozzle   </vt:lpstr>
      <vt:lpstr>Radiation also applies to healthy tissue </vt:lpstr>
      <vt:lpstr>Quality Assurance: </vt:lpstr>
      <vt:lpstr>QuADProBe</vt:lpstr>
      <vt:lpstr>The QuARC- Quality Assurance Range Calorimeter</vt:lpstr>
      <vt:lpstr>Project Objective: Live Graphical Bragg Peak Monitoring via Detector </vt:lpstr>
      <vt:lpstr>Current Tasks</vt:lpstr>
      <vt:lpstr>Writing a JSON </vt:lpstr>
      <vt:lpstr>Simulate JSON set</vt:lpstr>
      <vt:lpstr>Visualizing the JSON Set via Python </vt:lpstr>
      <vt:lpstr>Converting to a GUI Web-base </vt:lpstr>
      <vt:lpstr>Main_Index.html </vt:lpstr>
      <vt:lpstr>PowerPoint Presentation</vt:lpstr>
      <vt:lpstr>Script.js – sections 1&amp;2 </vt:lpstr>
      <vt:lpstr>Zoom in of features of script sect 1 &amp; 2</vt:lpstr>
      <vt:lpstr>Script.js parts 3</vt:lpstr>
      <vt:lpstr>Section 3 cont</vt:lpstr>
      <vt:lpstr>Section 4</vt:lpstr>
      <vt:lpstr>Section 4</vt:lpstr>
      <vt:lpstr>Dealing with the timing</vt:lpstr>
      <vt:lpstr>Current Website Function </vt:lpstr>
      <vt:lpstr>ref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Danial Yusuf</dc:creator>
  <cp:lastModifiedBy>Danial Yusuf</cp:lastModifiedBy>
  <cp:revision>8</cp:revision>
  <dcterms:created xsi:type="dcterms:W3CDTF">2025-10-26T15:16:57Z</dcterms:created>
  <dcterms:modified xsi:type="dcterms:W3CDTF">2025-11-19T14:04:04Z</dcterms:modified>
</cp:coreProperties>
</file>