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308" r:id="rId2"/>
    <p:sldId id="1957" r:id="rId3"/>
    <p:sldId id="1958" r:id="rId4"/>
    <p:sldId id="1959" r:id="rId5"/>
    <p:sldId id="1972" r:id="rId6"/>
    <p:sldId id="1961" r:id="rId7"/>
    <p:sldId id="1973" r:id="rId8"/>
    <p:sldId id="1962" r:id="rId9"/>
    <p:sldId id="1974" r:id="rId10"/>
    <p:sldId id="1965" r:id="rId11"/>
    <p:sldId id="1966" r:id="rId12"/>
    <p:sldId id="309" r:id="rId13"/>
    <p:sldId id="310" r:id="rId14"/>
    <p:sldId id="311" r:id="rId15"/>
    <p:sldId id="314" r:id="rId16"/>
    <p:sldId id="313" r:id="rId17"/>
    <p:sldId id="315" r:id="rId18"/>
    <p:sldId id="1956" r:id="rId19"/>
    <p:sldId id="1892" r:id="rId20"/>
    <p:sldId id="316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974366B7-EA54-B34D-B388-327DC4DBB59F}">
          <p14:sldIdLst>
            <p14:sldId id="308"/>
          </p14:sldIdLst>
        </p14:section>
        <p14:section name="Current Work" id="{DBDB0B9E-AEC3-9143-BFB5-8B9F3EC1748F}">
          <p14:sldIdLst>
            <p14:sldId id="1957"/>
            <p14:sldId id="1958"/>
            <p14:sldId id="1959"/>
            <p14:sldId id="1972"/>
            <p14:sldId id="1961"/>
            <p14:sldId id="1973"/>
            <p14:sldId id="1962"/>
            <p14:sldId id="1974"/>
            <p14:sldId id="1965"/>
            <p14:sldId id="1966"/>
          </p14:sldIdLst>
        </p14:section>
        <p14:section name="Background science" id="{B93BB4BD-5040-8D4E-B05F-CCD6C601BCF6}">
          <p14:sldIdLst>
            <p14:sldId id="309"/>
            <p14:sldId id="310"/>
            <p14:sldId id="311"/>
            <p14:sldId id="314"/>
            <p14:sldId id="313"/>
            <p14:sldId id="315"/>
            <p14:sldId id="1956"/>
            <p14:sldId id="1892"/>
            <p14:sldId id="316"/>
          </p14:sldIdLst>
        </p14:section>
        <p14:section name="References" id="{1ADC2DC8-A5C1-DF45-96E2-6566DA77C474}">
          <p14:sldIdLst>
            <p14:sldId id="31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8"/>
    <p:restoredTop sz="94580"/>
  </p:normalViewPr>
  <p:slideViewPr>
    <p:cSldViewPr snapToGrid="0">
      <p:cViewPr>
        <p:scale>
          <a:sx n="90" d="100"/>
          <a:sy n="90" d="100"/>
        </p:scale>
        <p:origin x="10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2:50:28.857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433 499 24575,'0'57'0,"0"-16"0,0 6 0,0 18 0,0 7 0,0-12 0,0 3 0,0 4 0,0-1 0,0 5 0,0 2 0,0 1-984,0-11 1,0 2 0,0 0 0,0-1 0,0 1 983,0-2 0,0-1 0,0 1 0,0-1 0,0-1 0,0 10 0,0-1 0,0-2 0,0-2 165,0 3 0,0-3 0,0-1-165,0-6 0,0-2 0,0 0 0,0-3 0,0-1 0,0-1 503,0 17 0,-2-4-503,1-11 0,0-3 0,0-5 0,-1-4 0,0 27 2510,2-12-2510,0-11 905,0-7-905,0-4 0,0-9 0,0-5 0,0-8 0,1-4 0,1-2 0,2-3 0,1-1 0,1-2 0,1-1 0,-1 0 0,1 0 0,3 0 0,1 0 0,6-1 0,6-4 0,22-4 0,-10 4 0,3-1 0,13 0 0,4 0 0,8 1 0,2 1 0,5 0 0,0-1 0,2 1 0,0 0 0,-2-2 0,1 0 0,0-1 0,1-1 0,-5 0 0,0-1 0,-3 1 0,-1 1 0,-6 0 0,-2 1 0,-6 0 0,-3 1 0,-5 1 0,-2 0 0,30-5 0,-1-1 0,2-4 0,-32 7 0,0 0 0,2 0 0,1 0 0,-1 1 0,0 2 0,2 0 0,0 0 0,-1 1 0,0 1 0,-1 0 0,-2 0 0,31 0 0,-17 2 0,-16 0 0,-15 0 0,-11-1 0,-5-3 0,-4-4 0,-1-6 0,0-15 0,0-20 0,0 12 0,0-4 0,0-11 0,0-4 0,0-6 0,0-2 0,0-5 0,0-2-205,0 21 0,0-1 0,0 1 205,1-3 0,-1 1 0,-1-2 0,-1-1 0,-1-1 0,-2-1 0,0 2 0,-2 0 0,-2 0 0,0 2 0,-1 0 0,-1 1 0,-1 2 0,0 1 0,0 1 0,-4-17 0,1 2 0,2 5 0,1 3 0,1 6 0,1 1 0,1 3 0,1 0 0,2 0 0,2 1 0,-1 1 0,0 2 307,1 3 1,0 1-308,-4-26 0,-3 13 0,0 6 0,0 4 0,1-1 0,-1-1 0,1 1 0,1 5 0,1 1 0,1 3 0,1-3 0,-1-2 0,0 2 0,0 6 0,1 7 0,1 9 0,0 3 0,0 3 0,0 3 0,0 0 0,-2-1 0,-2-1 0,-5-2 0,-8 1 0,-15 1 0,-26 3 0,17 2 0,-4 1 0,-16 0 0,-6 0-401,15 0 0,-2-1 0,-2 0 401,-6-2 0,-2-1 0,-1-1 0,15 0 0,-1-1 0,0-1 0,0-1 0,0-1 0,0 0 0,-1-2 0,1 1 0,0-2 0,1 0 0,-1 0 0,0 0 0,0 1 0,0-1 0,0 2 0,1-1 0,-16-1 0,0 1 0,1 0 0,4 2 0,0 2 0,2 0-33,7 1 1,1 1-1,3 0 33,-10 0 0,5 1 0,14 2 0,5-1 0,-4-1 0,31 1 0,9 0 0,7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2:50:33.235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235 335 24575,'0'43'0,"0"0"0,0 12 0,0 4 0,0-3 0,0 3 0,0 4 0,0 9 0,0 3 0,0 3 0,0-7 0,0 4 0,0 1 0,0 0-911,-1 1 1,-1 0 0,0 1 0,0-2 910,0-5 0,0-1 0,0-1 0,0-1 0,-1 12 0,0-1 0,0-6 350,-1-18 1,0-3-1,0-2-350,1 16 0,0-3 307,0-10 1,0-3-308,0-7 0,2-2 0,0 28 0,1-4 1903,0 3-1903,0 10 36,0-37 0,0 0-36,0 2 0,0 0 0,0-2 0,0 0 0,0 0 0,0-1 0,1 1 0,0 0 0,1 1 0,1-1 0,1 0 0,0-1 0,6 25 0,0-16 0,-2-18 0,1-15 0,0-8 0,2-6 0,1-2 0,1-2 0,1-5 0,1-3 0,-1-5 0,1 1 0,-1-2 0,7-1 0,16 0 0,27-1 0,-16 10 0,6 0 0,14 1 0,4 0 0,-17 2 0,2 1 0,0 1-173,3 0 1,-1 1 0,1 0 172,0 1 0,0 0 0,0 0 0,-4 0 0,-1 0 0,-1 0 0,20 0 0,-2-1 0,-9 0 0,-3-1 0,-11 0 0,-3-1 0,33-5 0,-9-5 0,3-2 0,3-2 258,-37 10 1,0 0-259,39-4 0,-5 1 0,-3 5 0,-2-1 0,-1 3 0,-8 0 0,-11-1 0,-8 3 0,-7 0 0,-1 2 0,0 0 0,0 0 0,-3 0 0,-4 0 0,-6 0 0,-7-1 0,-6-2 0,-3-3 0,-3-7 0,0-7 0,0-9 0,0-6 0,0-11 0,0-9 0,0-13 0,-2-10 0,-2 37 0,0 0 0,-1-3 0,-1 0 0,-2-1 0,0 0 0,0-1 0,0-2 0,-1 0 0,1-1 0,-2 0 0,1 1 0,0 1 0,0 1 0,0 3 0,1 0 0,1 4 0,1 0 0,-4-32 0,1-1 0,2-3 0,-1-1 0,1 1 0,-1 5 0,0 4 0,0 0 0,1-2 0,-1-6 0,-1-3 0,4 36 0,-1 1 0,0-1 0,-1 0 0,0 1 0,-1-1 0,2-2 0,-1 1 0,-1-3 0,0 1 0,0-3 0,0 0 0,1 0 0,0 1 0,-1 3 0,1 1 0,0 2 0,1 2 0,-6-30 0,0 9 0,4 8 0,0 9 0,3 10 0,-1 8 0,2 7 0,0 5 0,1 0 0,1 2 0,1 1 0,0-1 0,1 0 0,-1 1 0,0 1 0,-3 2 0,0 4 0,-1-1 0,-1 3 0,-3 0 0,-6 0 0,-9 0 0,-9 0 0,-10 0 0,-12 0 0,-20 0 0,29 0 0,-4 0 0,-12 0 0,-4 0 0,-11 1 0,-3-2-257,23 0 0,-2-2 1,-1-1 256,-3-1 0,-2-2 0,-1 0 0,-2-1 0,-1 0 0,0-1 0,-3 0 0,-1-1 0,0 1 0,3 2 0,0 0 0,2 1 0,1 1 0,2 1 0,2 0 0,5 0 0,2 1 0,3 1 0,-13-3 0,3 2 0,9 0 0,5 0 0,-18 0 0,24 1 0,14 2 0,10 0 770,3 0-770,3 0 0,4 0 0,3 0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2:50:15.329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312 429 24575,'0'64'0,"0"11"0,0 24 0,0-47 0,0 2 0,0 8 0,0 3 0,0 5 0,0 0 0,0-1 0,0 0 0,0-1 0,0-2 0,0-8 0,0-2 0,0 1 0,1-1 0,0 2 0,1 0 0,0 3 0,0-1 0,0-2 0,0 0 0,1-2 0,-1-1 0,0-2 0,0 0 0,0-1 0,0 0 0,-1 1 0,1 2 0,-2 1 0,0 0 0,0-1 0,0 1 0,-1-3 0,2 0 0,0-1 0,0-2 0,3 49 0,0-8 0,1-7 0,-1-4 0,2 0 0,0 5 0,0-1 0,3-4 0,0-5 0,3 0 0,1 1 0,1 0 0,1-9 0,-1-17 0,-3-14 0,-4-16 0,-1-7 0,-1-5 0,2-4 0,1-3 0,0-1 0,3 0 0,3 0 0,2 0 0,10-5 0,18-3 0,19-5 0,23-1 0,17 1 0,-49 7 0,2 1 0,1 0 0,0 0 0,2 0 0,0 0 0,1-1 0,0-2 0,2 0 0,1-2 0,2 0 0,0 0 0,-1 0 0,0-1 0,-2 1 0,-1-1 0,-2 0 0,-1 0 0,-3 0 0,-2 1 0,45-10 0,-9 6 0,-13 3 0,-8 4 0,-3-1 0,4 0 0,4-2 0,4 1 0,-3 3 0,-4 3 0,-4 3 0,-4 0 0,-1 0 0,0 0 0,0 0 0,1 0 0,-4 0 0,-8 0 0,-4 0 0,-3 1 0,-1 1 0,-6 3 0,-8 0 0,-10 1 0,-9-3 0,-4-4 0,-3-3 0,0-10 0,-2-8 0,0-22 0,0-16 0,0-17 0,0-11 0,-1 2 0,-2-3 0,-4 2 0,-3 5 0,-1 0 0,-1-2 0,3-1 0,0 0 0,0 5 0,2 1 0,1-4 0,3-6 0,2 0 0,-1 5 0,-2 11 0,1 5 0,0-4 0,3-9 0,-3-8 0,0-3 0,-1 7 0,-2 9 0,3 4 0,-2 3 0,0-2 0,0 2 0,-1 7 0,-1 4 0,2 7 0,-2 0 0,-1 2 0,1 3 0,-1 0 0,1 7 0,-2 0 0,-2-3 0,3-2 0,-1-5 0,1 0 0,-1-1 0,-1-2 0,-1-2 0,-1-2 0,2 3 0,1 3 0,0 9 0,2 9 0,-2 6 0,3 9 0,-1 4 0,1 3 0,-1 5 0,-1 2 0,-1 2 0,-7-2 0,-6 0 0,-7-2 0,-5 1 0,-6 1 0,-8 1 0,-10 2 0,-12-1 0,-9-2 0,-13-3 0,38 2 0,-3-2 0,-9 0 0,-4-1 0,-12-1 0,-5 0 0,-11-2 0,-4 0 0,32 5 0,0-1 0,-1 0 0,-1 1 0,0-1 0,0 1 0,-32-1 0,1 1 0,6 3 0,1 0 0,6-1 0,3 2 0,10 0 0,4 2 0,6-1 0,3 0 0,8 0 0,1 0 0,-43 0 0,8 0 0,7 0 0,1 0 0,-3 3 0,5 0 0,13 3 0,19 0 0,19-1 0,15-1 0,12 2 0,11 6 0,16 10 0,22 24 0,11 10 0,0 4 0,-9-5 0,-17-15 0,-6-4 0,-6-4 0,-5-2 0,-2-2 0,-3-1 0,-1 4 0,1 0 0,-1 4 0,-2 0 0,0-7 0,-2-13 0,-21-37 0,14 12 0,-16-22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2:50:17.712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1 1 24575,'0'24'0,"0"13"0,0 41 0,0-27 0,0 4 0,0 15 0,0 4 0,0 7 0,0 3 0,0 14 0,0 2 0,0-32 0,0 1 0,0-2 0,0 27 0,0-4 0,0-11 0,0-6 0,0-20 0,0-3 0,0 42 0,0-7 0,0-2 0,0-7 0,0-4 0,0-2 0,0-6 0,0-4 0,0-9 0,0-6 0,0-3 0,0 0 0,0 0 0,0 0 0,0 0 0,0-2 0,0-1 0,2-2 0,0-1 0,1 2 0,1 1 0,-1 3 0,2 0 0,0 0 0,-1 4 0,1 4 0,0 3 0,0 3 0,2-5 0,-1-7 0,-1-5 0,1-6 0,-1 3 0,1-1 0,-2-2 0,1-2 0,-1-3 0,-1-3 0,1-2 0,-2-2 0,1-1 0,-1 4 0,-2 1 0,2-1 0,0-3 0,1-5 0,-1-6 0,-2-4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2:50:19.545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1 97 24575,'21'0'0,"17"0"0,24 0 0,26 0 0,-36 0 0,1 0 0,2 0 0,0 0 0,-2-1 0,-1-1 0,46-1 0,-10-3 0,-3-3 0,-1 2 0,0-2 0,1 1 0,-2 1 0,1 1 0,4 0 0,-1 2 0,-3 1 0,-9 2 0,-13 1 0,-7 0 0,-5 0 0,-2 0 0,2 0 0,4 0 0,3 0 0,6 0 0,2 0 0,4 0 0,-2 0 0,1 0 0,-5 0 0,-5 0 0,-4 0 0,-3 2 0,3 1 0,4 0 0,0 1 0,-2-1 0,-4 0 0,1 2 0,2 1 0,2 0 0,2 2 0,-4-3 0,-7-1 0,-4-1 0,-3-3 0,1 2 0,-1 1 0,-5 0 0,-6-1 0,-3-2 0,0 0 0,0 0 0,0 0 0,-3 0 0,-4 0 0,-4 0 0,-5 0 0,-4 2 0,0 0 0,-3-3 0,-10-38 0,5 26 0,-8-27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2:50:21.862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347 3485 24575,'0'-11'0,"0"-3"0,-2-4 0,0-8 0,-1-10 0,1-28 0,2-20 0,0-12 0,-1-1 0,-2 17 0,0 5 0,-3 6 0,1 2 0,0 3 0,-3 1 0,-1-1 0,-4 3 0,0-2 0,-2 3 0,-1 1 0,-1-1 0,-3 1 0,2-4 0,-1-3 0,2-2 0,0-1 0,-1 2 0,3-4 0,2-2 0,2 0 0,4 2 0,-1 6 0,2 1 0,3 1 0,-2 5 0,2 1 0,0 4 0,1 4 0,2 1 0,0 0 0,0 0 0,0-4 0,0-2 0,0-3 0,0-3 0,0-5 0,0-3 0,0-2 0,0 1 0,0 5 0,0 7 0,0 4 0,-2 3 0,-1 4 0,-3 1 0,1 6 0,1 3 0,0 7 0,1 5 0,1 3 0,0 3 0,2 3 0,-1 3 0,-2 3 0,1 5 0,1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2:50:24.167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3323 57 24575,'-18'0'0,"-15"0"0,-26 0 0,-17 0 0,-8 0 0,-2 0 0,5 0 0,-6 0 0,0 2 0,7 0 0,7 4 0,8 3 0,-1 0 0,1 2 0,-1 0 0,4 0 0,3-2 0,2-4 0,2-2 0,-6-3 0,0 0 0,-1 0 0,4 0 0,4 0 0,4 0 0,3 2 0,1 1 0,3 0 0,3-1 0,2-2 0,1 0 0,-3 0 0,-7 0 0,-3 0 0,0 0 0,0 0 0,2 0 0,-2-2 0,0-2 0,3-1 0,0-1 0,4 1 0,0-3 0,0 2 0,0-1 0,0 2 0,0 1 0,3-2 0,1 0 0,2-3 0,2 0 0,-1 0 0,3 0 0,1 0 0,1-1 0,-1 3 0,-1 0 0,-1 2 0,4 2 0,1 0 0,4 3 0,2 0 0,-1 0 0,5 0 0,2 0 0,3 0 0,3 0 0,-1 0 0,-2 0 0,-1 0 0,0 0 0,-1 0 0,2 0 0,3 0 0,-2 0 0,1 0 0,0 0 0,-2 0 0,7 0 0,17 0 0,-5 0 0,11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5T23:10:17.740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245 406 24575,'0'41'0,"0"17"0,0 31 0,0-36 0,0 0 0,-1 1 0,-1-2 0,-5 47 0,0-11 0,-1-1 0,2 5 0,0 4 0,-4 3 0,3-7 0,0-8 0,4-3 0,3-5 0,0 6 0,0 5 0,0 6 0,0 6 0,0 1 0,0-49 0,0 0 0,0 1 0,0 0 0,0 3 0,0 0 0,0 3 0,0 1 0,0 3 0,0 0 0,-1 1 0,0-1 0,0-2 0,-1-1 0,0-1 0,0-2 0,0-6 0,-1 0 0,-1 39 0,1-10 0,-2-11 0,1-7 0,1-9 0,-2-7 0,-1-6 0,1-1 0,-1 0 0,2 2 0,0 4 0,-1 4 0,0 1 0,-1-1 0,2-5 0,1-8 0,1-6 0,2-9 0,2-8 0,4-5 0,13-4 0,48-2 0,-14-1 0,7 0 0,15 0 0,4 0 0,13 0 0,3 0 0,1-2 0,1-1 0,-31-1 0,1 0 0,0-1 0,32-3 0,-1-2 0,-2 0 0,-2-1 0,-6 0 0,0 0 0,-3-1 0,0 0 0,-3-1 0,-1-1 0,-8-2 0,-2 1 0,-9 1 0,-3 0 0,38-11 0,-17 2 0,-4 4 0,-2-1 0,-5 2 0,-10 5 0,-18 2 0,-13 4 0,-4 2 0,1-2 0,8 0 0,4 1 0,-1-1 0,-6 3 0,-11-1 0,-7 2 0,-6-1 0,-4-3 0,0-1 0,-1-5 0,-1-6 0,0-35 0,0-2 0,0-10 0,0 0 0,0-6 0,0-5-429,0 5 0,0-5 0,0-1 0,0-1 429,0-4 0,0 0 0,0-1 0,0 0 0,0 2 0,0 0 0,0 1 0,0 2-201,0-16 1,0 2-1,0 4 201,0 12 0,0 3 0,0 2 0,0-24 0,0 4 0,0 17 0,0 3 0,0 9 0,0 2 0,-1 10 0,-1 2 0,-5-42 1661,-3 6-1661,-2-4 657,-1-9-657,7 47 0,-1-1 0,1-1 0,-1 1 0,0 0 0,0 1 0,-1 1 0,1 0 0,-8-44 0,2 9 0,3 12 0,1 16 0,0 13 0,-1 15 0,-1 11 0,-1 8 0,-2 8 0,-4-1 0,-7-2 0,-11-3 0,-11-3 0,-9 3 0,-8 2 0,-8 3 0,-6 3 0,-5 0 0,-5 4 0,-4 7 0,38-1 0,-2 3 0,-11 4 0,-4 3 0,-14 3 0,-4 3 0,20-5 0,-3 1 0,-1 0-318,-7 2 1,-1 0 0,-1 0 317,0 0 0,-1 0 0,1 0 0,0-1 0,0-1 0,1-1 0,6-3 0,1 0 0,3-2 0,-23 5 0,5-1 0,15-4 0,6 0 0,-22 6 0,42-6 0,27-6 0,14-6 0,5-1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6T12:25:12.411"/>
    </inkml:context>
    <inkml:brush xml:id="br0">
      <inkml:brushProperty name="width" value="0.1" units="cm"/>
      <inkml:brushProperty name="height" value="0.1" units="cm"/>
      <inkml:brushProperty name="color" value="#FE29BC"/>
    </inkml:brush>
  </inkml:definitions>
  <inkml:trace contextRef="#ctx0" brushRef="#br0">1773 148 24575,'40'0'0,"4"0"0,13 0 0,18 8 0,2 14 0,-24 1 0,1 7 0,-2 4 0,-1 3 0,-2 1 0,-2 1 0,-2-1 0,-2-1 0,24 24 0,3-1 0,1-1 0,3 1 0,-3 0 0,-2 1 0,-9-2 0,-7 0 0,-5 1 0,-5 0 0,-2 0 0,-2-1 0,-3 0 0,0 4 0,-1 3 0,0 4 0,1 5 0,1 8 0,1 9 0,-20-42 0,-1 1 0,0 1 0,-2 1 0,1 1 0,-3 1 0,-1 2 0,-1 0 0,-1 0 0,-1 0 0,-3 0 0,-1-1 0,-1-1 0,-2-2 0,0-2 0,-1-1 0,-1 47 0,0-1 0,0 0 0,0-46 0,0 0 0,0 2 0,0-1 0,-2 1 0,-2 0 0,-1 2 0,-2 1 0,-3 0 0,-3-1 0,-2-1 0,-1 0 0,0-3 0,-1 0 0,-17 38 0,2-13 0,0-8 0,-2-8 0,1-7 0,-2-4 0,-2-3 0,-2-4 0,-4 0 0,-3 3 0,-9 3 0,-4 2 0,-3-2 0,-2-5 0,1-5 0,-3-2 0,-3-2 0,-5-3 0,0-4 0,-4-2 0,-5 0 0,0-3 0,-8 1 0,-1-3 0,0-1 0,1 3 0,4-2 0,-2-2 0,-2-4 0,-1-5 0,1-1 0,5-1 0,8-1 0,5-2 0,3-2 0,3-1 0,3 0 0,4 0 0,4 0 0,3-2 0,1-3 0,4-5 0,2-5 0,-2-4 0,2-2 0,1-3 0,1-5 0,5-3 0,2-5 0,1-5 0,1-4 0,-4-8 0,0-4 0,1-2 0,3-5 0,3 2 0,2 0 0,6 4 0,4 3 0,6 0 0,3 1 0,-1-1 0,4 0 0,0 0 0,0 0 0,-1 0 0,-2-3 0,2-5 0,1-3 0,1-2 0,2-2 0,-1 1 0,3-2 0,1-2 0,2-1 0,0 2 0,0 5 0,0 6 0,0 2 0,0-1 0,0-4 0,3-2 0,2 0 0,3 3 0,2 5 0,-1 6 0,-2 4 0,1 4 0,0 4 0,2-1 0,1-4 0,2-6 0,2-9 0,3-6 0,2-3 0,0 3 0,3 2 0,0 3 0,-1-2 0,1 1 0,0-1 0,2-5 0,4-2 0,4-4 0,1 3 0,-2 4 0,-5 8 0,0 4 0,-2 4 0,-1 9 0,-1 5 0,-3 5 0,2 0 0,4-2 0,2-4 0,3 0 0,-1 2 0,-3 4 0,0 3 0,-1 0 0,2 1 0,0 0 0,1-2 0,0 2 0,1 1 0,-2 0 0,0 8 0,-4 5 0,-4 6 0,-5 4 0,-6 1 0,-3-1 0,2-2 0,5-5 0,9-8 0,13-11 0,11-7 0,7-3 0,-1 6 0,-11 12 0,-11 10 0,-9 10 0,-7 2 0,-5 2 0,-2 3 0,-3 5 0,-1 1 0,0 1 0,0 1 0,1-1 0,1 2 0,0-2 0,1-3 0,0-2 0,0-3 0,0 1 0,0 1 0,1-1 0,2 0 0,0 0 0,1 1 0,-2-2 0,1 0 0,-1-1 0,1-2 0,-1 0 0,0 0 0,0 0 0,-1 0 0,1 0 0,-2 2 0,-4 0 0,-9-9 0,4 7 0,-5-9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1B56A-F255-4E40-B654-2EF0B71BBA9C}" type="datetimeFigureOut">
              <a:rPr lang="en-US" smtClean="0"/>
              <a:t>11/23/25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41C3F-FFAF-C943-B0A5-BC8068CA5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5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85796-0B20-10C5-6D99-97337EDBA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785F2D-10C0-A806-EE6A-C7FDC47434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1A268D-6D03-8FCD-3131-4B55C4AA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presentation updates on code work primarily.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02D3C-4422-ED46-7FDC-D262FF982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9AABB-09CA-3946-92C7-908A31EE8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27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1051817"/>
            <a:ext cx="11522073" cy="9366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39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7211370-1E99-8161-DB79-2B86F1DF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8569325" cy="115093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BA58812-E39D-0978-2EE9-4D69190A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808163"/>
            <a:ext cx="8569324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F935D9BA-7793-6761-1BA4-70A2A2C3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528887"/>
            <a:ext cx="8569323" cy="39608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981075"/>
            <a:ext cx="5616574" cy="949324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8594C8E-C0A5-168D-BB43-9FB8A8FE3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2168525"/>
            <a:ext cx="5616574" cy="4321175"/>
          </a:xfrm>
        </p:spPr>
        <p:txBody>
          <a:bodyPr>
            <a:noAutofit/>
          </a:bodyPr>
          <a:lstStyle>
            <a:lvl1pPr>
              <a:spcAft>
                <a:spcPts val="800"/>
              </a:spcAft>
              <a:buSzPct val="120000"/>
              <a:defRPr/>
            </a:lvl1pPr>
            <a:lvl2pPr>
              <a:spcAft>
                <a:spcPts val="800"/>
              </a:spcAft>
              <a:buSzPct val="120000"/>
              <a:defRPr/>
            </a:lvl2pPr>
            <a:lvl3pPr>
              <a:spcAft>
                <a:spcPts val="800"/>
              </a:spcAft>
              <a:buSzPct val="120000"/>
              <a:defRPr/>
            </a:lvl3pPr>
            <a:lvl4pPr>
              <a:spcAft>
                <a:spcPts val="800"/>
              </a:spcAft>
              <a:buSzPct val="120000"/>
              <a:defRPr/>
            </a:lvl4pPr>
            <a:lvl5pPr>
              <a:spcAft>
                <a:spcPts val="800"/>
              </a:spcAft>
              <a:buSzPct val="120000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8A3147D6-EDA8-BE00-EEB7-F0686812108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2" y="368300"/>
            <a:ext cx="5616575" cy="612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10082212" cy="1309687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168524"/>
            <a:ext cx="5616575" cy="43211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2168526"/>
            <a:ext cx="5616574" cy="432117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 with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7211370-1E99-8161-DB79-2B86F1DF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1BA58812-E39D-0978-2EE9-4D69190A4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808163"/>
            <a:ext cx="5616574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F935D9BA-7793-6761-1BA4-70A2A2C3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5" y="2528887"/>
            <a:ext cx="5616574" cy="39608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682CE27D-D5E9-42F3-A233-4BD775E0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808163"/>
            <a:ext cx="5616573" cy="43338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5A01543D-1A31-EE59-5061-04BEE86E3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528888"/>
            <a:ext cx="5616573" cy="39608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593">
          <p15:clr>
            <a:srgbClr val="FBAE40"/>
          </p15:clr>
        </p15:guide>
        <p15:guide id="2" orient="horz" pos="41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 text block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4329113"/>
            <a:ext cx="5616575" cy="180022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253490A-8F1F-CE73-096B-3B282444FD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4964" y="1989138"/>
            <a:ext cx="5616574" cy="1979611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4329113"/>
            <a:ext cx="5616574" cy="18002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86B6C8-A31E-F450-9219-32CAE0F32F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0463" y="1989138"/>
            <a:ext cx="5616574" cy="1979611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3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 text block with images an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752E9F7A-FD90-4F0B-C3F6-4F4EC1D8E51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86126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D62F935-4C45-1CBE-46E2-DAB920FE6EF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3887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410B8F06-0C45-11B8-93D4-A87F53DC361E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404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ED6E8852-70DE-B671-D25B-DCA54E823B6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B4C9CC2-ECED-1363-E1F0-1699C8AEB18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90038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 text block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4349676"/>
            <a:ext cx="2665412" cy="2160587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7E1EFD4-4E01-30C5-203A-017E32C453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752E9F7A-FD90-4F0B-C3F6-4F4EC1D8E51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286126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D62F935-4C45-1CBE-46E2-DAB920FE6EF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3887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410B8F06-0C45-11B8-93D4-A87F53DC361E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240463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ED6E8852-70DE-B671-D25B-DCA54E823B6C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6" y="4349677"/>
            <a:ext cx="2665412" cy="2160586"/>
          </a:xfrm>
        </p:spPr>
        <p:txBody>
          <a:bodyPr>
            <a:noAutofit/>
          </a:bodyPr>
          <a:lstStyle>
            <a:lvl1pPr marL="180000" indent="-180000">
              <a:lnSpc>
                <a:spcPts val="1800"/>
              </a:lnSpc>
              <a:defRPr sz="1400"/>
            </a:lvl1pPr>
            <a:lvl2pPr marL="360000" indent="-180000">
              <a:lnSpc>
                <a:spcPts val="1800"/>
              </a:lnSpc>
              <a:defRPr sz="1400"/>
            </a:lvl2pPr>
            <a:lvl3pPr marL="540000" indent="-180000">
              <a:lnSpc>
                <a:spcPts val="1800"/>
              </a:lnSpc>
              <a:defRPr sz="1400"/>
            </a:lvl3pPr>
            <a:lvl4pPr marL="720000" indent="-180000">
              <a:lnSpc>
                <a:spcPts val="1800"/>
              </a:lnSpc>
              <a:defRPr sz="1400"/>
            </a:lvl4pPr>
            <a:lvl5pPr marL="900000" indent="-180000">
              <a:lnSpc>
                <a:spcPts val="18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B4C9CC2-ECED-1363-E1F0-1699C8AEB18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190038" y="1989138"/>
            <a:ext cx="2665412" cy="1979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 text block with intro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09A0109-E9EF-CD80-D15A-01C95DE8ED2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1CC096ED-A50C-FAC5-A370-9D64273E9184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2404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081FA143-C6F9-1BFE-9474-F78A38DFC2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191624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4 column text block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0AB17FA8-7181-A78B-586A-C91BACDCA3DC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3349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2D11C6D2-34FB-1D8B-E178-DC2FF71831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2877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313FBB65-10E9-E9EB-2104-DE6B52C991EE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4046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6E3C3E6-77DF-29A2-0816-CA18DF5988C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9193213" y="1989138"/>
            <a:ext cx="2665412" cy="4521125"/>
          </a:xfrm>
          <a:solidFill>
            <a:schemeClr val="bg2">
              <a:alpha val="20000"/>
            </a:schemeClr>
          </a:solidFill>
        </p:spPr>
        <p:txBody>
          <a:bodyPr lIns="108000" tIns="108000" rIns="108000">
            <a:noAutofit/>
          </a:bodyPr>
          <a:lstStyle>
            <a:lvl1pPr marL="180000" indent="-180000">
              <a:lnSpc>
                <a:spcPts val="1800"/>
              </a:lnSpc>
              <a:buClr>
                <a:schemeClr val="tx1"/>
              </a:buClr>
              <a:defRPr sz="1400"/>
            </a:lvl1pPr>
            <a:lvl2pPr marL="360000" indent="-180000">
              <a:lnSpc>
                <a:spcPts val="1800"/>
              </a:lnSpc>
              <a:buClr>
                <a:schemeClr val="tx1"/>
              </a:buClr>
              <a:defRPr sz="1400"/>
            </a:lvl2pPr>
            <a:lvl3pPr marL="540000" indent="-180000">
              <a:lnSpc>
                <a:spcPts val="1800"/>
              </a:lnSpc>
              <a:buClr>
                <a:schemeClr val="tx1"/>
              </a:buClr>
              <a:defRPr sz="1400"/>
            </a:lvl3pPr>
            <a:lvl4pPr marL="720000" indent="-180000">
              <a:lnSpc>
                <a:spcPts val="1800"/>
              </a:lnSpc>
              <a:buClr>
                <a:schemeClr val="tx1"/>
              </a:buClr>
              <a:defRPr sz="1400"/>
            </a:lvl4pPr>
            <a:lvl5pPr marL="900000" indent="-180000">
              <a:lnSpc>
                <a:spcPts val="1800"/>
              </a:lnSpc>
              <a:buClr>
                <a:schemeClr val="tx1"/>
              </a:buCl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 with 2 line heading and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50937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1EB06B1E-F3BA-A059-E5F6-9DFED7A4E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989138"/>
            <a:ext cx="2662238" cy="45211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8C6FDD5-50BF-C571-F98C-CCE13E0D8D3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3287713" y="1989138"/>
            <a:ext cx="8569325" cy="45005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27970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2 line heading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620713"/>
            <a:ext cx="8569324" cy="9366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9B2B995B-DEF8-013B-3199-AE984F4AD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808163"/>
            <a:ext cx="11522074" cy="4333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9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39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ble with 1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728663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8C6FDD5-50BF-C571-F98C-CCE13E0D8D38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334963" y="1808162"/>
            <a:ext cx="11522075" cy="468153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val="25868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- Blank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ummary with 2 column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57225"/>
            <a:ext cx="10082212" cy="1187450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99661"/>
            <a:ext cx="5616575" cy="1800225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9599E359-8C92-A9A0-4197-2C77CC16F0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40465" y="2097088"/>
            <a:ext cx="5616574" cy="1763713"/>
          </a:xfrm>
        </p:spPr>
        <p:txBody>
          <a:bodyPr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US" dirty="0"/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A4089168-FB11-C7E0-2BAD-FE5E559991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3943804"/>
            <a:ext cx="12192000" cy="29141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  <p15:guide id="2" orient="horz" pos="9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 Bateman, UCL HEP: Proton Beam Therapy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30/10/2024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5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 Bateman, UCL HEP: Proton Beam Therapy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30/10/2024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1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103714CA-C107-6C53-164B-7684E018B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333375"/>
            <a:ext cx="8569324" cy="14747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5396710A-F47F-FE8D-FAAA-437C5A068FF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168525"/>
            <a:ext cx="12192000" cy="4689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21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1 line heading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FC0AD74-C15A-D552-5F46-8E8DB0738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4" y="1339850"/>
            <a:ext cx="11522073" cy="93662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521BC464-310B-87ED-232E-CEE156B33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087436"/>
            <a:ext cx="10082212" cy="43338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03228F18-FACD-6E7A-43B3-6B6897DA7EB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2528889"/>
            <a:ext cx="12192000" cy="43291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3" orient="horz" pos="1593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13">
          <p15:clr>
            <a:srgbClr val="FBAE40"/>
          </p15:clr>
        </p15:guide>
        <p15:guide id="6" orient="horz" pos="39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- 5 line heading no imag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168525"/>
            <a:ext cx="10082212" cy="25558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- 2 line heading with sub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808163"/>
            <a:ext cx="10082212" cy="136842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F8EFF3E7-4A9D-3BE1-EB38-6D9285B1F2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34963" y="3429000"/>
            <a:ext cx="10082212" cy="62116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5 line heading no image TH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2168525"/>
            <a:ext cx="5616575" cy="25558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2197F3-A6FB-C4AC-19FC-8106C68E49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951539" cy="6858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2 line heading with subheading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9EE1035-3964-BA7F-9F31-C7A0AD8E2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1808163"/>
            <a:ext cx="5616574" cy="1368424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F8EFF3E7-4A9D-3BE1-EB38-6D9285B1F26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240462" y="3429000"/>
            <a:ext cx="5616575" cy="62116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E8782B-5FEC-1BC9-2FDE-B1CE72DCDF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51538" cy="6858000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Tx/>
              <a:buNone/>
              <a:tabLst/>
              <a:defRPr/>
            </a:pPr>
            <a:r>
              <a:rPr lang="en-GB" dirty="0"/>
              <a:t>Click icon to add picture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14763EF-7D37-173D-C426-E02F3191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620712"/>
            <a:ext cx="8569325" cy="1309687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4DF7C209-22A4-AA9A-CF62-77EB4E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168524"/>
            <a:ext cx="8569325" cy="43211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UCL logo">
            <a:extLst>
              <a:ext uri="{FF2B5EF4-FFF2-40B4-BE49-F238E27FC236}">
                <a16:creationId xmlns:a16="http://schemas.microsoft.com/office/drawing/2014/main" id="{3C47E006-8388-F17F-B297-962DCBD05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9582" y="368300"/>
            <a:ext cx="1217456" cy="360000"/>
            <a:chOff x="10639582" y="368300"/>
            <a:chExt cx="1217456" cy="36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17FD2A-867D-23BE-1947-A6ACDFBD1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639582" y="368300"/>
              <a:ext cx="121745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05EA9A-2D49-AC77-1743-E08C5BB86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639583" y="368300"/>
              <a:ext cx="1217455" cy="360000"/>
            </a:xfrm>
            <a:prstGeom prst="rect">
              <a:avLst/>
            </a:prstGeom>
          </p:spPr>
        </p:pic>
      </p:grpSp>
      <p:sp>
        <p:nvSpPr>
          <p:cNvPr id="19" name="Title Placeholder">
            <a:extLst>
              <a:ext uri="{FF2B5EF4-FFF2-40B4-BE49-F238E27FC236}">
                <a16:creationId xmlns:a16="http://schemas.microsoft.com/office/drawing/2014/main" id="{B6F3C59E-C6F9-D65B-EFEB-6F353BCA27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4963" y="620713"/>
            <a:ext cx="10082213" cy="1187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7155DF5-BC25-EA32-D065-A9303BA1C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168525"/>
            <a:ext cx="11522074" cy="39608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Date Placeholder">
            <a:extLst>
              <a:ext uri="{FF2B5EF4-FFF2-40B4-BE49-F238E27FC236}">
                <a16:creationId xmlns:a16="http://schemas.microsoft.com/office/drawing/2014/main" id="{B0AE195F-3926-B2DD-F9A1-E44FA0305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130925"/>
            <a:ext cx="266541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49B26A44-4973-4D9C-D6C6-458A42FD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87712" y="6129339"/>
            <a:ext cx="2663825" cy="3667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06BAB5-F73F-C14E-A646-5D141EEE45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008AFCD7-DE5B-8EF6-5F99-0F9545902D3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240463" y="6129338"/>
            <a:ext cx="5616574" cy="3667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0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8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6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64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52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40000" indent="-288000" algn="l" defTabSz="914400" rtl="0" eaLnBrk="1" latinLnBrk="0" hangingPunct="1">
        <a:lnSpc>
          <a:spcPts val="2400"/>
        </a:lnSpc>
        <a:spcBef>
          <a:spcPts val="400"/>
        </a:spcBef>
        <a:spcAft>
          <a:spcPts val="800"/>
        </a:spcAft>
        <a:buClr>
          <a:schemeClr val="tx2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9" orient="horz" pos="2160">
          <p15:clr>
            <a:srgbClr val="F26B43"/>
          </p15:clr>
        </p15:guide>
        <p15:guide id="30" pos="3840">
          <p15:clr>
            <a:srgbClr val="F26B43"/>
          </p15:clr>
        </p15:guide>
        <p15:guide id="31" orient="horz" pos="232">
          <p15:clr>
            <a:srgbClr val="F26B43"/>
          </p15:clr>
        </p15:guide>
        <p15:guide id="32" orient="horz" pos="4088">
          <p15:clr>
            <a:srgbClr val="F26B43"/>
          </p15:clr>
        </p15:guide>
        <p15:guide id="33" orient="horz" pos="2954">
          <p15:clr>
            <a:srgbClr val="F26B43"/>
          </p15:clr>
        </p15:guide>
        <p15:guide id="34" pos="7469">
          <p15:clr>
            <a:srgbClr val="F26B43"/>
          </p15:clr>
        </p15:guide>
        <p15:guide id="35" pos="3749">
          <p15:clr>
            <a:srgbClr val="F26B43"/>
          </p15:clr>
        </p15:guide>
        <p15:guide id="36" pos="4679">
          <p15:clr>
            <a:srgbClr val="F26B43"/>
          </p15:clr>
        </p15:guide>
        <p15:guide id="37" orient="horz" pos="2047">
          <p15:clr>
            <a:srgbClr val="F26B43"/>
          </p15:clr>
        </p15:guide>
        <p15:guide id="38" orient="horz" pos="1366">
          <p15:clr>
            <a:srgbClr val="F26B43"/>
          </p15:clr>
        </p15:guide>
        <p15:guide id="39" pos="5790">
          <p15:clr>
            <a:srgbClr val="F26B43"/>
          </p15:clr>
        </p15:guide>
        <p15:guide id="40" orient="horz" pos="459">
          <p15:clr>
            <a:srgbClr val="F26B43"/>
          </p15:clr>
        </p15:guide>
        <p15:guide id="41" orient="horz" pos="3861">
          <p15:clr>
            <a:srgbClr val="F26B43"/>
          </p15:clr>
        </p15:guide>
        <p15:guide id="42" pos="211">
          <p15:clr>
            <a:srgbClr val="F26B43"/>
          </p15:clr>
        </p15:guide>
        <p15:guide id="43" orient="horz" pos="1139">
          <p15:clr>
            <a:srgbClr val="F26B43"/>
          </p15:clr>
        </p15:guide>
        <p15:guide id="44" orient="horz" pos="3181">
          <p15:clr>
            <a:srgbClr val="F26B43"/>
          </p15:clr>
        </p15:guide>
        <p15:guide id="45" orient="horz" pos="391">
          <p15:clr>
            <a:srgbClr val="F26B43"/>
          </p15:clr>
        </p15:guide>
        <p15:guide id="46" pos="4861">
          <p15:clr>
            <a:srgbClr val="F26B43"/>
          </p15:clr>
        </p15:guide>
        <p15:guide id="47" pos="5609">
          <p15:clr>
            <a:srgbClr val="F26B43"/>
          </p15:clr>
        </p15:guide>
        <p15:guide id="48" pos="3931">
          <p15:clr>
            <a:srgbClr val="F26B43"/>
          </p15:clr>
        </p15:guide>
        <p15:guide id="49" pos="6562">
          <p15:clr>
            <a:srgbClr val="F26B43"/>
          </p15:clr>
        </p15:guide>
        <p15:guide id="50" pos="6743">
          <p15:clr>
            <a:srgbClr val="F26B43"/>
          </p15:clr>
        </p15:guide>
        <p15:guide id="51" pos="3001">
          <p15:clr>
            <a:srgbClr val="F26B43"/>
          </p15:clr>
        </p15:guide>
        <p15:guide id="52" pos="2819">
          <p15:clr>
            <a:srgbClr val="F26B43"/>
          </p15:clr>
        </p15:guide>
        <p15:guide id="53" pos="2071">
          <p15:clr>
            <a:srgbClr val="F26B43"/>
          </p15:clr>
        </p15:guide>
        <p15:guide id="54" pos="1890">
          <p15:clr>
            <a:srgbClr val="F26B43"/>
          </p15:clr>
        </p15:guide>
        <p15:guide id="55" pos="1118">
          <p15:clr>
            <a:srgbClr val="F26B43"/>
          </p15:clr>
        </p15:guide>
        <p15:guide id="56" pos="937">
          <p15:clr>
            <a:srgbClr val="F26B43"/>
          </p15:clr>
        </p15:guide>
        <p15:guide id="57" orient="horz" pos="227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cology.ox.ac.uk/research/research-groups/vallis-group" TargetMode="External"/><Relationship Id="rId2" Type="http://schemas.openxmlformats.org/officeDocument/2006/relationships/hyperlink" Target="https://www.particle.or.jp/hirtjapan/en/what/difference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hep.ucl.ac.uk/pbt/wikiData/presentations/2024/SJ_PTCOG_QuADProBe_2024-06-12.pdf" TargetMode="External"/><Relationship Id="rId4" Type="http://schemas.openxmlformats.org/officeDocument/2006/relationships/hyperlink" Target="http://thefarbercenter.com/blog/wp-content/uploads/2011/10/linac-room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6.xml"/><Relationship Id="rId1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17" Type="http://schemas.openxmlformats.org/officeDocument/2006/relationships/customXml" Target="../ink/ink8.xml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freecodecamp.org/learn/responsive-web-design/basic-html-and-html5/introduction-to-html5-elements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7074-5EB9-77E4-CB90-C5AAB5902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45F2-109E-022A-C715-41DB2CDB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368301"/>
            <a:ext cx="10449150" cy="1150938"/>
          </a:xfrm>
        </p:spPr>
        <p:txBody>
          <a:bodyPr anchor="t">
            <a:normAutofit/>
          </a:bodyPr>
          <a:lstStyle/>
          <a:p>
            <a:r>
              <a:rPr lang="en-US" dirty="0"/>
              <a:t>Developing a Graphical User Interface for a Proton Beam Therapy Detector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B46A5A-8E24-C8D7-C4DC-CEDF0E7C5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6056313"/>
            <a:ext cx="10616321" cy="433386"/>
          </a:xfrm>
        </p:spPr>
        <p:txBody>
          <a:bodyPr/>
          <a:lstStyle/>
          <a:p>
            <a:r>
              <a:rPr lang="en-US" sz="1800" dirty="0"/>
              <a:t>Supervisor: Prof Simon Jolly, HEP PBT Group UCL</a:t>
            </a:r>
          </a:p>
          <a:p>
            <a:r>
              <a:rPr lang="en-US" sz="1800" dirty="0" err="1"/>
              <a:t>MSci</a:t>
            </a:r>
            <a:r>
              <a:rPr lang="en-US" sz="1800" dirty="0"/>
              <a:t> Student: Danial Saeed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42400-906D-7628-7747-F2B095641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047" y="1889375"/>
            <a:ext cx="4339989" cy="3344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C3F9B-2F6A-5B5B-158C-735192E53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14" y="1634263"/>
            <a:ext cx="7115358" cy="35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A2B0-FCD6-F386-68F7-85D1838C9311}"/>
              </a:ext>
            </a:extLst>
          </p:cNvPr>
          <p:cNvSpPr txBox="1">
            <a:spLocks/>
          </p:cNvSpPr>
          <p:nvPr/>
        </p:nvSpPr>
        <p:spPr>
          <a:xfrm>
            <a:off x="334964" y="466393"/>
            <a:ext cx="11522073" cy="93662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/>
              <a:t>Style.css</a:t>
            </a:r>
            <a:r>
              <a:rPr lang="en-US" dirty="0"/>
              <a:t> 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7AD7CAA-65BB-B803-982E-D2CEAB0AA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770214"/>
            <a:ext cx="11211043" cy="433387"/>
          </a:xfrm>
        </p:spPr>
        <p:txBody>
          <a:bodyPr/>
          <a:lstStyle/>
          <a:p>
            <a:r>
              <a:rPr lang="en-US" dirty="0"/>
              <a:t>Slowly tweaking this to familiarize myself with the capabilities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33542-AA73-CE8F-4F83-23E624A27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2571023"/>
            <a:ext cx="11304861" cy="340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6A39-0A97-9BC7-4F15-E10187376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15925"/>
            <a:ext cx="10082213" cy="1187450"/>
          </a:xfrm>
        </p:spPr>
        <p:txBody>
          <a:bodyPr anchor="t">
            <a:normAutofit/>
          </a:bodyPr>
          <a:lstStyle/>
          <a:p>
            <a:r>
              <a:rPr lang="en-US" dirty="0"/>
              <a:t>Current Website Function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9ED178-C232-2956-CE48-209AE9F535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287712" y="6129339"/>
            <a:ext cx="2663825" cy="3667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6EE7A4CE-4C1F-8D42-8379-15AFA4C6E544}" type="slidenum">
              <a:rPr lang="en-GB" smtClean="0"/>
              <a:pPr>
                <a:spcAft>
                  <a:spcPts val="600"/>
                </a:spcAft>
                <a:defRPr/>
              </a:pPr>
              <a:t>11</a:t>
            </a:fld>
            <a:endParaRPr lang="en-GB"/>
          </a:p>
        </p:txBody>
      </p:sp>
      <p:pic>
        <p:nvPicPr>
          <p:cNvPr id="10" name="Screen Recording 2025-11-25 at 23.27.17">
            <a:hlinkClick r:id="" action="ppaction://media"/>
            <a:extLst>
              <a:ext uri="{FF2B5EF4-FFF2-40B4-BE49-F238E27FC236}">
                <a16:creationId xmlns:a16="http://schemas.microsoft.com/office/drawing/2014/main" id="{BB2D26D7-A694-3F1C-7C96-7121837CA8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737" y="912020"/>
            <a:ext cx="9788525" cy="5400675"/>
          </a:xfrm>
        </p:spPr>
      </p:pic>
    </p:spTree>
    <p:extLst>
      <p:ext uri="{BB962C8B-B14F-4D97-AF65-F5344CB8AC3E}">
        <p14:creationId xmlns:p14="http://schemas.microsoft.com/office/powerpoint/2010/main" val="29255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F22C6B-F376-E366-7F06-4BAFAF5ED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Aims</a:t>
            </a:r>
            <a:br>
              <a:rPr lang="en-US" dirty="0"/>
            </a:b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AE79EF-175A-B033-3F59-B696928CCD1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3" y="1988442"/>
            <a:ext cx="11340365" cy="432911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BA1C-73A4-C5BD-50AB-B2CC8ECC0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Cancer and its treatment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F5366-1A38-1FD6-47B8-202B57487DC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4" y="1123406"/>
            <a:ext cx="11522071" cy="519901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Uncontrollable division during a failure of cell apoptosis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Best treatment is surgical removal among surgery, chemotherapy and radiation therapy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Surgery requires specific requirement that location and spread of cancerous growth needs to be accessible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~40% of cancer is mainly treated via radiotherapy </a:t>
            </a:r>
          </a:p>
        </p:txBody>
      </p:sp>
      <p:pic>
        <p:nvPicPr>
          <p:cNvPr id="1028" name="Picture 4" descr="Three methods for treating cancer">
            <a:extLst>
              <a:ext uri="{FF2B5EF4-FFF2-40B4-BE49-F238E27FC236}">
                <a16:creationId xmlns:a16="http://schemas.microsoft.com/office/drawing/2014/main" id="{2F601AB4-4BDD-B4C9-D3D0-D5444E18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99" y="2404016"/>
            <a:ext cx="80264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85CDF6-16CB-B3FE-AD40-FEE5E6270DC3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</a:t>
            </a:r>
          </a:p>
        </p:txBody>
      </p:sp>
    </p:spTree>
    <p:extLst>
      <p:ext uri="{BB962C8B-B14F-4D97-AF65-F5344CB8AC3E}">
        <p14:creationId xmlns:p14="http://schemas.microsoft.com/office/powerpoint/2010/main" val="38605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2A1158-BEC6-14F5-6B37-79200D2E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-654853"/>
            <a:ext cx="10082212" cy="1309687"/>
          </a:xfrm>
        </p:spPr>
        <p:txBody>
          <a:bodyPr/>
          <a:lstStyle/>
          <a:p>
            <a:r>
              <a:rPr lang="en-US" dirty="0"/>
              <a:t>Radiotherapy – radiation oncology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770565-049F-B6B7-A2B0-9FFC08978C8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18089" y="751527"/>
            <a:ext cx="11068912" cy="4321174"/>
          </a:xfrm>
        </p:spPr>
        <p:txBody>
          <a:bodyPr/>
          <a:lstStyle/>
          <a:p>
            <a:r>
              <a:rPr lang="en-US" sz="2800" dirty="0"/>
              <a:t>We target cancer cells and cause cell death via damage to DNA </a:t>
            </a:r>
          </a:p>
          <a:p>
            <a:r>
              <a:rPr lang="en-US" sz="2800" dirty="0"/>
              <a:t>Single Strand and Double Stranded Breaks causes DNA damage response including senescence (permanent loss of division), apoptosis, or repair or checkpoint activation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X-rays: photon treatment that deposits energy over a range that depends on the energy of the beam</a:t>
            </a:r>
          </a:p>
          <a:p>
            <a:r>
              <a:rPr lang="en-US" sz="2800" dirty="0"/>
              <a:t>This means both the </a:t>
            </a:r>
            <a:r>
              <a:rPr lang="en-US" sz="2800" dirty="0" err="1"/>
              <a:t>tumour</a:t>
            </a:r>
            <a:r>
              <a:rPr lang="en-US" sz="2800" dirty="0"/>
              <a:t> and healthy cells are subject to it..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2050" name="Picture 2" descr="VALLIS GROUP — Department of Oncology">
            <a:extLst>
              <a:ext uri="{FF2B5EF4-FFF2-40B4-BE49-F238E27FC236}">
                <a16:creationId xmlns:a16="http://schemas.microsoft.com/office/drawing/2014/main" id="{92833BB2-40D0-F695-F813-98A542A3E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8263" r="1624" b="5495"/>
          <a:stretch>
            <a:fillRect/>
          </a:stretch>
        </p:blipFill>
        <p:spPr bwMode="auto">
          <a:xfrm>
            <a:off x="1049383" y="2221156"/>
            <a:ext cx="9255490" cy="28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6EFA3A-4960-CEC4-D510-192153985D1A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[2]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ACA208-4677-BFD6-48F5-713CE55C28BA}"/>
              </a:ext>
            </a:extLst>
          </p:cNvPr>
          <p:cNvSpPr/>
          <p:nvPr/>
        </p:nvSpPr>
        <p:spPr>
          <a:xfrm>
            <a:off x="1757548" y="3348841"/>
            <a:ext cx="2481943" cy="12350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4AB754-1872-410F-1942-25C771312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88" y="0"/>
            <a:ext cx="9554807" cy="936625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Treatment apparatus– Gantry &amp; Nozzle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4D773-CA87-39FD-5DB4-027CFD108531}"/>
              </a:ext>
            </a:extLst>
          </p:cNvPr>
          <p:cNvSpPr txBox="1"/>
          <p:nvPr/>
        </p:nvSpPr>
        <p:spPr>
          <a:xfrm>
            <a:off x="348026" y="1158979"/>
            <a:ext cx="11495948" cy="152276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342900" indent="-3429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Gantry machinery rotates 360° about patient allowing Nozzle to deliver radiation </a:t>
            </a:r>
          </a:p>
          <a:p>
            <a:pPr marL="342900" indent="-3429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rotation allows for radiation from all angles to produce a cumulative central treatment 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EF449A60-00BB-613B-50F8-2D484DAEC7A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2" b="23402"/>
          <a:stretch>
            <a:fillRect/>
          </a:stretch>
        </p:blipFill>
        <p:spPr>
          <a:xfrm>
            <a:off x="20" y="2241506"/>
            <a:ext cx="12191980" cy="4329111"/>
          </a:xfr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F01B39-33F8-2ECC-47F9-D9DBD8F79050}"/>
              </a:ext>
            </a:extLst>
          </p:cNvPr>
          <p:cNvSpPr txBox="1"/>
          <p:nvPr/>
        </p:nvSpPr>
        <p:spPr>
          <a:xfrm>
            <a:off x="165147" y="6488668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[3] </a:t>
            </a:r>
          </a:p>
        </p:txBody>
      </p:sp>
    </p:spTree>
    <p:extLst>
      <p:ext uri="{BB962C8B-B14F-4D97-AF65-F5344CB8AC3E}">
        <p14:creationId xmlns:p14="http://schemas.microsoft.com/office/powerpoint/2010/main" val="38996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E7E6-E28E-B04C-69B0-F1293FAA8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-488599"/>
            <a:ext cx="10082212" cy="1309687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Radiation also applies to healthy tissue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F33EC-EDC5-2764-E062-3E29B8F8A605}"/>
              </a:ext>
            </a:extLst>
          </p:cNvPr>
          <p:cNvSpPr txBox="1"/>
          <p:nvPr/>
        </p:nvSpPr>
        <p:spPr>
          <a:xfrm>
            <a:off x="334961" y="1018993"/>
            <a:ext cx="4759553" cy="51989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Yellow line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dosage, high at entry and continues past the tumor. 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Dose dealt to healthy tissue is called ‘Low Dose Bath’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Blue line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proton beam.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deposit most of their energy in a sharp peak called the Bragg peak. 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Low Dose Bath, PBT is hence superior for treatment where dose needs to be at a minimum</a:t>
            </a:r>
          </a:p>
          <a:p>
            <a:pPr marL="288000" indent="-288000"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  <a:buFont typeface="Wingdings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SzPct val="120000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6C4F49BB-9461-0E01-221E-07F6BA36072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4514" y="914491"/>
            <a:ext cx="6762521" cy="468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94526-3712-D203-D27F-464D28B5C805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[4]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54526-01F3-8C9D-C400-954DE6E0AA72}"/>
              </a:ext>
            </a:extLst>
          </p:cNvPr>
          <p:cNvSpPr txBox="1"/>
          <p:nvPr/>
        </p:nvSpPr>
        <p:spPr>
          <a:xfrm>
            <a:off x="1132428" y="5793119"/>
            <a:ext cx="11059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High Precision also poses great risk; sharp Bragg peak needs perfect control of the beam…</a:t>
            </a:r>
          </a:p>
        </p:txBody>
      </p:sp>
    </p:spTree>
    <p:extLst>
      <p:ext uri="{BB962C8B-B14F-4D97-AF65-F5344CB8AC3E}">
        <p14:creationId xmlns:p14="http://schemas.microsoft.com/office/powerpoint/2010/main" val="28314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1EE1ED-7530-2F03-9017-A08B3F62C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333375"/>
            <a:ext cx="8569324" cy="659402"/>
          </a:xfrm>
        </p:spPr>
        <p:txBody>
          <a:bodyPr/>
          <a:lstStyle/>
          <a:p>
            <a:r>
              <a:rPr lang="en-US" dirty="0"/>
              <a:t>Quality Assurance: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07D241-D4BA-4E17-2CB1-55D384D3F8B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4" y="1485958"/>
            <a:ext cx="11447733" cy="468947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Bragg peak position poses challenge: even mm error in precision means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Current QA involves patient specific quality assurance that requires many hours, none that are live and separate from the beam machinery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must independently measure: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Dose (How much radiation?)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Range (depth beam reaches)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Spot position (on X/Y)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Spot size (radius of beam)</a:t>
            </a:r>
          </a:p>
        </p:txBody>
      </p:sp>
      <p:pic>
        <p:nvPicPr>
          <p:cNvPr id="5122" name="Picture 2" descr="Single-Edged Vs. Double-Edged Swords ...">
            <a:extLst>
              <a:ext uri="{FF2B5EF4-FFF2-40B4-BE49-F238E27FC236}">
                <a16:creationId xmlns:a16="http://schemas.microsoft.com/office/drawing/2014/main" id="{C4AF9F7F-3CE9-4A71-E93A-DF418A368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54" y="0"/>
            <a:ext cx="5633720" cy="14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4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8CFC-72D6-CFB9-E49B-9A3219B5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>
            <a:extLst>
              <a:ext uri="{FF2B5EF4-FFF2-40B4-BE49-F238E27FC236}">
                <a16:creationId xmlns:a16="http://schemas.microsoft.com/office/drawing/2014/main" id="{178277EC-13B5-CA34-83B7-D64CD1802AF3}"/>
              </a:ext>
            </a:extLst>
          </p:cNvPr>
          <p:cNvSpPr/>
          <p:nvPr/>
        </p:nvSpPr>
        <p:spPr>
          <a:xfrm>
            <a:off x="5376069" y="335666"/>
            <a:ext cx="6815931" cy="2601451"/>
          </a:xfrm>
          <a:prstGeom prst="bracePair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C729C9-EE81-648D-E3B8-6E24248D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QuADProBe</a:t>
            </a:r>
            <a:endParaRPr lang="en-GB" dirty="0"/>
          </a:p>
        </p:txBody>
      </p:sp>
      <p:pic>
        <p:nvPicPr>
          <p:cNvPr id="7" name="Content Placeholder 6" descr="A black box with black rectangular objects&#10;&#10;AI-generated content may be incorrect.">
            <a:extLst>
              <a:ext uri="{FF2B5EF4-FFF2-40B4-BE49-F238E27FC236}">
                <a16:creationId xmlns:a16="http://schemas.microsoft.com/office/drawing/2014/main" id="{4AC4A040-7D2D-BB84-088B-FB0D94FDE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/>
          <a:stretch>
            <a:fillRect/>
          </a:stretch>
        </p:blipFill>
        <p:spPr>
          <a:xfrm rot="16200000">
            <a:off x="1504939" y="701051"/>
            <a:ext cx="4195631" cy="6473987"/>
          </a:xfrm>
        </p:spPr>
      </p:pic>
      <p:pic>
        <p:nvPicPr>
          <p:cNvPr id="6" name="Picture 5" descr="A close-up of a device&#10;&#10;AI-generated content may be incorrect.">
            <a:extLst>
              <a:ext uri="{FF2B5EF4-FFF2-40B4-BE49-F238E27FC236}">
                <a16:creationId xmlns:a16="http://schemas.microsoft.com/office/drawing/2014/main" id="{AE68BA78-9ED6-912B-2A1C-0465D9C7F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9833" r="8238" b="10166"/>
          <a:stretch>
            <a:fillRect/>
          </a:stretch>
        </p:blipFill>
        <p:spPr>
          <a:xfrm>
            <a:off x="9266188" y="3499218"/>
            <a:ext cx="2504895" cy="2718490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FCE124AB-C56B-583C-1873-74C386E0CB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45" t="8772" r="22745" b="8772"/>
          <a:stretch>
            <a:fillRect/>
          </a:stretch>
        </p:blipFill>
        <p:spPr>
          <a:xfrm>
            <a:off x="7385067" y="911693"/>
            <a:ext cx="2214846" cy="2233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A4C5A-615A-8342-D542-25B541123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979" y="1235223"/>
            <a:ext cx="2151129" cy="121001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DE7AD7-1691-EC13-11C4-2AF2CEC567D4}"/>
              </a:ext>
            </a:extLst>
          </p:cNvPr>
          <p:cNvCxnSpPr>
            <a:cxnSpLocks/>
          </p:cNvCxnSpPr>
          <p:nvPr/>
        </p:nvCxnSpPr>
        <p:spPr>
          <a:xfrm flipV="1">
            <a:off x="3897630" y="2445234"/>
            <a:ext cx="3348990" cy="983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CF7BC8-A63A-6BB9-95AB-986019FFB0C6}"/>
              </a:ext>
            </a:extLst>
          </p:cNvPr>
          <p:cNvSpPr txBox="1"/>
          <p:nvPr/>
        </p:nvSpPr>
        <p:spPr>
          <a:xfrm>
            <a:off x="5560231" y="1168146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QuARC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9F786A-185C-92BD-674F-236038330EDD}"/>
              </a:ext>
            </a:extLst>
          </p:cNvPr>
          <p:cNvCxnSpPr>
            <a:cxnSpLocks/>
          </p:cNvCxnSpPr>
          <p:nvPr/>
        </p:nvCxnSpPr>
        <p:spPr>
          <a:xfrm>
            <a:off x="1373305" y="4075188"/>
            <a:ext cx="6982025" cy="10111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6C8DD93-B5A8-1782-8D54-90CBB50DE799}"/>
              </a:ext>
            </a:extLst>
          </p:cNvPr>
          <p:cNvSpPr txBox="1"/>
          <p:nvPr/>
        </p:nvSpPr>
        <p:spPr>
          <a:xfrm>
            <a:off x="7815751" y="3938016"/>
            <a:ext cx="1281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SciFi</a:t>
            </a:r>
            <a:endParaRPr lang="en-GB" b="1" dirty="0"/>
          </a:p>
          <a:p>
            <a:r>
              <a:rPr lang="en-GB" b="1" dirty="0"/>
              <a:t>Tracker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C828A-1642-AC6F-8CE1-D0D35EB977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80534" y="6325751"/>
            <a:ext cx="5616574" cy="366712"/>
          </a:xfrm>
        </p:spPr>
        <p:txBody>
          <a:bodyPr/>
          <a:lstStyle/>
          <a:p>
            <a:pPr>
              <a:defRPr/>
            </a:pPr>
            <a:r>
              <a:rPr lang="en-US" dirty="0"/>
              <a:t>Slide Source: J Bateman, UCL HEP: Proton Beam Therapy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90C43F-F4FC-8B23-E6FC-0525F51B2084}"/>
              </a:ext>
            </a:extLst>
          </p:cNvPr>
          <p:cNvSpPr txBox="1"/>
          <p:nvPr/>
        </p:nvSpPr>
        <p:spPr>
          <a:xfrm>
            <a:off x="2222339" y="1398978"/>
            <a:ext cx="306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Dose &amp;Range Diagnostics</a:t>
            </a:r>
          </a:p>
        </p:txBody>
      </p:sp>
      <p:sp>
        <p:nvSpPr>
          <p:cNvPr id="14" name="Double Brace 13">
            <a:extLst>
              <a:ext uri="{FF2B5EF4-FFF2-40B4-BE49-F238E27FC236}">
                <a16:creationId xmlns:a16="http://schemas.microsoft.com/office/drawing/2014/main" id="{2E0FEFEC-2CFD-A7BE-1FF8-96103B28A3FD}"/>
              </a:ext>
            </a:extLst>
          </p:cNvPr>
          <p:cNvSpPr/>
          <p:nvPr/>
        </p:nvSpPr>
        <p:spPr>
          <a:xfrm>
            <a:off x="7246620" y="3429000"/>
            <a:ext cx="4945380" cy="3263463"/>
          </a:xfrm>
          <a:prstGeom prst="bracePair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E77D57-9F5A-67DC-ED5D-384F76E076C8}"/>
              </a:ext>
            </a:extLst>
          </p:cNvPr>
          <p:cNvSpPr txBox="1"/>
          <p:nvPr/>
        </p:nvSpPr>
        <p:spPr>
          <a:xfrm>
            <a:off x="810228" y="6325751"/>
            <a:ext cx="5470306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Spot Size and Position Diagnostics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338DEE5-E41B-FA5B-5DDB-2D879FF4EC9C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537276" y="5060732"/>
            <a:ext cx="2709344" cy="1461602"/>
          </a:xfrm>
          <a:prstGeom prst="bentConnector3">
            <a:avLst>
              <a:gd name="adj1" fmla="val 90158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4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CC6AE-E1AC-A0DE-5BB2-AD02AFCA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927"/>
            <a:ext cx="10627639" cy="118745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QuARC</a:t>
            </a:r>
            <a:r>
              <a:rPr lang="en-US" b="0" dirty="0"/>
              <a:t>- </a:t>
            </a:r>
            <a:r>
              <a:rPr lang="en-GB" b="0" dirty="0"/>
              <a:t>Quality Assurance Range Calorimeter</a:t>
            </a:r>
            <a:endParaRPr lang="en-US" b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6D4911-5C87-D627-4B9C-9D247148E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581896" cy="5397501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dirty="0"/>
              <a:t>Group produced detector to independently measure Proton beam range.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Stack of Scintillator sheets which photo-luminesce as beam passes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Green PCB housing Photodiodes send light signals to FPGA which converts it to signal at high speed.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Raspberry Pi then writes this to a JSON file.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Have diodes on all 4 sides of the scintillator is also a goal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790DBDE-F592-D99A-6B77-366CC97CAD94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/>
          <a:srcRect l="22745" t="8772" r="22745" b="8772"/>
          <a:stretch>
            <a:fillRect/>
          </a:stretch>
        </p:blipFill>
        <p:spPr>
          <a:xfrm>
            <a:off x="8997543" y="1050824"/>
            <a:ext cx="3058093" cy="308393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B99030-2127-8E46-B0BF-561D680A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18868" y="1666573"/>
            <a:ext cx="4174410" cy="2782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AB4EC2-92B2-F8BD-E5EC-3781B2AB5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357" y="4362928"/>
            <a:ext cx="2781580" cy="156464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90BF22-2025-E1E4-5DF4-57CAED212633}"/>
              </a:ext>
            </a:extLst>
          </p:cNvPr>
          <p:cNvSpPr txBox="1">
            <a:spLocks/>
          </p:cNvSpPr>
          <p:nvPr/>
        </p:nvSpPr>
        <p:spPr>
          <a:xfrm>
            <a:off x="5129561" y="6269194"/>
            <a:ext cx="6709723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Slide Source: J Bateman, UCL HEP: Proton Beam Therapy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4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AB81A6-7CDC-3E21-2FF1-6436EF07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5" y="244165"/>
            <a:ext cx="8569324" cy="662048"/>
          </a:xfrm>
        </p:spPr>
        <p:txBody>
          <a:bodyPr/>
          <a:lstStyle/>
          <a:p>
            <a:pPr algn="ctr"/>
            <a:r>
              <a:rPr lang="en-US" dirty="0"/>
              <a:t>Current Tasks &amp; Recent News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D8981E-55F3-0DCD-BECD-085990F2BA8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5" y="995423"/>
            <a:ext cx="10987668" cy="4689475"/>
          </a:xfrm>
        </p:spPr>
        <p:txBody>
          <a:bodyPr/>
          <a:lstStyle/>
          <a:p>
            <a:pPr lvl="2"/>
            <a:r>
              <a:rPr lang="en-US" dirty="0"/>
              <a:t>Code updates: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Shift from 128 static simulated data files to 1 unified file rewritten at constant 25Hz rate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Removal of visual smoothing on GUI update rate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Improved safe file writing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Installed the D3 library locally (no more internet link to library)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664380C-5E07-7225-A960-BF0E751F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23" y="368300"/>
            <a:ext cx="10082212" cy="933768"/>
          </a:xfrm>
        </p:spPr>
        <p:txBody>
          <a:bodyPr anchor="t"/>
          <a:lstStyle/>
          <a:p>
            <a:r>
              <a:rPr lang="en-US" dirty="0"/>
              <a:t>Project Objective: Live Graphical Bragg Peak Monitoring via Detector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E9F938-471F-2069-76F1-D877134DEE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09217" y="1528536"/>
            <a:ext cx="6064747" cy="4961164"/>
          </a:xfrm>
        </p:spPr>
        <p:txBody>
          <a:bodyPr/>
          <a:lstStyle/>
          <a:p>
            <a:r>
              <a:rPr lang="en-US" sz="2400" dirty="0"/>
              <a:t>QuARC solves a physics problem but creates a data stream that needs to be interpreted!</a:t>
            </a:r>
          </a:p>
          <a:p>
            <a:r>
              <a:rPr lang="en-US" sz="2400" dirty="0"/>
              <a:t>Raw data on the Raspberry pi is useless after the beam has already been administered, it needs to be recorded live</a:t>
            </a:r>
          </a:p>
          <a:p>
            <a:r>
              <a:rPr lang="en-US" sz="2400" dirty="0"/>
              <a:t>Quality Assurance requires an interface from hardware to human </a:t>
            </a:r>
          </a:p>
          <a:p>
            <a:r>
              <a:rPr lang="en-US" sz="2400" dirty="0"/>
              <a:t>The Quadprobe then provides information on spot size and position so overall we have fast, live, independent and mobile QA!!</a:t>
            </a:r>
          </a:p>
        </p:txBody>
      </p:sp>
      <p:pic>
        <p:nvPicPr>
          <p:cNvPr id="13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8CBD32E3-088F-9918-70A1-794A2D45D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8535"/>
            <a:ext cx="5609217" cy="4321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13993B-12D7-8043-C689-A153F73D0F7B}"/>
              </a:ext>
            </a:extLst>
          </p:cNvPr>
          <p:cNvSpPr txBox="1"/>
          <p:nvPr/>
        </p:nvSpPr>
        <p:spPr>
          <a:xfrm>
            <a:off x="334964" y="6322423"/>
            <a:ext cx="115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[5] </a:t>
            </a:r>
          </a:p>
        </p:txBody>
      </p:sp>
    </p:spTree>
    <p:extLst>
      <p:ext uri="{BB962C8B-B14F-4D97-AF65-F5344CB8AC3E}">
        <p14:creationId xmlns:p14="http://schemas.microsoft.com/office/powerpoint/2010/main" val="23340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75BD9-1558-7D6F-C2BC-7014E139E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111291"/>
            <a:ext cx="11522073" cy="936625"/>
          </a:xfrm>
        </p:spPr>
        <p:txBody>
          <a:bodyPr/>
          <a:lstStyle/>
          <a:p>
            <a:r>
              <a:rPr lang="en-US" dirty="0"/>
              <a:t>ref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18C6B-E926-7000-4414-B89EE9A9BA6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34963" y="1047916"/>
            <a:ext cx="11522073" cy="43291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[1]-</a:t>
            </a:r>
            <a:r>
              <a:rPr lang="en-US" sz="1400" dirty="0">
                <a:hlinkClick r:id="rId2"/>
              </a:rPr>
              <a:t>https://</a:t>
            </a:r>
            <a:r>
              <a:rPr lang="en-US" sz="1400" dirty="0" err="1">
                <a:hlinkClick r:id="rId2"/>
              </a:rPr>
              <a:t>www.particle.or.jp</a:t>
            </a:r>
            <a:r>
              <a:rPr lang="en-US" sz="1400" dirty="0">
                <a:hlinkClick r:id="rId2"/>
              </a:rPr>
              <a:t>/</a:t>
            </a:r>
            <a:r>
              <a:rPr lang="en-US" sz="1400" dirty="0" err="1">
                <a:hlinkClick r:id="rId2"/>
              </a:rPr>
              <a:t>hirtjapan</a:t>
            </a:r>
            <a:r>
              <a:rPr lang="en-US" sz="1400" dirty="0">
                <a:hlinkClick r:id="rId2"/>
              </a:rPr>
              <a:t>/</a:t>
            </a:r>
            <a:r>
              <a:rPr lang="en-US" sz="1400" dirty="0" err="1">
                <a:hlinkClick r:id="rId2"/>
              </a:rPr>
              <a:t>en</a:t>
            </a:r>
            <a:r>
              <a:rPr lang="en-US" sz="1400" dirty="0">
                <a:hlinkClick r:id="rId2"/>
              </a:rPr>
              <a:t>/what/</a:t>
            </a:r>
            <a:r>
              <a:rPr lang="en-US" sz="1400" dirty="0" err="1">
                <a:hlinkClick r:id="rId2"/>
              </a:rPr>
              <a:t>difference.html</a:t>
            </a:r>
            <a:endParaRPr lang="en-US" sz="1400" dirty="0">
              <a:hlinkClick r:id="rId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[2]- </a:t>
            </a:r>
            <a:r>
              <a:rPr lang="en-US" sz="1400" dirty="0">
                <a:hlinkClick r:id="rId3"/>
              </a:rPr>
              <a:t>https://www.oncology.ox.ac.uk/research/research-groups/vallis-group</a:t>
            </a: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[3]- </a:t>
            </a:r>
            <a:r>
              <a:rPr lang="en-US" sz="1400" u="sng" dirty="0">
                <a:solidFill>
                  <a:srgbClr val="0432FF"/>
                </a:solidFill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http://thefarbercenter.com/blog/wp-content/uploads/2011/10/linac-room.jpg</a:t>
            </a: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[4]- </a:t>
            </a:r>
            <a:r>
              <a:rPr lang="en-GB" sz="1400" dirty="0"/>
              <a:t>Jones, D. (1989, January). Particles Newsletter, No. 3. J. Sisterson, </a:t>
            </a:r>
            <a:r>
              <a:rPr lang="en-GB" sz="1400" i="1" dirty="0"/>
              <a:t>89</a:t>
            </a:r>
            <a:r>
              <a:rPr lang="en-GB" sz="1400" dirty="0"/>
              <a:t>(4).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400" dirty="0"/>
              <a:t>[5]-</a:t>
            </a:r>
            <a:r>
              <a:rPr lang="en-GB" sz="1400" dirty="0">
                <a:hlinkClick r:id="rId5"/>
              </a:rPr>
              <a:t>https://www.hep.ucl.ac.uk/pbt/wikiData/presentations/2024/SJ_PTCOG_QuADProBe_2024-06-12.pdf</a:t>
            </a:r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hlinkClick r:id="rId2"/>
            </a:endParaRPr>
          </a:p>
          <a:p>
            <a:r>
              <a:rPr lang="en-US" sz="1400" dirty="0">
                <a:hlinkClick r:id="rId2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74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B92809-9367-866B-EF03-BEA9128A5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61949"/>
            <a:ext cx="10082213" cy="1187450"/>
          </a:xfrm>
        </p:spPr>
        <p:txBody>
          <a:bodyPr/>
          <a:lstStyle/>
          <a:p>
            <a:r>
              <a:rPr lang="en-US" dirty="0"/>
              <a:t>Simulated JSON data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B6647-DF92-2ABE-8328-8B568394AA03}"/>
              </a:ext>
            </a:extLst>
          </p:cNvPr>
          <p:cNvSpPr txBox="1"/>
          <p:nvPr/>
        </p:nvSpPr>
        <p:spPr>
          <a:xfrm>
            <a:off x="334963" y="1226915"/>
            <a:ext cx="5196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Via Python: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74A2EB-B41E-520D-9AE4-8B86CB460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9" y="1960251"/>
            <a:ext cx="3461533" cy="3758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5475B-9617-4642-7DBF-DB9C9AB4E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98" y="2172707"/>
            <a:ext cx="1701975" cy="3545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66C72-6680-18CF-B8A8-8FEE83665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612" y="3657912"/>
            <a:ext cx="2362200" cy="18796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16655EA-9DC5-299A-5E2D-FBA716F14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43517" y="823581"/>
            <a:ext cx="6587105" cy="59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8CF743D-A2CC-7039-A0C1-0EEE93F0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981075"/>
            <a:ext cx="5616574" cy="949324"/>
          </a:xfrm>
        </p:spPr>
        <p:txBody>
          <a:bodyPr anchor="b">
            <a:normAutofit/>
          </a:bodyPr>
          <a:lstStyle/>
          <a:p>
            <a:r>
              <a:rPr lang="en-US" dirty="0"/>
              <a:t>JSON set replaced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B66A997-C0A7-1FF5-3D73-7DE4B8DB4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2168525"/>
            <a:ext cx="5616574" cy="4321175"/>
          </a:xfrm>
        </p:spPr>
        <p:txBody>
          <a:bodyPr/>
          <a:lstStyle/>
          <a:p>
            <a:r>
              <a:rPr lang="en-US" dirty="0"/>
              <a:t>We can see the same file being rewritten, </a:t>
            </a:r>
          </a:p>
          <a:p>
            <a:r>
              <a:rPr lang="en-US" dirty="0"/>
              <a:t>And now the worry moves to whether it is rewritten consistently within the timeframe of 25 Hz</a:t>
            </a:r>
          </a:p>
          <a:p>
            <a:r>
              <a:rPr lang="en-US" dirty="0"/>
              <a:t>To investigate… a plotting code is generated </a:t>
            </a:r>
          </a:p>
        </p:txBody>
      </p:sp>
      <p:pic>
        <p:nvPicPr>
          <p:cNvPr id="4" name="Screen Recording 2025-11-25 at 22.42.32">
            <a:hlinkClick r:id="" action="ppaction://media"/>
            <a:extLst>
              <a:ext uri="{FF2B5EF4-FFF2-40B4-BE49-F238E27FC236}">
                <a16:creationId xmlns:a16="http://schemas.microsoft.com/office/drawing/2014/main" id="{29460A2D-72AB-C8EF-6669-87688F2A6D03}"/>
              </a:ext>
            </a:extLst>
          </p:cNvPr>
          <p:cNvPicPr>
            <a:picLocks noGrp="1" noChangeAspect="1"/>
          </p:cNvPicPr>
          <p:nvPr>
            <p:ph type="pic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029" y="368300"/>
            <a:ext cx="4560441" cy="6121400"/>
          </a:xfrm>
          <a:noFill/>
        </p:spPr>
      </p:pic>
    </p:spTree>
    <p:extLst>
      <p:ext uri="{BB962C8B-B14F-4D97-AF65-F5344CB8AC3E}">
        <p14:creationId xmlns:p14="http://schemas.microsoft.com/office/powerpoint/2010/main" val="2202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EC408F-1776-5B54-773D-99444D4A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182212"/>
            <a:ext cx="10082212" cy="728663"/>
          </a:xfrm>
        </p:spPr>
        <p:txBody>
          <a:bodyPr/>
          <a:lstStyle/>
          <a:p>
            <a:r>
              <a:rPr lang="en-US" dirty="0"/>
              <a:t>25 Hz limit is not challenged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A4BB99-DCC2-0C6C-1FFB-6F1C6A8BE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916"/>
            <a:ext cx="11857037" cy="59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EC8C7C-D0C0-9CDC-41F8-E36D5E17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-286543"/>
            <a:ext cx="8569325" cy="1309687"/>
          </a:xfrm>
        </p:spPr>
        <p:txBody>
          <a:bodyPr/>
          <a:lstStyle/>
          <a:p>
            <a:r>
              <a:rPr lang="en-US" dirty="0"/>
              <a:t>GUI Web-base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8B5F32F-DED4-48EB-606A-6DF107C9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4" y="1332591"/>
            <a:ext cx="4688298" cy="5115710"/>
          </a:xfrm>
        </p:spPr>
        <p:txBody>
          <a:bodyPr/>
          <a:lstStyle/>
          <a:p>
            <a:r>
              <a:rPr lang="en-US" sz="2800" dirty="0"/>
              <a:t>Collated files to New Viewer_V2 folder</a:t>
            </a:r>
          </a:p>
          <a:p>
            <a:r>
              <a:rPr lang="en-US" sz="2800" dirty="0"/>
              <a:t>New </a:t>
            </a:r>
            <a:r>
              <a:rPr lang="en-US" sz="2800" dirty="0" err="1"/>
              <a:t>Script_live.js</a:t>
            </a:r>
            <a:r>
              <a:rPr lang="en-US" sz="2800" dirty="0"/>
              <a:t> contains </a:t>
            </a:r>
            <a:r>
              <a:rPr lang="en-US" sz="2800" dirty="0" err="1"/>
              <a:t>Javascript</a:t>
            </a:r>
            <a:r>
              <a:rPr lang="en-US" sz="2800" dirty="0"/>
              <a:t> code </a:t>
            </a:r>
          </a:p>
          <a:p>
            <a:r>
              <a:rPr lang="en-US" sz="2800" dirty="0" err="1"/>
              <a:t>Main_index.html</a:t>
            </a:r>
            <a:r>
              <a:rPr lang="en-US" sz="2800" dirty="0"/>
              <a:t> contains outer shell for website </a:t>
            </a:r>
          </a:p>
          <a:p>
            <a:r>
              <a:rPr lang="en-US" sz="2800" dirty="0" err="1"/>
              <a:t>Style.css</a:t>
            </a:r>
            <a:r>
              <a:rPr lang="en-US" sz="2800" dirty="0"/>
              <a:t> contains stylistic pointers for graph rendering and bar characteristics (updated </a:t>
            </a:r>
            <a:r>
              <a:rPr lang="en-US" sz="2800" dirty="0" err="1"/>
              <a:t>colours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Bars_live.json</a:t>
            </a:r>
            <a:r>
              <a:rPr lang="en-US" sz="2800" dirty="0"/>
              <a:t> file is now core to our workflow…</a:t>
            </a:r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854D39-3D75-F546-85E5-856EB40BA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262" y="1030595"/>
            <a:ext cx="6555055" cy="28598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72013D-CAAD-ED2C-808B-250ED0B07472}"/>
                  </a:ext>
                </a:extLst>
              </p14:cNvPr>
              <p14:cNvContentPartPr/>
              <p14:nvPr/>
            </p14:nvContentPartPr>
            <p14:xfrm>
              <a:off x="5230824" y="2928001"/>
              <a:ext cx="1034721" cy="1207084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72013D-CAAD-ED2C-808B-250ED0B074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3189" y="2910001"/>
                <a:ext cx="1070351" cy="12427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DDC8AB8-135B-B254-BA76-62E768270862}"/>
                  </a:ext>
                </a:extLst>
              </p14:cNvPr>
              <p14:cNvContentPartPr/>
              <p14:nvPr/>
            </p14:nvContentPartPr>
            <p14:xfrm>
              <a:off x="5337384" y="1483321"/>
              <a:ext cx="1034721" cy="127991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DDC8AB8-135B-B254-BA76-62E7682708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19389" y="1465684"/>
                <a:ext cx="1070351" cy="1315543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739D3EA3-B468-5585-B225-692E76CEBBD5}"/>
              </a:ext>
            </a:extLst>
          </p:cNvPr>
          <p:cNvGrpSpPr/>
          <p:nvPr/>
        </p:nvGrpSpPr>
        <p:grpSpPr>
          <a:xfrm>
            <a:off x="8066884" y="1348032"/>
            <a:ext cx="3658190" cy="1466101"/>
            <a:chOff x="8066884" y="1348032"/>
            <a:chExt cx="3658190" cy="1466101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7AA1C8-D390-B653-3C59-E46B798A4628}"/>
                    </a:ext>
                  </a:extLst>
                </p14:cNvPr>
                <p14:cNvContentPartPr/>
                <p14:nvPr/>
              </p14:nvContentPartPr>
              <p14:xfrm>
                <a:off x="8066884" y="1396913"/>
                <a:ext cx="1275508" cy="14172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7AA1C8-D390-B653-3C59-E46B798A462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49244" y="1378910"/>
                  <a:ext cx="1311149" cy="14528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37AE14F-F1C2-4D51-4F56-DD08A0685BFC}"/>
                    </a:ext>
                  </a:extLst>
                </p14:cNvPr>
                <p14:cNvContentPartPr/>
                <p14:nvPr/>
              </p14:nvContentPartPr>
              <p14:xfrm>
                <a:off x="9424731" y="1488950"/>
                <a:ext cx="41544" cy="12272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37AE14F-F1C2-4D51-4F56-DD08A0685BF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07030" y="1471309"/>
                  <a:ext cx="77308" cy="1262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1BB1CD1-9B3D-0369-4FE2-531390AC429D}"/>
                    </a:ext>
                  </a:extLst>
                </p14:cNvPr>
                <p14:cNvContentPartPr/>
                <p14:nvPr/>
              </p14:nvContentPartPr>
              <p14:xfrm>
                <a:off x="9465900" y="2681395"/>
                <a:ext cx="1269145" cy="35201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1BB1CD1-9B3D-0369-4FE2-531390AC429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448263" y="2663613"/>
                  <a:ext cx="1304779" cy="711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0C1989E-608B-ED6C-B3D3-701999ADB8B8}"/>
                    </a:ext>
                  </a:extLst>
                </p14:cNvPr>
                <p14:cNvContentPartPr/>
                <p14:nvPr/>
              </p14:nvContentPartPr>
              <p14:xfrm>
                <a:off x="10653080" y="1489683"/>
                <a:ext cx="125006" cy="1254414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0C1989E-608B-ED6C-B3D3-701999ADB8B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35428" y="1472046"/>
                  <a:ext cx="160671" cy="1290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7CEC5E6-62B7-0D79-0EA0-304DAD1BD31C}"/>
                    </a:ext>
                  </a:extLst>
                </p14:cNvPr>
                <p14:cNvContentPartPr/>
                <p14:nvPr/>
              </p14:nvContentPartPr>
              <p14:xfrm>
                <a:off x="9456918" y="1469516"/>
                <a:ext cx="1196537" cy="52435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7CEC5E6-62B7-0D79-0EA0-304DAD1BD31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39280" y="1451918"/>
                  <a:ext cx="1232174" cy="87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3B783C1-A88E-768C-106B-F85218E8D166}"/>
                    </a:ext>
                  </a:extLst>
                </p14:cNvPr>
                <p14:cNvContentPartPr/>
                <p14:nvPr/>
              </p14:nvContentPartPr>
              <p14:xfrm>
                <a:off x="10664514" y="1348032"/>
                <a:ext cx="1060560" cy="14634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3B783C1-A88E-768C-106B-F85218E8D16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46514" y="1330032"/>
                  <a:ext cx="1096200" cy="1499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281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E348-D6CA-98F0-ACBE-C5AF3D650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367504"/>
            <a:ext cx="11522073" cy="936625"/>
          </a:xfrm>
        </p:spPr>
        <p:txBody>
          <a:bodyPr/>
          <a:lstStyle/>
          <a:p>
            <a:r>
              <a:rPr lang="en-US" dirty="0"/>
              <a:t>Small changes for new infrastructure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A8E10C-0AB2-226B-020D-1A10797F0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62" y="1869682"/>
            <a:ext cx="6311900" cy="698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D04A2-522F-CD12-5B33-F66C16EA1EC5}"/>
              </a:ext>
            </a:extLst>
          </p:cNvPr>
          <p:cNvSpPr txBox="1"/>
          <p:nvPr/>
        </p:nvSpPr>
        <p:spPr>
          <a:xfrm>
            <a:off x="334963" y="1413164"/>
            <a:ext cx="107447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Switch to single live updating JSON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Added display of max peak value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D3 chart now from new file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Accurate frame rate readout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3E5A6E-CACA-CE0E-03D7-884B4A63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12" y="3113598"/>
            <a:ext cx="7772400" cy="396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83937-928D-75D3-12A7-5DD0AEDF0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120"/>
          <a:stretch>
            <a:fillRect/>
          </a:stretch>
        </p:blipFill>
        <p:spPr>
          <a:xfrm>
            <a:off x="3683742" y="4268616"/>
            <a:ext cx="5679539" cy="653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3592A-307D-0FAA-35AD-E4D903BAC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636" y="5143217"/>
            <a:ext cx="7772400" cy="160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A623-9C52-47A2-C952-1F7F77EC4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82" y="193066"/>
            <a:ext cx="5616574" cy="1368424"/>
          </a:xfrm>
        </p:spPr>
        <p:txBody>
          <a:bodyPr anchor="t">
            <a:normAutofit/>
          </a:bodyPr>
          <a:lstStyle/>
          <a:p>
            <a:r>
              <a:rPr lang="en-US" dirty="0" err="1"/>
              <a:t>Main_Index.html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1FA53-BA1A-B38A-A163-BA3FA4FEBDA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12940" y="877279"/>
            <a:ext cx="5616575" cy="5796476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Html skeleton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Now = the D3.js file is locally stored, and called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defer ensures the JS loads after HTML is parsed, preventing early execution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on learning html structure via</a:t>
            </a:r>
          </a:p>
          <a:p>
            <a:r>
              <a:rPr lang="en-US" dirty="0">
                <a:hlinkClick r:id="rId2"/>
              </a:rPr>
              <a:t>https://www.freecodecamp.org/learn/responsive-web-design/basic-html-and-html5/introduction-to-html5-elements</a:t>
            </a:r>
            <a:r>
              <a:rPr lang="en-US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l"/>
            <a:endParaRPr lang="en-GB" dirty="0"/>
          </a:p>
          <a:p>
            <a:pPr marL="914400" lvl="1" indent="-457200" algn="l">
              <a:buFont typeface="+mj-lt"/>
              <a:buAutoNum type="arabicPeriod"/>
            </a:pPr>
            <a:endParaRPr lang="en-US" dirty="0"/>
          </a:p>
          <a:p>
            <a:pPr marL="914400" lvl="1" indent="-457200" algn="l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0E66D-2359-F1AF-D907-98D71CBA2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2" y="978647"/>
            <a:ext cx="5641674" cy="55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22FD876-6B17-720B-91E2-80231F1DE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236483"/>
            <a:ext cx="11522073" cy="700142"/>
          </a:xfrm>
        </p:spPr>
        <p:txBody>
          <a:bodyPr/>
          <a:lstStyle/>
          <a:p>
            <a:r>
              <a:rPr lang="en-US" dirty="0"/>
              <a:t>Shift to local D3.js library 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2F522C-FE46-E6FE-B812-7556E2032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279580"/>
            <a:ext cx="10082212" cy="433387"/>
          </a:xfrm>
        </p:spPr>
        <p:txBody>
          <a:bodyPr/>
          <a:lstStyle/>
          <a:p>
            <a:r>
              <a:rPr lang="en-US" dirty="0"/>
              <a:t>Simple fix, open the linked library and download the webpage as a file.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CD3BB-C3E0-5632-6281-DFE4529C0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44" y="2292406"/>
            <a:ext cx="9411112" cy="4329111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44C59A-CDA2-1F7C-078A-BF23C98E462B}"/>
                  </a:ext>
                </a:extLst>
              </p14:cNvPr>
              <p14:cNvContentPartPr/>
              <p14:nvPr/>
            </p14:nvContentPartPr>
            <p14:xfrm>
              <a:off x="4201794" y="4495054"/>
              <a:ext cx="1288080" cy="1691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44C59A-CDA2-1F7C-078A-BF23C98E46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3794" y="4477414"/>
                <a:ext cx="1323720" cy="172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8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UCL">
  <a:themeElements>
    <a:clrScheme name="Custom 5">
      <a:dk1>
        <a:srgbClr val="000000"/>
      </a:dk1>
      <a:lt1>
        <a:srgbClr val="FFFFFF"/>
      </a:lt1>
      <a:dk2>
        <a:srgbClr val="666666"/>
      </a:dk2>
      <a:lt2>
        <a:srgbClr val="999999"/>
      </a:lt2>
      <a:accent1>
        <a:srgbClr val="500778"/>
      </a:accent1>
      <a:accent2>
        <a:srgbClr val="51C151"/>
      </a:accent2>
      <a:accent3>
        <a:srgbClr val="34C6C6"/>
      </a:accent3>
      <a:accent4>
        <a:srgbClr val="FFCA36"/>
      </a:accent4>
      <a:accent5>
        <a:srgbClr val="AC1459"/>
      </a:accent5>
      <a:accent6>
        <a:srgbClr val="002248"/>
      </a:accent6>
      <a:hlink>
        <a:srgbClr val="0D68CF"/>
      </a:hlink>
      <a:folHlink>
        <a:srgbClr val="0040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L" id="{48691D9B-A82A-1846-B291-BB32894DB667}" vid="{D6F483FC-380F-9E47-B610-3415E0F2F9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8191</TotalTime>
  <Words>942</Words>
  <Application>Microsoft Macintosh PowerPoint</Application>
  <PresentationFormat>Widescreen</PresentationFormat>
  <Paragraphs>133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Arial</vt:lpstr>
      <vt:lpstr>Calibri</vt:lpstr>
      <vt:lpstr>Courier New</vt:lpstr>
      <vt:lpstr>Wingdings</vt:lpstr>
      <vt:lpstr>UCL</vt:lpstr>
      <vt:lpstr>Developing a Graphical User Interface for a Proton Beam Therapy Detector</vt:lpstr>
      <vt:lpstr>Current Tasks &amp; Recent News</vt:lpstr>
      <vt:lpstr>Simulated JSON data structure</vt:lpstr>
      <vt:lpstr>JSON set replaced</vt:lpstr>
      <vt:lpstr>25 Hz limit is not challenged </vt:lpstr>
      <vt:lpstr>GUI Web-base </vt:lpstr>
      <vt:lpstr>Small changes for new infrastructure </vt:lpstr>
      <vt:lpstr>Main_Index.html </vt:lpstr>
      <vt:lpstr>Shift to local D3.js library </vt:lpstr>
      <vt:lpstr>PowerPoint Presentation</vt:lpstr>
      <vt:lpstr>Current Website Function </vt:lpstr>
      <vt:lpstr>Aims </vt:lpstr>
      <vt:lpstr>Cancer and its treatment</vt:lpstr>
      <vt:lpstr>Radiotherapy – radiation oncology </vt:lpstr>
      <vt:lpstr>Treatment apparatus– Gantry &amp; Nozzle   </vt:lpstr>
      <vt:lpstr>Radiation also applies to healthy tissue </vt:lpstr>
      <vt:lpstr>Quality Assurance: </vt:lpstr>
      <vt:lpstr>QuADProBe</vt:lpstr>
      <vt:lpstr>The QuARC- Quality Assurance Range Calorimeter</vt:lpstr>
      <vt:lpstr>Project Objective: Live Graphical Bragg Peak Monitoring via Detector </vt:lpstr>
      <vt:lpstr>ref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Danial Yusuf</dc:creator>
  <cp:lastModifiedBy>Danial Yusuf</cp:lastModifiedBy>
  <cp:revision>14</cp:revision>
  <dcterms:created xsi:type="dcterms:W3CDTF">2025-10-26T15:16:57Z</dcterms:created>
  <dcterms:modified xsi:type="dcterms:W3CDTF">2025-11-26T14:56:27Z</dcterms:modified>
</cp:coreProperties>
</file>