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1" r:id="rId3"/>
    <p:sldId id="268" r:id="rId4"/>
    <p:sldId id="269" r:id="rId5"/>
    <p:sldId id="271" r:id="rId6"/>
    <p:sldId id="272" r:id="rId7"/>
    <p:sldId id="262" r:id="rId8"/>
    <p:sldId id="263" r:id="rId9"/>
    <p:sldId id="257" r:id="rId10"/>
    <p:sldId id="258" r:id="rId11"/>
    <p:sldId id="259" r:id="rId12"/>
    <p:sldId id="260" r:id="rId13"/>
    <p:sldId id="270" r:id="rId14"/>
    <p:sldId id="278" r:id="rId15"/>
    <p:sldId id="292" r:id="rId16"/>
    <p:sldId id="293" r:id="rId17"/>
    <p:sldId id="295" r:id="rId18"/>
    <p:sldId id="296" r:id="rId19"/>
    <p:sldId id="297"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3"/>
  </p:normalViewPr>
  <p:slideViewPr>
    <p:cSldViewPr snapToGrid="0">
      <p:cViewPr varScale="1">
        <p:scale>
          <a:sx n="118" d="100"/>
          <a:sy n="118" d="100"/>
        </p:scale>
        <p:origin x="9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DF927-B5A8-B942-8C89-46A93A4C1FC3}" type="datetimeFigureOut">
              <a:rPr lang="en-US" smtClean="0"/>
              <a:t>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8DCCA-38CB-DD46-B3F7-A864439672D6}" type="slidenum">
              <a:rPr lang="en-US" smtClean="0"/>
              <a:t>‹#›</a:t>
            </a:fld>
            <a:endParaRPr lang="en-US"/>
          </a:p>
        </p:txBody>
      </p:sp>
    </p:spTree>
    <p:extLst>
      <p:ext uri="{BB962C8B-B14F-4D97-AF65-F5344CB8AC3E}">
        <p14:creationId xmlns:p14="http://schemas.microsoft.com/office/powerpoint/2010/main" val="392662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68B8C4-D010-AC41-913D-E2350456BC14}" type="slidenum">
              <a:rPr lang="en-US" smtClean="0"/>
              <a:t>4</a:t>
            </a:fld>
            <a:endParaRPr lang="en-US"/>
          </a:p>
        </p:txBody>
      </p:sp>
    </p:spTree>
    <p:extLst>
      <p:ext uri="{BB962C8B-B14F-4D97-AF65-F5344CB8AC3E}">
        <p14:creationId xmlns:p14="http://schemas.microsoft.com/office/powerpoint/2010/main" val="24556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Menlo" panose="020B0609030804020204" pitchFamily="49" charset="0"/>
              </a:rPr>
              <a:t>To check error log from running </a:t>
            </a:r>
            <a:r>
              <a:rPr lang="en-GB" dirty="0" err="1">
                <a:solidFill>
                  <a:srgbClr val="000000"/>
                </a:solidFill>
                <a:effectLst/>
                <a:latin typeface="Menlo" panose="020B0609030804020204" pitchFamily="49" charset="0"/>
              </a:rPr>
              <a:t>apache</a:t>
            </a:r>
            <a:r>
              <a:rPr lang="en-GB" dirty="0">
                <a:solidFill>
                  <a:srgbClr val="000000"/>
                </a:solidFill>
                <a:effectLst/>
                <a:latin typeface="Menlo" panose="020B0609030804020204" pitchFamily="49" charset="0"/>
              </a:rPr>
              <a:t>: </a:t>
            </a:r>
            <a:r>
              <a:rPr lang="en-GB" dirty="0" err="1">
                <a:solidFill>
                  <a:srgbClr val="000000"/>
                </a:solidFill>
                <a:effectLst/>
                <a:latin typeface="Menlo" panose="020B0609030804020204" pitchFamily="49" charset="0"/>
              </a:rPr>
              <a:t>sudo</a:t>
            </a:r>
            <a:r>
              <a:rPr lang="en-GB" dirty="0">
                <a:solidFill>
                  <a:srgbClr val="000000"/>
                </a:solidFill>
                <a:effectLst/>
                <a:latin typeface="Menlo" panose="020B0609030804020204" pitchFamily="49" charset="0"/>
              </a:rPr>
              <a:t> tail -n 20 /var/log/apache2/</a:t>
            </a:r>
            <a:r>
              <a:rPr lang="en-GB" dirty="0" err="1">
                <a:solidFill>
                  <a:srgbClr val="000000"/>
                </a:solidFill>
                <a:effectLst/>
                <a:latin typeface="Menlo" panose="020B0609030804020204" pitchFamily="49" charset="0"/>
              </a:rPr>
              <a:t>error.log</a:t>
            </a:r>
            <a:r>
              <a:rPr lang="en-GB" dirty="0">
                <a:solidFill>
                  <a:srgbClr val="000000"/>
                </a:solidFill>
                <a:effectLst/>
                <a:latin typeface="Menlo" panose="020B06090308040202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effectLst/>
              <a:latin typeface="Menlo" panose="020B0609030804020204" pitchFamily="49" charset="0"/>
            </a:endParaRPr>
          </a:p>
          <a:p>
            <a:endParaRPr lang="en-US" dirty="0"/>
          </a:p>
        </p:txBody>
      </p:sp>
      <p:sp>
        <p:nvSpPr>
          <p:cNvPr id="4" name="Slide Number Placeholder 3"/>
          <p:cNvSpPr>
            <a:spLocks noGrp="1"/>
          </p:cNvSpPr>
          <p:nvPr>
            <p:ph type="sldNum" sz="quarter" idx="5"/>
          </p:nvPr>
        </p:nvSpPr>
        <p:spPr/>
        <p:txBody>
          <a:bodyPr/>
          <a:lstStyle/>
          <a:p>
            <a:fld id="{27100F05-5471-AF4D-B509-D0390FE93083}" type="slidenum">
              <a:rPr lang="en-US" smtClean="0"/>
              <a:t>10</a:t>
            </a:fld>
            <a:endParaRPr lang="en-US"/>
          </a:p>
        </p:txBody>
      </p:sp>
    </p:spTree>
    <p:extLst>
      <p:ext uri="{BB962C8B-B14F-4D97-AF65-F5344CB8AC3E}">
        <p14:creationId xmlns:p14="http://schemas.microsoft.com/office/powerpoint/2010/main" val="308761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IEEE 802.1x is a Network Access Control (NAC), consisting of 3 layer, supplicant (device trying to connect), Authentication layer, and Authentication server.</a:t>
            </a:r>
          </a:p>
          <a:p>
            <a:r>
              <a:rPr lang="en-US" dirty="0"/>
              <a:t>EAP/PEAP/TLS/MSCHAPV2, are all authentication layer. </a:t>
            </a:r>
          </a:p>
          <a:p>
            <a:pPr marL="228600" indent="-228600">
              <a:buAutoNum type="arabicPeriod"/>
            </a:pPr>
            <a:r>
              <a:rPr lang="en-US" dirty="0"/>
              <a:t>EAP (Extensible Authentication Protocol: framework defines how devices and servers exchange credentials</a:t>
            </a:r>
          </a:p>
          <a:p>
            <a:pPr marL="228600" indent="-228600">
              <a:buAutoNum type="arabicPeriod"/>
            </a:pPr>
            <a:r>
              <a:rPr lang="en-US" dirty="0"/>
              <a:t>PEAP (Protected EAP): EAP with encryption layer</a:t>
            </a:r>
          </a:p>
          <a:p>
            <a:pPr marL="228600" indent="-228600">
              <a:buAutoNum type="arabicPeriod"/>
            </a:pPr>
            <a:r>
              <a:rPr lang="en-US" dirty="0"/>
              <a:t>MSCHAPv2: authentication protocol verifies username and password</a:t>
            </a:r>
          </a:p>
          <a:p>
            <a:pPr marL="228600" indent="-228600">
              <a:buAutoNum type="arabicPeriod"/>
            </a:pPr>
            <a:endParaRPr lang="en-US" dirty="0"/>
          </a:p>
          <a:p>
            <a:pPr marL="0" indent="0">
              <a:buNone/>
            </a:pPr>
            <a:r>
              <a:rPr lang="en-US" dirty="0"/>
              <a:t>Once connected successfully servers provides either IPv4 or IPv6 (internet protocol) to send and received traffic from the network. V4 vs v6 different bits format. V6 support more addresses.</a:t>
            </a:r>
          </a:p>
        </p:txBody>
      </p:sp>
      <p:sp>
        <p:nvSpPr>
          <p:cNvPr id="4" name="Slide Number Placeholder 3"/>
          <p:cNvSpPr>
            <a:spLocks noGrp="1"/>
          </p:cNvSpPr>
          <p:nvPr>
            <p:ph type="sldNum" sz="quarter" idx="5"/>
          </p:nvPr>
        </p:nvSpPr>
        <p:spPr/>
        <p:txBody>
          <a:bodyPr/>
          <a:lstStyle/>
          <a:p>
            <a:fld id="{27100F05-5471-AF4D-B509-D0390FE93083}" type="slidenum">
              <a:rPr lang="en-US" smtClean="0"/>
              <a:t>14</a:t>
            </a:fld>
            <a:endParaRPr lang="en-US"/>
          </a:p>
        </p:txBody>
      </p:sp>
    </p:spTree>
    <p:extLst>
      <p:ext uri="{BB962C8B-B14F-4D97-AF65-F5344CB8AC3E}">
        <p14:creationId xmlns:p14="http://schemas.microsoft.com/office/powerpoint/2010/main" val="50001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00F05-5471-AF4D-B509-D0390FE93083}" type="slidenum">
              <a:rPr lang="en-US" smtClean="0"/>
              <a:t>16</a:t>
            </a:fld>
            <a:endParaRPr lang="en-US"/>
          </a:p>
        </p:txBody>
      </p:sp>
    </p:spTree>
    <p:extLst>
      <p:ext uri="{BB962C8B-B14F-4D97-AF65-F5344CB8AC3E}">
        <p14:creationId xmlns:p14="http://schemas.microsoft.com/office/powerpoint/2010/main" val="292004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00F05-5471-AF4D-B509-D0390FE93083}" type="slidenum">
              <a:rPr lang="en-US" smtClean="0"/>
              <a:t>18</a:t>
            </a:fld>
            <a:endParaRPr lang="en-US"/>
          </a:p>
        </p:txBody>
      </p:sp>
    </p:spTree>
    <p:extLst>
      <p:ext uri="{BB962C8B-B14F-4D97-AF65-F5344CB8AC3E}">
        <p14:creationId xmlns:p14="http://schemas.microsoft.com/office/powerpoint/2010/main" val="240185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00F05-5471-AF4D-B509-D0390FE93083}" type="slidenum">
              <a:rPr lang="en-US" smtClean="0"/>
              <a:t>20</a:t>
            </a:fld>
            <a:endParaRPr lang="en-US"/>
          </a:p>
        </p:txBody>
      </p:sp>
    </p:spTree>
    <p:extLst>
      <p:ext uri="{BB962C8B-B14F-4D97-AF65-F5344CB8AC3E}">
        <p14:creationId xmlns:p14="http://schemas.microsoft.com/office/powerpoint/2010/main" val="426008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91A4-BF53-8B29-62F5-E3A96825992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38E6E3E-DD7D-3A79-5331-2524CE1EFF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075DB3C-0AA9-E5B0-C346-A735A8C5E970}"/>
              </a:ext>
            </a:extLst>
          </p:cNvPr>
          <p:cNvSpPr>
            <a:spLocks noGrp="1"/>
          </p:cNvSpPr>
          <p:nvPr>
            <p:ph type="dt" sz="half" idx="10"/>
          </p:nvPr>
        </p:nvSpPr>
        <p:spPr/>
        <p:txBody>
          <a:bodyPr/>
          <a:lstStyle/>
          <a:p>
            <a:fld id="{1AFD2AD1-EA1A-F94D-8455-FBDA317FC020}" type="datetimeFigureOut">
              <a:rPr lang="en-US" smtClean="0"/>
              <a:t>11/3/25</a:t>
            </a:fld>
            <a:endParaRPr lang="en-US"/>
          </a:p>
        </p:txBody>
      </p:sp>
      <p:sp>
        <p:nvSpPr>
          <p:cNvPr id="5" name="Footer Placeholder 4">
            <a:extLst>
              <a:ext uri="{FF2B5EF4-FFF2-40B4-BE49-F238E27FC236}">
                <a16:creationId xmlns:a16="http://schemas.microsoft.com/office/drawing/2014/main" id="{BB37883B-7354-224C-74D8-6A3559627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EDB8F-81CA-B62C-9CA4-13290269D42F}"/>
              </a:ext>
            </a:extLst>
          </p:cNvPr>
          <p:cNvSpPr>
            <a:spLocks noGrp="1"/>
          </p:cNvSpPr>
          <p:nvPr>
            <p:ph type="sldNum" sz="quarter" idx="12"/>
          </p:nvPr>
        </p:nvSpPr>
        <p:spPr/>
        <p:txBody>
          <a:bodyPr/>
          <a:lstStyle/>
          <a:p>
            <a:fld id="{7D8C53AE-BDA3-6C47-94CF-32DFED6C3B8E}" type="slidenum">
              <a:rPr lang="en-US" smtClean="0"/>
              <a:t>‹#›</a:t>
            </a:fld>
            <a:endParaRPr lang="en-US"/>
          </a:p>
        </p:txBody>
      </p:sp>
    </p:spTree>
    <p:extLst>
      <p:ext uri="{BB962C8B-B14F-4D97-AF65-F5344CB8AC3E}">
        <p14:creationId xmlns:p14="http://schemas.microsoft.com/office/powerpoint/2010/main" val="241558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379A-EE45-322B-6C45-4F9551129D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F0F89D-0319-7644-9126-8103E081009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5E6B7C-ACCA-3C98-1E76-22065178E621}"/>
              </a:ext>
            </a:extLst>
          </p:cNvPr>
          <p:cNvSpPr>
            <a:spLocks noGrp="1"/>
          </p:cNvSpPr>
          <p:nvPr>
            <p:ph type="dt" sz="half" idx="10"/>
          </p:nvPr>
        </p:nvSpPr>
        <p:spPr/>
        <p:txBody>
          <a:bodyPr/>
          <a:lstStyle/>
          <a:p>
            <a:fld id="{1AFD2AD1-EA1A-F94D-8455-FBDA317FC020}" type="datetimeFigureOut">
              <a:rPr lang="en-US" smtClean="0"/>
              <a:t>11/3/25</a:t>
            </a:fld>
            <a:endParaRPr lang="en-US"/>
          </a:p>
        </p:txBody>
      </p:sp>
      <p:sp>
        <p:nvSpPr>
          <p:cNvPr id="5" name="Footer Placeholder 4">
            <a:extLst>
              <a:ext uri="{FF2B5EF4-FFF2-40B4-BE49-F238E27FC236}">
                <a16:creationId xmlns:a16="http://schemas.microsoft.com/office/drawing/2014/main" id="{6BD4E170-7024-184D-F904-29EBF1CC1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FD42A-EA59-7C92-B24A-1C04CE60EE7F}"/>
              </a:ext>
            </a:extLst>
          </p:cNvPr>
          <p:cNvSpPr>
            <a:spLocks noGrp="1"/>
          </p:cNvSpPr>
          <p:nvPr>
            <p:ph type="sldNum" sz="quarter" idx="12"/>
          </p:nvPr>
        </p:nvSpPr>
        <p:spPr/>
        <p:txBody>
          <a:bodyPr/>
          <a:lstStyle/>
          <a:p>
            <a:fld id="{7D8C53AE-BDA3-6C47-94CF-32DFED6C3B8E}" type="slidenum">
              <a:rPr lang="en-US" smtClean="0"/>
              <a:t>‹#›</a:t>
            </a:fld>
            <a:endParaRPr lang="en-US"/>
          </a:p>
        </p:txBody>
      </p:sp>
    </p:spTree>
    <p:extLst>
      <p:ext uri="{BB962C8B-B14F-4D97-AF65-F5344CB8AC3E}">
        <p14:creationId xmlns:p14="http://schemas.microsoft.com/office/powerpoint/2010/main" val="326139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418FA4-1247-EE18-5836-A5FF4DA93A4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F41C6C-6540-23F4-2674-1EE099FC9B3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C68812-0159-0269-2F94-CFCB897A5CE8}"/>
              </a:ext>
            </a:extLst>
          </p:cNvPr>
          <p:cNvSpPr>
            <a:spLocks noGrp="1"/>
          </p:cNvSpPr>
          <p:nvPr>
            <p:ph type="dt" sz="half" idx="10"/>
          </p:nvPr>
        </p:nvSpPr>
        <p:spPr/>
        <p:txBody>
          <a:bodyPr/>
          <a:lstStyle/>
          <a:p>
            <a:fld id="{1AFD2AD1-EA1A-F94D-8455-FBDA317FC020}" type="datetimeFigureOut">
              <a:rPr lang="en-US" smtClean="0"/>
              <a:t>11/3/25</a:t>
            </a:fld>
            <a:endParaRPr lang="en-US"/>
          </a:p>
        </p:txBody>
      </p:sp>
      <p:sp>
        <p:nvSpPr>
          <p:cNvPr id="5" name="Footer Placeholder 4">
            <a:extLst>
              <a:ext uri="{FF2B5EF4-FFF2-40B4-BE49-F238E27FC236}">
                <a16:creationId xmlns:a16="http://schemas.microsoft.com/office/drawing/2014/main" id="{E8A19801-37A5-D568-60FF-DFB54B0BD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77BB9-2B48-7153-6247-3110A4CCDA51}"/>
              </a:ext>
            </a:extLst>
          </p:cNvPr>
          <p:cNvSpPr>
            <a:spLocks noGrp="1"/>
          </p:cNvSpPr>
          <p:nvPr>
            <p:ph type="sldNum" sz="quarter" idx="12"/>
          </p:nvPr>
        </p:nvSpPr>
        <p:spPr/>
        <p:txBody>
          <a:bodyPr/>
          <a:lstStyle/>
          <a:p>
            <a:fld id="{7D8C53AE-BDA3-6C47-94CF-32DFED6C3B8E}" type="slidenum">
              <a:rPr lang="en-US" smtClean="0"/>
              <a:t>‹#›</a:t>
            </a:fld>
            <a:endParaRPr lang="en-US"/>
          </a:p>
        </p:txBody>
      </p:sp>
    </p:spTree>
    <p:extLst>
      <p:ext uri="{BB962C8B-B14F-4D97-AF65-F5344CB8AC3E}">
        <p14:creationId xmlns:p14="http://schemas.microsoft.com/office/powerpoint/2010/main" val="386660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C278-C42C-80F3-2884-89BE3099D22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7E4569B-A81C-9C4C-B909-CBA1C44632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1EE5DB-046F-C978-A7A0-EABC6778B79D}"/>
              </a:ext>
            </a:extLst>
          </p:cNvPr>
          <p:cNvSpPr>
            <a:spLocks noGrp="1"/>
          </p:cNvSpPr>
          <p:nvPr>
            <p:ph type="dt" sz="half" idx="10"/>
          </p:nvPr>
        </p:nvSpPr>
        <p:spPr/>
        <p:txBody>
          <a:bodyPr/>
          <a:lstStyle/>
          <a:p>
            <a:fld id="{1AFD2AD1-EA1A-F94D-8455-FBDA317FC020}" type="datetimeFigureOut">
              <a:rPr lang="en-US" smtClean="0"/>
              <a:t>11/3/25</a:t>
            </a:fld>
            <a:endParaRPr lang="en-US"/>
          </a:p>
        </p:txBody>
      </p:sp>
      <p:sp>
        <p:nvSpPr>
          <p:cNvPr id="5" name="Footer Placeholder 4">
            <a:extLst>
              <a:ext uri="{FF2B5EF4-FFF2-40B4-BE49-F238E27FC236}">
                <a16:creationId xmlns:a16="http://schemas.microsoft.com/office/drawing/2014/main" id="{7378CA58-0F1A-B6DB-C877-FDD553BED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839EF-319B-5DA6-9C60-7CE5BA3E78B0}"/>
              </a:ext>
            </a:extLst>
          </p:cNvPr>
          <p:cNvSpPr>
            <a:spLocks noGrp="1"/>
          </p:cNvSpPr>
          <p:nvPr>
            <p:ph type="sldNum" sz="quarter" idx="12"/>
          </p:nvPr>
        </p:nvSpPr>
        <p:spPr/>
        <p:txBody>
          <a:bodyPr/>
          <a:lstStyle/>
          <a:p>
            <a:fld id="{7D8C53AE-BDA3-6C47-94CF-32DFED6C3B8E}" type="slidenum">
              <a:rPr lang="en-US" smtClean="0"/>
              <a:t>‹#›</a:t>
            </a:fld>
            <a:endParaRPr lang="en-US"/>
          </a:p>
        </p:txBody>
      </p:sp>
    </p:spTree>
    <p:extLst>
      <p:ext uri="{BB962C8B-B14F-4D97-AF65-F5344CB8AC3E}">
        <p14:creationId xmlns:p14="http://schemas.microsoft.com/office/powerpoint/2010/main" val="31478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19E05-4736-9CEC-5B94-6BAF472D722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058176E-4E5F-893D-8D6B-0B48A7ABEA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058BD9-C6C0-DB25-950F-F177E77C4EF3}"/>
              </a:ext>
            </a:extLst>
          </p:cNvPr>
          <p:cNvSpPr>
            <a:spLocks noGrp="1"/>
          </p:cNvSpPr>
          <p:nvPr>
            <p:ph type="dt" sz="half" idx="10"/>
          </p:nvPr>
        </p:nvSpPr>
        <p:spPr/>
        <p:txBody>
          <a:bodyPr/>
          <a:lstStyle/>
          <a:p>
            <a:fld id="{1AFD2AD1-EA1A-F94D-8455-FBDA317FC020}" type="datetimeFigureOut">
              <a:rPr lang="en-US" smtClean="0"/>
              <a:t>11/3/25</a:t>
            </a:fld>
            <a:endParaRPr lang="en-US"/>
          </a:p>
        </p:txBody>
      </p:sp>
      <p:sp>
        <p:nvSpPr>
          <p:cNvPr id="5" name="Footer Placeholder 4">
            <a:extLst>
              <a:ext uri="{FF2B5EF4-FFF2-40B4-BE49-F238E27FC236}">
                <a16:creationId xmlns:a16="http://schemas.microsoft.com/office/drawing/2014/main" id="{E6461443-E47B-6D23-7B53-822ED565E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D0EBF-CD62-809A-D118-FBB2F874CAEF}"/>
              </a:ext>
            </a:extLst>
          </p:cNvPr>
          <p:cNvSpPr>
            <a:spLocks noGrp="1"/>
          </p:cNvSpPr>
          <p:nvPr>
            <p:ph type="sldNum" sz="quarter" idx="12"/>
          </p:nvPr>
        </p:nvSpPr>
        <p:spPr/>
        <p:txBody>
          <a:bodyPr/>
          <a:lstStyle/>
          <a:p>
            <a:fld id="{7D8C53AE-BDA3-6C47-94CF-32DFED6C3B8E}" type="slidenum">
              <a:rPr lang="en-US" smtClean="0"/>
              <a:t>‹#›</a:t>
            </a:fld>
            <a:endParaRPr lang="en-US"/>
          </a:p>
        </p:txBody>
      </p:sp>
    </p:spTree>
    <p:extLst>
      <p:ext uri="{BB962C8B-B14F-4D97-AF65-F5344CB8AC3E}">
        <p14:creationId xmlns:p14="http://schemas.microsoft.com/office/powerpoint/2010/main" val="8276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9C46-AE71-2EE5-BBE7-AC5D457C01C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EF7B83E-A683-C0F5-DF8C-25AC3369C9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EDB84A6-2A33-F3FF-25F0-55B2F713629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3EFFBB3-F60D-D061-3501-7D523B376116}"/>
              </a:ext>
            </a:extLst>
          </p:cNvPr>
          <p:cNvSpPr>
            <a:spLocks noGrp="1"/>
          </p:cNvSpPr>
          <p:nvPr>
            <p:ph type="dt" sz="half" idx="10"/>
          </p:nvPr>
        </p:nvSpPr>
        <p:spPr/>
        <p:txBody>
          <a:bodyPr/>
          <a:lstStyle/>
          <a:p>
            <a:fld id="{1AFD2AD1-EA1A-F94D-8455-FBDA317FC020}" type="datetimeFigureOut">
              <a:rPr lang="en-US" smtClean="0"/>
              <a:t>11/3/25</a:t>
            </a:fld>
            <a:endParaRPr lang="en-US"/>
          </a:p>
        </p:txBody>
      </p:sp>
      <p:sp>
        <p:nvSpPr>
          <p:cNvPr id="6" name="Footer Placeholder 5">
            <a:extLst>
              <a:ext uri="{FF2B5EF4-FFF2-40B4-BE49-F238E27FC236}">
                <a16:creationId xmlns:a16="http://schemas.microsoft.com/office/drawing/2014/main" id="{6FDDC848-C589-1411-E0FD-9569816D6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10C07-372D-EDF8-08D5-AFD80AFF247B}"/>
              </a:ext>
            </a:extLst>
          </p:cNvPr>
          <p:cNvSpPr>
            <a:spLocks noGrp="1"/>
          </p:cNvSpPr>
          <p:nvPr>
            <p:ph type="sldNum" sz="quarter" idx="12"/>
          </p:nvPr>
        </p:nvSpPr>
        <p:spPr/>
        <p:txBody>
          <a:bodyPr/>
          <a:lstStyle/>
          <a:p>
            <a:fld id="{7D8C53AE-BDA3-6C47-94CF-32DFED6C3B8E}" type="slidenum">
              <a:rPr lang="en-US" smtClean="0"/>
              <a:t>‹#›</a:t>
            </a:fld>
            <a:endParaRPr lang="en-US"/>
          </a:p>
        </p:txBody>
      </p:sp>
    </p:spTree>
    <p:extLst>
      <p:ext uri="{BB962C8B-B14F-4D97-AF65-F5344CB8AC3E}">
        <p14:creationId xmlns:p14="http://schemas.microsoft.com/office/powerpoint/2010/main" val="254473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F43C-DE54-257B-5B1E-E950C445E8D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F241B7-D77C-85A8-2419-5AA21B2FAA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CF8001-F68E-9441-66B4-EECEC44C4E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4309015-0E59-3A33-B3BD-BCD3E09594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9992E0A-5691-6B71-B98E-CAF531F758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EF95F24-568F-DF38-BF4F-81EBCBA3A94A}"/>
              </a:ext>
            </a:extLst>
          </p:cNvPr>
          <p:cNvSpPr>
            <a:spLocks noGrp="1"/>
          </p:cNvSpPr>
          <p:nvPr>
            <p:ph type="dt" sz="half" idx="10"/>
          </p:nvPr>
        </p:nvSpPr>
        <p:spPr/>
        <p:txBody>
          <a:bodyPr/>
          <a:lstStyle/>
          <a:p>
            <a:fld id="{1AFD2AD1-EA1A-F94D-8455-FBDA317FC020}" type="datetimeFigureOut">
              <a:rPr lang="en-US" smtClean="0"/>
              <a:t>11/3/25</a:t>
            </a:fld>
            <a:endParaRPr lang="en-US"/>
          </a:p>
        </p:txBody>
      </p:sp>
      <p:sp>
        <p:nvSpPr>
          <p:cNvPr id="8" name="Footer Placeholder 7">
            <a:extLst>
              <a:ext uri="{FF2B5EF4-FFF2-40B4-BE49-F238E27FC236}">
                <a16:creationId xmlns:a16="http://schemas.microsoft.com/office/drawing/2014/main" id="{D4513CBC-6DB6-A1DB-B1BF-148F157F55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103A63-6716-B7E3-B8A2-95CC99E7F1DC}"/>
              </a:ext>
            </a:extLst>
          </p:cNvPr>
          <p:cNvSpPr>
            <a:spLocks noGrp="1"/>
          </p:cNvSpPr>
          <p:nvPr>
            <p:ph type="sldNum" sz="quarter" idx="12"/>
          </p:nvPr>
        </p:nvSpPr>
        <p:spPr/>
        <p:txBody>
          <a:bodyPr/>
          <a:lstStyle/>
          <a:p>
            <a:fld id="{7D8C53AE-BDA3-6C47-94CF-32DFED6C3B8E}" type="slidenum">
              <a:rPr lang="en-US" smtClean="0"/>
              <a:t>‹#›</a:t>
            </a:fld>
            <a:endParaRPr lang="en-US"/>
          </a:p>
        </p:txBody>
      </p:sp>
    </p:spTree>
    <p:extLst>
      <p:ext uri="{BB962C8B-B14F-4D97-AF65-F5344CB8AC3E}">
        <p14:creationId xmlns:p14="http://schemas.microsoft.com/office/powerpoint/2010/main" val="344980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6149-9ED8-6932-F436-4ED397C4882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9EF197-29B6-D246-2B3F-1A9C1A6A531C}"/>
              </a:ext>
            </a:extLst>
          </p:cNvPr>
          <p:cNvSpPr>
            <a:spLocks noGrp="1"/>
          </p:cNvSpPr>
          <p:nvPr>
            <p:ph type="dt" sz="half" idx="10"/>
          </p:nvPr>
        </p:nvSpPr>
        <p:spPr/>
        <p:txBody>
          <a:bodyPr/>
          <a:lstStyle/>
          <a:p>
            <a:fld id="{1AFD2AD1-EA1A-F94D-8455-FBDA317FC020}" type="datetimeFigureOut">
              <a:rPr lang="en-US" smtClean="0"/>
              <a:t>11/3/25</a:t>
            </a:fld>
            <a:endParaRPr lang="en-US"/>
          </a:p>
        </p:txBody>
      </p:sp>
      <p:sp>
        <p:nvSpPr>
          <p:cNvPr id="4" name="Footer Placeholder 3">
            <a:extLst>
              <a:ext uri="{FF2B5EF4-FFF2-40B4-BE49-F238E27FC236}">
                <a16:creationId xmlns:a16="http://schemas.microsoft.com/office/drawing/2014/main" id="{88F47E2F-B5D8-38E6-390C-3283261708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FE0952-DB49-DA27-3A7D-902F60035B44}"/>
              </a:ext>
            </a:extLst>
          </p:cNvPr>
          <p:cNvSpPr>
            <a:spLocks noGrp="1"/>
          </p:cNvSpPr>
          <p:nvPr>
            <p:ph type="sldNum" sz="quarter" idx="12"/>
          </p:nvPr>
        </p:nvSpPr>
        <p:spPr/>
        <p:txBody>
          <a:bodyPr/>
          <a:lstStyle/>
          <a:p>
            <a:fld id="{7D8C53AE-BDA3-6C47-94CF-32DFED6C3B8E}" type="slidenum">
              <a:rPr lang="en-US" smtClean="0"/>
              <a:t>‹#›</a:t>
            </a:fld>
            <a:endParaRPr lang="en-US"/>
          </a:p>
        </p:txBody>
      </p:sp>
    </p:spTree>
    <p:extLst>
      <p:ext uri="{BB962C8B-B14F-4D97-AF65-F5344CB8AC3E}">
        <p14:creationId xmlns:p14="http://schemas.microsoft.com/office/powerpoint/2010/main" val="414273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C7B7B-284B-2635-60B6-14FA391E8568}"/>
              </a:ext>
            </a:extLst>
          </p:cNvPr>
          <p:cNvSpPr>
            <a:spLocks noGrp="1"/>
          </p:cNvSpPr>
          <p:nvPr>
            <p:ph type="dt" sz="half" idx="10"/>
          </p:nvPr>
        </p:nvSpPr>
        <p:spPr/>
        <p:txBody>
          <a:bodyPr/>
          <a:lstStyle/>
          <a:p>
            <a:fld id="{1AFD2AD1-EA1A-F94D-8455-FBDA317FC020}" type="datetimeFigureOut">
              <a:rPr lang="en-US" smtClean="0"/>
              <a:t>11/3/25</a:t>
            </a:fld>
            <a:endParaRPr lang="en-US"/>
          </a:p>
        </p:txBody>
      </p:sp>
      <p:sp>
        <p:nvSpPr>
          <p:cNvPr id="3" name="Footer Placeholder 2">
            <a:extLst>
              <a:ext uri="{FF2B5EF4-FFF2-40B4-BE49-F238E27FC236}">
                <a16:creationId xmlns:a16="http://schemas.microsoft.com/office/drawing/2014/main" id="{BF2C3BB3-C654-63BF-6A81-50A1103EE0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1F7B48-C83E-00D3-E7A8-2C19A48CEBFF}"/>
              </a:ext>
            </a:extLst>
          </p:cNvPr>
          <p:cNvSpPr>
            <a:spLocks noGrp="1"/>
          </p:cNvSpPr>
          <p:nvPr>
            <p:ph type="sldNum" sz="quarter" idx="12"/>
          </p:nvPr>
        </p:nvSpPr>
        <p:spPr/>
        <p:txBody>
          <a:bodyPr/>
          <a:lstStyle/>
          <a:p>
            <a:fld id="{7D8C53AE-BDA3-6C47-94CF-32DFED6C3B8E}" type="slidenum">
              <a:rPr lang="en-US" smtClean="0"/>
              <a:t>‹#›</a:t>
            </a:fld>
            <a:endParaRPr lang="en-US"/>
          </a:p>
        </p:txBody>
      </p:sp>
    </p:spTree>
    <p:extLst>
      <p:ext uri="{BB962C8B-B14F-4D97-AF65-F5344CB8AC3E}">
        <p14:creationId xmlns:p14="http://schemas.microsoft.com/office/powerpoint/2010/main" val="101456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B1E8-F221-BB14-BB73-DABFC919284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D686996-D84B-5647-8D54-A5CE12E6BA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30AB1B1-4A5C-B9A1-CBFC-0825BEEDF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0C9CB9-77B2-D79E-C6A0-83668C2CA11E}"/>
              </a:ext>
            </a:extLst>
          </p:cNvPr>
          <p:cNvSpPr>
            <a:spLocks noGrp="1"/>
          </p:cNvSpPr>
          <p:nvPr>
            <p:ph type="dt" sz="half" idx="10"/>
          </p:nvPr>
        </p:nvSpPr>
        <p:spPr/>
        <p:txBody>
          <a:bodyPr/>
          <a:lstStyle/>
          <a:p>
            <a:fld id="{1AFD2AD1-EA1A-F94D-8455-FBDA317FC020}" type="datetimeFigureOut">
              <a:rPr lang="en-US" smtClean="0"/>
              <a:t>11/3/25</a:t>
            </a:fld>
            <a:endParaRPr lang="en-US"/>
          </a:p>
        </p:txBody>
      </p:sp>
      <p:sp>
        <p:nvSpPr>
          <p:cNvPr id="6" name="Footer Placeholder 5">
            <a:extLst>
              <a:ext uri="{FF2B5EF4-FFF2-40B4-BE49-F238E27FC236}">
                <a16:creationId xmlns:a16="http://schemas.microsoft.com/office/drawing/2014/main" id="{0A86AF5F-4BDA-313A-CF78-7B4C3874A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751CA-8A2D-4A33-CF67-EEE5B896DB01}"/>
              </a:ext>
            </a:extLst>
          </p:cNvPr>
          <p:cNvSpPr>
            <a:spLocks noGrp="1"/>
          </p:cNvSpPr>
          <p:nvPr>
            <p:ph type="sldNum" sz="quarter" idx="12"/>
          </p:nvPr>
        </p:nvSpPr>
        <p:spPr/>
        <p:txBody>
          <a:bodyPr/>
          <a:lstStyle/>
          <a:p>
            <a:fld id="{7D8C53AE-BDA3-6C47-94CF-32DFED6C3B8E}" type="slidenum">
              <a:rPr lang="en-US" smtClean="0"/>
              <a:t>‹#›</a:t>
            </a:fld>
            <a:endParaRPr lang="en-US"/>
          </a:p>
        </p:txBody>
      </p:sp>
    </p:spTree>
    <p:extLst>
      <p:ext uri="{BB962C8B-B14F-4D97-AF65-F5344CB8AC3E}">
        <p14:creationId xmlns:p14="http://schemas.microsoft.com/office/powerpoint/2010/main" val="71912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12F7-08CD-A701-5B04-D92E03527F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D802092-7826-52A0-33E7-006D2E08A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6798C9-4DF9-B0D5-0DB4-7820FF87B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96D6AB-2548-585F-CC5E-CF3786DE1630}"/>
              </a:ext>
            </a:extLst>
          </p:cNvPr>
          <p:cNvSpPr>
            <a:spLocks noGrp="1"/>
          </p:cNvSpPr>
          <p:nvPr>
            <p:ph type="dt" sz="half" idx="10"/>
          </p:nvPr>
        </p:nvSpPr>
        <p:spPr/>
        <p:txBody>
          <a:bodyPr/>
          <a:lstStyle/>
          <a:p>
            <a:fld id="{1AFD2AD1-EA1A-F94D-8455-FBDA317FC020}" type="datetimeFigureOut">
              <a:rPr lang="en-US" smtClean="0"/>
              <a:t>11/3/25</a:t>
            </a:fld>
            <a:endParaRPr lang="en-US"/>
          </a:p>
        </p:txBody>
      </p:sp>
      <p:sp>
        <p:nvSpPr>
          <p:cNvPr id="6" name="Footer Placeholder 5">
            <a:extLst>
              <a:ext uri="{FF2B5EF4-FFF2-40B4-BE49-F238E27FC236}">
                <a16:creationId xmlns:a16="http://schemas.microsoft.com/office/drawing/2014/main" id="{7C6D48A2-7FE4-8DFE-3CBB-42422546C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8C08D-E8A9-24A0-C960-D07D99D30F72}"/>
              </a:ext>
            </a:extLst>
          </p:cNvPr>
          <p:cNvSpPr>
            <a:spLocks noGrp="1"/>
          </p:cNvSpPr>
          <p:nvPr>
            <p:ph type="sldNum" sz="quarter" idx="12"/>
          </p:nvPr>
        </p:nvSpPr>
        <p:spPr/>
        <p:txBody>
          <a:bodyPr/>
          <a:lstStyle/>
          <a:p>
            <a:fld id="{7D8C53AE-BDA3-6C47-94CF-32DFED6C3B8E}" type="slidenum">
              <a:rPr lang="en-US" smtClean="0"/>
              <a:t>‹#›</a:t>
            </a:fld>
            <a:endParaRPr lang="en-US"/>
          </a:p>
        </p:txBody>
      </p:sp>
    </p:spTree>
    <p:extLst>
      <p:ext uri="{BB962C8B-B14F-4D97-AF65-F5344CB8AC3E}">
        <p14:creationId xmlns:p14="http://schemas.microsoft.com/office/powerpoint/2010/main" val="122439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A16DF4-9EDC-ECCD-B210-7FA8935F2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96893E-A627-50B8-CB5F-B2BFD1029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79D84D-47BB-DAB0-725A-CBE250D655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D2AD1-EA1A-F94D-8455-FBDA317FC020}" type="datetimeFigureOut">
              <a:rPr lang="en-US" smtClean="0"/>
              <a:t>11/3/25</a:t>
            </a:fld>
            <a:endParaRPr lang="en-US"/>
          </a:p>
        </p:txBody>
      </p:sp>
      <p:sp>
        <p:nvSpPr>
          <p:cNvPr id="5" name="Footer Placeholder 4">
            <a:extLst>
              <a:ext uri="{FF2B5EF4-FFF2-40B4-BE49-F238E27FC236}">
                <a16:creationId xmlns:a16="http://schemas.microsoft.com/office/drawing/2014/main" id="{4F8658C7-6A74-3730-C086-44F12E262B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ACE322-A615-07F9-6579-92DC1BDC5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C53AE-BDA3-6C47-94CF-32DFED6C3B8E}" type="slidenum">
              <a:rPr lang="en-US" smtClean="0"/>
              <a:t>‹#›</a:t>
            </a:fld>
            <a:endParaRPr lang="en-US"/>
          </a:p>
        </p:txBody>
      </p:sp>
    </p:spTree>
    <p:extLst>
      <p:ext uri="{BB962C8B-B14F-4D97-AF65-F5344CB8AC3E}">
        <p14:creationId xmlns:p14="http://schemas.microsoft.com/office/powerpoint/2010/main" val="4121102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md.com/en/products/system-on-modules/kria/k26/kv260-vision-starter-kit.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xilinx.github.io/kria-apps-docs/kv260/2022.1/linux_boot/ubuntu_22_04/build/html/docs/sdcard.html#next-ste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xilinx.github.io/kria-apps-docs/bootfw/build/html/docs/bootfw_overview.html?highlight=locking" TargetMode="External"/><Relationship Id="rId2" Type="http://schemas.openxmlformats.org/officeDocument/2006/relationships/hyperlink" Target="https://xilinx-wiki.atlassian.net/wiki/spaces/A/pages/1641152513/Kria+SOMs+Starter+Kits#MPSoC-PMU-F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buntu.com/download/amd#kria-k2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5FE3B-B9E7-4D59-29CC-C5BA2F53520C}"/>
              </a:ext>
            </a:extLst>
          </p:cNvPr>
          <p:cNvSpPr>
            <a:spLocks noGrp="1"/>
          </p:cNvSpPr>
          <p:nvPr>
            <p:ph type="ctrTitle"/>
          </p:nvPr>
        </p:nvSpPr>
        <p:spPr/>
        <p:txBody>
          <a:bodyPr/>
          <a:lstStyle/>
          <a:p>
            <a:r>
              <a:rPr lang="en-US" dirty="0"/>
              <a:t>Setting up PS KV260</a:t>
            </a:r>
          </a:p>
        </p:txBody>
      </p:sp>
      <p:sp>
        <p:nvSpPr>
          <p:cNvPr id="3" name="Subtitle 2">
            <a:extLst>
              <a:ext uri="{FF2B5EF4-FFF2-40B4-BE49-F238E27FC236}">
                <a16:creationId xmlns:a16="http://schemas.microsoft.com/office/drawing/2014/main" id="{C8A4F811-649F-98AD-7D07-5D5CF8CF5D03}"/>
              </a:ext>
            </a:extLst>
          </p:cNvPr>
          <p:cNvSpPr>
            <a:spLocks noGrp="1"/>
          </p:cNvSpPr>
          <p:nvPr>
            <p:ph type="subTitle" idx="1"/>
          </p:nvPr>
        </p:nvSpPr>
        <p:spPr/>
        <p:txBody>
          <a:bodyPr/>
          <a:lstStyle/>
          <a:p>
            <a:r>
              <a:rPr lang="en-US" dirty="0"/>
              <a:t>29/10/2025</a:t>
            </a:r>
          </a:p>
        </p:txBody>
      </p:sp>
    </p:spTree>
    <p:extLst>
      <p:ext uri="{BB962C8B-B14F-4D97-AF65-F5344CB8AC3E}">
        <p14:creationId xmlns:p14="http://schemas.microsoft.com/office/powerpoint/2010/main" val="17093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0332-4258-D68C-CF47-308377D61E75}"/>
              </a:ext>
            </a:extLst>
          </p:cNvPr>
          <p:cNvSpPr>
            <a:spLocks noGrp="1"/>
          </p:cNvSpPr>
          <p:nvPr>
            <p:ph type="title"/>
          </p:nvPr>
        </p:nvSpPr>
        <p:spPr/>
        <p:txBody>
          <a:bodyPr/>
          <a:lstStyle/>
          <a:p>
            <a:r>
              <a:rPr lang="en-US" dirty="0"/>
              <a:t>Gnome Desktop UI</a:t>
            </a:r>
          </a:p>
        </p:txBody>
      </p:sp>
      <p:sp>
        <p:nvSpPr>
          <p:cNvPr id="3" name="Content Placeholder 2">
            <a:extLst>
              <a:ext uri="{FF2B5EF4-FFF2-40B4-BE49-F238E27FC236}">
                <a16:creationId xmlns:a16="http://schemas.microsoft.com/office/drawing/2014/main" id="{6497DEEE-6CA7-CC5D-81B5-5AAFAF97D5A7}"/>
              </a:ext>
            </a:extLst>
          </p:cNvPr>
          <p:cNvSpPr>
            <a:spLocks noGrp="1"/>
          </p:cNvSpPr>
          <p:nvPr>
            <p:ph idx="1"/>
          </p:nvPr>
        </p:nvSpPr>
        <p:spPr/>
        <p:txBody>
          <a:bodyPr/>
          <a:lstStyle/>
          <a:p>
            <a:r>
              <a:rPr lang="en-US" dirty="0"/>
              <a:t>There is no On/OFF button, once the </a:t>
            </a:r>
            <a:r>
              <a:rPr lang="en-US" dirty="0" err="1"/>
              <a:t>barell</a:t>
            </a:r>
            <a:r>
              <a:rPr lang="en-US" dirty="0"/>
              <a:t> jack 12V connected, it powers up and boot the </a:t>
            </a:r>
            <a:r>
              <a:rPr lang="en-US" dirty="0" err="1"/>
              <a:t>linux</a:t>
            </a:r>
            <a:r>
              <a:rPr lang="en-US" dirty="0"/>
              <a:t> up.</a:t>
            </a:r>
          </a:p>
          <a:p>
            <a:r>
              <a:rPr lang="en-US" dirty="0"/>
              <a:t>It might takes several minutes to boot up</a:t>
            </a:r>
          </a:p>
          <a:p>
            <a:r>
              <a:rPr lang="en-US" dirty="0"/>
              <a:t>Simply connecting HDMI to a monitor and keyboard and mouse altogether allowing the Gnome Desktop Interface</a:t>
            </a:r>
          </a:p>
          <a:p>
            <a:r>
              <a:rPr lang="en-US" dirty="0"/>
              <a:t>Login detail </a:t>
            </a:r>
            <a:r>
              <a:rPr lang="en-US" dirty="0" err="1">
                <a:solidFill>
                  <a:srgbClr val="FF0000"/>
                </a:solidFill>
              </a:rPr>
              <a:t>febian</a:t>
            </a:r>
            <a:r>
              <a:rPr lang="en-US" dirty="0">
                <a:solidFill>
                  <a:srgbClr val="FF0000"/>
                </a:solidFill>
              </a:rPr>
              <a:t>, protons2024</a:t>
            </a:r>
          </a:p>
          <a:p>
            <a:r>
              <a:rPr lang="en-US" dirty="0"/>
              <a:t>There is no internet connection unless its connected to internet port directly via ethernet cable </a:t>
            </a:r>
            <a:r>
              <a:rPr lang="en-US" dirty="0" err="1"/>
              <a:t>conection</a:t>
            </a:r>
            <a:r>
              <a:rPr lang="en-US" dirty="0"/>
              <a:t>.</a:t>
            </a:r>
          </a:p>
        </p:txBody>
      </p:sp>
    </p:spTree>
    <p:extLst>
      <p:ext uri="{BB962C8B-B14F-4D97-AF65-F5344CB8AC3E}">
        <p14:creationId xmlns:p14="http://schemas.microsoft.com/office/powerpoint/2010/main" val="182245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F486-C5DA-FAB9-B3D9-3FDE4DECD3F1}"/>
              </a:ext>
            </a:extLst>
          </p:cNvPr>
          <p:cNvSpPr>
            <a:spLocks noGrp="1"/>
          </p:cNvSpPr>
          <p:nvPr>
            <p:ph type="title"/>
          </p:nvPr>
        </p:nvSpPr>
        <p:spPr/>
        <p:txBody>
          <a:bodyPr/>
          <a:lstStyle/>
          <a:p>
            <a:r>
              <a:rPr lang="en-US" dirty="0"/>
              <a:t>Serial Console UI</a:t>
            </a:r>
          </a:p>
        </p:txBody>
      </p:sp>
      <p:sp>
        <p:nvSpPr>
          <p:cNvPr id="3" name="Content Placeholder 2">
            <a:extLst>
              <a:ext uri="{FF2B5EF4-FFF2-40B4-BE49-F238E27FC236}">
                <a16:creationId xmlns:a16="http://schemas.microsoft.com/office/drawing/2014/main" id="{7E8FFD48-8558-56B9-BC42-5D500672ED3A}"/>
              </a:ext>
            </a:extLst>
          </p:cNvPr>
          <p:cNvSpPr>
            <a:spLocks noGrp="1"/>
          </p:cNvSpPr>
          <p:nvPr>
            <p:ph idx="1"/>
          </p:nvPr>
        </p:nvSpPr>
        <p:spPr/>
        <p:txBody>
          <a:bodyPr>
            <a:normAutofit lnSpcReduction="10000"/>
          </a:bodyPr>
          <a:lstStyle/>
          <a:p>
            <a:r>
              <a:rPr lang="en-US" dirty="0"/>
              <a:t>Run this in host PC terminal: (required connecting UART-USB connection to PC)</a:t>
            </a:r>
          </a:p>
          <a:p>
            <a:pPr lvl="1"/>
            <a:r>
              <a:rPr lang="en-GB" dirty="0"/>
              <a:t>ls</a:t>
            </a:r>
            <a:r>
              <a:rPr lang="en-GB" dirty="0">
                <a:solidFill>
                  <a:srgbClr val="BBBBBB"/>
                </a:solidFill>
                <a:effectLst/>
              </a:rPr>
              <a:t> </a:t>
            </a:r>
            <a:r>
              <a:rPr lang="en-GB" dirty="0"/>
              <a:t>/dev/</a:t>
            </a:r>
            <a:r>
              <a:rPr lang="en-GB" dirty="0" err="1"/>
              <a:t>tty</a:t>
            </a:r>
            <a:r>
              <a:rPr lang="en-GB" dirty="0"/>
              <a:t>.* (to find out which port it is connected)</a:t>
            </a:r>
            <a:endParaRPr lang="en-US" dirty="0"/>
          </a:p>
          <a:p>
            <a:pPr lvl="1"/>
            <a:r>
              <a:rPr lang="en-GB" dirty="0"/>
              <a:t>screen</a:t>
            </a:r>
            <a:r>
              <a:rPr lang="en-GB" dirty="0">
                <a:solidFill>
                  <a:srgbClr val="BBBBBB"/>
                </a:solidFill>
                <a:effectLst/>
              </a:rPr>
              <a:t> </a:t>
            </a:r>
            <a:r>
              <a:rPr lang="en-GB" dirty="0"/>
              <a:t>/dev/tty.usbserial-XFL1KP2HLD511</a:t>
            </a:r>
            <a:r>
              <a:rPr lang="en-GB" dirty="0">
                <a:solidFill>
                  <a:srgbClr val="BBBBBB"/>
                </a:solidFill>
                <a:effectLst/>
              </a:rPr>
              <a:t> </a:t>
            </a:r>
            <a:r>
              <a:rPr lang="en-GB" dirty="0">
                <a:solidFill>
                  <a:srgbClr val="666666"/>
                </a:solidFill>
                <a:effectLst/>
              </a:rPr>
              <a:t>115200</a:t>
            </a:r>
            <a:r>
              <a:rPr lang="en-GB" dirty="0"/>
              <a:t>,cs8</a:t>
            </a:r>
          </a:p>
          <a:p>
            <a:pPr lvl="1"/>
            <a:r>
              <a:rPr lang="en-GB" dirty="0"/>
              <a:t>Type </a:t>
            </a:r>
            <a:r>
              <a:rPr lang="en-GB" dirty="0" err="1"/>
              <a:t>febian</a:t>
            </a:r>
            <a:endParaRPr lang="en-GB" dirty="0"/>
          </a:p>
          <a:p>
            <a:pPr lvl="1"/>
            <a:r>
              <a:rPr lang="en-US" dirty="0"/>
              <a:t>Then it will get prompted with password: protons24</a:t>
            </a:r>
          </a:p>
          <a:p>
            <a:pPr lvl="1"/>
            <a:r>
              <a:rPr lang="en-US" dirty="0"/>
              <a:t>This is running on terminal fully from host PC.</a:t>
            </a:r>
          </a:p>
          <a:p>
            <a:pPr lvl="1"/>
            <a:r>
              <a:rPr lang="en-US" dirty="0"/>
              <a:t>To exit</a:t>
            </a:r>
          </a:p>
          <a:p>
            <a:pPr lvl="2"/>
            <a:r>
              <a:rPr lang="en-US" dirty="0"/>
              <a:t>Exit to logout</a:t>
            </a:r>
          </a:p>
          <a:p>
            <a:pPr lvl="2"/>
            <a:r>
              <a:rPr lang="en-US" dirty="0" err="1"/>
              <a:t>Ctrl+a</a:t>
            </a:r>
            <a:r>
              <a:rPr lang="en-US" dirty="0"/>
              <a:t> to initiate exit</a:t>
            </a:r>
          </a:p>
          <a:p>
            <a:pPr lvl="2"/>
            <a:r>
              <a:rPr lang="en-US" dirty="0"/>
              <a:t>Then \</a:t>
            </a:r>
          </a:p>
          <a:p>
            <a:pPr lvl="2"/>
            <a:r>
              <a:rPr lang="en-US" dirty="0"/>
              <a:t>Choose option y</a:t>
            </a:r>
          </a:p>
          <a:p>
            <a:pPr lvl="1"/>
            <a:endParaRPr lang="en-US" dirty="0"/>
          </a:p>
          <a:p>
            <a:pPr lvl="1"/>
            <a:endParaRPr lang="en-US" dirty="0"/>
          </a:p>
        </p:txBody>
      </p:sp>
    </p:spTree>
    <p:extLst>
      <p:ext uri="{BB962C8B-B14F-4D97-AF65-F5344CB8AC3E}">
        <p14:creationId xmlns:p14="http://schemas.microsoft.com/office/powerpoint/2010/main" val="279753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6CC8-C7CF-1DD6-7DFD-BA38DC5BA49B}"/>
              </a:ext>
            </a:extLst>
          </p:cNvPr>
          <p:cNvSpPr>
            <a:spLocks noGrp="1"/>
          </p:cNvSpPr>
          <p:nvPr>
            <p:ph type="title"/>
          </p:nvPr>
        </p:nvSpPr>
        <p:spPr/>
        <p:txBody>
          <a:bodyPr/>
          <a:lstStyle/>
          <a:p>
            <a:r>
              <a:rPr lang="en-US" dirty="0"/>
              <a:t>Copying files using HDD</a:t>
            </a:r>
          </a:p>
        </p:txBody>
      </p:sp>
      <p:sp>
        <p:nvSpPr>
          <p:cNvPr id="3" name="Content Placeholder 2">
            <a:extLst>
              <a:ext uri="{FF2B5EF4-FFF2-40B4-BE49-F238E27FC236}">
                <a16:creationId xmlns:a16="http://schemas.microsoft.com/office/drawing/2014/main" id="{A01C3F3C-2975-2DF7-8F7A-A58CFE3AE827}"/>
              </a:ext>
            </a:extLst>
          </p:cNvPr>
          <p:cNvSpPr>
            <a:spLocks noGrp="1"/>
          </p:cNvSpPr>
          <p:nvPr>
            <p:ph idx="1"/>
          </p:nvPr>
        </p:nvSpPr>
        <p:spPr/>
        <p:txBody>
          <a:bodyPr/>
          <a:lstStyle/>
          <a:p>
            <a:r>
              <a:rPr lang="en-US" dirty="0"/>
              <a:t>Connect the HDD to KV260</a:t>
            </a:r>
          </a:p>
          <a:p>
            <a:r>
              <a:rPr lang="en-US" dirty="0"/>
              <a:t>Connect serial console to it from host PC</a:t>
            </a:r>
          </a:p>
          <a:p>
            <a:r>
              <a:rPr lang="en-US" dirty="0" err="1"/>
              <a:t>Lsblk</a:t>
            </a:r>
            <a:r>
              <a:rPr lang="en-US" dirty="0"/>
              <a:t> –o NAME,SIZE,MOUNTPOINT</a:t>
            </a:r>
          </a:p>
          <a:p>
            <a:r>
              <a:rPr lang="en-US" dirty="0"/>
              <a:t>First have to mount it (/dev/sda1) to a certain folder (</a:t>
            </a:r>
            <a:r>
              <a:rPr lang="en-US" dirty="0" err="1"/>
              <a:t>mkdir</a:t>
            </a:r>
            <a:r>
              <a:rPr lang="en-US" dirty="0"/>
              <a:t> is fine)</a:t>
            </a:r>
          </a:p>
          <a:p>
            <a:pPr lvl="1"/>
            <a:r>
              <a:rPr lang="en-US" dirty="0" err="1"/>
              <a:t>sudo</a:t>
            </a:r>
            <a:r>
              <a:rPr lang="en-US" dirty="0"/>
              <a:t> mount /dev/sda1 external/</a:t>
            </a:r>
          </a:p>
          <a:p>
            <a:r>
              <a:rPr lang="en-US" dirty="0"/>
              <a:t>Once mounted, navigate to cd external/ </a:t>
            </a:r>
          </a:p>
          <a:p>
            <a:r>
              <a:rPr lang="en-US" dirty="0"/>
              <a:t>Perform copy: cp external/</a:t>
            </a:r>
            <a:r>
              <a:rPr lang="en-US" dirty="0" err="1"/>
              <a:t>filename.txt</a:t>
            </a:r>
            <a:r>
              <a:rPr lang="en-US" dirty="0"/>
              <a:t> another/local/directory</a:t>
            </a:r>
          </a:p>
          <a:p>
            <a:r>
              <a:rPr lang="en-US" dirty="0"/>
              <a:t>Once done, </a:t>
            </a:r>
            <a:r>
              <a:rPr lang="en-US" dirty="0" err="1"/>
              <a:t>sudo</a:t>
            </a:r>
            <a:r>
              <a:rPr lang="en-US" dirty="0"/>
              <a:t> </a:t>
            </a:r>
            <a:r>
              <a:rPr lang="en-US" dirty="0" err="1"/>
              <a:t>umount</a:t>
            </a:r>
            <a:r>
              <a:rPr lang="en-US" dirty="0"/>
              <a:t> external</a:t>
            </a:r>
          </a:p>
        </p:txBody>
      </p:sp>
    </p:spTree>
    <p:extLst>
      <p:ext uri="{BB962C8B-B14F-4D97-AF65-F5344CB8AC3E}">
        <p14:creationId xmlns:p14="http://schemas.microsoft.com/office/powerpoint/2010/main" val="266106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EB2B-69C2-6BFF-3F10-6E9B62FD3C05}"/>
              </a:ext>
            </a:extLst>
          </p:cNvPr>
          <p:cNvSpPr>
            <a:spLocks noGrp="1"/>
          </p:cNvSpPr>
          <p:nvPr>
            <p:ph type="title"/>
          </p:nvPr>
        </p:nvSpPr>
        <p:spPr>
          <a:xfrm>
            <a:off x="838200" y="118153"/>
            <a:ext cx="10515600" cy="1325563"/>
          </a:xfrm>
        </p:spPr>
        <p:txBody>
          <a:bodyPr/>
          <a:lstStyle/>
          <a:p>
            <a:r>
              <a:rPr lang="en-US" dirty="0"/>
              <a:t>Ethernet connection</a:t>
            </a:r>
          </a:p>
        </p:txBody>
      </p:sp>
      <p:sp>
        <p:nvSpPr>
          <p:cNvPr id="3" name="Content Placeholder 2">
            <a:extLst>
              <a:ext uri="{FF2B5EF4-FFF2-40B4-BE49-F238E27FC236}">
                <a16:creationId xmlns:a16="http://schemas.microsoft.com/office/drawing/2014/main" id="{F14AC18A-59C1-9C78-F92A-8785AB76F312}"/>
              </a:ext>
            </a:extLst>
          </p:cNvPr>
          <p:cNvSpPr>
            <a:spLocks noGrp="1"/>
          </p:cNvSpPr>
          <p:nvPr>
            <p:ph idx="1"/>
          </p:nvPr>
        </p:nvSpPr>
        <p:spPr>
          <a:xfrm>
            <a:off x="838200" y="1202077"/>
            <a:ext cx="10515600" cy="5537770"/>
          </a:xfrm>
        </p:spPr>
        <p:txBody>
          <a:bodyPr>
            <a:normAutofit fontScale="85000" lnSpcReduction="20000"/>
          </a:bodyPr>
          <a:lstStyle/>
          <a:p>
            <a:r>
              <a:rPr lang="en-US" dirty="0"/>
              <a:t>Can’t establish connection directly from PC – KV260 despite having specified the IP address for each end. (no route to host error) Required Router.</a:t>
            </a:r>
          </a:p>
          <a:p>
            <a:r>
              <a:rPr lang="en-US" dirty="0"/>
              <a:t>Turn off </a:t>
            </a:r>
            <a:r>
              <a:rPr lang="en-US" dirty="0" err="1"/>
              <a:t>wifi</a:t>
            </a:r>
            <a:r>
              <a:rPr lang="en-US" dirty="0"/>
              <a:t> in host PC is required otherwise it will goes via </a:t>
            </a:r>
            <a:r>
              <a:rPr lang="en-US" dirty="0" err="1"/>
              <a:t>wifi</a:t>
            </a:r>
            <a:r>
              <a:rPr lang="en-US" dirty="0"/>
              <a:t> not the connected router</a:t>
            </a:r>
          </a:p>
          <a:p>
            <a:r>
              <a:rPr lang="en-US" dirty="0"/>
              <a:t>Establish IP address for KV260</a:t>
            </a:r>
          </a:p>
          <a:p>
            <a:pPr lvl="1"/>
            <a:r>
              <a:rPr lang="en-US" dirty="0" err="1"/>
              <a:t>sudo</a:t>
            </a:r>
            <a:r>
              <a:rPr lang="en-US" dirty="0"/>
              <a:t> nano /</a:t>
            </a:r>
            <a:r>
              <a:rPr lang="en-US" dirty="0" err="1"/>
              <a:t>etc</a:t>
            </a:r>
            <a:r>
              <a:rPr lang="en-US" dirty="0"/>
              <a:t>/</a:t>
            </a:r>
            <a:r>
              <a:rPr lang="en-US" dirty="0" err="1"/>
              <a:t>dhcpcd.conf</a:t>
            </a:r>
            <a:endParaRPr lang="en-US" dirty="0"/>
          </a:p>
          <a:p>
            <a:pPr lvl="2"/>
            <a:r>
              <a:rPr lang="en-US" dirty="0"/>
              <a:t>interface eth0</a:t>
            </a:r>
          </a:p>
          <a:p>
            <a:pPr lvl="2"/>
            <a:r>
              <a:rPr lang="en-US" dirty="0"/>
              <a:t>static </a:t>
            </a:r>
            <a:r>
              <a:rPr lang="en-US" dirty="0" err="1"/>
              <a:t>ip_address</a:t>
            </a:r>
            <a:r>
              <a:rPr lang="en-US" dirty="0"/>
              <a:t>=192.168.1.2/24</a:t>
            </a:r>
          </a:p>
          <a:p>
            <a:r>
              <a:rPr lang="en-US" dirty="0"/>
              <a:t>KV260 image with </a:t>
            </a:r>
            <a:r>
              <a:rPr lang="en-US" dirty="0" err="1"/>
              <a:t>rasppi</a:t>
            </a:r>
            <a:r>
              <a:rPr lang="en-US" dirty="0"/>
              <a:t> 5 with name Febian</a:t>
            </a:r>
          </a:p>
          <a:p>
            <a:pPr lvl="1"/>
            <a:r>
              <a:rPr lang="en-US" dirty="0" err="1"/>
              <a:t>ssh</a:t>
            </a:r>
            <a:r>
              <a:rPr lang="en-US" dirty="0"/>
              <a:t> </a:t>
            </a:r>
            <a:r>
              <a:rPr lang="en-US" dirty="0" err="1"/>
              <a:t>febian@raspberrypi</a:t>
            </a:r>
            <a:endParaRPr lang="en-US" dirty="0"/>
          </a:p>
          <a:p>
            <a:pPr lvl="1"/>
            <a:r>
              <a:rPr lang="en-US" dirty="0"/>
              <a:t>Encounter error Host ID has changed, check .</a:t>
            </a:r>
            <a:r>
              <a:rPr lang="en-US" dirty="0" err="1"/>
              <a:t>ssh</a:t>
            </a:r>
            <a:r>
              <a:rPr lang="en-US" dirty="0"/>
              <a:t>/</a:t>
            </a:r>
            <a:r>
              <a:rPr lang="en-US" dirty="0" err="1"/>
              <a:t>known_hosts</a:t>
            </a:r>
            <a:r>
              <a:rPr lang="en-US" dirty="0"/>
              <a:t>, and remove any </a:t>
            </a:r>
            <a:r>
              <a:rPr lang="en-US" dirty="0" err="1"/>
              <a:t>raspberrypi</a:t>
            </a:r>
            <a:r>
              <a:rPr lang="en-US" dirty="0"/>
              <a:t> related SHA</a:t>
            </a:r>
          </a:p>
          <a:p>
            <a:r>
              <a:rPr lang="en-US" dirty="0"/>
              <a:t>Able to do file transfer using </a:t>
            </a:r>
            <a:r>
              <a:rPr lang="en-US" dirty="0" err="1"/>
              <a:t>scp</a:t>
            </a:r>
            <a:r>
              <a:rPr lang="en-US" dirty="0"/>
              <a:t> from host PC</a:t>
            </a:r>
          </a:p>
          <a:p>
            <a:pPr lvl="1"/>
            <a:r>
              <a:rPr lang="en-US" dirty="0" err="1"/>
              <a:t>scp</a:t>
            </a:r>
            <a:r>
              <a:rPr lang="en-US" dirty="0"/>
              <a:t> Downloads/</a:t>
            </a:r>
            <a:r>
              <a:rPr lang="en-US" dirty="0" err="1"/>
              <a:t>filename.txt</a:t>
            </a:r>
            <a:r>
              <a:rPr lang="en-US" dirty="0"/>
              <a:t> </a:t>
            </a:r>
            <a:r>
              <a:rPr lang="en-US" dirty="0" err="1"/>
              <a:t>febian@raspberrypi</a:t>
            </a:r>
            <a:r>
              <a:rPr lang="en-US" dirty="0"/>
              <a:t>:/home/</a:t>
            </a:r>
            <a:r>
              <a:rPr lang="en-US" dirty="0" err="1"/>
              <a:t>febian</a:t>
            </a:r>
            <a:r>
              <a:rPr lang="en-US" dirty="0"/>
              <a:t>/Downloads/</a:t>
            </a:r>
          </a:p>
          <a:p>
            <a:r>
              <a:rPr lang="en-US" dirty="0"/>
              <a:t>Test connection (IP address might change)</a:t>
            </a:r>
          </a:p>
          <a:p>
            <a:pPr lvl="1"/>
            <a:r>
              <a:rPr lang="en-US" dirty="0"/>
              <a:t>ping 192.168.1.2 to KV260 (only works if static Ip is being set)</a:t>
            </a:r>
          </a:p>
          <a:p>
            <a:pPr lvl="1"/>
            <a:r>
              <a:rPr lang="en-US" dirty="0"/>
              <a:t>ping 192.168.8.1 to router</a:t>
            </a:r>
          </a:p>
          <a:p>
            <a:pPr lvl="1"/>
            <a:r>
              <a:rPr lang="en-US" dirty="0"/>
              <a:t>ping 192.168.8.122 KV260 on router</a:t>
            </a:r>
          </a:p>
          <a:p>
            <a:endParaRPr lang="en-US" dirty="0"/>
          </a:p>
          <a:p>
            <a:endParaRPr lang="en-US" dirty="0"/>
          </a:p>
        </p:txBody>
      </p:sp>
    </p:spTree>
    <p:extLst>
      <p:ext uri="{BB962C8B-B14F-4D97-AF65-F5344CB8AC3E}">
        <p14:creationId xmlns:p14="http://schemas.microsoft.com/office/powerpoint/2010/main" val="552032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244D-FF27-E9AC-DD15-8912D5CA17EE}"/>
              </a:ext>
            </a:extLst>
          </p:cNvPr>
          <p:cNvSpPr>
            <a:spLocks noGrp="1"/>
          </p:cNvSpPr>
          <p:nvPr>
            <p:ph type="title"/>
          </p:nvPr>
        </p:nvSpPr>
        <p:spPr>
          <a:xfrm>
            <a:off x="838200" y="172065"/>
            <a:ext cx="10515600" cy="1325563"/>
          </a:xfrm>
        </p:spPr>
        <p:txBody>
          <a:bodyPr/>
          <a:lstStyle/>
          <a:p>
            <a:r>
              <a:rPr lang="en-US" dirty="0"/>
              <a:t>Downloading </a:t>
            </a:r>
            <a:r>
              <a:rPr lang="en-US" dirty="0" err="1"/>
              <a:t>apache</a:t>
            </a:r>
            <a:endParaRPr lang="en-US" dirty="0"/>
          </a:p>
        </p:txBody>
      </p:sp>
      <p:sp>
        <p:nvSpPr>
          <p:cNvPr id="3" name="Content Placeholder 2">
            <a:extLst>
              <a:ext uri="{FF2B5EF4-FFF2-40B4-BE49-F238E27FC236}">
                <a16:creationId xmlns:a16="http://schemas.microsoft.com/office/drawing/2014/main" id="{E5BB333D-C585-D3EF-BBF7-233E51C49357}"/>
              </a:ext>
            </a:extLst>
          </p:cNvPr>
          <p:cNvSpPr>
            <a:spLocks noGrp="1"/>
          </p:cNvSpPr>
          <p:nvPr>
            <p:ph idx="1"/>
          </p:nvPr>
        </p:nvSpPr>
        <p:spPr>
          <a:xfrm>
            <a:off x="838200" y="1278194"/>
            <a:ext cx="10515600" cy="5407741"/>
          </a:xfrm>
        </p:spPr>
        <p:txBody>
          <a:bodyPr>
            <a:normAutofit/>
          </a:bodyPr>
          <a:lstStyle/>
          <a:p>
            <a:r>
              <a:rPr lang="en-US" dirty="0"/>
              <a:t>Download using: </a:t>
            </a:r>
            <a:r>
              <a:rPr lang="en-US" dirty="0" err="1"/>
              <a:t>sudo</a:t>
            </a:r>
            <a:r>
              <a:rPr lang="en-US" dirty="0"/>
              <a:t> apt install apache2 (required internet)</a:t>
            </a:r>
          </a:p>
          <a:p>
            <a:r>
              <a:rPr lang="en-US" dirty="0"/>
              <a:t>Downloading it via host PC is not a very good option as the processing system architecture is different.</a:t>
            </a:r>
          </a:p>
          <a:p>
            <a:r>
              <a:rPr lang="en-US" dirty="0"/>
              <a:t>Other way, connect the KRIA directly to the ethernet port on the wall to get the internet directly running on the KRIA.</a:t>
            </a:r>
          </a:p>
          <a:p>
            <a:pPr lvl="1"/>
            <a:r>
              <a:rPr lang="en-US" dirty="0"/>
              <a:t>Using the Gnome UI, keyboard, and mouse to access its terminal directly</a:t>
            </a:r>
          </a:p>
          <a:p>
            <a:pPr lvl="1"/>
            <a:r>
              <a:rPr lang="en-US" dirty="0"/>
              <a:t>Unfortunately, it does not work either. (keeps stuck on connecting but does not taking it) </a:t>
            </a:r>
          </a:p>
          <a:p>
            <a:pPr lvl="1"/>
            <a:r>
              <a:rPr lang="en-US" dirty="0"/>
              <a:t>Tried connecting using 802.1x security using UCL account as ISD mentioned, does not works, connection time out</a:t>
            </a:r>
          </a:p>
          <a:p>
            <a:pPr lvl="2"/>
            <a:r>
              <a:rPr lang="en-US" dirty="0"/>
              <a:t>When 802.1x is enabled, </a:t>
            </a:r>
            <a:r>
              <a:rPr lang="en-US" dirty="0" err="1"/>
              <a:t>ssh</a:t>
            </a:r>
            <a:r>
              <a:rPr lang="en-US" dirty="0"/>
              <a:t> via LAN is not possible, don’t forget to disable it.</a:t>
            </a:r>
          </a:p>
          <a:p>
            <a:pPr lvl="1"/>
            <a:r>
              <a:rPr lang="en-US" dirty="0"/>
              <a:t>Tried connecting the dongle to </a:t>
            </a:r>
            <a:r>
              <a:rPr lang="en-US" dirty="0" err="1"/>
              <a:t>usbc</a:t>
            </a:r>
            <a:r>
              <a:rPr lang="en-US" dirty="0"/>
              <a:t> - </a:t>
            </a:r>
            <a:r>
              <a:rPr lang="en-US" dirty="0" err="1"/>
              <a:t>usbb</a:t>
            </a:r>
            <a:r>
              <a:rPr lang="en-US" dirty="0"/>
              <a:t> adapter, doesn’t get detected</a:t>
            </a:r>
          </a:p>
          <a:p>
            <a:pPr lvl="1"/>
            <a:r>
              <a:rPr lang="en-US" dirty="0"/>
              <a:t>It seems the KRIA must be registered to ISD to get the internet connections.</a:t>
            </a:r>
          </a:p>
          <a:p>
            <a:pPr lvl="1"/>
            <a:endParaRPr lang="en-US" dirty="0"/>
          </a:p>
        </p:txBody>
      </p:sp>
    </p:spTree>
    <p:extLst>
      <p:ext uri="{BB962C8B-B14F-4D97-AF65-F5344CB8AC3E}">
        <p14:creationId xmlns:p14="http://schemas.microsoft.com/office/powerpoint/2010/main" val="296729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E3348-8DE0-6DAC-8332-2ECDD4CF76D2}"/>
              </a:ext>
            </a:extLst>
          </p:cNvPr>
          <p:cNvSpPr>
            <a:spLocks noGrp="1"/>
          </p:cNvSpPr>
          <p:nvPr>
            <p:ph type="title"/>
          </p:nvPr>
        </p:nvSpPr>
        <p:spPr/>
        <p:txBody>
          <a:bodyPr/>
          <a:lstStyle/>
          <a:p>
            <a:r>
              <a:rPr lang="en-US" dirty="0"/>
              <a:t>Installing Apache</a:t>
            </a:r>
          </a:p>
        </p:txBody>
      </p:sp>
      <p:sp>
        <p:nvSpPr>
          <p:cNvPr id="3" name="Content Placeholder 2">
            <a:extLst>
              <a:ext uri="{FF2B5EF4-FFF2-40B4-BE49-F238E27FC236}">
                <a16:creationId xmlns:a16="http://schemas.microsoft.com/office/drawing/2014/main" id="{53D6B0D6-44E7-0F15-E9F5-B393493DBB18}"/>
              </a:ext>
            </a:extLst>
          </p:cNvPr>
          <p:cNvSpPr>
            <a:spLocks noGrp="1"/>
          </p:cNvSpPr>
          <p:nvPr>
            <p:ph idx="1"/>
          </p:nvPr>
        </p:nvSpPr>
        <p:spPr/>
        <p:txBody>
          <a:bodyPr/>
          <a:lstStyle/>
          <a:p>
            <a:r>
              <a:rPr lang="en-US" dirty="0" err="1"/>
              <a:t>Kria</a:t>
            </a:r>
            <a:r>
              <a:rPr lang="en-US" dirty="0"/>
              <a:t> is now connected to the internet. Mac address of </a:t>
            </a:r>
            <a:r>
              <a:rPr lang="en-US" dirty="0" err="1"/>
              <a:t>Kria</a:t>
            </a:r>
            <a:r>
              <a:rPr lang="en-US" dirty="0"/>
              <a:t> is registered by Tony with the help of Simon.</a:t>
            </a:r>
          </a:p>
          <a:p>
            <a:r>
              <a:rPr lang="en-US" dirty="0"/>
              <a:t>Install </a:t>
            </a:r>
            <a:r>
              <a:rPr lang="en-US" dirty="0" err="1"/>
              <a:t>apache</a:t>
            </a:r>
            <a:r>
              <a:rPr lang="en-US" dirty="0"/>
              <a:t> using the package manager</a:t>
            </a:r>
          </a:p>
          <a:p>
            <a:pPr lvl="1"/>
            <a:r>
              <a:rPr lang="en-US" dirty="0" err="1"/>
              <a:t>Sudo</a:t>
            </a:r>
            <a:r>
              <a:rPr lang="en-US" dirty="0"/>
              <a:t> apt update</a:t>
            </a:r>
          </a:p>
          <a:p>
            <a:pPr lvl="1"/>
            <a:r>
              <a:rPr lang="en-US" dirty="0" err="1"/>
              <a:t>Sudo</a:t>
            </a:r>
            <a:r>
              <a:rPr lang="en-US" dirty="0"/>
              <a:t> apt install </a:t>
            </a:r>
            <a:r>
              <a:rPr lang="en-US" dirty="0" err="1"/>
              <a:t>apache</a:t>
            </a:r>
            <a:r>
              <a:rPr lang="en-US" dirty="0"/>
              <a:t> –y</a:t>
            </a:r>
          </a:p>
          <a:p>
            <a:pPr lvl="1"/>
            <a:r>
              <a:rPr lang="en-US" dirty="0"/>
              <a:t>Unfortunately, I have to re image the ubuntu22.04 from the beginning as </a:t>
            </a:r>
            <a:r>
              <a:rPr lang="en-US" dirty="0" err="1"/>
              <a:t>apache</a:t>
            </a:r>
            <a:r>
              <a:rPr lang="en-US" dirty="0"/>
              <a:t> build dependencies within the system, too many complicated unknown issue. </a:t>
            </a:r>
          </a:p>
          <a:p>
            <a:pPr lvl="1"/>
            <a:r>
              <a:rPr lang="en-US" dirty="0"/>
              <a:t>Apache installed is apache2 2.4.52-1 ubuntu4.16_arm64.deb</a:t>
            </a:r>
          </a:p>
          <a:p>
            <a:pPr lvl="1"/>
            <a:r>
              <a:rPr lang="en-US" dirty="0"/>
              <a:t>After successfully install, lovely html page appears.</a:t>
            </a:r>
          </a:p>
          <a:p>
            <a:endParaRPr lang="en-US" dirty="0"/>
          </a:p>
        </p:txBody>
      </p:sp>
      <p:pic>
        <p:nvPicPr>
          <p:cNvPr id="5" name="Picture 4">
            <a:extLst>
              <a:ext uri="{FF2B5EF4-FFF2-40B4-BE49-F238E27FC236}">
                <a16:creationId xmlns:a16="http://schemas.microsoft.com/office/drawing/2014/main" id="{47408E0A-C1E5-E32B-0943-9F533098CC90}"/>
              </a:ext>
            </a:extLst>
          </p:cNvPr>
          <p:cNvPicPr>
            <a:picLocks noChangeAspect="1"/>
          </p:cNvPicPr>
          <p:nvPr/>
        </p:nvPicPr>
        <p:blipFill>
          <a:blip r:embed="rId2"/>
          <a:stretch>
            <a:fillRect/>
          </a:stretch>
        </p:blipFill>
        <p:spPr>
          <a:xfrm>
            <a:off x="9696245" y="4756621"/>
            <a:ext cx="2495755" cy="2101379"/>
          </a:xfrm>
          <a:prstGeom prst="rect">
            <a:avLst/>
          </a:prstGeom>
        </p:spPr>
      </p:pic>
    </p:spTree>
    <p:extLst>
      <p:ext uri="{BB962C8B-B14F-4D97-AF65-F5344CB8AC3E}">
        <p14:creationId xmlns:p14="http://schemas.microsoft.com/office/powerpoint/2010/main" val="546045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CBE8-E343-5741-931A-69A02B3E8490}"/>
              </a:ext>
            </a:extLst>
          </p:cNvPr>
          <p:cNvSpPr>
            <a:spLocks noGrp="1"/>
          </p:cNvSpPr>
          <p:nvPr>
            <p:ph type="title"/>
          </p:nvPr>
        </p:nvSpPr>
        <p:spPr/>
        <p:txBody>
          <a:bodyPr/>
          <a:lstStyle/>
          <a:p>
            <a:r>
              <a:rPr lang="en-US" dirty="0"/>
              <a:t>Configure Apache on </a:t>
            </a:r>
            <a:r>
              <a:rPr lang="en-US" dirty="0" err="1"/>
              <a:t>Kria</a:t>
            </a:r>
            <a:endParaRPr lang="en-US" dirty="0"/>
          </a:p>
        </p:txBody>
      </p:sp>
      <p:sp>
        <p:nvSpPr>
          <p:cNvPr id="3" name="Content Placeholder 2">
            <a:extLst>
              <a:ext uri="{FF2B5EF4-FFF2-40B4-BE49-F238E27FC236}">
                <a16:creationId xmlns:a16="http://schemas.microsoft.com/office/drawing/2014/main" id="{42A2E0BC-336C-DE7F-5994-A9DF12C2E34B}"/>
              </a:ext>
            </a:extLst>
          </p:cNvPr>
          <p:cNvSpPr>
            <a:spLocks noGrp="1"/>
          </p:cNvSpPr>
          <p:nvPr>
            <p:ph idx="1"/>
          </p:nvPr>
        </p:nvSpPr>
        <p:spPr>
          <a:xfrm>
            <a:off x="838200" y="1474378"/>
            <a:ext cx="10515600" cy="5167312"/>
          </a:xfrm>
        </p:spPr>
        <p:txBody>
          <a:bodyPr>
            <a:normAutofit lnSpcReduction="10000"/>
          </a:bodyPr>
          <a:lstStyle/>
          <a:p>
            <a:r>
              <a:rPr lang="en-US" dirty="0"/>
              <a:t>Edit 000-default.conf</a:t>
            </a:r>
          </a:p>
          <a:p>
            <a:pPr lvl="1"/>
            <a:r>
              <a:rPr lang="en-US" dirty="0" err="1"/>
              <a:t>sudo</a:t>
            </a:r>
            <a:r>
              <a:rPr lang="en-US" dirty="0"/>
              <a:t> nano /</a:t>
            </a:r>
            <a:r>
              <a:rPr lang="en-US" dirty="0" err="1"/>
              <a:t>etc</a:t>
            </a:r>
            <a:r>
              <a:rPr lang="en-US" dirty="0"/>
              <a:t>/apache2/sites-available/000-default.conf</a:t>
            </a:r>
          </a:p>
          <a:p>
            <a:pPr lvl="1"/>
            <a:r>
              <a:rPr lang="en-US" dirty="0"/>
              <a:t>Add </a:t>
            </a:r>
          </a:p>
          <a:p>
            <a:pPr lvl="2"/>
            <a:r>
              <a:rPr lang="en-GB" dirty="0">
                <a:solidFill>
                  <a:srgbClr val="000000"/>
                </a:solidFill>
                <a:effectLst/>
              </a:rPr>
              <a:t>&lt;Directory /home/</a:t>
            </a:r>
            <a:r>
              <a:rPr lang="en-GB" dirty="0" err="1">
                <a:solidFill>
                  <a:srgbClr val="000000"/>
                </a:solidFill>
                <a:effectLst/>
              </a:rPr>
              <a:t>febian</a:t>
            </a:r>
            <a:r>
              <a:rPr lang="en-GB" dirty="0">
                <a:solidFill>
                  <a:srgbClr val="000000"/>
                </a:solidFill>
                <a:effectLst/>
              </a:rPr>
              <a:t>/</a:t>
            </a:r>
            <a:r>
              <a:rPr lang="en-GB" dirty="0" err="1">
                <a:solidFill>
                  <a:srgbClr val="000000"/>
                </a:solidFill>
                <a:effectLst/>
              </a:rPr>
              <a:t>mystuff</a:t>
            </a:r>
            <a:r>
              <a:rPr lang="en-GB" dirty="0">
                <a:solidFill>
                  <a:srgbClr val="000000"/>
                </a:solidFill>
                <a:effectLst/>
              </a:rPr>
              <a:t>&gt;</a:t>
            </a:r>
          </a:p>
          <a:p>
            <a:pPr marL="914400" lvl="2" indent="0">
              <a:buNone/>
            </a:pPr>
            <a:r>
              <a:rPr lang="en-GB" dirty="0">
                <a:solidFill>
                  <a:srgbClr val="FD8D20"/>
                </a:solidFill>
                <a:effectLst/>
              </a:rPr>
              <a:t>                </a:t>
            </a:r>
            <a:r>
              <a:rPr lang="en-GB" dirty="0">
                <a:solidFill>
                  <a:srgbClr val="000000"/>
                </a:solidFill>
                <a:effectLst/>
              </a:rPr>
              <a:t>Options Indexes </a:t>
            </a:r>
            <a:r>
              <a:rPr lang="en-GB" dirty="0" err="1">
                <a:solidFill>
                  <a:srgbClr val="000000"/>
                </a:solidFill>
                <a:effectLst/>
              </a:rPr>
              <a:t>FollowSymLinks</a:t>
            </a:r>
            <a:endParaRPr lang="en-GB" dirty="0">
              <a:solidFill>
                <a:srgbClr val="000000"/>
              </a:solidFill>
              <a:effectLst/>
            </a:endParaRPr>
          </a:p>
          <a:p>
            <a:pPr marL="914400" lvl="2" indent="0">
              <a:buNone/>
            </a:pPr>
            <a:r>
              <a:rPr lang="en-GB" dirty="0">
                <a:solidFill>
                  <a:srgbClr val="FD8D20"/>
                </a:solidFill>
                <a:effectLst/>
              </a:rPr>
              <a:t>                </a:t>
            </a:r>
            <a:r>
              <a:rPr lang="en-GB" dirty="0" err="1">
                <a:solidFill>
                  <a:srgbClr val="000000"/>
                </a:solidFill>
                <a:effectLst/>
              </a:rPr>
              <a:t>AllowOverride</a:t>
            </a:r>
            <a:r>
              <a:rPr lang="en-GB" dirty="0">
                <a:solidFill>
                  <a:srgbClr val="000000"/>
                </a:solidFill>
                <a:effectLst/>
              </a:rPr>
              <a:t> None</a:t>
            </a:r>
          </a:p>
          <a:p>
            <a:pPr marL="914400" lvl="2" indent="0">
              <a:buNone/>
            </a:pPr>
            <a:r>
              <a:rPr lang="en-GB" dirty="0">
                <a:solidFill>
                  <a:srgbClr val="FD8D20"/>
                </a:solidFill>
                <a:effectLst/>
              </a:rPr>
              <a:t>                </a:t>
            </a:r>
            <a:r>
              <a:rPr lang="en-GB" dirty="0">
                <a:solidFill>
                  <a:srgbClr val="000000"/>
                </a:solidFill>
                <a:effectLst/>
              </a:rPr>
              <a:t>Require all granted</a:t>
            </a:r>
          </a:p>
          <a:p>
            <a:pPr marL="914400" lvl="2" indent="0">
              <a:buNone/>
            </a:pPr>
            <a:r>
              <a:rPr lang="en-GB" dirty="0">
                <a:solidFill>
                  <a:srgbClr val="FD8D20"/>
                </a:solidFill>
                <a:effectLst/>
              </a:rPr>
              <a:t>       </a:t>
            </a:r>
            <a:r>
              <a:rPr lang="en-GB" dirty="0">
                <a:solidFill>
                  <a:srgbClr val="000000"/>
                </a:solidFill>
                <a:effectLst/>
              </a:rPr>
              <a:t>&lt;/Directory&gt;</a:t>
            </a:r>
          </a:p>
          <a:p>
            <a:pPr lvl="1"/>
            <a:r>
              <a:rPr lang="en-GB" dirty="0">
                <a:solidFill>
                  <a:srgbClr val="000000"/>
                </a:solidFill>
              </a:rPr>
              <a:t>Change the </a:t>
            </a:r>
            <a:r>
              <a:rPr lang="en-GB" dirty="0" err="1">
                <a:solidFill>
                  <a:srgbClr val="000000"/>
                </a:solidFill>
              </a:rPr>
              <a:t>DocumentRoot</a:t>
            </a:r>
            <a:r>
              <a:rPr lang="en-GB" dirty="0">
                <a:solidFill>
                  <a:srgbClr val="000000"/>
                </a:solidFill>
              </a:rPr>
              <a:t> to /home/</a:t>
            </a:r>
            <a:r>
              <a:rPr lang="en-GB" dirty="0" err="1">
                <a:solidFill>
                  <a:srgbClr val="000000"/>
                </a:solidFill>
              </a:rPr>
              <a:t>febian</a:t>
            </a:r>
            <a:r>
              <a:rPr lang="en-GB" dirty="0">
                <a:solidFill>
                  <a:srgbClr val="000000"/>
                </a:solidFill>
              </a:rPr>
              <a:t>/</a:t>
            </a:r>
            <a:r>
              <a:rPr lang="en-GB" dirty="0" err="1">
                <a:solidFill>
                  <a:srgbClr val="000000"/>
                </a:solidFill>
              </a:rPr>
              <a:t>mystuff</a:t>
            </a:r>
            <a:endParaRPr lang="en-GB" dirty="0">
              <a:solidFill>
                <a:srgbClr val="000000"/>
              </a:solidFill>
            </a:endParaRPr>
          </a:p>
          <a:p>
            <a:r>
              <a:rPr lang="en-GB" dirty="0">
                <a:solidFill>
                  <a:srgbClr val="000000"/>
                </a:solidFill>
                <a:effectLst/>
              </a:rPr>
              <a:t>Ensure </a:t>
            </a:r>
            <a:r>
              <a:rPr lang="en-GB" dirty="0" err="1">
                <a:solidFill>
                  <a:srgbClr val="000000"/>
                </a:solidFill>
                <a:effectLst/>
              </a:rPr>
              <a:t>autoindex</a:t>
            </a:r>
            <a:r>
              <a:rPr lang="en-GB" dirty="0">
                <a:solidFill>
                  <a:srgbClr val="000000"/>
                </a:solidFill>
                <a:effectLst/>
              </a:rPr>
              <a:t> is enabled</a:t>
            </a:r>
          </a:p>
          <a:p>
            <a:pPr lvl="1"/>
            <a:r>
              <a:rPr lang="en-GB" dirty="0" err="1">
                <a:solidFill>
                  <a:srgbClr val="000000"/>
                </a:solidFill>
              </a:rPr>
              <a:t>Sudo</a:t>
            </a:r>
            <a:r>
              <a:rPr lang="en-GB" dirty="0">
                <a:solidFill>
                  <a:srgbClr val="000000"/>
                </a:solidFill>
              </a:rPr>
              <a:t> a2enmod </a:t>
            </a:r>
            <a:r>
              <a:rPr lang="en-GB" dirty="0" err="1">
                <a:solidFill>
                  <a:srgbClr val="000000"/>
                </a:solidFill>
              </a:rPr>
              <a:t>autoindex</a:t>
            </a:r>
            <a:endParaRPr lang="en-GB" dirty="0">
              <a:solidFill>
                <a:srgbClr val="000000"/>
              </a:solidFill>
            </a:endParaRPr>
          </a:p>
          <a:p>
            <a:r>
              <a:rPr lang="en-GB" dirty="0">
                <a:solidFill>
                  <a:srgbClr val="000000"/>
                </a:solidFill>
              </a:rPr>
              <a:t>Make the folder executable using: </a:t>
            </a:r>
            <a:r>
              <a:rPr lang="en-GB" dirty="0" err="1">
                <a:solidFill>
                  <a:srgbClr val="000000"/>
                </a:solidFill>
              </a:rPr>
              <a:t>chmod</a:t>
            </a:r>
            <a:r>
              <a:rPr lang="en-GB" dirty="0">
                <a:solidFill>
                  <a:srgbClr val="000000"/>
                </a:solidFill>
              </a:rPr>
              <a:t> +x /home/</a:t>
            </a:r>
            <a:r>
              <a:rPr lang="en-GB" dirty="0" err="1">
                <a:solidFill>
                  <a:srgbClr val="000000"/>
                </a:solidFill>
              </a:rPr>
              <a:t>febian</a:t>
            </a:r>
            <a:endParaRPr lang="en-GB" dirty="0">
              <a:solidFill>
                <a:srgbClr val="000000"/>
              </a:solidFill>
            </a:endParaRPr>
          </a:p>
          <a:p>
            <a:r>
              <a:rPr lang="en-GB" dirty="0">
                <a:solidFill>
                  <a:srgbClr val="000000"/>
                </a:solidFill>
              </a:rPr>
              <a:t>Restart </a:t>
            </a:r>
            <a:r>
              <a:rPr lang="en-GB" dirty="0" err="1">
                <a:solidFill>
                  <a:srgbClr val="000000"/>
                </a:solidFill>
              </a:rPr>
              <a:t>apache</a:t>
            </a:r>
            <a:r>
              <a:rPr lang="en-GB" dirty="0">
                <a:solidFill>
                  <a:srgbClr val="000000"/>
                </a:solidFill>
              </a:rPr>
              <a:t> with: </a:t>
            </a:r>
            <a:r>
              <a:rPr lang="en-GB" dirty="0" err="1">
                <a:solidFill>
                  <a:srgbClr val="000000"/>
                </a:solidFill>
              </a:rPr>
              <a:t>sudo</a:t>
            </a:r>
            <a:r>
              <a:rPr lang="en-GB" dirty="0">
                <a:solidFill>
                  <a:srgbClr val="000000"/>
                </a:solidFill>
              </a:rPr>
              <a:t> </a:t>
            </a:r>
            <a:r>
              <a:rPr lang="en-GB" dirty="0" err="1">
                <a:solidFill>
                  <a:srgbClr val="000000"/>
                </a:solidFill>
              </a:rPr>
              <a:t>systemctl</a:t>
            </a:r>
            <a:r>
              <a:rPr lang="en-GB" dirty="0">
                <a:solidFill>
                  <a:srgbClr val="000000"/>
                </a:solidFill>
              </a:rPr>
              <a:t> restart apache2</a:t>
            </a:r>
            <a:endParaRPr lang="en-GB" dirty="0">
              <a:solidFill>
                <a:srgbClr val="000000"/>
              </a:solidFill>
              <a:effectLst/>
            </a:endParaRPr>
          </a:p>
          <a:p>
            <a:pPr lvl="1"/>
            <a:endParaRPr lang="en-US" dirty="0"/>
          </a:p>
        </p:txBody>
      </p:sp>
    </p:spTree>
    <p:extLst>
      <p:ext uri="{BB962C8B-B14F-4D97-AF65-F5344CB8AC3E}">
        <p14:creationId xmlns:p14="http://schemas.microsoft.com/office/powerpoint/2010/main" val="1509590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C48C-E4B5-4269-7381-75D6FE116003}"/>
              </a:ext>
            </a:extLst>
          </p:cNvPr>
          <p:cNvSpPr>
            <a:spLocks noGrp="1"/>
          </p:cNvSpPr>
          <p:nvPr>
            <p:ph type="title"/>
          </p:nvPr>
        </p:nvSpPr>
        <p:spPr/>
        <p:txBody>
          <a:bodyPr/>
          <a:lstStyle/>
          <a:p>
            <a:r>
              <a:rPr lang="en-US" dirty="0"/>
              <a:t>Looks nice!</a:t>
            </a:r>
          </a:p>
        </p:txBody>
      </p:sp>
      <p:pic>
        <p:nvPicPr>
          <p:cNvPr id="5" name="Content Placeholder 4">
            <a:extLst>
              <a:ext uri="{FF2B5EF4-FFF2-40B4-BE49-F238E27FC236}">
                <a16:creationId xmlns:a16="http://schemas.microsoft.com/office/drawing/2014/main" id="{A8ABB94D-A7ED-BE95-3988-6F7678CD55CE}"/>
              </a:ext>
            </a:extLst>
          </p:cNvPr>
          <p:cNvPicPr>
            <a:picLocks noGrp="1" noChangeAspect="1"/>
          </p:cNvPicPr>
          <p:nvPr>
            <p:ph idx="1"/>
          </p:nvPr>
        </p:nvPicPr>
        <p:blipFill>
          <a:blip r:embed="rId2"/>
          <a:stretch>
            <a:fillRect/>
          </a:stretch>
        </p:blipFill>
        <p:spPr>
          <a:xfrm>
            <a:off x="5286682" y="2925712"/>
            <a:ext cx="6230169" cy="3932288"/>
          </a:xfrm>
        </p:spPr>
      </p:pic>
      <p:pic>
        <p:nvPicPr>
          <p:cNvPr id="7" name="Picture 6">
            <a:extLst>
              <a:ext uri="{FF2B5EF4-FFF2-40B4-BE49-F238E27FC236}">
                <a16:creationId xmlns:a16="http://schemas.microsoft.com/office/drawing/2014/main" id="{18A28302-1444-0D4A-BF82-557C0DDBB05E}"/>
              </a:ext>
            </a:extLst>
          </p:cNvPr>
          <p:cNvPicPr>
            <a:picLocks noChangeAspect="1"/>
          </p:cNvPicPr>
          <p:nvPr/>
        </p:nvPicPr>
        <p:blipFill>
          <a:blip r:embed="rId3"/>
          <a:stretch>
            <a:fillRect/>
          </a:stretch>
        </p:blipFill>
        <p:spPr>
          <a:xfrm>
            <a:off x="5286682" y="0"/>
            <a:ext cx="6767666" cy="3700307"/>
          </a:xfrm>
          <a:prstGeom prst="rect">
            <a:avLst/>
          </a:prstGeom>
        </p:spPr>
      </p:pic>
      <p:sp>
        <p:nvSpPr>
          <p:cNvPr id="9" name="TextBox 8">
            <a:extLst>
              <a:ext uri="{FF2B5EF4-FFF2-40B4-BE49-F238E27FC236}">
                <a16:creationId xmlns:a16="http://schemas.microsoft.com/office/drawing/2014/main" id="{5CD7877D-97D2-3401-69FB-AA537B1C57F4}"/>
              </a:ext>
            </a:extLst>
          </p:cNvPr>
          <p:cNvSpPr txBox="1"/>
          <p:nvPr/>
        </p:nvSpPr>
        <p:spPr>
          <a:xfrm>
            <a:off x="838200" y="1665487"/>
            <a:ext cx="3114122" cy="369332"/>
          </a:xfrm>
          <a:prstGeom prst="rect">
            <a:avLst/>
          </a:prstGeom>
          <a:noFill/>
        </p:spPr>
        <p:txBody>
          <a:bodyPr wrap="none" rtlCol="0">
            <a:spAutoFit/>
          </a:bodyPr>
          <a:lstStyle/>
          <a:p>
            <a:r>
              <a:rPr lang="en-US" dirty="0"/>
              <a:t>Same way as it is in </a:t>
            </a:r>
            <a:r>
              <a:rPr lang="en-US" dirty="0" err="1"/>
              <a:t>raspberrypi</a:t>
            </a:r>
            <a:endParaRPr lang="en-US" dirty="0"/>
          </a:p>
        </p:txBody>
      </p:sp>
    </p:spTree>
    <p:extLst>
      <p:ext uri="{BB962C8B-B14F-4D97-AF65-F5344CB8AC3E}">
        <p14:creationId xmlns:p14="http://schemas.microsoft.com/office/powerpoint/2010/main" val="2273502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74B7-0DAD-E3FF-0199-9DF90E849ABF}"/>
              </a:ext>
            </a:extLst>
          </p:cNvPr>
          <p:cNvSpPr>
            <a:spLocks noGrp="1"/>
          </p:cNvSpPr>
          <p:nvPr>
            <p:ph type="title"/>
          </p:nvPr>
        </p:nvSpPr>
        <p:spPr/>
        <p:txBody>
          <a:bodyPr/>
          <a:lstStyle/>
          <a:p>
            <a:r>
              <a:rPr lang="en-US" dirty="0"/>
              <a:t>Run DAQ from KV260</a:t>
            </a:r>
          </a:p>
        </p:txBody>
      </p:sp>
      <p:sp>
        <p:nvSpPr>
          <p:cNvPr id="3" name="Content Placeholder 2">
            <a:extLst>
              <a:ext uri="{FF2B5EF4-FFF2-40B4-BE49-F238E27FC236}">
                <a16:creationId xmlns:a16="http://schemas.microsoft.com/office/drawing/2014/main" id="{63798DDE-FD9D-BF7C-DE3A-D37269041C73}"/>
              </a:ext>
            </a:extLst>
          </p:cNvPr>
          <p:cNvSpPr>
            <a:spLocks noGrp="1"/>
          </p:cNvSpPr>
          <p:nvPr>
            <p:ph idx="1"/>
          </p:nvPr>
        </p:nvSpPr>
        <p:spPr>
          <a:xfrm>
            <a:off x="838200" y="1977175"/>
            <a:ext cx="10515600" cy="4351338"/>
          </a:xfrm>
        </p:spPr>
        <p:txBody>
          <a:bodyPr/>
          <a:lstStyle/>
          <a:p>
            <a:r>
              <a:rPr lang="en-US" dirty="0"/>
              <a:t>Copied the entire content of the Pi to </a:t>
            </a:r>
            <a:r>
              <a:rPr lang="en-US" dirty="0" err="1"/>
              <a:t>Kria</a:t>
            </a:r>
            <a:r>
              <a:rPr lang="en-US" dirty="0"/>
              <a:t> directly (pi has about 23GB data, 64 GB data microSD for KV260 works)</a:t>
            </a:r>
          </a:p>
          <a:p>
            <a:pPr lvl="1"/>
            <a:r>
              <a:rPr lang="en-US" dirty="0"/>
              <a:t>Navigate to Documents/FTDI-2025/</a:t>
            </a:r>
          </a:p>
          <a:p>
            <a:pPr lvl="1"/>
            <a:r>
              <a:rPr lang="en-US" dirty="0"/>
              <a:t>Run the following command in terminal</a:t>
            </a:r>
          </a:p>
          <a:p>
            <a:pPr lvl="1"/>
            <a:r>
              <a:rPr lang="en-GB" dirty="0" err="1">
                <a:effectLst/>
                <a:latin typeface="Helvetica Neue" panose="02000503000000020004" pitchFamily="2" charset="0"/>
              </a:rPr>
              <a:t>sudo</a:t>
            </a:r>
            <a:r>
              <a:rPr lang="en-GB" dirty="0">
                <a:effectLst/>
                <a:latin typeface="Helvetica Neue" panose="02000503000000020004" pitchFamily="2" charset="0"/>
              </a:rPr>
              <a:t> ./FTDI USB104ZMOD 1 12.5 170 10000 50 Run001.txt </a:t>
            </a:r>
            <a:r>
              <a:rPr lang="en-GB" dirty="0" err="1">
                <a:effectLst/>
                <a:latin typeface="Helvetica Neue" panose="02000503000000020004" pitchFamily="2" charset="0"/>
              </a:rPr>
              <a:t>revD</a:t>
            </a:r>
            <a:r>
              <a:rPr lang="en-GB" dirty="0">
                <a:effectLst/>
                <a:latin typeface="Helvetica Neue" panose="02000503000000020004" pitchFamily="2" charset="0"/>
              </a:rPr>
              <a:t> 2</a:t>
            </a:r>
          </a:p>
          <a:p>
            <a:pPr lvl="1"/>
            <a:r>
              <a:rPr lang="en-US" dirty="0"/>
              <a:t>Run well</a:t>
            </a:r>
          </a:p>
          <a:p>
            <a:pPr lvl="2"/>
            <a:r>
              <a:rPr lang="en-US" dirty="0"/>
              <a:t>The compiled FTDI </a:t>
            </a:r>
            <a:r>
              <a:rPr lang="en-US" dirty="0" err="1"/>
              <a:t>cpp</a:t>
            </a:r>
            <a:r>
              <a:rPr lang="en-US" dirty="0"/>
              <a:t> code save the file to 20231121 folder, name Run001-8 based on number of board used (txt file is saved on KV260)</a:t>
            </a:r>
          </a:p>
          <a:p>
            <a:pPr lvl="2"/>
            <a:r>
              <a:rPr lang="en-US" dirty="0"/>
              <a:t>Readback pattern is correct as expected</a:t>
            </a:r>
          </a:p>
          <a:p>
            <a:pPr lvl="2"/>
            <a:r>
              <a:rPr lang="en-US" dirty="0"/>
              <a:t>Tested with 1-8 board from using spare FPGA (as original one has passed away)</a:t>
            </a:r>
          </a:p>
        </p:txBody>
      </p:sp>
      <p:pic>
        <p:nvPicPr>
          <p:cNvPr id="7" name="Picture 6">
            <a:extLst>
              <a:ext uri="{FF2B5EF4-FFF2-40B4-BE49-F238E27FC236}">
                <a16:creationId xmlns:a16="http://schemas.microsoft.com/office/drawing/2014/main" id="{689F4956-89CF-3A52-9F53-74539F76AAF4}"/>
              </a:ext>
            </a:extLst>
          </p:cNvPr>
          <p:cNvPicPr>
            <a:picLocks noChangeAspect="1"/>
          </p:cNvPicPr>
          <p:nvPr/>
        </p:nvPicPr>
        <p:blipFill rotWithShape="1">
          <a:blip r:embed="rId3"/>
          <a:srcRect b="30964"/>
          <a:stretch/>
        </p:blipFill>
        <p:spPr>
          <a:xfrm>
            <a:off x="1897713" y="5819553"/>
            <a:ext cx="8396573" cy="870484"/>
          </a:xfrm>
          <a:prstGeom prst="rect">
            <a:avLst/>
          </a:prstGeom>
        </p:spPr>
      </p:pic>
      <p:pic>
        <p:nvPicPr>
          <p:cNvPr id="9" name="Picture 8">
            <a:extLst>
              <a:ext uri="{FF2B5EF4-FFF2-40B4-BE49-F238E27FC236}">
                <a16:creationId xmlns:a16="http://schemas.microsoft.com/office/drawing/2014/main" id="{CEACA0B8-52FA-49AC-2261-2019E93D58DF}"/>
              </a:ext>
            </a:extLst>
          </p:cNvPr>
          <p:cNvPicPr>
            <a:picLocks noChangeAspect="1"/>
          </p:cNvPicPr>
          <p:nvPr/>
        </p:nvPicPr>
        <p:blipFill rotWithShape="1">
          <a:blip r:embed="rId4"/>
          <a:srcRect t="52699" b="3415"/>
          <a:stretch/>
        </p:blipFill>
        <p:spPr>
          <a:xfrm>
            <a:off x="6185042" y="0"/>
            <a:ext cx="6006957" cy="1977175"/>
          </a:xfrm>
          <a:prstGeom prst="rect">
            <a:avLst/>
          </a:prstGeom>
        </p:spPr>
      </p:pic>
    </p:spTree>
    <p:extLst>
      <p:ext uri="{BB962C8B-B14F-4D97-AF65-F5344CB8AC3E}">
        <p14:creationId xmlns:p14="http://schemas.microsoft.com/office/powerpoint/2010/main" val="65630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791B-4918-F2D5-B86A-D3CB7EB8175C}"/>
              </a:ext>
            </a:extLst>
          </p:cNvPr>
          <p:cNvSpPr>
            <a:spLocks noGrp="1"/>
          </p:cNvSpPr>
          <p:nvPr>
            <p:ph type="title"/>
          </p:nvPr>
        </p:nvSpPr>
        <p:spPr/>
        <p:txBody>
          <a:bodyPr/>
          <a:lstStyle/>
          <a:p>
            <a:r>
              <a:rPr lang="en-US" dirty="0"/>
              <a:t>Run DAQ</a:t>
            </a:r>
          </a:p>
        </p:txBody>
      </p:sp>
      <p:sp>
        <p:nvSpPr>
          <p:cNvPr id="3" name="Content Placeholder 2">
            <a:extLst>
              <a:ext uri="{FF2B5EF4-FFF2-40B4-BE49-F238E27FC236}">
                <a16:creationId xmlns:a16="http://schemas.microsoft.com/office/drawing/2014/main" id="{E666962A-0D4B-4961-6249-4C779B192083}"/>
              </a:ext>
            </a:extLst>
          </p:cNvPr>
          <p:cNvSpPr>
            <a:spLocks noGrp="1"/>
          </p:cNvSpPr>
          <p:nvPr>
            <p:ph idx="1"/>
          </p:nvPr>
        </p:nvSpPr>
        <p:spPr/>
        <p:txBody>
          <a:bodyPr/>
          <a:lstStyle/>
          <a:p>
            <a:r>
              <a:rPr lang="en-US" dirty="0"/>
              <a:t>Interfaced another Ubuntu 22.04 in another microSD namely </a:t>
            </a:r>
            <a:r>
              <a:rPr lang="en-US" dirty="0" err="1"/>
              <a:t>kriapi</a:t>
            </a:r>
            <a:endParaRPr lang="en-US" dirty="0"/>
          </a:p>
          <a:p>
            <a:pPr lvl="1"/>
            <a:r>
              <a:rPr lang="en-US" dirty="0" err="1"/>
              <a:t>ssh</a:t>
            </a:r>
            <a:r>
              <a:rPr lang="en-US" dirty="0"/>
              <a:t> </a:t>
            </a:r>
            <a:r>
              <a:rPr lang="en-US" dirty="0" err="1"/>
              <a:t>febian@kriapi</a:t>
            </a:r>
            <a:r>
              <a:rPr lang="en-US" dirty="0"/>
              <a:t>, pw: protons2024</a:t>
            </a:r>
          </a:p>
          <a:p>
            <a:r>
              <a:rPr lang="en-US" dirty="0"/>
              <a:t>Copy only Documents/FTDI-2025 folder</a:t>
            </a:r>
          </a:p>
          <a:p>
            <a:pPr lvl="1"/>
            <a:r>
              <a:rPr lang="en-US" dirty="0"/>
              <a:t>Tested with 1 board using the same syntax</a:t>
            </a:r>
          </a:p>
          <a:p>
            <a:pPr lvl="1"/>
            <a:r>
              <a:rPr lang="en-US" dirty="0"/>
              <a:t>Run fine, test pattern is all good, everything is expected, I thought there will be a dependencies error especially with </a:t>
            </a:r>
            <a:r>
              <a:rPr lang="en-US" dirty="0" err="1"/>
              <a:t>libFTDI</a:t>
            </a:r>
            <a:r>
              <a:rPr lang="en-US" dirty="0"/>
              <a:t> packages</a:t>
            </a:r>
          </a:p>
          <a:p>
            <a:r>
              <a:rPr lang="en-US" dirty="0"/>
              <a:t>Copy only the compile FTDI file</a:t>
            </a:r>
          </a:p>
          <a:p>
            <a:pPr lvl="1"/>
            <a:r>
              <a:rPr lang="en-US" dirty="0"/>
              <a:t>Error: Failed to open CSV file</a:t>
            </a:r>
          </a:p>
          <a:p>
            <a:pPr lvl="1"/>
            <a:r>
              <a:rPr lang="en-US" dirty="0"/>
              <a:t>Copied the CSV file from folder GUI</a:t>
            </a:r>
          </a:p>
          <a:p>
            <a:pPr lvl="1"/>
            <a:r>
              <a:rPr lang="en-US" dirty="0"/>
              <a:t>Run well as well</a:t>
            </a:r>
          </a:p>
          <a:p>
            <a:endParaRPr lang="en-US" dirty="0"/>
          </a:p>
        </p:txBody>
      </p:sp>
    </p:spTree>
    <p:extLst>
      <p:ext uri="{BB962C8B-B14F-4D97-AF65-F5344CB8AC3E}">
        <p14:creationId xmlns:p14="http://schemas.microsoft.com/office/powerpoint/2010/main" val="346184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0370-2B23-C919-91B9-1A5DA968DEA5}"/>
              </a:ext>
            </a:extLst>
          </p:cNvPr>
          <p:cNvSpPr>
            <a:spLocks noGrp="1"/>
          </p:cNvSpPr>
          <p:nvPr>
            <p:ph type="title"/>
          </p:nvPr>
        </p:nvSpPr>
        <p:spPr/>
        <p:txBody>
          <a:bodyPr/>
          <a:lstStyle/>
          <a:p>
            <a:r>
              <a:rPr lang="en-US" dirty="0"/>
              <a:t>Background</a:t>
            </a:r>
          </a:p>
        </p:txBody>
      </p:sp>
      <p:pic>
        <p:nvPicPr>
          <p:cNvPr id="5" name="Content Placeholder 4">
            <a:extLst>
              <a:ext uri="{FF2B5EF4-FFF2-40B4-BE49-F238E27FC236}">
                <a16:creationId xmlns:a16="http://schemas.microsoft.com/office/drawing/2014/main" id="{BB20A097-4979-88C8-4520-94D71AC3E387}"/>
              </a:ext>
            </a:extLst>
          </p:cNvPr>
          <p:cNvPicPr>
            <a:picLocks noGrp="1" noChangeAspect="1"/>
          </p:cNvPicPr>
          <p:nvPr>
            <p:ph idx="1"/>
          </p:nvPr>
        </p:nvPicPr>
        <p:blipFill>
          <a:blip r:embed="rId2"/>
          <a:stretch>
            <a:fillRect/>
          </a:stretch>
        </p:blipFill>
        <p:spPr>
          <a:xfrm>
            <a:off x="173346" y="2141537"/>
            <a:ext cx="5922654" cy="4351338"/>
          </a:xfrm>
        </p:spPr>
      </p:pic>
      <p:sp>
        <p:nvSpPr>
          <p:cNvPr id="6" name="TextBox 5">
            <a:extLst>
              <a:ext uri="{FF2B5EF4-FFF2-40B4-BE49-F238E27FC236}">
                <a16:creationId xmlns:a16="http://schemas.microsoft.com/office/drawing/2014/main" id="{69BBAD3D-6CA9-6E8A-E7A6-C2A1CE376D70}"/>
              </a:ext>
            </a:extLst>
          </p:cNvPr>
          <p:cNvSpPr txBox="1"/>
          <p:nvPr/>
        </p:nvSpPr>
        <p:spPr>
          <a:xfrm>
            <a:off x="5867400" y="474345"/>
            <a:ext cx="5715000" cy="6186309"/>
          </a:xfrm>
          <a:prstGeom prst="rect">
            <a:avLst/>
          </a:prstGeom>
          <a:noFill/>
        </p:spPr>
        <p:txBody>
          <a:bodyPr wrap="square" rtlCol="0">
            <a:spAutoFit/>
          </a:bodyPr>
          <a:lstStyle/>
          <a:p>
            <a:pPr marL="285750" indent="-285750">
              <a:buFont typeface="Arial" panose="020B0604020202020204" pitchFamily="34" charset="0"/>
              <a:buChar char="•"/>
            </a:pPr>
            <a:r>
              <a:rPr lang="en-US" dirty="0"/>
              <a:t>Next stage of the development will be moving on to </a:t>
            </a:r>
            <a:r>
              <a:rPr lang="en-US" dirty="0" err="1"/>
              <a:t>Kria</a:t>
            </a:r>
            <a:r>
              <a:rPr lang="en-US" dirty="0"/>
              <a:t> K26 </a:t>
            </a:r>
            <a:r>
              <a:rPr lang="en-US" dirty="0" err="1"/>
              <a:t>SoM</a:t>
            </a:r>
            <a:r>
              <a:rPr lang="en-US" dirty="0"/>
              <a:t> chip (PS and PL in 1 chip), the board is currently under development.</a:t>
            </a:r>
          </a:p>
          <a:p>
            <a:pPr marL="742950" lvl="1" indent="-285750">
              <a:buFont typeface="Arial" panose="020B0604020202020204" pitchFamily="34" charset="0"/>
              <a:buChar char="•"/>
            </a:pPr>
            <a:r>
              <a:rPr lang="en-US" dirty="0"/>
              <a:t>Why? More compact, more powerful, more cost effective.</a:t>
            </a:r>
          </a:p>
          <a:p>
            <a:pPr marL="742950" lvl="1" indent="-285750">
              <a:buFont typeface="Arial" panose="020B0604020202020204" pitchFamily="34" charset="0"/>
              <a:buChar char="•"/>
            </a:pPr>
            <a:r>
              <a:rPr lang="en-US" dirty="0"/>
              <a:t>Allows integration of </a:t>
            </a:r>
            <a:r>
              <a:rPr lang="en-US" dirty="0" err="1"/>
              <a:t>QuARC</a:t>
            </a:r>
            <a:r>
              <a:rPr lang="en-US" dirty="0"/>
              <a:t> and Scintillating fiber without the need to increase more firmware aspects</a:t>
            </a:r>
          </a:p>
          <a:p>
            <a:endParaRPr lang="en-US" dirty="0"/>
          </a:p>
          <a:p>
            <a:pPr marL="285750" indent="-285750">
              <a:buFont typeface="Arial" panose="020B0604020202020204" pitchFamily="34" charset="0"/>
              <a:buChar char="•"/>
            </a:pPr>
            <a:r>
              <a:rPr lang="en-US" dirty="0"/>
              <a:t>First stage of getting familiar with K26 SOM Chips, is to play around with a development board KV260 and KR260 which also uses K26 SOM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This ppt file contains</a:t>
            </a:r>
          </a:p>
          <a:p>
            <a:pPr marL="742950" lvl="1" indent="-285750">
              <a:buFont typeface="Arial" panose="020B0604020202020204" pitchFamily="34" charset="0"/>
              <a:buChar char="•"/>
            </a:pPr>
            <a:r>
              <a:rPr lang="en-US" dirty="0"/>
              <a:t>Overview of the devices</a:t>
            </a:r>
          </a:p>
          <a:p>
            <a:pPr marL="742950" lvl="1" indent="-285750">
              <a:buFont typeface="Arial" panose="020B0604020202020204" pitchFamily="34" charset="0"/>
              <a:buChar char="•"/>
            </a:pPr>
            <a:r>
              <a:rPr lang="en-US" dirty="0"/>
              <a:t>Booting up with a supported OS: Ubuntu 22.04</a:t>
            </a:r>
          </a:p>
          <a:p>
            <a:pPr marL="742950" lvl="1" indent="-285750">
              <a:buFont typeface="Arial" panose="020B0604020202020204" pitchFamily="34" charset="0"/>
              <a:buChar char="•"/>
            </a:pPr>
            <a:r>
              <a:rPr lang="en-US" dirty="0"/>
              <a:t>Connecting to the device via Gnome Desktop, Serial Console, SSH</a:t>
            </a:r>
          </a:p>
          <a:p>
            <a:pPr marL="742950" lvl="1" indent="-285750">
              <a:buFont typeface="Arial" panose="020B0604020202020204" pitchFamily="34" charset="0"/>
              <a:buChar char="•"/>
            </a:pPr>
            <a:r>
              <a:rPr lang="en-US" dirty="0"/>
              <a:t>Copying Files using HDD or SCP</a:t>
            </a:r>
          </a:p>
          <a:p>
            <a:pPr marL="742950" lvl="1" indent="-285750">
              <a:buFont typeface="Arial" panose="020B0604020202020204" pitchFamily="34" charset="0"/>
              <a:buChar char="•"/>
            </a:pPr>
            <a:r>
              <a:rPr lang="en-US" dirty="0"/>
              <a:t>Initial setup, install Apache</a:t>
            </a:r>
          </a:p>
          <a:p>
            <a:pPr marL="742950" lvl="1" indent="-285750">
              <a:buFont typeface="Arial" panose="020B0604020202020204" pitchFamily="34" charset="0"/>
              <a:buChar char="•"/>
            </a:pPr>
            <a:r>
              <a:rPr lang="en-US" dirty="0"/>
              <a:t>Run DAQ using CLI</a:t>
            </a:r>
          </a:p>
          <a:p>
            <a:pPr marL="742950" lvl="1" indent="-285750">
              <a:buFont typeface="Arial" panose="020B0604020202020204" pitchFamily="34" charset="0"/>
              <a:buChar char="•"/>
            </a:pPr>
            <a:r>
              <a:rPr lang="en-US" dirty="0"/>
              <a:t>Compiling </a:t>
            </a:r>
            <a:r>
              <a:rPr lang="en-US" dirty="0" err="1"/>
              <a:t>cpp</a:t>
            </a:r>
            <a:r>
              <a:rPr lang="en-US" dirty="0"/>
              <a:t> source code</a:t>
            </a:r>
          </a:p>
        </p:txBody>
      </p:sp>
    </p:spTree>
    <p:extLst>
      <p:ext uri="{BB962C8B-B14F-4D97-AF65-F5344CB8AC3E}">
        <p14:creationId xmlns:p14="http://schemas.microsoft.com/office/powerpoint/2010/main" val="2688562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A541-45B7-E9AD-C48E-5B52A94BCAEE}"/>
              </a:ext>
            </a:extLst>
          </p:cNvPr>
          <p:cNvSpPr>
            <a:spLocks noGrp="1"/>
          </p:cNvSpPr>
          <p:nvPr>
            <p:ph type="title"/>
          </p:nvPr>
        </p:nvSpPr>
        <p:spPr/>
        <p:txBody>
          <a:bodyPr/>
          <a:lstStyle/>
          <a:p>
            <a:r>
              <a:rPr lang="en-US" dirty="0"/>
              <a:t>Compiling in KV260	</a:t>
            </a:r>
          </a:p>
        </p:txBody>
      </p:sp>
      <p:sp>
        <p:nvSpPr>
          <p:cNvPr id="3" name="Content Placeholder 2">
            <a:extLst>
              <a:ext uri="{FF2B5EF4-FFF2-40B4-BE49-F238E27FC236}">
                <a16:creationId xmlns:a16="http://schemas.microsoft.com/office/drawing/2014/main" id="{0CD38E0C-1D36-50BB-38BD-A206C2D546FA}"/>
              </a:ext>
            </a:extLst>
          </p:cNvPr>
          <p:cNvSpPr>
            <a:spLocks noGrp="1"/>
          </p:cNvSpPr>
          <p:nvPr>
            <p:ph idx="1"/>
          </p:nvPr>
        </p:nvSpPr>
        <p:spPr>
          <a:xfrm>
            <a:off x="838200" y="1650572"/>
            <a:ext cx="10515600" cy="4842303"/>
          </a:xfrm>
        </p:spPr>
        <p:txBody>
          <a:bodyPr>
            <a:normAutofit/>
          </a:bodyPr>
          <a:lstStyle/>
          <a:p>
            <a:r>
              <a:rPr lang="en-GB" sz="3200" dirty="0">
                <a:solidFill>
                  <a:srgbClr val="000000"/>
                </a:solidFill>
                <a:effectLst/>
              </a:rPr>
              <a:t>g++ -L/home/</a:t>
            </a:r>
            <a:r>
              <a:rPr lang="en-GB" sz="3200" dirty="0" err="1">
                <a:solidFill>
                  <a:srgbClr val="000000"/>
                </a:solidFill>
                <a:effectLst/>
              </a:rPr>
              <a:t>febian</a:t>
            </a:r>
            <a:r>
              <a:rPr lang="en-GB" sz="3200" dirty="0">
                <a:solidFill>
                  <a:srgbClr val="000000"/>
                </a:solidFill>
                <a:effectLst/>
              </a:rPr>
              <a:t>/</a:t>
            </a:r>
            <a:r>
              <a:rPr lang="en-GB" sz="3200" dirty="0" err="1">
                <a:solidFill>
                  <a:srgbClr val="000000"/>
                </a:solidFill>
                <a:effectLst/>
              </a:rPr>
              <a:t>libftdi</a:t>
            </a:r>
            <a:r>
              <a:rPr lang="en-GB" sz="3200" dirty="0">
                <a:solidFill>
                  <a:srgbClr val="000000"/>
                </a:solidFill>
                <a:effectLst/>
              </a:rPr>
              <a:t>/build/</a:t>
            </a:r>
            <a:r>
              <a:rPr lang="en-GB" sz="3200" dirty="0" err="1">
                <a:solidFill>
                  <a:srgbClr val="000000"/>
                </a:solidFill>
                <a:effectLst/>
              </a:rPr>
              <a:t>src</a:t>
            </a:r>
            <a:r>
              <a:rPr lang="en-GB" sz="3200" dirty="0">
                <a:solidFill>
                  <a:srgbClr val="000000"/>
                </a:solidFill>
                <a:effectLst/>
              </a:rPr>
              <a:t> -I/home/</a:t>
            </a:r>
            <a:r>
              <a:rPr lang="en-GB" sz="3200" dirty="0" err="1">
                <a:solidFill>
                  <a:srgbClr val="000000"/>
                </a:solidFill>
                <a:effectLst/>
              </a:rPr>
              <a:t>febian</a:t>
            </a:r>
            <a:r>
              <a:rPr lang="en-GB" sz="3200" dirty="0">
                <a:solidFill>
                  <a:srgbClr val="000000"/>
                </a:solidFill>
                <a:effectLst/>
              </a:rPr>
              <a:t>/</a:t>
            </a:r>
            <a:r>
              <a:rPr lang="en-GB" sz="3200" dirty="0" err="1">
                <a:solidFill>
                  <a:srgbClr val="000000"/>
                </a:solidFill>
                <a:effectLst/>
              </a:rPr>
              <a:t>libftdi</a:t>
            </a:r>
            <a:r>
              <a:rPr lang="en-GB" sz="3200" dirty="0">
                <a:solidFill>
                  <a:srgbClr val="000000"/>
                </a:solidFill>
                <a:effectLst/>
              </a:rPr>
              <a:t>/</a:t>
            </a:r>
            <a:r>
              <a:rPr lang="en-GB" sz="3200" dirty="0" err="1">
                <a:solidFill>
                  <a:srgbClr val="000000"/>
                </a:solidFill>
                <a:effectLst/>
              </a:rPr>
              <a:t>src</a:t>
            </a:r>
            <a:r>
              <a:rPr lang="en-GB" sz="3200" dirty="0">
                <a:solidFill>
                  <a:srgbClr val="000000"/>
                </a:solidFill>
                <a:effectLst/>
              </a:rPr>
              <a:t>/</a:t>
            </a:r>
            <a:r>
              <a:rPr lang="en-GB" sz="3200" dirty="0" err="1">
                <a:solidFill>
                  <a:srgbClr val="000000"/>
                </a:solidFill>
                <a:effectLst/>
              </a:rPr>
              <a:t>src</a:t>
            </a:r>
            <a:r>
              <a:rPr lang="en-GB" sz="3200" dirty="0">
                <a:solidFill>
                  <a:srgbClr val="000000"/>
                </a:solidFill>
                <a:effectLst/>
              </a:rPr>
              <a:t> -std=</a:t>
            </a:r>
            <a:r>
              <a:rPr lang="en-GB" sz="3200" dirty="0" err="1">
                <a:solidFill>
                  <a:srgbClr val="000000"/>
                </a:solidFill>
                <a:effectLst/>
              </a:rPr>
              <a:t>c++</a:t>
            </a:r>
            <a:r>
              <a:rPr lang="en-GB" sz="3200" dirty="0">
                <a:solidFill>
                  <a:srgbClr val="000000"/>
                </a:solidFill>
                <a:effectLst/>
              </a:rPr>
              <a:t>17 -O3 -</a:t>
            </a:r>
            <a:r>
              <a:rPr lang="en-GB" sz="3200" dirty="0" err="1">
                <a:solidFill>
                  <a:srgbClr val="000000"/>
                </a:solidFill>
                <a:effectLst/>
              </a:rPr>
              <a:t>Wno-psabi</a:t>
            </a:r>
            <a:r>
              <a:rPr lang="en-GB" sz="3200" dirty="0">
                <a:solidFill>
                  <a:srgbClr val="000000"/>
                </a:solidFill>
                <a:effectLst/>
              </a:rPr>
              <a:t> </a:t>
            </a:r>
            <a:r>
              <a:rPr lang="en-GB" sz="3200" dirty="0" err="1">
                <a:solidFill>
                  <a:srgbClr val="000000"/>
                </a:solidFill>
                <a:effectLst/>
              </a:rPr>
              <a:t>FTDI.cpp</a:t>
            </a:r>
            <a:r>
              <a:rPr lang="en-GB" sz="3200" dirty="0">
                <a:solidFill>
                  <a:srgbClr val="000000"/>
                </a:solidFill>
                <a:effectLst/>
              </a:rPr>
              <a:t> -o FTDI -lftdi1</a:t>
            </a:r>
          </a:p>
          <a:p>
            <a:pPr lvl="1"/>
            <a:r>
              <a:rPr lang="en-GB" sz="2800" dirty="0">
                <a:solidFill>
                  <a:srgbClr val="000000"/>
                </a:solidFill>
              </a:rPr>
              <a:t>We are using a manually manage packages of </a:t>
            </a:r>
            <a:r>
              <a:rPr lang="en-GB" sz="2800" dirty="0" err="1">
                <a:solidFill>
                  <a:srgbClr val="000000"/>
                </a:solidFill>
              </a:rPr>
              <a:t>libftdi</a:t>
            </a:r>
            <a:r>
              <a:rPr lang="en-GB" sz="2800" dirty="0">
                <a:solidFill>
                  <a:srgbClr val="000000"/>
                </a:solidFill>
              </a:rPr>
              <a:t>.</a:t>
            </a:r>
          </a:p>
          <a:p>
            <a:pPr lvl="2"/>
            <a:r>
              <a:rPr lang="en-GB" sz="2400" dirty="0">
                <a:solidFill>
                  <a:srgbClr val="000000"/>
                </a:solidFill>
                <a:effectLst/>
              </a:rPr>
              <a:t>-L/directory/</a:t>
            </a:r>
            <a:r>
              <a:rPr lang="en-GB" sz="2400" dirty="0">
                <a:solidFill>
                  <a:srgbClr val="000000"/>
                </a:solidFill>
              </a:rPr>
              <a:t>.. – indicating the location of lftdi1</a:t>
            </a:r>
          </a:p>
          <a:p>
            <a:pPr lvl="2"/>
            <a:r>
              <a:rPr lang="en-GB" sz="2400" dirty="0">
                <a:solidFill>
                  <a:srgbClr val="000000"/>
                </a:solidFill>
                <a:effectLst/>
              </a:rPr>
              <a:t>-I/directory/.. – indicating the l</a:t>
            </a:r>
            <a:r>
              <a:rPr lang="en-GB" sz="2400" dirty="0">
                <a:solidFill>
                  <a:srgbClr val="000000"/>
                </a:solidFill>
              </a:rPr>
              <a:t>ocation of </a:t>
            </a:r>
            <a:r>
              <a:rPr lang="en-GB" sz="2400" dirty="0" err="1">
                <a:solidFill>
                  <a:srgbClr val="000000"/>
                </a:solidFill>
              </a:rPr>
              <a:t>ftdi.h</a:t>
            </a:r>
            <a:endParaRPr lang="en-GB" sz="2400" dirty="0">
              <a:solidFill>
                <a:srgbClr val="000000"/>
              </a:solidFill>
            </a:endParaRPr>
          </a:p>
          <a:p>
            <a:pPr lvl="1"/>
            <a:r>
              <a:rPr lang="en-GB" sz="2800" dirty="0">
                <a:solidFill>
                  <a:srgbClr val="000000"/>
                </a:solidFill>
                <a:effectLst/>
              </a:rPr>
              <a:t>Copy </a:t>
            </a:r>
            <a:r>
              <a:rPr lang="en-GB" sz="2800" dirty="0" err="1">
                <a:solidFill>
                  <a:srgbClr val="000000"/>
                </a:solidFill>
                <a:effectLst/>
              </a:rPr>
              <a:t>tools.h</a:t>
            </a:r>
            <a:r>
              <a:rPr lang="en-GB" sz="2800" dirty="0">
                <a:solidFill>
                  <a:srgbClr val="000000"/>
                </a:solidFill>
                <a:effectLst/>
              </a:rPr>
              <a:t> into </a:t>
            </a:r>
            <a:r>
              <a:rPr lang="en-GB" sz="2800" dirty="0" err="1">
                <a:solidFill>
                  <a:srgbClr val="000000"/>
                </a:solidFill>
                <a:effectLst/>
              </a:rPr>
              <a:t>cwd</a:t>
            </a:r>
            <a:endParaRPr lang="en-GB" sz="2800" dirty="0">
              <a:solidFill>
                <a:srgbClr val="000000"/>
              </a:solidFill>
              <a:effectLst/>
            </a:endParaRPr>
          </a:p>
          <a:p>
            <a:pPr lvl="1"/>
            <a:r>
              <a:rPr lang="en-GB" sz="2800" dirty="0">
                <a:solidFill>
                  <a:srgbClr val="000000"/>
                </a:solidFill>
              </a:rPr>
              <a:t>Compiled successfully</a:t>
            </a:r>
          </a:p>
          <a:p>
            <a:pPr lvl="1"/>
            <a:r>
              <a:rPr lang="en-GB" sz="2800" dirty="0">
                <a:solidFill>
                  <a:srgbClr val="000000"/>
                </a:solidFill>
                <a:effectLst/>
              </a:rPr>
              <a:t>Tested with the compiled DAQ, run well</a:t>
            </a:r>
          </a:p>
          <a:p>
            <a:pPr lvl="1"/>
            <a:r>
              <a:rPr lang="en-GB" sz="2800" dirty="0">
                <a:solidFill>
                  <a:srgbClr val="000000"/>
                </a:solidFill>
              </a:rPr>
              <a:t>(it seems for Ubuntu 22.04 LTS </a:t>
            </a:r>
            <a:r>
              <a:rPr lang="en-GB" sz="2800" dirty="0" err="1">
                <a:solidFill>
                  <a:srgbClr val="000000"/>
                </a:solidFill>
              </a:rPr>
              <a:t>Kria</a:t>
            </a:r>
            <a:r>
              <a:rPr lang="en-GB" sz="2800" dirty="0">
                <a:solidFill>
                  <a:srgbClr val="000000"/>
                </a:solidFill>
              </a:rPr>
              <a:t>, g++ is already included)</a:t>
            </a:r>
            <a:endParaRPr lang="en-US" dirty="0"/>
          </a:p>
        </p:txBody>
      </p:sp>
    </p:spTree>
    <p:extLst>
      <p:ext uri="{BB962C8B-B14F-4D97-AF65-F5344CB8AC3E}">
        <p14:creationId xmlns:p14="http://schemas.microsoft.com/office/powerpoint/2010/main" val="376723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7395-9102-A715-3177-1F2054F0F254}"/>
              </a:ext>
            </a:extLst>
          </p:cNvPr>
          <p:cNvSpPr>
            <a:spLocks noGrp="1"/>
          </p:cNvSpPr>
          <p:nvPr>
            <p:ph type="title"/>
          </p:nvPr>
        </p:nvSpPr>
        <p:spPr/>
        <p:txBody>
          <a:bodyPr/>
          <a:lstStyle/>
          <a:p>
            <a:r>
              <a:rPr lang="en-US" dirty="0"/>
              <a:t>Specs of K26 Chip</a:t>
            </a:r>
          </a:p>
        </p:txBody>
      </p:sp>
      <p:sp>
        <p:nvSpPr>
          <p:cNvPr id="3" name="Content Placeholder 2">
            <a:extLst>
              <a:ext uri="{FF2B5EF4-FFF2-40B4-BE49-F238E27FC236}">
                <a16:creationId xmlns:a16="http://schemas.microsoft.com/office/drawing/2014/main" id="{0D144386-ABB2-A4FA-F4AF-B14E170662BA}"/>
              </a:ext>
            </a:extLst>
          </p:cNvPr>
          <p:cNvSpPr>
            <a:spLocks noGrp="1"/>
          </p:cNvSpPr>
          <p:nvPr>
            <p:ph idx="1"/>
          </p:nvPr>
        </p:nvSpPr>
        <p:spPr/>
        <p:txBody>
          <a:bodyPr>
            <a:normAutofit/>
          </a:bodyPr>
          <a:lstStyle/>
          <a:p>
            <a:r>
              <a:rPr lang="en-GB" b="1" dirty="0"/>
              <a:t>Programmable logic</a:t>
            </a:r>
            <a:r>
              <a:rPr lang="en-GB" dirty="0"/>
              <a:t>:</a:t>
            </a:r>
          </a:p>
          <a:p>
            <a:pPr lvl="1"/>
            <a:r>
              <a:rPr lang="en-GB" dirty="0"/>
              <a:t>256K system logic cells,</a:t>
            </a:r>
          </a:p>
          <a:p>
            <a:pPr lvl="1"/>
            <a:r>
              <a:rPr lang="en-GB" dirty="0"/>
              <a:t>144 block RAMs,</a:t>
            </a:r>
          </a:p>
          <a:p>
            <a:pPr lvl="1"/>
            <a:r>
              <a:rPr lang="en-GB" dirty="0"/>
              <a:t>64 </a:t>
            </a:r>
            <a:r>
              <a:rPr lang="en-GB" dirty="0" err="1"/>
              <a:t>UltraRAM</a:t>
            </a:r>
            <a:r>
              <a:rPr lang="en-GB" dirty="0"/>
              <a:t> blocks,</a:t>
            </a:r>
          </a:p>
          <a:p>
            <a:pPr lvl="1"/>
            <a:r>
              <a:rPr lang="en-GB" dirty="0"/>
              <a:t>1.2K DSP slices. </a:t>
            </a:r>
          </a:p>
          <a:p>
            <a:pPr>
              <a:buFont typeface="Arial" panose="020B0604020202020204" pitchFamily="34" charset="0"/>
              <a:buChar char="•"/>
            </a:pPr>
            <a:r>
              <a:rPr lang="en-GB" b="1" dirty="0"/>
              <a:t>CPU</a:t>
            </a:r>
            <a:r>
              <a:rPr lang="en-GB" dirty="0"/>
              <a:t>: Dual-core Arm Cortex-R5F at 600 </a:t>
            </a:r>
            <a:r>
              <a:rPr lang="en-GB" dirty="0" err="1"/>
              <a:t>MHz.</a:t>
            </a:r>
            <a:r>
              <a:rPr lang="en-GB" dirty="0"/>
              <a:t> (eq. intel atom z500 (2005 era))</a:t>
            </a:r>
          </a:p>
          <a:p>
            <a:pPr>
              <a:buFont typeface="Arial" panose="020B0604020202020204" pitchFamily="34" charset="0"/>
              <a:buChar char="•"/>
            </a:pPr>
            <a:r>
              <a:rPr lang="en-GB" b="1" dirty="0"/>
              <a:t>GPU</a:t>
            </a:r>
            <a:r>
              <a:rPr lang="en-GB" dirty="0"/>
              <a:t>: Arm Mali-400 MP2 at 667 </a:t>
            </a:r>
            <a:r>
              <a:rPr lang="en-GB" dirty="0" err="1"/>
              <a:t>MHz.</a:t>
            </a:r>
            <a:r>
              <a:rPr lang="en-GB" dirty="0"/>
              <a:t> (</a:t>
            </a:r>
            <a:r>
              <a:rPr lang="en-GB" dirty="0" err="1"/>
              <a:t>eq</a:t>
            </a:r>
            <a:r>
              <a:rPr lang="en-GB" dirty="0"/>
              <a:t> NVIDIA GeForce 6100)</a:t>
            </a:r>
          </a:p>
          <a:p>
            <a:pPr>
              <a:buFont typeface="Arial" panose="020B0604020202020204" pitchFamily="34" charset="0"/>
              <a:buChar char="•"/>
            </a:pPr>
            <a:r>
              <a:rPr lang="en-GB" b="1" dirty="0"/>
              <a:t>Kit Dimension</a:t>
            </a:r>
            <a:r>
              <a:rPr lang="en-GB" dirty="0"/>
              <a:t>: 119 × 140 × 36 mm</a:t>
            </a:r>
          </a:p>
          <a:p>
            <a:pPr>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185233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85115-1D32-4006-E4DE-3221DACFBAED}"/>
              </a:ext>
            </a:extLst>
          </p:cNvPr>
          <p:cNvSpPr>
            <a:spLocks noGrp="1"/>
          </p:cNvSpPr>
          <p:nvPr>
            <p:ph type="title"/>
          </p:nvPr>
        </p:nvSpPr>
        <p:spPr/>
        <p:txBody>
          <a:bodyPr/>
          <a:lstStyle/>
          <a:p>
            <a:r>
              <a:rPr lang="en-US" dirty="0"/>
              <a:t>Memory</a:t>
            </a:r>
          </a:p>
        </p:txBody>
      </p:sp>
      <p:sp>
        <p:nvSpPr>
          <p:cNvPr id="3" name="Content Placeholder 2">
            <a:extLst>
              <a:ext uri="{FF2B5EF4-FFF2-40B4-BE49-F238E27FC236}">
                <a16:creationId xmlns:a16="http://schemas.microsoft.com/office/drawing/2014/main" id="{F06A5160-F66F-B346-2CCC-23C93B5D21B8}"/>
              </a:ext>
            </a:extLst>
          </p:cNvPr>
          <p:cNvSpPr>
            <a:spLocks noGrp="1"/>
          </p:cNvSpPr>
          <p:nvPr>
            <p:ph idx="1"/>
          </p:nvPr>
        </p:nvSpPr>
        <p:spPr/>
        <p:txBody>
          <a:bodyPr>
            <a:normAutofit lnSpcReduction="10000"/>
          </a:bodyPr>
          <a:lstStyle/>
          <a:p>
            <a:r>
              <a:rPr lang="en-GB" dirty="0"/>
              <a:t>DDR Memory: </a:t>
            </a:r>
            <a:r>
              <a:rPr lang="en-GB" dirty="0">
                <a:effectLst/>
              </a:rPr>
              <a:t>4 GB (4 x 512 Mb x 16 bit) [non-ECC]. </a:t>
            </a:r>
            <a:r>
              <a:rPr lang="en-GB" dirty="0"/>
              <a:t>(PC RAM)</a:t>
            </a:r>
            <a:endParaRPr lang="en-GB" dirty="0">
              <a:effectLst/>
            </a:endParaRPr>
          </a:p>
          <a:p>
            <a:pPr algn="l"/>
            <a:r>
              <a:rPr lang="en-GB" b="0" i="0" dirty="0">
                <a:solidFill>
                  <a:srgbClr val="000000"/>
                </a:solidFill>
                <a:effectLst/>
                <a:latin typeface="Open Sans" panose="020F0502020204030204" pitchFamily="34" charset="0"/>
              </a:rPr>
              <a:t>Primary Boot Memory: 64MB QSPI (FPGA RAM) -&gt; </a:t>
            </a:r>
            <a:r>
              <a:rPr lang="en-GB" b="0" i="0" dirty="0" err="1">
                <a:solidFill>
                  <a:srgbClr val="000000"/>
                </a:solidFill>
                <a:effectLst/>
                <a:latin typeface="Open Sans" panose="020F0502020204030204" pitchFamily="34" charset="0"/>
              </a:rPr>
              <a:t>Nexys</a:t>
            </a:r>
            <a:r>
              <a:rPr lang="en-GB" b="0" i="0" dirty="0">
                <a:solidFill>
                  <a:srgbClr val="000000"/>
                </a:solidFill>
                <a:effectLst/>
                <a:latin typeface="Open Sans" panose="020F0502020204030204" pitchFamily="34" charset="0"/>
              </a:rPr>
              <a:t> 16MB </a:t>
            </a:r>
          </a:p>
          <a:p>
            <a:pPr algn="l"/>
            <a:r>
              <a:rPr lang="en-GB" b="0" i="0" dirty="0">
                <a:solidFill>
                  <a:srgbClr val="000000"/>
                </a:solidFill>
                <a:effectLst/>
                <a:latin typeface="Open Sans" panose="020F0502020204030204" pitchFamily="34" charset="0"/>
              </a:rPr>
              <a:t>Secondary Boot Memory SDHC card (PC Storage, external max 32GB)</a:t>
            </a:r>
          </a:p>
          <a:p>
            <a:pPr lvl="1"/>
            <a:r>
              <a:rPr lang="en-GB" dirty="0">
                <a:solidFill>
                  <a:srgbClr val="000000"/>
                </a:solidFill>
                <a:latin typeface="Open Sans" panose="020F0502020204030204" pitchFamily="34" charset="0"/>
              </a:rPr>
              <a:t>2 different boot memory isolating firmware from the run-time OS and application.</a:t>
            </a:r>
            <a:endParaRPr lang="en-GB" b="0" i="0" dirty="0">
              <a:solidFill>
                <a:srgbClr val="000000"/>
              </a:solidFill>
              <a:effectLst/>
              <a:latin typeface="Open Sans" panose="020F0502020204030204" pitchFamily="34" charset="0"/>
            </a:endParaRPr>
          </a:p>
          <a:p>
            <a:pPr algn="l"/>
            <a:r>
              <a:rPr lang="en-GB" b="1" dirty="0"/>
              <a:t>On-chip memory</a:t>
            </a:r>
            <a:r>
              <a:rPr lang="en-GB" dirty="0"/>
              <a:t>: ~26.6 Mb SRAM (Caching Memory)</a:t>
            </a:r>
          </a:p>
          <a:p>
            <a:pPr algn="l"/>
            <a:r>
              <a:rPr lang="en-GB" b="0" i="0" dirty="0">
                <a:solidFill>
                  <a:srgbClr val="000000"/>
                </a:solidFill>
                <a:effectLst/>
                <a:latin typeface="Open Sans" panose="020F0502020204030204" pitchFamily="34" charset="0"/>
                <a:hlinkClick r:id="rId3"/>
              </a:rPr>
              <a:t>https://www.amd.com/en/products/system-on-modules/kria/k26/kv260-vision-starter-kit.html</a:t>
            </a:r>
            <a:endParaRPr lang="en-GB" b="0" i="0" dirty="0">
              <a:solidFill>
                <a:srgbClr val="000000"/>
              </a:solidFill>
              <a:effectLst/>
              <a:latin typeface="Open Sans" panose="020F0502020204030204" pitchFamily="34" charset="0"/>
            </a:endParaRPr>
          </a:p>
          <a:p>
            <a:pPr algn="l"/>
            <a:endParaRPr lang="en-GB" b="0" i="0" dirty="0">
              <a:solidFill>
                <a:srgbClr val="000000"/>
              </a:solidFill>
              <a:effectLst/>
              <a:latin typeface="Open Sans" panose="020F0502020204030204" pitchFamily="34" charset="0"/>
            </a:endParaRPr>
          </a:p>
          <a:p>
            <a:endParaRPr lang="en-US" dirty="0"/>
          </a:p>
        </p:txBody>
      </p:sp>
    </p:spTree>
    <p:extLst>
      <p:ext uri="{BB962C8B-B14F-4D97-AF65-F5344CB8AC3E}">
        <p14:creationId xmlns:p14="http://schemas.microsoft.com/office/powerpoint/2010/main" val="228285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63C8-83D2-8317-3EF9-6E8D2D36BAA6}"/>
              </a:ext>
            </a:extLst>
          </p:cNvPr>
          <p:cNvSpPr>
            <a:spLocks noGrp="1"/>
          </p:cNvSpPr>
          <p:nvPr>
            <p:ph type="title"/>
          </p:nvPr>
        </p:nvSpPr>
        <p:spPr/>
        <p:txBody>
          <a:bodyPr/>
          <a:lstStyle/>
          <a:p>
            <a:r>
              <a:rPr lang="en-US" dirty="0"/>
              <a:t>Supported OS</a:t>
            </a:r>
          </a:p>
        </p:txBody>
      </p:sp>
      <p:sp>
        <p:nvSpPr>
          <p:cNvPr id="3" name="Content Placeholder 2">
            <a:extLst>
              <a:ext uri="{FF2B5EF4-FFF2-40B4-BE49-F238E27FC236}">
                <a16:creationId xmlns:a16="http://schemas.microsoft.com/office/drawing/2014/main" id="{44028402-FC18-0D45-D7CD-3A67241F17DF}"/>
              </a:ext>
            </a:extLst>
          </p:cNvPr>
          <p:cNvSpPr>
            <a:spLocks noGrp="1"/>
          </p:cNvSpPr>
          <p:nvPr>
            <p:ph idx="1"/>
          </p:nvPr>
        </p:nvSpPr>
        <p:spPr/>
        <p:txBody>
          <a:bodyPr/>
          <a:lstStyle/>
          <a:p>
            <a:r>
              <a:rPr lang="en-US" dirty="0"/>
              <a:t>Well Supported and recommended: Linux Ubuntu 22.04 LTS </a:t>
            </a:r>
          </a:p>
          <a:p>
            <a:r>
              <a:rPr lang="en-US" dirty="0"/>
              <a:t>Other: </a:t>
            </a:r>
          </a:p>
          <a:p>
            <a:pPr lvl="1"/>
            <a:r>
              <a:rPr lang="en-US" dirty="0"/>
              <a:t>Ubuntu 24.04</a:t>
            </a:r>
          </a:p>
          <a:p>
            <a:pPr lvl="1"/>
            <a:r>
              <a:rPr lang="en-US" dirty="0" err="1"/>
              <a:t>PetaLinux</a:t>
            </a:r>
            <a:r>
              <a:rPr lang="en-US" dirty="0"/>
              <a:t> 21.01</a:t>
            </a:r>
          </a:p>
          <a:p>
            <a:pPr lvl="1"/>
            <a:r>
              <a:rPr lang="en-US" dirty="0" err="1"/>
              <a:t>PetaLinux</a:t>
            </a:r>
            <a:r>
              <a:rPr lang="en-US" dirty="0"/>
              <a:t> 22.01</a:t>
            </a:r>
          </a:p>
          <a:p>
            <a:r>
              <a:rPr lang="en-US" dirty="0"/>
              <a:t>From forum, people do mention it’s </a:t>
            </a:r>
            <a:r>
              <a:rPr lang="en-US" dirty="0">
                <a:solidFill>
                  <a:srgbClr val="FF0000"/>
                </a:solidFill>
              </a:rPr>
              <a:t>probably possible </a:t>
            </a:r>
            <a:r>
              <a:rPr lang="en-US" dirty="0"/>
              <a:t>to interface other ubuntu/</a:t>
            </a:r>
            <a:r>
              <a:rPr lang="en-US" dirty="0" err="1"/>
              <a:t>petalinux</a:t>
            </a:r>
            <a:r>
              <a:rPr lang="en-US" dirty="0"/>
              <a:t> version, but no support from Xilinx and requires </a:t>
            </a:r>
            <a:r>
              <a:rPr lang="en-US" dirty="0" err="1"/>
              <a:t>debootstrap</a:t>
            </a:r>
            <a:r>
              <a:rPr lang="en-US" dirty="0"/>
              <a:t> (building limited version of OS from scratch)</a:t>
            </a:r>
          </a:p>
          <a:p>
            <a:pPr lvl="1"/>
            <a:r>
              <a:rPr lang="en-US" dirty="0"/>
              <a:t>Worth checking app compatibility </a:t>
            </a:r>
          </a:p>
          <a:p>
            <a:pPr lvl="1"/>
            <a:r>
              <a:rPr lang="en-US" dirty="0"/>
              <a:t>If using this way (hope not), need to check and manage memory on your own.</a:t>
            </a:r>
          </a:p>
          <a:p>
            <a:endParaRPr lang="en-US" dirty="0"/>
          </a:p>
        </p:txBody>
      </p:sp>
    </p:spTree>
    <p:extLst>
      <p:ext uri="{BB962C8B-B14F-4D97-AF65-F5344CB8AC3E}">
        <p14:creationId xmlns:p14="http://schemas.microsoft.com/office/powerpoint/2010/main" val="143148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767E9-5282-1D44-A869-7CD656109F81}"/>
              </a:ext>
            </a:extLst>
          </p:cNvPr>
          <p:cNvSpPr>
            <a:spLocks noGrp="1"/>
          </p:cNvSpPr>
          <p:nvPr>
            <p:ph type="title"/>
          </p:nvPr>
        </p:nvSpPr>
        <p:spPr/>
        <p:txBody>
          <a:bodyPr/>
          <a:lstStyle/>
          <a:p>
            <a:r>
              <a:rPr lang="en-US" dirty="0"/>
              <a:t>Ubuntu 22.04</a:t>
            </a:r>
          </a:p>
        </p:txBody>
      </p:sp>
      <p:sp>
        <p:nvSpPr>
          <p:cNvPr id="3" name="Content Placeholder 2">
            <a:extLst>
              <a:ext uri="{FF2B5EF4-FFF2-40B4-BE49-F238E27FC236}">
                <a16:creationId xmlns:a16="http://schemas.microsoft.com/office/drawing/2014/main" id="{703AFE44-B960-7D59-1439-91DDDB8F7326}"/>
              </a:ext>
            </a:extLst>
          </p:cNvPr>
          <p:cNvSpPr>
            <a:spLocks noGrp="1"/>
          </p:cNvSpPr>
          <p:nvPr>
            <p:ph idx="1"/>
          </p:nvPr>
        </p:nvSpPr>
        <p:spPr/>
        <p:txBody>
          <a:bodyPr/>
          <a:lstStyle/>
          <a:p>
            <a:r>
              <a:rPr lang="en-US" dirty="0"/>
              <a:t>LTS (long term support) - Stable</a:t>
            </a:r>
          </a:p>
          <a:p>
            <a:r>
              <a:rPr lang="en-US" dirty="0"/>
              <a:t>GNOME version: enabled desktop looking feature.</a:t>
            </a:r>
          </a:p>
          <a:p>
            <a:r>
              <a:rPr lang="en-US" dirty="0"/>
              <a:t>4GB RAM is bare minimum to run this OS.</a:t>
            </a:r>
          </a:p>
          <a:p>
            <a:pPr marL="0" indent="0">
              <a:buNone/>
            </a:pPr>
            <a:endParaRPr lang="en-US" dirty="0"/>
          </a:p>
          <a:p>
            <a:pPr marL="0" indent="0">
              <a:buNone/>
            </a:pPr>
            <a:r>
              <a:rPr lang="en-US" dirty="0"/>
              <a:t>To setup: </a:t>
            </a:r>
          </a:p>
          <a:p>
            <a:r>
              <a:rPr lang="en-US" dirty="0">
                <a:hlinkClick r:id="rId2"/>
              </a:rPr>
              <a:t>https://xilinx.github.io/kria-apps-docs/kv260/2022.1/linux_boot/ubuntu_22_04/build/html/docs/sdcard.html#next-step</a:t>
            </a:r>
            <a:endParaRPr lang="en-US" dirty="0"/>
          </a:p>
          <a:p>
            <a:endParaRPr lang="en-US" dirty="0"/>
          </a:p>
        </p:txBody>
      </p:sp>
    </p:spTree>
    <p:extLst>
      <p:ext uri="{BB962C8B-B14F-4D97-AF65-F5344CB8AC3E}">
        <p14:creationId xmlns:p14="http://schemas.microsoft.com/office/powerpoint/2010/main" val="4180038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61FE-3750-581E-7CC9-F07D57DF4835}"/>
              </a:ext>
            </a:extLst>
          </p:cNvPr>
          <p:cNvSpPr>
            <a:spLocks noGrp="1"/>
          </p:cNvSpPr>
          <p:nvPr>
            <p:ph type="title"/>
          </p:nvPr>
        </p:nvSpPr>
        <p:spPr/>
        <p:txBody>
          <a:bodyPr/>
          <a:lstStyle/>
          <a:p>
            <a:r>
              <a:rPr lang="en-US" dirty="0"/>
              <a:t>Then</a:t>
            </a:r>
          </a:p>
        </p:txBody>
      </p:sp>
      <p:sp>
        <p:nvSpPr>
          <p:cNvPr id="3" name="Content Placeholder 2">
            <a:extLst>
              <a:ext uri="{FF2B5EF4-FFF2-40B4-BE49-F238E27FC236}">
                <a16:creationId xmlns:a16="http://schemas.microsoft.com/office/drawing/2014/main" id="{53311104-7D24-D798-7CC8-D36AF55AADAF}"/>
              </a:ext>
            </a:extLst>
          </p:cNvPr>
          <p:cNvSpPr>
            <a:spLocks noGrp="1"/>
          </p:cNvSpPr>
          <p:nvPr>
            <p:ph idx="1"/>
          </p:nvPr>
        </p:nvSpPr>
        <p:spPr/>
        <p:txBody>
          <a:bodyPr/>
          <a:lstStyle/>
          <a:p>
            <a:r>
              <a:rPr lang="en-GB" dirty="0"/>
              <a:t>Once booted with Linux, we have access to a terminal (via serial console or </a:t>
            </a:r>
            <a:r>
              <a:rPr lang="en-GB" dirty="0" err="1"/>
              <a:t>HDMI+keyboard</a:t>
            </a:r>
            <a:r>
              <a:rPr lang="en-GB" dirty="0"/>
              <a:t>)</a:t>
            </a:r>
          </a:p>
          <a:p>
            <a:pPr lvl="1"/>
            <a:r>
              <a:rPr lang="en-US" dirty="0"/>
              <a:t>Serial Console if we connect to host computer using terminal</a:t>
            </a:r>
          </a:p>
          <a:p>
            <a:pPr lvl="1"/>
            <a:r>
              <a:rPr lang="en-US" dirty="0" err="1"/>
              <a:t>HDMI+Keyboard</a:t>
            </a:r>
            <a:r>
              <a:rPr lang="en-US" dirty="0"/>
              <a:t>, if we connect KV260 to monitor (GNOME Desktop </a:t>
            </a:r>
            <a:r>
              <a:rPr lang="en-US" dirty="0" err="1"/>
              <a:t>ver</a:t>
            </a:r>
            <a:r>
              <a:rPr lang="en-US" dirty="0"/>
              <a:t>)</a:t>
            </a:r>
          </a:p>
          <a:p>
            <a:r>
              <a:rPr lang="en-US" dirty="0"/>
              <a:t>Get the latest bit file and XSA file from the host PC.</a:t>
            </a:r>
            <a:endParaRPr lang="en-GB" dirty="0"/>
          </a:p>
          <a:p>
            <a:r>
              <a:rPr lang="en-GB" dirty="0"/>
              <a:t>Package it for Vitis or transfer it directly to the KV260.</a:t>
            </a:r>
          </a:p>
          <a:p>
            <a:pPr lvl="1"/>
            <a:r>
              <a:rPr lang="en-GB" dirty="0"/>
              <a:t>(still investigating the FW booting system, and Vitis and custom Kernel)</a:t>
            </a:r>
          </a:p>
          <a:p>
            <a:pPr lvl="1"/>
            <a:r>
              <a:rPr lang="en-GB" dirty="0"/>
              <a:t>(Need some hands on experiment to get idea validation and deeper understanding).</a:t>
            </a:r>
          </a:p>
          <a:p>
            <a:endParaRPr lang="en-US" dirty="0"/>
          </a:p>
          <a:p>
            <a:endParaRPr lang="en-US" dirty="0"/>
          </a:p>
        </p:txBody>
      </p:sp>
    </p:spTree>
    <p:extLst>
      <p:ext uri="{BB962C8B-B14F-4D97-AF65-F5344CB8AC3E}">
        <p14:creationId xmlns:p14="http://schemas.microsoft.com/office/powerpoint/2010/main" val="31866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8EB0-C357-3144-2D0F-F2D8948D22AF}"/>
              </a:ext>
            </a:extLst>
          </p:cNvPr>
          <p:cNvSpPr>
            <a:spLocks noGrp="1"/>
          </p:cNvSpPr>
          <p:nvPr>
            <p:ph type="title"/>
          </p:nvPr>
        </p:nvSpPr>
        <p:spPr/>
        <p:txBody>
          <a:bodyPr/>
          <a:lstStyle/>
          <a:p>
            <a:r>
              <a:rPr lang="en-US" dirty="0"/>
              <a:t>KV260 specific</a:t>
            </a:r>
          </a:p>
        </p:txBody>
      </p:sp>
      <p:sp>
        <p:nvSpPr>
          <p:cNvPr id="3" name="Content Placeholder 2">
            <a:extLst>
              <a:ext uri="{FF2B5EF4-FFF2-40B4-BE49-F238E27FC236}">
                <a16:creationId xmlns:a16="http://schemas.microsoft.com/office/drawing/2014/main" id="{CDAC4099-856C-8868-DE3F-7B2AC56678F5}"/>
              </a:ext>
            </a:extLst>
          </p:cNvPr>
          <p:cNvSpPr>
            <a:spLocks noGrp="1"/>
          </p:cNvSpPr>
          <p:nvPr>
            <p:ph idx="1"/>
          </p:nvPr>
        </p:nvSpPr>
        <p:spPr/>
        <p:txBody>
          <a:bodyPr>
            <a:normAutofit/>
          </a:bodyPr>
          <a:lstStyle/>
          <a:p>
            <a:r>
              <a:rPr lang="en-US" dirty="0"/>
              <a:t>Memory locking – not allowed for custom program outside of what has been provided?</a:t>
            </a:r>
          </a:p>
          <a:p>
            <a:pPr lvl="1"/>
            <a:r>
              <a:rPr lang="en-US" dirty="0"/>
              <a:t>“</a:t>
            </a:r>
            <a:r>
              <a:rPr lang="en-GB" b="0" i="0" dirty="0">
                <a:solidFill>
                  <a:srgbClr val="292A2E"/>
                </a:solidFill>
                <a:effectLst/>
                <a:latin typeface="Atlassian Sans"/>
              </a:rPr>
              <a:t>The </a:t>
            </a:r>
            <a:r>
              <a:rPr lang="en-GB" b="0" i="0" dirty="0" err="1">
                <a:solidFill>
                  <a:srgbClr val="292A2E"/>
                </a:solidFill>
                <a:effectLst/>
                <a:latin typeface="Atlassian Sans"/>
              </a:rPr>
              <a:t>Kria</a:t>
            </a:r>
            <a:r>
              <a:rPr lang="en-GB" b="0" i="0" dirty="0">
                <a:solidFill>
                  <a:srgbClr val="292A2E"/>
                </a:solidFill>
                <a:effectLst/>
                <a:latin typeface="Atlassian Sans"/>
              </a:rPr>
              <a:t> Starter Kits are shipped with a pre-loaded boot FW stored in the QSPI non-volatile memory device and a </a:t>
            </a:r>
            <a:r>
              <a:rPr lang="en-GB" b="0" i="0" dirty="0" err="1">
                <a:solidFill>
                  <a:srgbClr val="292A2E"/>
                </a:solidFill>
                <a:effectLst/>
                <a:latin typeface="Atlassian Sans"/>
              </a:rPr>
              <a:t>preset</a:t>
            </a:r>
            <a:r>
              <a:rPr lang="en-GB" b="0" i="0" dirty="0">
                <a:solidFill>
                  <a:srgbClr val="292A2E"/>
                </a:solidFill>
                <a:effectLst/>
                <a:latin typeface="Atlassian Sans"/>
              </a:rPr>
              <a:t> boot mode configuration of QSPI32.</a:t>
            </a:r>
            <a:r>
              <a:rPr lang="en-US" b="0" i="0" dirty="0">
                <a:solidFill>
                  <a:srgbClr val="292A2E"/>
                </a:solidFill>
                <a:effectLst/>
                <a:latin typeface="Atlassian Sans"/>
              </a:rPr>
              <a:t>” </a:t>
            </a:r>
            <a:r>
              <a:rPr lang="en-US" b="0" i="0" dirty="0">
                <a:solidFill>
                  <a:srgbClr val="292A2E"/>
                </a:solidFill>
                <a:effectLst/>
                <a:latin typeface="Atlassian Sans"/>
                <a:hlinkClick r:id="rId2"/>
              </a:rPr>
              <a:t>(source)</a:t>
            </a:r>
            <a:endParaRPr lang="en-US" b="0" i="0" dirty="0">
              <a:solidFill>
                <a:srgbClr val="292A2E"/>
              </a:solidFill>
              <a:effectLst/>
              <a:latin typeface="Atlassian Sans"/>
            </a:endParaRPr>
          </a:p>
          <a:p>
            <a:pPr lvl="1"/>
            <a:r>
              <a:rPr lang="en-US" dirty="0">
                <a:solidFill>
                  <a:srgbClr val="292A2E"/>
                </a:solidFill>
                <a:latin typeface="Atlassian Sans"/>
              </a:rPr>
              <a:t>“</a:t>
            </a:r>
            <a:r>
              <a:rPr lang="en-GB" b="0" i="0" dirty="0">
                <a:solidFill>
                  <a:srgbClr val="404040"/>
                </a:solidFill>
                <a:effectLst/>
                <a:latin typeface="Lato" panose="020F0502020204030204" pitchFamily="34" charset="0"/>
              </a:rPr>
              <a:t>If you are developing on AMD released Starter Kits, the QSPI image is locked and the only section that should need an update is the Image A/B section along with the persistent registers. However, if you are developing your own carrier cards, the production SOM’s QSPI section is not locked. The entire QSPI can be customized to meet your boot firmware requirements for your production designs.” </a:t>
            </a:r>
            <a:r>
              <a:rPr lang="en-GB" b="0" i="0" dirty="0">
                <a:solidFill>
                  <a:srgbClr val="404040"/>
                </a:solidFill>
                <a:effectLst/>
                <a:latin typeface="Lato" panose="020F0502020204030204" pitchFamily="34" charset="0"/>
                <a:hlinkClick r:id="rId3"/>
              </a:rPr>
              <a:t>(source)</a:t>
            </a:r>
            <a:endParaRPr lang="en-GB" b="0" i="0" dirty="0">
              <a:solidFill>
                <a:srgbClr val="404040"/>
              </a:solidFill>
              <a:effectLst/>
              <a:latin typeface="Lato" panose="020F0502020204030204" pitchFamily="34" charset="0"/>
            </a:endParaRPr>
          </a:p>
          <a:p>
            <a:pPr lvl="1"/>
            <a:endParaRPr lang="en-US" dirty="0"/>
          </a:p>
        </p:txBody>
      </p:sp>
    </p:spTree>
    <p:extLst>
      <p:ext uri="{BB962C8B-B14F-4D97-AF65-F5344CB8AC3E}">
        <p14:creationId xmlns:p14="http://schemas.microsoft.com/office/powerpoint/2010/main" val="1273155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2381-767D-FF23-57C8-254DFF477C6E}"/>
              </a:ext>
            </a:extLst>
          </p:cNvPr>
          <p:cNvSpPr>
            <a:spLocks noGrp="1"/>
          </p:cNvSpPr>
          <p:nvPr>
            <p:ph type="title"/>
          </p:nvPr>
        </p:nvSpPr>
        <p:spPr>
          <a:xfrm>
            <a:off x="838200" y="686683"/>
            <a:ext cx="10515600" cy="1325563"/>
          </a:xfrm>
        </p:spPr>
        <p:txBody>
          <a:bodyPr/>
          <a:lstStyle/>
          <a:p>
            <a:r>
              <a:rPr lang="en-US" dirty="0"/>
              <a:t>Boot Linux on </a:t>
            </a:r>
            <a:r>
              <a:rPr lang="en-US" dirty="0" err="1"/>
              <a:t>Kria</a:t>
            </a:r>
            <a:r>
              <a:rPr lang="en-US" dirty="0"/>
              <a:t> KV260</a:t>
            </a:r>
          </a:p>
        </p:txBody>
      </p:sp>
      <p:sp>
        <p:nvSpPr>
          <p:cNvPr id="3" name="Content Placeholder 2">
            <a:extLst>
              <a:ext uri="{FF2B5EF4-FFF2-40B4-BE49-F238E27FC236}">
                <a16:creationId xmlns:a16="http://schemas.microsoft.com/office/drawing/2014/main" id="{D2E3DC60-DB66-9C92-FE1A-4F36AC9A4FA8}"/>
              </a:ext>
            </a:extLst>
          </p:cNvPr>
          <p:cNvSpPr>
            <a:spLocks noGrp="1"/>
          </p:cNvSpPr>
          <p:nvPr>
            <p:ph idx="1"/>
          </p:nvPr>
        </p:nvSpPr>
        <p:spPr>
          <a:xfrm>
            <a:off x="838200" y="2298237"/>
            <a:ext cx="10515600" cy="4351338"/>
          </a:xfrm>
        </p:spPr>
        <p:txBody>
          <a:bodyPr/>
          <a:lstStyle/>
          <a:p>
            <a:r>
              <a:rPr lang="en-US" dirty="0"/>
              <a:t>In host PC:</a:t>
            </a:r>
          </a:p>
          <a:p>
            <a:r>
              <a:rPr lang="en-US" dirty="0"/>
              <a:t>Install </a:t>
            </a:r>
            <a:r>
              <a:rPr lang="en-US" dirty="0">
                <a:hlinkClick r:id="rId2"/>
              </a:rPr>
              <a:t>Ubuntu 22.04 LTS </a:t>
            </a:r>
            <a:endParaRPr lang="en-US" dirty="0"/>
          </a:p>
          <a:p>
            <a:r>
              <a:rPr lang="en-US" dirty="0"/>
              <a:t>Install raspberry pi imager</a:t>
            </a:r>
          </a:p>
          <a:p>
            <a:r>
              <a:rPr lang="en-US" dirty="0"/>
              <a:t>Prepare MicroSD card 16GB(used)/32GB</a:t>
            </a:r>
          </a:p>
          <a:p>
            <a:r>
              <a:rPr lang="en-US" dirty="0"/>
              <a:t>Open rasp pi imager, then Select rasp pi 5 (Device), select custom OS – Ubuntu 22.04 </a:t>
            </a:r>
            <a:r>
              <a:rPr lang="en-US" dirty="0" err="1"/>
              <a:t>img.xz</a:t>
            </a:r>
            <a:r>
              <a:rPr lang="en-US" dirty="0"/>
              <a:t> file (downloaded file), then select the external SD card.</a:t>
            </a:r>
          </a:p>
          <a:p>
            <a:r>
              <a:rPr lang="en-US" dirty="0"/>
              <a:t>Change settings – enable </a:t>
            </a:r>
            <a:r>
              <a:rPr lang="en-US" dirty="0" err="1"/>
              <a:t>ssh</a:t>
            </a:r>
            <a:r>
              <a:rPr lang="en-US" dirty="0"/>
              <a:t>, password </a:t>
            </a:r>
            <a:r>
              <a:rPr lang="en-US" dirty="0" err="1"/>
              <a:t>authorisation</a:t>
            </a:r>
            <a:endParaRPr lang="en-US" dirty="0"/>
          </a:p>
          <a:p>
            <a:endParaRPr lang="en-US" dirty="0"/>
          </a:p>
        </p:txBody>
      </p:sp>
      <p:pic>
        <p:nvPicPr>
          <p:cNvPr id="5" name="Picture 4">
            <a:extLst>
              <a:ext uri="{FF2B5EF4-FFF2-40B4-BE49-F238E27FC236}">
                <a16:creationId xmlns:a16="http://schemas.microsoft.com/office/drawing/2014/main" id="{112F87CF-8AE1-D18A-FF03-391175AD9EB8}"/>
              </a:ext>
            </a:extLst>
          </p:cNvPr>
          <p:cNvPicPr>
            <a:picLocks noChangeAspect="1"/>
          </p:cNvPicPr>
          <p:nvPr/>
        </p:nvPicPr>
        <p:blipFill>
          <a:blip r:embed="rId3"/>
          <a:stretch>
            <a:fillRect/>
          </a:stretch>
        </p:blipFill>
        <p:spPr>
          <a:xfrm>
            <a:off x="7075121" y="0"/>
            <a:ext cx="5116879" cy="3587090"/>
          </a:xfrm>
          <a:prstGeom prst="rect">
            <a:avLst/>
          </a:prstGeom>
        </p:spPr>
      </p:pic>
    </p:spTree>
    <p:extLst>
      <p:ext uri="{BB962C8B-B14F-4D97-AF65-F5344CB8AC3E}">
        <p14:creationId xmlns:p14="http://schemas.microsoft.com/office/powerpoint/2010/main" val="1727296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1888</Words>
  <Application>Microsoft Macintosh PowerPoint</Application>
  <PresentationFormat>Widescreen</PresentationFormat>
  <Paragraphs>187</Paragraphs>
  <Slides>20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Atlassian Sans</vt:lpstr>
      <vt:lpstr>Calibri</vt:lpstr>
      <vt:lpstr>Calibri Light</vt:lpstr>
      <vt:lpstr>Helvetica Neue</vt:lpstr>
      <vt:lpstr>Lato</vt:lpstr>
      <vt:lpstr>Menlo</vt:lpstr>
      <vt:lpstr>Open Sans</vt:lpstr>
      <vt:lpstr>Office Theme</vt:lpstr>
      <vt:lpstr>Setting up PS KV260</vt:lpstr>
      <vt:lpstr>Background</vt:lpstr>
      <vt:lpstr>Specs of K26 Chip</vt:lpstr>
      <vt:lpstr>Memory</vt:lpstr>
      <vt:lpstr>Supported OS</vt:lpstr>
      <vt:lpstr>Ubuntu 22.04</vt:lpstr>
      <vt:lpstr>Then</vt:lpstr>
      <vt:lpstr>KV260 specific</vt:lpstr>
      <vt:lpstr>Boot Linux on Kria KV260</vt:lpstr>
      <vt:lpstr>Gnome Desktop UI</vt:lpstr>
      <vt:lpstr>Serial Console UI</vt:lpstr>
      <vt:lpstr>Copying files using HDD</vt:lpstr>
      <vt:lpstr>Ethernet connection</vt:lpstr>
      <vt:lpstr>Downloading apache</vt:lpstr>
      <vt:lpstr>Installing Apache</vt:lpstr>
      <vt:lpstr>Configure Apache on Kria</vt:lpstr>
      <vt:lpstr>Looks nice!</vt:lpstr>
      <vt:lpstr>Run DAQ from KV260</vt:lpstr>
      <vt:lpstr>Run DAQ</vt:lpstr>
      <vt:lpstr>Compiling in KV260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up PS KV260</dc:title>
  <dc:creator>Febian Febian</dc:creator>
  <cp:lastModifiedBy>Febian Febian</cp:lastModifiedBy>
  <cp:revision>4</cp:revision>
  <dcterms:created xsi:type="dcterms:W3CDTF">2025-11-03T15:16:12Z</dcterms:created>
  <dcterms:modified xsi:type="dcterms:W3CDTF">2025-11-03T15:30:21Z</dcterms:modified>
</cp:coreProperties>
</file>