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76" r:id="rId3"/>
    <p:sldId id="278" r:id="rId4"/>
    <p:sldId id="284" r:id="rId5"/>
    <p:sldId id="286" r:id="rId6"/>
    <p:sldId id="287" r:id="rId7"/>
    <p:sldId id="288" r:id="rId8"/>
    <p:sldId id="285" r:id="rId9"/>
    <p:sldId id="289" r:id="rId10"/>
    <p:sldId id="290" r:id="rId11"/>
    <p:sldId id="291" r:id="rId12"/>
    <p:sldId id="277" r:id="rId13"/>
    <p:sldId id="280" r:id="rId14"/>
    <p:sldId id="279" r:id="rId15"/>
    <p:sldId id="281" r:id="rId16"/>
    <p:sldId id="282" r:id="rId17"/>
    <p:sldId id="283" r:id="rId18"/>
    <p:sldId id="292" r:id="rId19"/>
    <p:sldId id="293" r:id="rId20"/>
    <p:sldId id="294" r:id="rId21"/>
    <p:sldId id="295" r:id="rId22"/>
    <p:sldId id="296" r:id="rId23"/>
    <p:sldId id="297" r:id="rId24"/>
    <p:sldId id="301" r:id="rId25"/>
    <p:sldId id="298" r:id="rId26"/>
    <p:sldId id="299" r:id="rId27"/>
    <p:sldId id="302" r:id="rId28"/>
    <p:sldId id="30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3"/>
  </p:normalViewPr>
  <p:slideViewPr>
    <p:cSldViewPr snapToGrid="0">
      <p:cViewPr varScale="1">
        <p:scale>
          <a:sx n="118" d="100"/>
          <a:sy n="118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EA8E7-07FB-1D45-9A25-9E112B2991DE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320AF-7441-AF4C-A411-9FF6557B2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3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IEEE 802.1x is a Network Access Control (NAC), consisting of 3 layer, supplicant (device trying to connect), Authentication layer, and Authentication server.</a:t>
            </a:r>
          </a:p>
          <a:p>
            <a:r>
              <a:rPr lang="en-US" dirty="0"/>
              <a:t>EAP/PEAP/TLS/MSCHAPV2, are all authentication layer. </a:t>
            </a:r>
          </a:p>
          <a:p>
            <a:pPr marL="228600" indent="-228600">
              <a:buAutoNum type="arabicPeriod"/>
            </a:pPr>
            <a:r>
              <a:rPr lang="en-US" dirty="0"/>
              <a:t>EAP (Extensible Authentication Protocol: framework defines how devices and servers exchange credentials</a:t>
            </a:r>
          </a:p>
          <a:p>
            <a:pPr marL="228600" indent="-228600">
              <a:buAutoNum type="arabicPeriod"/>
            </a:pPr>
            <a:r>
              <a:rPr lang="en-US" dirty="0"/>
              <a:t>PEAP (Protected EAP): EAP with encryption layer</a:t>
            </a:r>
          </a:p>
          <a:p>
            <a:pPr marL="228600" indent="-228600">
              <a:buAutoNum type="arabicPeriod"/>
            </a:pPr>
            <a:r>
              <a:rPr lang="en-US" dirty="0"/>
              <a:t>MSCHAPv2: authentication protocol verifies username and password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Once connected successfully servers provides either IPv4 or IPv6 (internet protocol) to send and received traffic from the network. V4 vs v6 different bits format. V6 support more addresses.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00F05-5471-AF4D-B509-D0390FE930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14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00F05-5471-AF4D-B509-D0390FE930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42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C9C9CA"/>
                </a:solidFill>
                <a:effectLst/>
                <a:latin typeface="Inter Variable"/>
              </a:rPr>
              <a:t>(symbolic link also known as a soft link), which acts as a reference or pointer to another file or directory, the </a:t>
            </a:r>
            <a:r>
              <a:rPr lang="en-GB" dirty="0"/>
              <a:t>-s</a:t>
            </a:r>
            <a:r>
              <a:rPr lang="en-GB" b="0" i="0" dirty="0">
                <a:solidFill>
                  <a:srgbClr val="C9C9CA"/>
                </a:solidFill>
                <a:effectLst/>
                <a:latin typeface="Inter Variable"/>
              </a:rPr>
              <a:t> option must be used. Symbolic links can point to files or directories on different filesystems and are useful for creating shortcuts or organizing files without duplicating data.</a:t>
            </a:r>
          </a:p>
          <a:p>
            <a:r>
              <a:rPr lang="en-GB" b="0" i="0" dirty="0">
                <a:solidFill>
                  <a:srgbClr val="C9C9CA"/>
                </a:solidFill>
                <a:effectLst/>
                <a:latin typeface="Inter Variable"/>
              </a:rPr>
              <a:t>	Pros: convenience, accessible from easier directory, multiple reference without duplication, enable easier version control across multiple files</a:t>
            </a:r>
          </a:p>
          <a:p>
            <a:r>
              <a:rPr lang="en-GB" b="0" i="0" dirty="0">
                <a:solidFill>
                  <a:srgbClr val="C9C9CA"/>
                </a:solidFill>
                <a:effectLst/>
                <a:latin typeface="Inter Variable"/>
              </a:rPr>
              <a:t>	Cons: could be tricky to managed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00F05-5471-AF4D-B509-D0390FE930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90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00F05-5471-AF4D-B509-D0390FE9308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4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2010A-5967-D2C8-807A-30FD23EF9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A4FF19-A945-4ACC-8A9E-EBD5B4566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F6387-387C-ACC2-53E8-FCCA0E3DC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E4A51-9953-DE0C-3E99-1A7051EC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5CE26-D9DF-0A79-02AA-4CFA8584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6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A95-D517-1762-3C71-11E16668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5E4D2-4CB3-FC5E-06CF-D077292E4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64CED-1FC2-B3FC-9F1F-824AD35C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D72A0-A0F4-4E0F-85A9-069B4F415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84944-4310-3C6A-CDD3-AC3C19BA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5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CB0D9-E562-D440-D43A-D0E38F0B97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D1097-CDE4-9F68-AFB9-153E44513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B1BBD-B961-424C-D393-4F611840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A1875-C741-477E-10F7-6A0180CB8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3F21C-5686-3471-C392-DFF552A19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4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DACA9-9227-B2C1-5036-E686E61BE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CB87F-9E1D-EF35-D1DB-4398DD139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1BA3C-767B-F01A-1DF4-8E6D9E668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5DAA-4480-FCA6-CA5A-F9F2E855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062FB-262F-4977-6895-C592BB10C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5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5FAA9-C65A-AB1F-F089-A798D7665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73989-14A5-1A1A-FE51-95B99EBA6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C9A92-1A31-2BD6-03B9-35B1938C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B2A21-2A7B-F197-626E-7F3FC2C22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CEF30-1F6A-2D5F-CFEC-785D990D9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5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CB305-6269-D66B-8483-217991279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8A9A2-3280-47D3-B010-3BFA5BCC1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6E971-B54A-8561-EB75-B5D4FB1D2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92327-BC38-8B4C-6FB1-FBDE74AD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9086A9-6D82-7CE3-68B4-48916BC81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B846A-B7F7-6CB8-9F99-91F447C8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0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FEA7-1F15-603C-95CE-FF68BEEA9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A4D76-6695-9D3B-A7E4-14145637B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45D498-EE9D-9752-ABF2-6E7D081CD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D4102A-BA3F-D4BA-23C3-8F33EB346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B9A168-CDED-DA3C-4E8F-041EF33201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57CBE2-9789-1907-4792-8AEEA57D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E6CCA7-E37E-62F6-F1A5-BBA73B53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347E85-6B59-980D-91D1-177F9272B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8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8CE5-7D02-079F-7503-002C146D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07ED0-72E6-8E3A-AA98-20454E937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44D9D-C264-4F7B-4562-9BF87A3D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E5824C-0BD8-961D-DB36-DE9081719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937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C17DB-DD2C-C636-89F1-4AA1E613E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1CE78B-F3B0-6E44-E2D7-828D9C0D9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B05A2D-6AE6-C9EA-694C-EB3865BD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6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228B-5CF8-DC79-69CB-BFA79067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9FFD1-DD83-50B6-0196-8A627E788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AF68-7C02-1D83-C403-F2D579F9B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27BFA-3B61-B224-D3CE-45ACBE34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2C66B-0E05-62E1-8C60-83E4CFA3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EBDB9-DEDB-B549-CDF8-D2BE4513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8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6543-3882-654C-6EE9-76562617C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480A8C-EED9-7928-3602-44A188BE97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3A379-CBDB-F1BF-4453-9F56A4073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E0D9D-AEE2-CFA0-D205-6768BAFA1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CC6E6-3796-A181-8F42-8C97320F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52152-FCA8-00FA-BCA6-E088CE2CC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0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0F670-7E2A-D977-2FE0-8F976C27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0A519-9830-60E3-D1EE-D6F07FD7C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1E831-D2DB-DA0A-C75C-038B43EAB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AACE-EE1F-6B49-92C9-2F537B61A705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998A4-A921-C0F7-501C-3FD95D393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0B648-7FE3-DD7F-FF4B-CA444584A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3613B-73A9-8F4F-BF8A-653A9E15B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0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192.168.8.122:8000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192.168.8.200/DAQ_dual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pi@192.168.8.xx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7F3D-DAE8-8973-D06C-3FC3DEA728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KV260 Apache - </a:t>
            </a:r>
            <a:r>
              <a:rPr lang="en-US" dirty="0" err="1"/>
              <a:t>webdisplay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65A1B-B45F-8CF9-C5AB-BB23C4BAC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65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04D9B-0B74-76DE-6242-72CA20BF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FFB3F-3C00-3E65-F286-D66321687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Make sure the folders are accessible</a:t>
            </a:r>
          </a:p>
          <a:p>
            <a:pPr lvl="1"/>
            <a:r>
              <a:rPr lang="en-US" dirty="0" err="1"/>
              <a:t>Chmod</a:t>
            </a:r>
            <a:r>
              <a:rPr lang="en-US" dirty="0"/>
              <a:t> +x the directory (allows the directory to be executable)</a:t>
            </a:r>
          </a:p>
          <a:p>
            <a:r>
              <a:rPr lang="en-US" dirty="0"/>
              <a:t> Make sure the </a:t>
            </a:r>
            <a:r>
              <a:rPr lang="en-US" dirty="0" err="1"/>
              <a:t>documentroot</a:t>
            </a:r>
            <a:r>
              <a:rPr lang="en-US" dirty="0"/>
              <a:t> is set to the right directory</a:t>
            </a:r>
          </a:p>
          <a:p>
            <a:pPr lvl="1"/>
            <a:r>
              <a:rPr lang="en-US" dirty="0"/>
              <a:t>grep -R "</a:t>
            </a:r>
            <a:r>
              <a:rPr lang="en-US" dirty="0" err="1"/>
              <a:t>DocumentRoot</a:t>
            </a:r>
            <a:r>
              <a:rPr lang="en-US" dirty="0"/>
              <a:t>" ~/apache2/</a:t>
            </a:r>
            <a:r>
              <a:rPr lang="en-US" dirty="0" err="1"/>
              <a:t>etc</a:t>
            </a:r>
            <a:r>
              <a:rPr lang="en-US" dirty="0"/>
              <a:t>/apache2/sites-available</a:t>
            </a:r>
          </a:p>
          <a:p>
            <a:r>
              <a:rPr lang="en-US" dirty="0"/>
              <a:t>Make sure the </a:t>
            </a:r>
            <a:r>
              <a:rPr lang="en-US" dirty="0" err="1"/>
              <a:t>apache</a:t>
            </a:r>
            <a:r>
              <a:rPr lang="en-US" dirty="0"/>
              <a:t> config restriction is correct</a:t>
            </a:r>
          </a:p>
          <a:p>
            <a:pPr lvl="1"/>
            <a:r>
              <a:rPr lang="en-US" dirty="0"/>
              <a:t>grep -R "Require" ~/apache2/</a:t>
            </a:r>
            <a:r>
              <a:rPr lang="en-US" dirty="0" err="1"/>
              <a:t>etc</a:t>
            </a:r>
            <a:r>
              <a:rPr lang="en-US" dirty="0"/>
              <a:t>/apache2/</a:t>
            </a:r>
          </a:p>
          <a:p>
            <a:pPr lvl="1"/>
            <a:r>
              <a:rPr lang="en-US" dirty="0"/>
              <a:t>grep -R "Allow from" ~/apache2/</a:t>
            </a:r>
            <a:r>
              <a:rPr lang="en-US" dirty="0" err="1"/>
              <a:t>etc</a:t>
            </a:r>
            <a:r>
              <a:rPr lang="en-US" dirty="0"/>
              <a:t>/apache2/</a:t>
            </a:r>
          </a:p>
          <a:p>
            <a:pPr lvl="1"/>
            <a:r>
              <a:rPr lang="en-US" dirty="0"/>
              <a:t>grep -R "Deny from" ~/apache2/</a:t>
            </a:r>
            <a:r>
              <a:rPr lang="en-US" dirty="0" err="1"/>
              <a:t>etc</a:t>
            </a:r>
            <a:r>
              <a:rPr lang="en-US" dirty="0"/>
              <a:t>/apache2/</a:t>
            </a:r>
          </a:p>
          <a:p>
            <a:pPr lvl="1"/>
            <a:r>
              <a:rPr lang="en-US" dirty="0"/>
              <a:t>Change the require all denied to all granted</a:t>
            </a:r>
          </a:p>
          <a:p>
            <a:pPr lvl="2"/>
            <a:r>
              <a:rPr lang="en-US" dirty="0"/>
              <a:t>nano ~/apache2/</a:t>
            </a:r>
            <a:r>
              <a:rPr lang="en-US" dirty="0" err="1"/>
              <a:t>etc</a:t>
            </a:r>
            <a:r>
              <a:rPr lang="en-US" dirty="0"/>
              <a:t>/apache2/mods-enabled/php8.2.conf</a:t>
            </a:r>
          </a:p>
          <a:p>
            <a:pPr lvl="2"/>
            <a:r>
              <a:rPr lang="en-US" dirty="0"/>
              <a:t>nano ~/apache2/</a:t>
            </a:r>
            <a:r>
              <a:rPr lang="en-US" dirty="0" err="1"/>
              <a:t>etc</a:t>
            </a:r>
            <a:r>
              <a:rPr lang="en-US" dirty="0"/>
              <a:t>/apache2/mods-enabled/</a:t>
            </a:r>
            <a:r>
              <a:rPr lang="en-US" dirty="0" err="1"/>
              <a:t>status.conf</a:t>
            </a:r>
            <a:endParaRPr lang="en-US" dirty="0"/>
          </a:p>
          <a:p>
            <a:pPr lvl="2"/>
            <a:r>
              <a:rPr lang="en-US" dirty="0"/>
              <a:t>nano ~/apache2/</a:t>
            </a:r>
            <a:r>
              <a:rPr lang="en-US" dirty="0" err="1"/>
              <a:t>etc</a:t>
            </a:r>
            <a:r>
              <a:rPr lang="en-US" dirty="0"/>
              <a:t>/apache2/mods-enabled/</a:t>
            </a:r>
            <a:r>
              <a:rPr lang="en-US" dirty="0" err="1"/>
              <a:t>info.conf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64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7E135-8D49-E350-A6D4-07FEA660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ECBED-040A-A8D5-D379-9FBF6B680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18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Run from the KRIA itself, using localhost:8080</a:t>
            </a:r>
          </a:p>
          <a:p>
            <a:r>
              <a:rPr lang="en-US" dirty="0"/>
              <a:t>Change the </a:t>
            </a:r>
            <a:r>
              <a:rPr lang="en-US" dirty="0" err="1"/>
              <a:t>DocumentRoot</a:t>
            </a:r>
            <a:r>
              <a:rPr lang="en-US" dirty="0"/>
              <a:t> to something else, checking whether its file permission issue</a:t>
            </a:r>
          </a:p>
          <a:p>
            <a:r>
              <a:rPr lang="en-US" dirty="0"/>
              <a:t>Re-run everything in </a:t>
            </a:r>
            <a:r>
              <a:rPr lang="en-US" dirty="0" err="1"/>
              <a:t>sudo</a:t>
            </a:r>
            <a:r>
              <a:rPr lang="en-US" dirty="0"/>
              <a:t> mode and direct copying to the corresponding directory in </a:t>
            </a:r>
            <a:r>
              <a:rPr lang="en-US" dirty="0" err="1"/>
              <a:t>Kria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Setup apache2.service and </a:t>
            </a:r>
            <a:r>
              <a:rPr lang="en-US" dirty="0" err="1"/>
              <a:t>apachectl</a:t>
            </a:r>
            <a:r>
              <a:rPr lang="en-US" dirty="0"/>
              <a:t> script to run the server on the background</a:t>
            </a:r>
          </a:p>
          <a:p>
            <a:pPr lvl="1"/>
            <a:r>
              <a:rPr lang="en-US" dirty="0"/>
              <a:t>Run it manually using </a:t>
            </a:r>
            <a:r>
              <a:rPr lang="en-US" dirty="0" err="1"/>
              <a:t>sudo</a:t>
            </a:r>
            <a:r>
              <a:rPr lang="en-US" dirty="0"/>
              <a:t> –E apache2</a:t>
            </a:r>
          </a:p>
          <a:p>
            <a:r>
              <a:rPr lang="en-US" dirty="0"/>
              <a:t>Despite all the trying, 403 Forbidden error still the case</a:t>
            </a:r>
          </a:p>
          <a:p>
            <a:pPr lvl="1"/>
            <a:r>
              <a:rPr lang="en-US" dirty="0"/>
              <a:t>This could be highly likely caused by cross OS apache2 which resulting in library source file mismatches. It presents but read and compiled in a different way from how Debian would do.</a:t>
            </a:r>
          </a:p>
          <a:p>
            <a:pPr lvl="1"/>
            <a:r>
              <a:rPr lang="en-US" dirty="0"/>
              <a:t>Modules incompatibility. </a:t>
            </a:r>
            <a:r>
              <a:rPr lang="en-GB" dirty="0"/>
              <a:t>Debian’s .so files may fail to load on Ubuntu, or Apache may skip them silently.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27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CE917-A3C1-8A6C-3F05-6A9994B52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</a:t>
            </a:r>
            <a:r>
              <a:rPr lang="en-US" dirty="0" err="1"/>
              <a:t>dir</a:t>
            </a:r>
            <a:r>
              <a:rPr lang="en-US" dirty="0"/>
              <a:t> in host PC 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0404B-E19B-9C4E-84B1-2A31C00B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simple python web server </a:t>
            </a:r>
          </a:p>
          <a:p>
            <a:r>
              <a:rPr lang="en-US" dirty="0"/>
              <a:t>In </a:t>
            </a:r>
            <a:r>
              <a:rPr lang="en-US" dirty="0" err="1"/>
              <a:t>Kria</a:t>
            </a:r>
            <a:r>
              <a:rPr lang="en-US" dirty="0"/>
              <a:t>, cd to the directory that want to be shown to the web browser as the base. In terminal run</a:t>
            </a:r>
          </a:p>
          <a:p>
            <a:pPr lvl="1"/>
            <a:r>
              <a:rPr lang="en-US" dirty="0"/>
              <a:t>cd </a:t>
            </a:r>
            <a:r>
              <a:rPr lang="en-US" dirty="0" err="1"/>
              <a:t>pi_stuff</a:t>
            </a:r>
            <a:r>
              <a:rPr lang="en-US" dirty="0"/>
              <a:t>/pi/</a:t>
            </a:r>
          </a:p>
          <a:p>
            <a:pPr lvl="1"/>
            <a:r>
              <a:rPr lang="en-US" dirty="0"/>
              <a:t>python3 –m </a:t>
            </a:r>
            <a:r>
              <a:rPr lang="en-US" dirty="0" err="1"/>
              <a:t>http.server</a:t>
            </a:r>
            <a:r>
              <a:rPr lang="en-US" dirty="0"/>
              <a:t> 8000</a:t>
            </a:r>
          </a:p>
          <a:p>
            <a:pPr lvl="2"/>
            <a:r>
              <a:rPr lang="en-US" dirty="0"/>
              <a:t>Output: Serving HTTP on 0.0.0.0 port 8000 ... </a:t>
            </a:r>
          </a:p>
          <a:p>
            <a:pPr lvl="1"/>
            <a:r>
              <a:rPr lang="en-US" dirty="0"/>
              <a:t>Access to host PC web browser</a:t>
            </a:r>
          </a:p>
          <a:p>
            <a:pPr lvl="2"/>
            <a:r>
              <a:rPr lang="en-US" dirty="0"/>
              <a:t>http://192.168.8.122:8000</a:t>
            </a:r>
          </a:p>
          <a:p>
            <a:pPr lvl="1"/>
            <a:r>
              <a:rPr lang="en-US" dirty="0"/>
              <a:t>However in the meantime, </a:t>
            </a:r>
            <a:r>
              <a:rPr lang="en-US" dirty="0">
                <a:solidFill>
                  <a:srgbClr val="FF0000"/>
                </a:solidFill>
              </a:rPr>
              <a:t>the terminal is not accessible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29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03BB-2103-4DFD-2A51-EA7AD8655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30EF3-DBBB-7A4F-3155-8327FB1DD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python3 –m </a:t>
            </a:r>
            <a:r>
              <a:rPr lang="en-US" dirty="0" err="1"/>
              <a:t>http.server</a:t>
            </a:r>
            <a:r>
              <a:rPr lang="en-US" dirty="0"/>
              <a:t> 8000</a:t>
            </a:r>
          </a:p>
          <a:p>
            <a:pPr lvl="1"/>
            <a:r>
              <a:rPr lang="en-GB" dirty="0"/>
              <a:t>The -m option tells Python to: Run a </a:t>
            </a:r>
            <a:r>
              <a:rPr lang="en-GB" b="1" dirty="0"/>
              <a:t>module</a:t>
            </a:r>
            <a:r>
              <a:rPr lang="en-GB" dirty="0"/>
              <a:t> (from the standard library or installed packages) as a </a:t>
            </a:r>
            <a:r>
              <a:rPr lang="en-GB" b="1" dirty="0"/>
              <a:t>standalone program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http.server</a:t>
            </a:r>
            <a:r>
              <a:rPr lang="en-GB" dirty="0"/>
              <a:t> is a </a:t>
            </a:r>
            <a:r>
              <a:rPr lang="en-GB" b="1" dirty="0"/>
              <a:t>built-in web server</a:t>
            </a:r>
            <a:r>
              <a:rPr lang="en-GB" dirty="0"/>
              <a:t> module</a:t>
            </a:r>
          </a:p>
          <a:p>
            <a:pPr lvl="2"/>
            <a:r>
              <a:rPr lang="en-GB" dirty="0"/>
              <a:t>Serves files from the current directory</a:t>
            </a:r>
          </a:p>
          <a:p>
            <a:pPr lvl="2"/>
            <a:r>
              <a:rPr lang="en-GB" dirty="0"/>
              <a:t>Automatically generates a directory listing (like an FTP browser)</a:t>
            </a:r>
          </a:p>
          <a:p>
            <a:pPr lvl="2"/>
            <a:r>
              <a:rPr lang="en-GB" dirty="0"/>
              <a:t>Uses Python’s built-in </a:t>
            </a:r>
            <a:r>
              <a:rPr lang="en-GB" dirty="0" err="1"/>
              <a:t>socketserver</a:t>
            </a:r>
            <a:r>
              <a:rPr lang="en-GB" dirty="0"/>
              <a:t> to handle HTTP requests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342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2773-B6EF-2245-703E-5F553D1AE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Systemd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6FE63-77E2-99F0-9D8E-654BA2212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40" y="1877584"/>
            <a:ext cx="7247562" cy="4615291"/>
          </a:xfrm>
        </p:spPr>
        <p:txBody>
          <a:bodyPr>
            <a:normAutofit fontScale="92500"/>
          </a:bodyPr>
          <a:lstStyle/>
          <a:p>
            <a:r>
              <a:rPr lang="en-GB" b="1" dirty="0" err="1"/>
              <a:t>systemd</a:t>
            </a:r>
            <a:r>
              <a:rPr lang="en-GB" dirty="0"/>
              <a:t> is the "traffic controller" that starts and manages everything on your Linux system after it boots up. the </a:t>
            </a:r>
            <a:r>
              <a:rPr lang="en-GB" b="1" dirty="0" err="1"/>
              <a:t>init</a:t>
            </a:r>
            <a:r>
              <a:rPr lang="en-GB" b="1" dirty="0"/>
              <a:t> system</a:t>
            </a:r>
            <a:r>
              <a:rPr lang="en-GB" dirty="0"/>
              <a:t> and </a:t>
            </a:r>
            <a:r>
              <a:rPr lang="en-GB" b="1" dirty="0"/>
              <a:t>service manager</a:t>
            </a:r>
            <a:endParaRPr lang="en-US" dirty="0"/>
          </a:p>
          <a:p>
            <a:r>
              <a:rPr lang="en-US" dirty="0"/>
              <a:t>To automatically run the </a:t>
            </a:r>
            <a:r>
              <a:rPr lang="en-US" dirty="0" err="1"/>
              <a:t>py</a:t>
            </a:r>
            <a:r>
              <a:rPr lang="en-US" dirty="0"/>
              <a:t> module on the background when boot up.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nano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systemd</a:t>
            </a:r>
            <a:r>
              <a:rPr lang="en-US" dirty="0"/>
              <a:t>/system/</a:t>
            </a:r>
            <a:r>
              <a:rPr lang="en-US" dirty="0" err="1"/>
              <a:t>fileserver.service</a:t>
            </a:r>
            <a:endParaRPr lang="en-US" dirty="0"/>
          </a:p>
          <a:p>
            <a:pPr lvl="2"/>
            <a:r>
              <a:rPr lang="en-US" dirty="0"/>
              <a:t>The content of the script -&gt;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daemon-reload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enable </a:t>
            </a:r>
            <a:r>
              <a:rPr lang="en-US" dirty="0" err="1"/>
              <a:t>fileserver.service</a:t>
            </a:r>
            <a:endParaRPr lang="en-US" dirty="0"/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start </a:t>
            </a:r>
            <a:r>
              <a:rPr lang="en-US" dirty="0" err="1"/>
              <a:t>fileserver.service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http://192.168.8.122:8000</a:t>
            </a:r>
            <a:r>
              <a:rPr lang="en-US" dirty="0"/>
              <a:t> can be accessed in </a:t>
            </a:r>
            <a:r>
              <a:rPr lang="en-US" dirty="0" err="1"/>
              <a:t>hostpc</a:t>
            </a:r>
            <a:r>
              <a:rPr lang="en-US" dirty="0"/>
              <a:t> web browser even when it’s not </a:t>
            </a:r>
            <a:r>
              <a:rPr lang="en-US" dirty="0" err="1"/>
              <a:t>ssh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BB5001-F1A0-DFD7-608E-29683C9B7BE6}"/>
              </a:ext>
            </a:extLst>
          </p:cNvPr>
          <p:cNvSpPr txBox="1"/>
          <p:nvPr/>
        </p:nvSpPr>
        <p:spPr>
          <a:xfrm>
            <a:off x="7671372" y="2026409"/>
            <a:ext cx="4417887" cy="39703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[Unit]</a:t>
            </a:r>
          </a:p>
          <a:p>
            <a:r>
              <a:rPr lang="en-US" dirty="0">
                <a:solidFill>
                  <a:srgbClr val="FFFF00"/>
                </a:solidFill>
              </a:rPr>
              <a:t>Description=Simple Python File Server</a:t>
            </a:r>
          </a:p>
          <a:p>
            <a:r>
              <a:rPr lang="en-US" dirty="0">
                <a:solidFill>
                  <a:srgbClr val="FFFF00"/>
                </a:solidFill>
              </a:rPr>
              <a:t>After=</a:t>
            </a:r>
            <a:r>
              <a:rPr lang="en-US" dirty="0" err="1">
                <a:solidFill>
                  <a:srgbClr val="FFFF00"/>
                </a:solidFill>
              </a:rPr>
              <a:t>network.target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[Service]</a:t>
            </a:r>
          </a:p>
          <a:p>
            <a:r>
              <a:rPr lang="en-US" dirty="0">
                <a:solidFill>
                  <a:srgbClr val="FFFF00"/>
                </a:solidFill>
              </a:rPr>
              <a:t>User=</a:t>
            </a:r>
            <a:r>
              <a:rPr lang="en-US" dirty="0" err="1">
                <a:solidFill>
                  <a:srgbClr val="FFFF00"/>
                </a:solidFill>
              </a:rPr>
              <a:t>febian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err="1">
                <a:solidFill>
                  <a:srgbClr val="FFFF00"/>
                </a:solidFill>
              </a:rPr>
              <a:t>WorkingDirectory</a:t>
            </a:r>
            <a:r>
              <a:rPr lang="en-US" dirty="0">
                <a:solidFill>
                  <a:srgbClr val="FFFF00"/>
                </a:solidFill>
              </a:rPr>
              <a:t>=/home/Febian/</a:t>
            </a:r>
            <a:r>
              <a:rPr lang="en-US" dirty="0" err="1">
                <a:solidFill>
                  <a:srgbClr val="FFFF00"/>
                </a:solidFill>
              </a:rPr>
              <a:t>pi_stuff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 err="1">
                <a:solidFill>
                  <a:srgbClr val="FFFF00"/>
                </a:solidFill>
              </a:rPr>
              <a:t>ExecStart</a:t>
            </a:r>
            <a:r>
              <a:rPr lang="en-US" dirty="0">
                <a:solidFill>
                  <a:srgbClr val="FFFF00"/>
                </a:solidFill>
              </a:rPr>
              <a:t>=/</a:t>
            </a:r>
            <a:r>
              <a:rPr lang="en-US" dirty="0" err="1">
                <a:solidFill>
                  <a:srgbClr val="FFFF00"/>
                </a:solidFill>
              </a:rPr>
              <a:t>usr</a:t>
            </a:r>
            <a:r>
              <a:rPr lang="en-US" dirty="0">
                <a:solidFill>
                  <a:srgbClr val="FFFF00"/>
                </a:solidFill>
              </a:rPr>
              <a:t>/bin/python3 -m </a:t>
            </a:r>
            <a:r>
              <a:rPr lang="en-US" dirty="0" err="1">
                <a:solidFill>
                  <a:srgbClr val="FFFF00"/>
                </a:solidFill>
              </a:rPr>
              <a:t>http.server</a:t>
            </a:r>
            <a:r>
              <a:rPr lang="en-US" dirty="0">
                <a:solidFill>
                  <a:srgbClr val="FFFF00"/>
                </a:solidFill>
              </a:rPr>
              <a:t> 8000</a:t>
            </a:r>
          </a:p>
          <a:p>
            <a:r>
              <a:rPr lang="en-US" dirty="0">
                <a:solidFill>
                  <a:srgbClr val="FFFF00"/>
                </a:solidFill>
              </a:rPr>
              <a:t>Restart=always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[Install]</a:t>
            </a:r>
          </a:p>
          <a:p>
            <a:r>
              <a:rPr lang="en-US" dirty="0" err="1">
                <a:solidFill>
                  <a:srgbClr val="FFFF00"/>
                </a:solidFill>
              </a:rPr>
              <a:t>WantedBy</a:t>
            </a:r>
            <a:r>
              <a:rPr lang="en-US" dirty="0">
                <a:solidFill>
                  <a:srgbClr val="FFFF00"/>
                </a:solidFill>
              </a:rPr>
              <a:t>=multi-</a:t>
            </a:r>
            <a:r>
              <a:rPr lang="en-US" dirty="0" err="1">
                <a:solidFill>
                  <a:srgbClr val="FFFF00"/>
                </a:solidFill>
              </a:rPr>
              <a:t>user.target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88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E9F09-3E49-E2CC-0E2F-FC4435D58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3909"/>
            <a:ext cx="10515600" cy="1325563"/>
          </a:xfrm>
        </p:spPr>
        <p:txBody>
          <a:bodyPr/>
          <a:lstStyle/>
          <a:p>
            <a:r>
              <a:rPr lang="en-US" dirty="0"/>
              <a:t>More about </a:t>
            </a:r>
            <a:r>
              <a:rPr lang="en-US" dirty="0" err="1"/>
              <a:t>systemd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56B3B-FB41-6EDE-A3C1-D456091AE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2753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When you power on your Raspberry Pi or Ubuntu PC: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The </a:t>
            </a:r>
            <a:r>
              <a:rPr lang="en-GB" b="1" dirty="0"/>
              <a:t>kernel</a:t>
            </a:r>
            <a:r>
              <a:rPr lang="en-GB" dirty="0"/>
              <a:t> loads first.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Then the kernel starts </a:t>
            </a:r>
            <a:r>
              <a:rPr lang="en-GB" b="1" dirty="0"/>
              <a:t>PID 1</a:t>
            </a:r>
            <a:r>
              <a:rPr lang="en-GB" dirty="0"/>
              <a:t>, which is </a:t>
            </a:r>
            <a:r>
              <a:rPr lang="en-GB" b="1" dirty="0" err="1"/>
              <a:t>systemd</a:t>
            </a:r>
            <a:r>
              <a:rPr lang="en-GB" dirty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err="1"/>
              <a:t>systemd’s</a:t>
            </a:r>
            <a:r>
              <a:rPr lang="en-GB" dirty="0"/>
              <a:t> job is to: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GB" dirty="0"/>
              <a:t>Start all essential background services (networking, logging, SSH, etc.)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GB" dirty="0"/>
              <a:t>Manage processes (start, stop, restart, monitor)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GB" dirty="0"/>
              <a:t>Handle dependencies between services (e.g. “start networking before web server”)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GB" dirty="0"/>
              <a:t>Manage system states (boot, shutdown, suspend, etc.)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GB" dirty="0"/>
              <a:t>Provide unified logging via </a:t>
            </a:r>
            <a:r>
              <a:rPr lang="en-GB" dirty="0" err="1"/>
              <a:t>journald</a:t>
            </a:r>
            <a:endParaRPr lang="en-GB" dirty="0"/>
          </a:p>
          <a:p>
            <a:r>
              <a:rPr lang="en-GB" dirty="0"/>
              <a:t>So </a:t>
            </a:r>
            <a:r>
              <a:rPr lang="en-GB" b="1" dirty="0" err="1"/>
              <a:t>systemd</a:t>
            </a:r>
            <a:r>
              <a:rPr lang="en-GB" b="1" dirty="0"/>
              <a:t> = process manager + service manager + event coordinator.</a:t>
            </a:r>
          </a:p>
          <a:p>
            <a:r>
              <a:rPr lang="en-GB" dirty="0"/>
              <a:t>Using </a:t>
            </a:r>
            <a:r>
              <a:rPr lang="en-GB" dirty="0" err="1"/>
              <a:t>sudo</a:t>
            </a:r>
            <a:r>
              <a:rPr lang="en-GB" dirty="0"/>
              <a:t> </a:t>
            </a:r>
            <a:r>
              <a:rPr lang="en-GB" dirty="0" err="1"/>
              <a:t>systemctl</a:t>
            </a:r>
            <a:r>
              <a:rPr lang="en-GB" dirty="0"/>
              <a:t> to control the services</a:t>
            </a:r>
          </a:p>
          <a:p>
            <a:pPr lvl="1"/>
            <a:r>
              <a:rPr lang="en-GB" dirty="0"/>
              <a:t>start, stop, restart, status, enable(start automatically on boot), disable, list-units --type =service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01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224F-36B1-A3BE-6C6C-0F41A3EBA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DAQ with the GUI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AE6AE-F09D-DAAE-27F8-EE4C4E600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web browser, 192.168.8.122:8000, open GUI/</a:t>
            </a:r>
            <a:r>
              <a:rPr lang="en-US" dirty="0" err="1"/>
              <a:t>DAQ_dual.html</a:t>
            </a:r>
            <a:endParaRPr lang="en-US" dirty="0"/>
          </a:p>
          <a:p>
            <a:r>
              <a:rPr lang="en-US" dirty="0"/>
              <a:t>Render the html design well, but does not acquiring data</a:t>
            </a:r>
          </a:p>
          <a:p>
            <a:pPr lvl="1"/>
            <a:r>
              <a:rPr lang="en-US" dirty="0"/>
              <a:t>it keeps mentioning no device connected despite successfully acquiring data via </a:t>
            </a:r>
            <a:r>
              <a:rPr lang="en-US" dirty="0" err="1"/>
              <a:t>ssh</a:t>
            </a:r>
            <a:r>
              <a:rPr lang="en-US" dirty="0"/>
              <a:t> terminal</a:t>
            </a:r>
          </a:p>
          <a:p>
            <a:pPr lvl="1"/>
            <a:r>
              <a:rPr lang="en-US" dirty="0"/>
              <a:t>It is expected as the nature of </a:t>
            </a:r>
            <a:r>
              <a:rPr lang="en-US" dirty="0" err="1"/>
              <a:t>http.server</a:t>
            </a:r>
            <a:r>
              <a:rPr lang="en-US" dirty="0"/>
              <a:t> of python module serves as a nicely interfaced for sharing folder/files </a:t>
            </a:r>
          </a:p>
          <a:p>
            <a:pPr lvl="1"/>
            <a:r>
              <a:rPr lang="en-US" dirty="0"/>
              <a:t>Still need Apache</a:t>
            </a:r>
          </a:p>
        </p:txBody>
      </p:sp>
    </p:spTree>
    <p:extLst>
      <p:ext uri="{BB962C8B-B14F-4D97-AF65-F5344CB8AC3E}">
        <p14:creationId xmlns:p14="http://schemas.microsoft.com/office/powerpoint/2010/main" val="215776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65E7-6B96-AD76-77CA-FF8A42658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712"/>
            <a:ext cx="10515600" cy="1325563"/>
          </a:xfrm>
        </p:spPr>
        <p:txBody>
          <a:bodyPr/>
          <a:lstStyle/>
          <a:p>
            <a:r>
              <a:rPr lang="en-US" dirty="0" err="1"/>
              <a:t>Http.server</a:t>
            </a:r>
            <a:r>
              <a:rPr lang="en-US" dirty="0"/>
              <a:t> vs Apache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CBB594-E909-CCD0-7F41-0219DA17B7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35639" y="1690688"/>
          <a:ext cx="9709080" cy="4931600"/>
        </p:xfrm>
        <a:graphic>
          <a:graphicData uri="http://schemas.openxmlformats.org/drawingml/2006/table">
            <a:tbl>
              <a:tblPr/>
              <a:tblGrid>
                <a:gridCol w="3236360">
                  <a:extLst>
                    <a:ext uri="{9D8B030D-6E8A-4147-A177-3AD203B41FA5}">
                      <a16:colId xmlns:a16="http://schemas.microsoft.com/office/drawing/2014/main" val="1076644264"/>
                    </a:ext>
                  </a:extLst>
                </a:gridCol>
                <a:gridCol w="3236360">
                  <a:extLst>
                    <a:ext uri="{9D8B030D-6E8A-4147-A177-3AD203B41FA5}">
                      <a16:colId xmlns:a16="http://schemas.microsoft.com/office/drawing/2014/main" val="3238619241"/>
                    </a:ext>
                  </a:extLst>
                </a:gridCol>
                <a:gridCol w="3236360">
                  <a:extLst>
                    <a:ext uri="{9D8B030D-6E8A-4147-A177-3AD203B41FA5}">
                      <a16:colId xmlns:a16="http://schemas.microsoft.com/office/drawing/2014/main" val="971876841"/>
                    </a:ext>
                  </a:extLst>
                </a:gridCol>
              </a:tblGrid>
              <a:tr h="277837">
                <a:tc>
                  <a:txBody>
                    <a:bodyPr/>
                    <a:lstStyle/>
                    <a:p>
                      <a:r>
                        <a:rPr lang="en-GB" sz="1200"/>
                        <a:t>Feature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Python http.server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Apache2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588152"/>
                  </a:ext>
                </a:extLst>
              </a:tr>
              <a:tr h="277837">
                <a:tc>
                  <a:txBody>
                    <a:bodyPr/>
                    <a:lstStyle/>
                    <a:p>
                      <a:r>
                        <a:rPr lang="en-GB" sz="1200" b="1"/>
                        <a:t>Purpose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Quick file sharing or testing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Production-ready web server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826050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Installation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Comes with Python, no install needed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Must be installed (</a:t>
                      </a:r>
                      <a:r>
                        <a:rPr lang="en-GB" sz="1200" dirty="0" err="1"/>
                        <a:t>sudo</a:t>
                      </a:r>
                      <a:r>
                        <a:rPr lang="en-GB" sz="1200" dirty="0"/>
                        <a:t> apt install apache2)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946581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Configuration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Minimal (port, directory)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Complex, supports virtual hosts, modules, SSL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640229"/>
                  </a:ext>
                </a:extLst>
              </a:tr>
              <a:tr h="694591">
                <a:tc>
                  <a:txBody>
                    <a:bodyPr/>
                    <a:lstStyle/>
                    <a:p>
                      <a:r>
                        <a:rPr lang="en-GB" sz="1200" b="1"/>
                        <a:t>Performance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Low, single-threaded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High, multi-threaded/multi-process, handles many concurrent users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370285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Security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Minimal (no HTTPS, no auth)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Advanced (SSL, authentication, access control)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8860797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Dynamic Content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Only static files; needs frameworks like Flask/Django for apps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Supports dynamic content via PHP, WSGI (Python), Perl, etc.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07897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Use Case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LAN file sharing, testing, learning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Hosting websites, web apps, production environments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776"/>
                  </a:ext>
                </a:extLst>
              </a:tr>
              <a:tr h="277837">
                <a:tc>
                  <a:txBody>
                    <a:bodyPr/>
                    <a:lstStyle/>
                    <a:p>
                      <a:r>
                        <a:rPr lang="en-GB" sz="1200" b="1"/>
                        <a:t>Ease of Use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Extremely easy (one-liner)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Requires setup and configuration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406310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Logging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Minimal console output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Full logging system (access/error logs)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28020"/>
                  </a:ext>
                </a:extLst>
              </a:tr>
              <a:tr h="486214">
                <a:tc>
                  <a:txBody>
                    <a:bodyPr/>
                    <a:lstStyle/>
                    <a:p>
                      <a:r>
                        <a:rPr lang="en-GB" sz="1200" b="1"/>
                        <a:t>Scalability</a:t>
                      </a:r>
                      <a:endParaRPr lang="en-GB" sz="1200"/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Very limited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Can serve thousands of simultaneous users</a:t>
                      </a:r>
                    </a:p>
                  </a:txBody>
                  <a:tcPr marL="61286" marR="61286" marT="30643" marB="306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513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58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E3348-8DE0-6DAC-8332-2ECDD4CF7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Apache journey continues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6B0D6-44E7-0F15-E9F5-B393493DB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Kria</a:t>
            </a:r>
            <a:r>
              <a:rPr lang="en-US" dirty="0"/>
              <a:t> is now connected to the internet. Mac address of </a:t>
            </a:r>
            <a:r>
              <a:rPr lang="en-US" dirty="0" err="1"/>
              <a:t>Kria</a:t>
            </a:r>
            <a:r>
              <a:rPr lang="en-US" dirty="0"/>
              <a:t> is registered by Tony with the help of Simon.</a:t>
            </a:r>
          </a:p>
          <a:p>
            <a:r>
              <a:rPr lang="en-US" dirty="0"/>
              <a:t>Install </a:t>
            </a:r>
            <a:r>
              <a:rPr lang="en-US" dirty="0" err="1"/>
              <a:t>apache</a:t>
            </a:r>
            <a:r>
              <a:rPr lang="en-US" dirty="0"/>
              <a:t> using the package manager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apt update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apt install </a:t>
            </a:r>
            <a:r>
              <a:rPr lang="en-US" dirty="0" err="1"/>
              <a:t>apache</a:t>
            </a:r>
            <a:r>
              <a:rPr lang="en-US" dirty="0"/>
              <a:t> –y</a:t>
            </a:r>
          </a:p>
          <a:p>
            <a:pPr lvl="1"/>
            <a:r>
              <a:rPr lang="en-US" dirty="0"/>
              <a:t>Unfortunately, I have to re image the ubuntu22.04 from the beginning as </a:t>
            </a:r>
            <a:r>
              <a:rPr lang="en-US" dirty="0" err="1"/>
              <a:t>apache</a:t>
            </a:r>
            <a:r>
              <a:rPr lang="en-US" dirty="0"/>
              <a:t> build dependencies within the system, too many complicated unknown issue. </a:t>
            </a:r>
          </a:p>
          <a:p>
            <a:pPr lvl="1"/>
            <a:r>
              <a:rPr lang="en-US" dirty="0"/>
              <a:t>Apache installed is apache2 2.4.52-1 ubuntu4.16_arm64.deb</a:t>
            </a:r>
          </a:p>
          <a:p>
            <a:pPr lvl="1"/>
            <a:r>
              <a:rPr lang="en-US" dirty="0"/>
              <a:t>After successfully install, lovely html page appears.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408E0A-C1E5-E32B-0943-9F533098C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245" y="4756621"/>
            <a:ext cx="2495755" cy="210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45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1CBE8-E343-5741-931A-69A02B3E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Apache on </a:t>
            </a:r>
            <a:r>
              <a:rPr lang="en-US" dirty="0" err="1"/>
              <a:t>Kria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2E0BC-336C-DE7F-5994-A9DF12C2E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378"/>
            <a:ext cx="10515600" cy="51673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Edit 000-default.conf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nano /</a:t>
            </a:r>
            <a:r>
              <a:rPr lang="en-US" dirty="0" err="1"/>
              <a:t>etc</a:t>
            </a:r>
            <a:r>
              <a:rPr lang="en-US" dirty="0"/>
              <a:t>/apache2/sites-available/000-default.conf</a:t>
            </a:r>
          </a:p>
          <a:p>
            <a:pPr lvl="1"/>
            <a:r>
              <a:rPr lang="en-US" dirty="0"/>
              <a:t>Add </a:t>
            </a:r>
          </a:p>
          <a:p>
            <a:pPr lvl="2"/>
            <a:r>
              <a:rPr lang="en-GB" dirty="0">
                <a:solidFill>
                  <a:srgbClr val="000000"/>
                </a:solidFill>
                <a:effectLst/>
              </a:rPr>
              <a:t>&lt;Directory /home/</a:t>
            </a:r>
            <a:r>
              <a:rPr lang="en-GB" dirty="0" err="1">
                <a:solidFill>
                  <a:srgbClr val="000000"/>
                </a:solidFill>
                <a:effectLst/>
              </a:rPr>
              <a:t>febian</a:t>
            </a:r>
            <a:r>
              <a:rPr lang="en-GB" dirty="0">
                <a:solidFill>
                  <a:srgbClr val="000000"/>
                </a:solidFill>
                <a:effectLst/>
              </a:rPr>
              <a:t>/</a:t>
            </a:r>
            <a:r>
              <a:rPr lang="en-GB" dirty="0" err="1">
                <a:solidFill>
                  <a:srgbClr val="000000"/>
                </a:solidFill>
                <a:effectLst/>
              </a:rPr>
              <a:t>mystuff</a:t>
            </a:r>
            <a:r>
              <a:rPr lang="en-GB" dirty="0">
                <a:solidFill>
                  <a:srgbClr val="000000"/>
                </a:solidFill>
                <a:effectLst/>
              </a:rPr>
              <a:t>&gt;</a:t>
            </a:r>
          </a:p>
          <a:p>
            <a:pPr marL="914400" lvl="2" indent="0">
              <a:buNone/>
            </a:pPr>
            <a:r>
              <a:rPr lang="en-GB" dirty="0">
                <a:solidFill>
                  <a:srgbClr val="FD8D20"/>
                </a:solidFill>
                <a:effectLst/>
              </a:rPr>
              <a:t>                </a:t>
            </a:r>
            <a:r>
              <a:rPr lang="en-GB" dirty="0">
                <a:solidFill>
                  <a:srgbClr val="000000"/>
                </a:solidFill>
                <a:effectLst/>
              </a:rPr>
              <a:t>Options Indexes </a:t>
            </a:r>
            <a:r>
              <a:rPr lang="en-GB" dirty="0" err="1">
                <a:solidFill>
                  <a:srgbClr val="000000"/>
                </a:solidFill>
                <a:effectLst/>
              </a:rPr>
              <a:t>FollowSymLinks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marL="914400" lvl="2" indent="0">
              <a:buNone/>
            </a:pPr>
            <a:r>
              <a:rPr lang="en-GB" dirty="0">
                <a:solidFill>
                  <a:srgbClr val="FD8D20"/>
                </a:solidFill>
                <a:effectLst/>
              </a:rPr>
              <a:t>                </a:t>
            </a:r>
            <a:r>
              <a:rPr lang="en-GB" dirty="0" err="1">
                <a:solidFill>
                  <a:srgbClr val="000000"/>
                </a:solidFill>
                <a:effectLst/>
              </a:rPr>
              <a:t>AllowOverride</a:t>
            </a:r>
            <a:r>
              <a:rPr lang="en-GB" dirty="0">
                <a:solidFill>
                  <a:srgbClr val="000000"/>
                </a:solidFill>
                <a:effectLst/>
              </a:rPr>
              <a:t> None</a:t>
            </a:r>
          </a:p>
          <a:p>
            <a:pPr marL="914400" lvl="2" indent="0">
              <a:buNone/>
            </a:pPr>
            <a:r>
              <a:rPr lang="en-GB" dirty="0">
                <a:solidFill>
                  <a:srgbClr val="FD8D20"/>
                </a:solidFill>
                <a:effectLst/>
              </a:rPr>
              <a:t>                </a:t>
            </a:r>
            <a:r>
              <a:rPr lang="en-GB" dirty="0">
                <a:solidFill>
                  <a:srgbClr val="000000"/>
                </a:solidFill>
                <a:effectLst/>
              </a:rPr>
              <a:t>Require all granted</a:t>
            </a:r>
          </a:p>
          <a:p>
            <a:pPr marL="914400" lvl="2" indent="0">
              <a:buNone/>
            </a:pPr>
            <a:r>
              <a:rPr lang="en-GB" dirty="0">
                <a:solidFill>
                  <a:srgbClr val="FD8D20"/>
                </a:solidFill>
                <a:effectLst/>
              </a:rPr>
              <a:t>       </a:t>
            </a:r>
            <a:r>
              <a:rPr lang="en-GB" dirty="0">
                <a:solidFill>
                  <a:srgbClr val="000000"/>
                </a:solidFill>
                <a:effectLst/>
              </a:rPr>
              <a:t>&lt;/Directory&gt;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Change the </a:t>
            </a:r>
            <a:r>
              <a:rPr lang="en-GB" dirty="0" err="1">
                <a:solidFill>
                  <a:srgbClr val="000000"/>
                </a:solidFill>
              </a:rPr>
              <a:t>DocumentRoot</a:t>
            </a:r>
            <a:r>
              <a:rPr lang="en-GB" dirty="0">
                <a:solidFill>
                  <a:srgbClr val="000000"/>
                </a:solidFill>
              </a:rPr>
              <a:t> to /home/</a:t>
            </a:r>
            <a:r>
              <a:rPr lang="en-GB" dirty="0" err="1">
                <a:solidFill>
                  <a:srgbClr val="000000"/>
                </a:solidFill>
              </a:rPr>
              <a:t>febian</a:t>
            </a:r>
            <a:r>
              <a:rPr lang="en-GB" dirty="0">
                <a:solidFill>
                  <a:srgbClr val="000000"/>
                </a:solidFill>
              </a:rPr>
              <a:t>/</a:t>
            </a:r>
            <a:r>
              <a:rPr lang="en-GB" dirty="0" err="1">
                <a:solidFill>
                  <a:srgbClr val="000000"/>
                </a:solidFill>
              </a:rPr>
              <a:t>mystuff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  <a:effectLst/>
              </a:rPr>
              <a:t>Ensure </a:t>
            </a:r>
            <a:r>
              <a:rPr lang="en-GB" dirty="0" err="1">
                <a:solidFill>
                  <a:srgbClr val="000000"/>
                </a:solidFill>
                <a:effectLst/>
              </a:rPr>
              <a:t>autoindex</a:t>
            </a:r>
            <a:r>
              <a:rPr lang="en-GB" dirty="0">
                <a:solidFill>
                  <a:srgbClr val="000000"/>
                </a:solidFill>
                <a:effectLst/>
              </a:rPr>
              <a:t> is enabled</a:t>
            </a:r>
          </a:p>
          <a:p>
            <a:pPr lvl="1"/>
            <a:r>
              <a:rPr lang="en-GB" dirty="0" err="1">
                <a:solidFill>
                  <a:srgbClr val="000000"/>
                </a:solidFill>
              </a:rPr>
              <a:t>Sudo</a:t>
            </a:r>
            <a:r>
              <a:rPr lang="en-GB" dirty="0">
                <a:solidFill>
                  <a:srgbClr val="000000"/>
                </a:solidFill>
              </a:rPr>
              <a:t> a2enmod </a:t>
            </a:r>
            <a:r>
              <a:rPr lang="en-GB" dirty="0" err="1">
                <a:solidFill>
                  <a:srgbClr val="000000"/>
                </a:solidFill>
              </a:rPr>
              <a:t>autoindex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Make the folder executable using: </a:t>
            </a:r>
            <a:r>
              <a:rPr lang="en-GB" dirty="0" err="1">
                <a:solidFill>
                  <a:srgbClr val="000000"/>
                </a:solidFill>
              </a:rPr>
              <a:t>chmod</a:t>
            </a:r>
            <a:r>
              <a:rPr lang="en-GB" dirty="0">
                <a:solidFill>
                  <a:srgbClr val="000000"/>
                </a:solidFill>
              </a:rPr>
              <a:t> +x /home/</a:t>
            </a:r>
            <a:r>
              <a:rPr lang="en-GB" dirty="0" err="1">
                <a:solidFill>
                  <a:srgbClr val="000000"/>
                </a:solidFill>
              </a:rPr>
              <a:t>febian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Restart </a:t>
            </a:r>
            <a:r>
              <a:rPr lang="en-GB" dirty="0" err="1">
                <a:solidFill>
                  <a:srgbClr val="000000"/>
                </a:solidFill>
              </a:rPr>
              <a:t>apache</a:t>
            </a:r>
            <a:r>
              <a:rPr lang="en-GB" dirty="0">
                <a:solidFill>
                  <a:srgbClr val="000000"/>
                </a:solidFill>
              </a:rPr>
              <a:t> with: </a:t>
            </a:r>
            <a:r>
              <a:rPr lang="en-GB" dirty="0" err="1">
                <a:solidFill>
                  <a:srgbClr val="000000"/>
                </a:solidFill>
              </a:rPr>
              <a:t>sudo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systemctl</a:t>
            </a:r>
            <a:r>
              <a:rPr lang="en-GB" dirty="0">
                <a:solidFill>
                  <a:srgbClr val="000000"/>
                </a:solidFill>
              </a:rPr>
              <a:t> restart apache2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90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06431-9619-D6EF-51A6-E922D33D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ABB92-6C62-0D9B-CFB0-8C31C7D1A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Load the Rasp Pi 512GB microSD directly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Doesn’t boot up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does not listed in the router clients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With gnome desktop, no response</a:t>
            </a:r>
          </a:p>
          <a:p>
            <a:r>
              <a:rPr lang="en-US" dirty="0" err="1"/>
              <a:t>Kria</a:t>
            </a:r>
            <a:r>
              <a:rPr lang="en-US" dirty="0"/>
              <a:t> Linux has embedded python packages already</a:t>
            </a:r>
          </a:p>
          <a:p>
            <a:pPr lvl="1"/>
            <a:r>
              <a:rPr lang="en-US" dirty="0"/>
              <a:t>python --version</a:t>
            </a:r>
          </a:p>
          <a:p>
            <a:pPr lvl="1"/>
            <a:r>
              <a:rPr lang="en-US" dirty="0"/>
              <a:t>Python 3.10.12 (stable version)</a:t>
            </a:r>
          </a:p>
          <a:p>
            <a:pPr lvl="1"/>
            <a:r>
              <a:rPr lang="en-US" dirty="0"/>
              <a:t>Testing running hello world python script, works fine</a:t>
            </a:r>
          </a:p>
          <a:p>
            <a:r>
              <a:rPr lang="en-US" dirty="0"/>
              <a:t>Handy Syntax</a:t>
            </a:r>
          </a:p>
          <a:p>
            <a:pPr lvl="1"/>
            <a:r>
              <a:rPr lang="en-US" dirty="0"/>
              <a:t>hostname -I </a:t>
            </a:r>
          </a:p>
          <a:p>
            <a:pPr lvl="2"/>
            <a:r>
              <a:rPr lang="en-US" dirty="0"/>
              <a:t>It will tell the IP address of the pi in the router (192.168.8.122)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C48C-E4B5-4269-7381-75D6FE116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Looks nice!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8ABB94D-A7ED-BE95-3988-6F7678CD5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6682" y="2925712"/>
            <a:ext cx="6230169" cy="393228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A28302-1444-0D4A-BF82-557C0DDBB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682" y="0"/>
            <a:ext cx="6767666" cy="37003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D7877D-97D2-3401-69FB-AA537B1C57F4}"/>
              </a:ext>
            </a:extLst>
          </p:cNvPr>
          <p:cNvSpPr txBox="1"/>
          <p:nvPr/>
        </p:nvSpPr>
        <p:spPr>
          <a:xfrm>
            <a:off x="838200" y="1665487"/>
            <a:ext cx="3114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Same way as it is in </a:t>
            </a:r>
            <a:r>
              <a:rPr lang="en-US" dirty="0" err="1"/>
              <a:t>raspberrypi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02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B9D25-1CBA-E2D8-8221-706BC99D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DAQ with </a:t>
            </a:r>
            <a:r>
              <a:rPr lang="en-US" dirty="0" err="1"/>
              <a:t>DAQ_dual.html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E8F8A-26D2-0233-1BB6-8F1962F55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814"/>
          </a:xfrm>
        </p:spPr>
        <p:txBody>
          <a:bodyPr>
            <a:normAutofit/>
          </a:bodyPr>
          <a:lstStyle/>
          <a:p>
            <a:r>
              <a:rPr lang="en-US" dirty="0"/>
              <a:t>Does not work</a:t>
            </a:r>
          </a:p>
          <a:p>
            <a:pPr lvl="1"/>
            <a:r>
              <a:rPr lang="en-US" dirty="0"/>
              <a:t>Keeps saying device not connected</a:t>
            </a:r>
          </a:p>
          <a:p>
            <a:pPr lvl="1"/>
            <a:r>
              <a:rPr lang="en-US" dirty="0"/>
              <a:t>Tested with FTDI folder, runs fine</a:t>
            </a:r>
          </a:p>
          <a:p>
            <a:r>
              <a:rPr lang="en-US" dirty="0"/>
              <a:t>I thought it could be a naming convention issue</a:t>
            </a:r>
          </a:p>
          <a:p>
            <a:pPr lvl="1"/>
            <a:r>
              <a:rPr lang="en-US" dirty="0"/>
              <a:t>Reimage another </a:t>
            </a:r>
            <a:r>
              <a:rPr lang="en-US" dirty="0" err="1"/>
              <a:t>sd</a:t>
            </a:r>
            <a:r>
              <a:rPr lang="en-US" dirty="0"/>
              <a:t> card for KRIA with name </a:t>
            </a:r>
            <a:r>
              <a:rPr lang="en-US" dirty="0" err="1"/>
              <a:t>pi@raspberrypi</a:t>
            </a:r>
            <a:endParaRPr lang="en-US" dirty="0"/>
          </a:p>
          <a:p>
            <a:pPr lvl="1"/>
            <a:r>
              <a:rPr lang="en-US" dirty="0"/>
              <a:t>Setup the </a:t>
            </a:r>
            <a:r>
              <a:rPr lang="en-US" dirty="0" err="1"/>
              <a:t>apache</a:t>
            </a:r>
            <a:r>
              <a:rPr lang="en-US" dirty="0"/>
              <a:t> exactly as how the </a:t>
            </a:r>
            <a:r>
              <a:rPr lang="en-US" dirty="0" err="1"/>
              <a:t>raspberrypi</a:t>
            </a:r>
            <a:r>
              <a:rPr lang="en-US" dirty="0"/>
              <a:t> is setup</a:t>
            </a:r>
          </a:p>
          <a:p>
            <a:pPr lvl="1"/>
            <a:r>
              <a:rPr lang="en-US" dirty="0"/>
              <a:t>Put the folder exactly as how it is in </a:t>
            </a:r>
            <a:r>
              <a:rPr lang="en-US" dirty="0" err="1"/>
              <a:t>raspberrypi</a:t>
            </a:r>
            <a:endParaRPr lang="en-US" dirty="0"/>
          </a:p>
          <a:p>
            <a:pPr lvl="2"/>
            <a:r>
              <a:rPr lang="en-US" dirty="0"/>
              <a:t>Directory looks like /home/pi/GUI/v3.6</a:t>
            </a:r>
          </a:p>
          <a:p>
            <a:pPr lvl="1"/>
            <a:r>
              <a:rPr lang="en-US" dirty="0"/>
              <a:t>Device not connected error still</a:t>
            </a:r>
          </a:p>
          <a:p>
            <a:r>
              <a:rPr lang="en-US" dirty="0"/>
              <a:t>I thought it could be that its not executable</a:t>
            </a:r>
          </a:p>
          <a:p>
            <a:pPr lvl="1"/>
            <a:r>
              <a:rPr lang="en-US" dirty="0" err="1"/>
              <a:t>Chmod</a:t>
            </a:r>
            <a:r>
              <a:rPr lang="en-US" dirty="0"/>
              <a:t> 755 /home/pi/GUI/v3.6/</a:t>
            </a:r>
            <a:r>
              <a:rPr lang="en-US" dirty="0" err="1"/>
              <a:t>DAQ_dual.html</a:t>
            </a: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12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25DD2-0761-5976-1321-6F02CD46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DAQ_dual.html</a:t>
            </a:r>
            <a:r>
              <a:rPr lang="en-US" dirty="0"/>
              <a:t> 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37DF0-2DF2-588F-1419-43850DAE6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Maybe it required </a:t>
            </a:r>
            <a:r>
              <a:rPr lang="en-US" dirty="0" err="1"/>
              <a:t>php</a:t>
            </a:r>
            <a:r>
              <a:rPr lang="en-US" dirty="0"/>
              <a:t> library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apt install </a:t>
            </a:r>
            <a:r>
              <a:rPr lang="en-US" dirty="0" err="1"/>
              <a:t>php</a:t>
            </a:r>
            <a:r>
              <a:rPr lang="en-US" dirty="0"/>
              <a:t> libapache2-mod-php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restart apache2</a:t>
            </a:r>
          </a:p>
          <a:p>
            <a:pPr lvl="1"/>
            <a:r>
              <a:rPr lang="en-US" dirty="0"/>
              <a:t>Error remains</a:t>
            </a:r>
          </a:p>
          <a:p>
            <a:r>
              <a:rPr lang="en-US" dirty="0"/>
              <a:t>Add more files to </a:t>
            </a:r>
            <a:r>
              <a:rPr lang="en-US" dirty="0" err="1"/>
              <a:t>chmod</a:t>
            </a:r>
            <a:r>
              <a:rPr lang="en-US" dirty="0"/>
              <a:t> executable</a:t>
            </a:r>
          </a:p>
          <a:p>
            <a:pPr lvl="1"/>
            <a:r>
              <a:rPr lang="en-US" dirty="0" err="1"/>
              <a:t>chmod</a:t>
            </a:r>
            <a:r>
              <a:rPr lang="en-US" dirty="0"/>
              <a:t> 644 *.</a:t>
            </a:r>
            <a:r>
              <a:rPr lang="en-US" dirty="0" err="1"/>
              <a:t>php</a:t>
            </a:r>
            <a:endParaRPr lang="en-US" dirty="0"/>
          </a:p>
          <a:p>
            <a:pPr lvl="1"/>
            <a:r>
              <a:rPr lang="en-US" dirty="0" err="1"/>
              <a:t>chmod</a:t>
            </a:r>
            <a:r>
              <a:rPr lang="en-US" dirty="0"/>
              <a:t> 755 directories</a:t>
            </a:r>
          </a:p>
          <a:p>
            <a:pPr lvl="1"/>
            <a:r>
              <a:rPr lang="en-US" dirty="0"/>
              <a:t>Error remains</a:t>
            </a:r>
          </a:p>
          <a:p>
            <a:r>
              <a:rPr lang="en-US" dirty="0"/>
              <a:t>Create a simple </a:t>
            </a:r>
            <a:r>
              <a:rPr lang="en-US" dirty="0" err="1"/>
              <a:t>web_app</a:t>
            </a:r>
            <a:r>
              <a:rPr lang="en-US" dirty="0"/>
              <a:t> to dynamically display text files when a button is clicked</a:t>
            </a:r>
          </a:p>
          <a:p>
            <a:pPr lvl="1"/>
            <a:r>
              <a:rPr lang="en-US" dirty="0"/>
              <a:t>Run just fine indicating no rendering issue</a:t>
            </a:r>
          </a:p>
        </p:txBody>
      </p:sp>
    </p:spTree>
    <p:extLst>
      <p:ext uri="{BB962C8B-B14F-4D97-AF65-F5344CB8AC3E}">
        <p14:creationId xmlns:p14="http://schemas.microsoft.com/office/powerpoint/2010/main" val="3427618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C814-2240-EC57-D98C-742DA98DC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DAQ_dual.html</a:t>
            </a:r>
            <a:r>
              <a:rPr lang="en-US" dirty="0"/>
              <a:t> 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A4940-66A2-5C45-991C-7952FF673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Apparently Executable is not enough as it needs to write as well</a:t>
            </a: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chown</a:t>
            </a:r>
            <a:r>
              <a:rPr lang="en-GB" dirty="0">
                <a:effectLst/>
              </a:rPr>
              <a:t> -R </a:t>
            </a:r>
            <a:r>
              <a:rPr lang="en-GB" dirty="0" err="1">
                <a:effectLst/>
              </a:rPr>
              <a:t>pi:www-data</a:t>
            </a:r>
            <a:r>
              <a:rPr lang="en-GB" dirty="0">
                <a:effectLst/>
              </a:rPr>
              <a:t> /home/pi/GUI/v3.6</a:t>
            </a: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chmod</a:t>
            </a:r>
            <a:r>
              <a:rPr lang="en-GB" dirty="0">
                <a:effectLst/>
              </a:rPr>
              <a:t> -R 777 /home/pi/GUI/v3.6</a:t>
            </a: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chown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pi:www-data</a:t>
            </a:r>
            <a:r>
              <a:rPr lang="en-GB" dirty="0">
                <a:effectLst/>
              </a:rPr>
              <a:t> /home/pi/GUI/v3.6/</a:t>
            </a:r>
            <a:r>
              <a:rPr lang="en-GB" dirty="0" err="1">
                <a:effectLst/>
              </a:rPr>
              <a:t>executeFTDI.sh</a:t>
            </a:r>
            <a:endParaRPr lang="en-GB" dirty="0">
              <a:effectLst/>
            </a:endParaRP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chmod</a:t>
            </a:r>
            <a:r>
              <a:rPr lang="en-GB" dirty="0">
                <a:effectLst/>
              </a:rPr>
              <a:t> 777 /home/pi/GUI/v3.6/</a:t>
            </a:r>
            <a:r>
              <a:rPr lang="en-GB" dirty="0" err="1">
                <a:effectLst/>
              </a:rPr>
              <a:t>executeFTDI.sh</a:t>
            </a:r>
            <a:endParaRPr lang="en-GB" dirty="0">
              <a:effectLst/>
            </a:endParaRP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chown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pi:www-data</a:t>
            </a:r>
            <a:r>
              <a:rPr lang="en-GB" dirty="0">
                <a:effectLst/>
              </a:rPr>
              <a:t> /home/pi/GUI/v3.6/FTDI_GUI</a:t>
            </a: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chmod</a:t>
            </a:r>
            <a:r>
              <a:rPr lang="en-GB" dirty="0">
                <a:effectLst/>
              </a:rPr>
              <a:t> 777 /home/pi/GUI/v3.6/FTDI_GUI</a:t>
            </a: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chown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pi:www-data</a:t>
            </a:r>
            <a:r>
              <a:rPr lang="en-GB" dirty="0">
                <a:effectLst/>
              </a:rPr>
              <a:t> /home/pi/GUI/v3.6/</a:t>
            </a:r>
            <a:r>
              <a:rPr lang="en-GB" dirty="0" err="1">
                <a:effectLst/>
              </a:rPr>
              <a:t>raw_live</a:t>
            </a:r>
            <a:endParaRPr lang="en-GB" dirty="0">
              <a:effectLst/>
            </a:endParaRP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chmod</a:t>
            </a:r>
            <a:r>
              <a:rPr lang="en-GB" dirty="0">
                <a:effectLst/>
              </a:rPr>
              <a:t> 777 /home/pi/GUI/v3.6/</a:t>
            </a:r>
            <a:r>
              <a:rPr lang="en-GB" dirty="0" err="1">
                <a:effectLst/>
              </a:rPr>
              <a:t>raw_live</a:t>
            </a:r>
            <a:endParaRPr lang="en-GB" dirty="0">
              <a:effectLst/>
            </a:endParaRPr>
          </a:p>
          <a:p>
            <a:r>
              <a:rPr lang="en-GB" dirty="0">
                <a:effectLst/>
              </a:rPr>
              <a:t>Device still not connected, </a:t>
            </a:r>
            <a:r>
              <a:rPr lang="en-GB" dirty="0" err="1">
                <a:effectLst/>
              </a:rPr>
              <a:t>apache</a:t>
            </a:r>
            <a:r>
              <a:rPr lang="en-GB" dirty="0">
                <a:effectLst/>
              </a:rPr>
              <a:t> user must be in </a:t>
            </a:r>
            <a:r>
              <a:rPr lang="en-GB" dirty="0" err="1">
                <a:effectLst/>
              </a:rPr>
              <a:t>dialout</a:t>
            </a:r>
            <a:endParaRPr lang="en-GB" dirty="0">
              <a:effectLst/>
            </a:endParaRPr>
          </a:p>
          <a:p>
            <a:pPr lvl="1"/>
            <a:r>
              <a:rPr lang="en-GB" dirty="0" err="1">
                <a:effectLst/>
              </a:rPr>
              <a:t>sudo</a:t>
            </a:r>
            <a:r>
              <a:rPr lang="en-GB" dirty="0">
                <a:effectLst/>
              </a:rPr>
              <a:t> </a:t>
            </a:r>
            <a:r>
              <a:rPr lang="en-GB" dirty="0" err="1">
                <a:effectLst/>
              </a:rPr>
              <a:t>usermod</a:t>
            </a:r>
            <a:r>
              <a:rPr lang="en-GB" dirty="0">
                <a:effectLst/>
              </a:rPr>
              <a:t> -a -G </a:t>
            </a:r>
            <a:r>
              <a:rPr lang="en-GB" dirty="0" err="1">
                <a:effectLst/>
              </a:rPr>
              <a:t>dialout</a:t>
            </a:r>
            <a:r>
              <a:rPr lang="en-GB" dirty="0">
                <a:effectLst/>
              </a:rPr>
              <a:t> www-data</a:t>
            </a:r>
          </a:p>
          <a:p>
            <a:pPr lvl="1"/>
            <a:r>
              <a:rPr lang="en-GB" dirty="0"/>
              <a:t>Reconnect the USB connection</a:t>
            </a:r>
            <a:endParaRPr lang="en-GB" dirty="0">
              <a:effectLst/>
            </a:endParaRPr>
          </a:p>
          <a:p>
            <a:pPr lvl="1"/>
            <a:endParaRPr lang="en-GB" dirty="0">
              <a:effectLst/>
            </a:endParaRPr>
          </a:p>
          <a:p>
            <a:pPr lvl="1"/>
            <a:endParaRPr lang="en-GB" dirty="0">
              <a:effectLst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827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E278D-A31E-E2F8-C4E0-7F90B34A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CHMOD and CHOWN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3F24B-F797-0F30-6382-372F4E462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CHMOD is change mode whereas CHOWN is change owner</a:t>
            </a:r>
          </a:p>
          <a:p>
            <a:pPr lvl="1"/>
            <a:r>
              <a:rPr lang="en-US" dirty="0" err="1"/>
              <a:t>chmod</a:t>
            </a:r>
            <a:r>
              <a:rPr lang="en-US" dirty="0"/>
              <a:t> 755 file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chmod</a:t>
            </a:r>
            <a:r>
              <a:rPr lang="en-US" dirty="0"/>
              <a:t> +x </a:t>
            </a:r>
            <a:r>
              <a:rPr lang="en-US" dirty="0" err="1"/>
              <a:t>script.sh</a:t>
            </a:r>
            <a:endParaRPr lang="en-US" dirty="0"/>
          </a:p>
          <a:p>
            <a:pPr lvl="1"/>
            <a:r>
              <a:rPr lang="en-GB" dirty="0"/>
              <a:t>that makes “</a:t>
            </a:r>
            <a:r>
              <a:rPr lang="en-GB" dirty="0" err="1"/>
              <a:t>script.sh</a:t>
            </a:r>
            <a:r>
              <a:rPr lang="en-GB" dirty="0"/>
              <a:t>” executable.</a:t>
            </a:r>
            <a:endParaRPr lang="en-US" dirty="0"/>
          </a:p>
          <a:p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chown</a:t>
            </a:r>
            <a:r>
              <a:rPr lang="en-US" dirty="0"/>
              <a:t> </a:t>
            </a:r>
            <a:r>
              <a:rPr lang="en-US" dirty="0" err="1"/>
              <a:t>alice:staff</a:t>
            </a:r>
            <a:r>
              <a:rPr lang="en-US" dirty="0"/>
              <a:t> file</a:t>
            </a:r>
          </a:p>
          <a:p>
            <a:pPr lvl="1"/>
            <a:r>
              <a:rPr lang="en-GB" dirty="0"/>
              <a:t>makes “</a:t>
            </a:r>
            <a:r>
              <a:rPr lang="en-GB" dirty="0" err="1"/>
              <a:t>alice</a:t>
            </a:r>
            <a:r>
              <a:rPr lang="en-GB" dirty="0"/>
              <a:t>” the owner, and “staff” the group.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4227E0-11D4-3B5E-F9E1-2EB374101BB1}"/>
              </a:ext>
            </a:extLst>
          </p:cNvPr>
          <p:cNvGraphicFramePr>
            <a:graphicFrameLocks noGrp="1"/>
          </p:cNvGraphicFramePr>
          <p:nvPr/>
        </p:nvGraphicFramePr>
        <p:xfrm>
          <a:off x="1553495" y="2697480"/>
          <a:ext cx="9623324" cy="1463040"/>
        </p:xfrm>
        <a:graphic>
          <a:graphicData uri="http://schemas.openxmlformats.org/drawingml/2006/table">
            <a:tbl>
              <a:tblPr/>
              <a:tblGrid>
                <a:gridCol w="4811662">
                  <a:extLst>
                    <a:ext uri="{9D8B030D-6E8A-4147-A177-3AD203B41FA5}">
                      <a16:colId xmlns:a16="http://schemas.microsoft.com/office/drawing/2014/main" val="605973948"/>
                    </a:ext>
                  </a:extLst>
                </a:gridCol>
                <a:gridCol w="4811662">
                  <a:extLst>
                    <a:ext uri="{9D8B030D-6E8A-4147-A177-3AD203B41FA5}">
                      <a16:colId xmlns:a16="http://schemas.microsoft.com/office/drawing/2014/main" val="84683959"/>
                    </a:ext>
                  </a:extLst>
                </a:gridCol>
              </a:tblGrid>
              <a:tr h="172613">
                <a:tc>
                  <a:txBody>
                    <a:bodyPr/>
                    <a:lstStyle/>
                    <a:p>
                      <a:r>
                        <a:rPr lang="en-GB"/>
                        <a:t>who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can do what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818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owner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read, write, execute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663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group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read, execute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597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others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read, execute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803944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A7DAF6C-72F7-DA4D-A9F2-9D463110C61A}"/>
              </a:ext>
            </a:extLst>
          </p:cNvPr>
          <p:cNvGraphicFramePr>
            <a:graphicFrameLocks/>
          </p:cNvGraphicFramePr>
          <p:nvPr/>
        </p:nvGraphicFramePr>
        <p:xfrm>
          <a:off x="8521495" y="5289320"/>
          <a:ext cx="5664610" cy="1463040"/>
        </p:xfrm>
        <a:graphic>
          <a:graphicData uri="http://schemas.openxmlformats.org/drawingml/2006/table">
            <a:tbl>
              <a:tblPr/>
              <a:tblGrid>
                <a:gridCol w="2832305">
                  <a:extLst>
                    <a:ext uri="{9D8B030D-6E8A-4147-A177-3AD203B41FA5}">
                      <a16:colId xmlns:a16="http://schemas.microsoft.com/office/drawing/2014/main" val="3127562283"/>
                    </a:ext>
                  </a:extLst>
                </a:gridCol>
                <a:gridCol w="2832305">
                  <a:extLst>
                    <a:ext uri="{9D8B030D-6E8A-4147-A177-3AD203B41FA5}">
                      <a16:colId xmlns:a16="http://schemas.microsoft.com/office/drawing/2014/main" val="3996516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permission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value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241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r (read)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112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w (write)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687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x (execute)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861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268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CEC1B-73A3-92D4-37E0-16803D92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DAQ_dual.html</a:t>
            </a:r>
            <a:r>
              <a:rPr lang="en-US" dirty="0"/>
              <a:t> 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2A237-B2D4-8D81-D59F-CA4CADF2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06349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000000"/>
                </a:solidFill>
                <a:effectLst/>
              </a:rPr>
              <a:t>sudo</a:t>
            </a:r>
            <a:r>
              <a:rPr lang="en-GB" dirty="0">
                <a:solidFill>
                  <a:srgbClr val="000000"/>
                </a:solidFill>
                <a:effectLst/>
              </a:rPr>
              <a:t>: a terminal is required to read the password; either use the -S option to read from standard input or configure an </a:t>
            </a:r>
            <a:r>
              <a:rPr lang="en-GB" dirty="0" err="1">
                <a:solidFill>
                  <a:srgbClr val="000000"/>
                </a:solidFill>
                <a:effectLst/>
              </a:rPr>
              <a:t>askpass</a:t>
            </a:r>
            <a:r>
              <a:rPr lang="en-GB" dirty="0">
                <a:solidFill>
                  <a:srgbClr val="000000"/>
                </a:solidFill>
                <a:effectLst/>
              </a:rPr>
              <a:t> helper</a:t>
            </a:r>
          </a:p>
          <a:p>
            <a:r>
              <a:rPr lang="en-GB" dirty="0" err="1">
                <a:solidFill>
                  <a:srgbClr val="000000"/>
                </a:solidFill>
                <a:effectLst/>
              </a:rPr>
              <a:t>sudo</a:t>
            </a:r>
            <a:r>
              <a:rPr lang="en-GB" dirty="0">
                <a:solidFill>
                  <a:srgbClr val="000000"/>
                </a:solidFill>
                <a:effectLst/>
              </a:rPr>
              <a:t>: a password is required</a:t>
            </a:r>
          </a:p>
          <a:p>
            <a:pPr lvl="1"/>
            <a:r>
              <a:rPr lang="en-GB" dirty="0" err="1">
                <a:solidFill>
                  <a:srgbClr val="000000"/>
                </a:solidFill>
                <a:effectLst/>
              </a:rPr>
              <a:t>sudo</a:t>
            </a:r>
            <a:r>
              <a:rPr lang="en-GB" dirty="0">
                <a:solidFill>
                  <a:srgbClr val="000000"/>
                </a:solidFill>
                <a:effectLst/>
              </a:rPr>
              <a:t> nano /etc/</a:t>
            </a:r>
            <a:r>
              <a:rPr lang="en-GB" dirty="0" err="1">
                <a:solidFill>
                  <a:srgbClr val="000000"/>
                </a:solidFill>
                <a:effectLst/>
              </a:rPr>
              <a:t>sudoers.d</a:t>
            </a:r>
            <a:r>
              <a:rPr lang="en-GB" dirty="0">
                <a:solidFill>
                  <a:srgbClr val="000000"/>
                </a:solidFill>
                <a:effectLst/>
              </a:rPr>
              <a:t>/</a:t>
            </a:r>
            <a:r>
              <a:rPr lang="en-GB" dirty="0" err="1">
                <a:solidFill>
                  <a:srgbClr val="000000"/>
                </a:solidFill>
                <a:effectLst/>
              </a:rPr>
              <a:t>ftdi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www-data ALL=(ALL) NOPASSWD: /home/pi/GUI/v3.6/</a:t>
            </a:r>
            <a:r>
              <a:rPr lang="en-GB" dirty="0" err="1">
                <a:solidFill>
                  <a:srgbClr val="000000"/>
                </a:solidFill>
                <a:effectLst/>
              </a:rPr>
              <a:t>executeFTDI.sh</a:t>
            </a:r>
            <a:r>
              <a:rPr lang="en-GB" dirty="0">
                <a:solidFill>
                  <a:srgbClr val="000000"/>
                </a:solidFill>
                <a:effectLst/>
              </a:rPr>
              <a:t>, /home/pi/GUI/v3.6/FTDI_GUI, /home/pi/GUI/v3.6/</a:t>
            </a:r>
            <a:r>
              <a:rPr lang="en-GB" dirty="0" err="1">
                <a:solidFill>
                  <a:srgbClr val="000000"/>
                </a:solidFill>
                <a:effectLst/>
              </a:rPr>
              <a:t>raw_live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PHP Warning:  Undefined array key "selectedValue8" in /home/pi/GUI/v3.6/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executeDAQ.php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line 17,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referer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http://192.168.8.200/DAQ_dual.html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Edit the </a:t>
            </a:r>
            <a:r>
              <a:rPr lang="en-GB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executeDAQ.php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remove the selectedValue8 from line 17 and line 25. (This value is not being utilised anywhere yet)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01959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13C33-38C4-5948-9FC7-6E9EBA74E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BE670-9F8E-8D41-DEDE-68C6E3E43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D3 library used is d3.v4.13.0 which is already inside the </a:t>
            </a:r>
            <a:r>
              <a:rPr lang="en-GB" dirty="0" err="1"/>
              <a:t>cwd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D3 library is JS library and compatible with both Debian and ubuntu OS no problem</a:t>
            </a:r>
          </a:p>
          <a:p>
            <a:r>
              <a:rPr lang="en-GB" dirty="0">
                <a:solidFill>
                  <a:srgbClr val="00B050"/>
                </a:solidFill>
              </a:rPr>
              <a:t>Obtained DAQ successfully saved</a:t>
            </a:r>
            <a:r>
              <a:rPr lang="en-GB" dirty="0">
                <a:solidFill>
                  <a:srgbClr val="000000"/>
                </a:solidFill>
              </a:rPr>
              <a:t>. </a:t>
            </a:r>
            <a:r>
              <a:rPr lang="en-GB" dirty="0">
                <a:solidFill>
                  <a:srgbClr val="00B050"/>
                </a:solidFill>
              </a:rPr>
              <a:t>Status message is all good, status box is all good</a:t>
            </a:r>
            <a:r>
              <a:rPr lang="en-GB" dirty="0">
                <a:solidFill>
                  <a:srgbClr val="000000"/>
                </a:solidFill>
              </a:rPr>
              <a:t>. </a:t>
            </a:r>
            <a:r>
              <a:rPr lang="en-GB" dirty="0">
                <a:solidFill>
                  <a:srgbClr val="00B050"/>
                </a:solidFill>
              </a:rPr>
              <a:t>Expected behaviour to the pi version, </a:t>
            </a:r>
            <a:r>
              <a:rPr lang="en-GB" dirty="0">
                <a:solidFill>
                  <a:srgbClr val="FF0000"/>
                </a:solidFill>
              </a:rPr>
              <a:t>No live display </a:t>
            </a:r>
            <a:r>
              <a:rPr lang="en-GB">
                <a:solidFill>
                  <a:srgbClr val="FF0000"/>
                </a:solidFill>
              </a:rPr>
              <a:t>shown </a:t>
            </a:r>
            <a:endParaRPr lang="en-GB" dirty="0">
              <a:solidFill>
                <a:srgbClr val="FF0000"/>
              </a:solidFill>
              <a:effectLst/>
            </a:endParaRPr>
          </a:p>
          <a:p>
            <a:pPr lvl="1"/>
            <a:r>
              <a:rPr lang="en-US" dirty="0"/>
              <a:t>One thing to confirm, yes the directory name matters a lot. Under the </a:t>
            </a:r>
            <a:r>
              <a:rPr lang="en-US" dirty="0" err="1"/>
              <a:t>php</a:t>
            </a:r>
            <a:r>
              <a:rPr lang="en-US" dirty="0"/>
              <a:t>, </a:t>
            </a:r>
            <a:r>
              <a:rPr lang="en-US" dirty="0" err="1"/>
              <a:t>exec_shell</a:t>
            </a:r>
            <a:r>
              <a:rPr lang="en-US" dirty="0"/>
              <a:t>(directory) is defined manually to /home/pi/GUI/v3.6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54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914D4-B5B8-A0A4-9EA0-9BD9FBFF1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Testing/Troubleshoot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C4432-4C80-5AF7-BD5C-00CB33DAA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4840"/>
          </a:xfrm>
        </p:spPr>
        <p:txBody>
          <a:bodyPr>
            <a:normAutofit/>
          </a:bodyPr>
          <a:lstStyle/>
          <a:p>
            <a:r>
              <a:rPr lang="en-US" dirty="0"/>
              <a:t>Notice that the timing mechanism in </a:t>
            </a:r>
            <a:r>
              <a:rPr lang="en-US" dirty="0" err="1"/>
              <a:t>Kria</a:t>
            </a:r>
            <a:r>
              <a:rPr lang="en-US" dirty="0"/>
              <a:t> is not running when its off. </a:t>
            </a:r>
          </a:p>
          <a:p>
            <a:pPr lvl="1"/>
            <a:r>
              <a:rPr lang="en-US" dirty="0"/>
              <a:t>I believe pi was like this as well I remembered Sonia mention.</a:t>
            </a:r>
          </a:p>
          <a:p>
            <a:pPr lvl="1"/>
            <a:r>
              <a:rPr lang="en-US" dirty="0"/>
              <a:t>Connected to internet is needed to get updated date and time.</a:t>
            </a:r>
          </a:p>
          <a:p>
            <a:r>
              <a:rPr lang="en-US" dirty="0"/>
              <a:t>Notice Missing Root Library which is required for </a:t>
            </a:r>
            <a:r>
              <a:rPr lang="en-US" dirty="0" err="1"/>
              <a:t>Live_display</a:t>
            </a:r>
            <a:endParaRPr lang="en-US" dirty="0"/>
          </a:p>
          <a:p>
            <a:pPr lvl="1"/>
            <a:r>
              <a:rPr lang="en-US" dirty="0"/>
              <a:t>Copy the root-6.30.02 folder from rasp pi to </a:t>
            </a:r>
            <a:r>
              <a:rPr lang="en-US" dirty="0" err="1"/>
              <a:t>Kria</a:t>
            </a:r>
            <a:r>
              <a:rPr lang="en-US" dirty="0"/>
              <a:t> (tried to extract it using the </a:t>
            </a:r>
            <a:r>
              <a:rPr lang="en-US" dirty="0" err="1"/>
              <a:t>tar.gz</a:t>
            </a:r>
            <a:r>
              <a:rPr lang="en-US" dirty="0"/>
              <a:t> does not work, missing files)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Add this to </a:t>
            </a:r>
            <a:r>
              <a:rPr lang="en-GB" dirty="0" err="1">
                <a:solidFill>
                  <a:srgbClr val="000000"/>
                </a:solidFill>
                <a:effectLst/>
              </a:rPr>
              <a:t>bash.rc</a:t>
            </a:r>
            <a:r>
              <a:rPr lang="en-GB" dirty="0">
                <a:solidFill>
                  <a:srgbClr val="000000"/>
                </a:solidFill>
                <a:effectLst/>
              </a:rPr>
              <a:t>: source /home/pi/root-6.30.02/build/bin/</a:t>
            </a:r>
            <a:r>
              <a:rPr lang="en-GB" dirty="0" err="1">
                <a:solidFill>
                  <a:srgbClr val="000000"/>
                </a:solidFill>
                <a:effectLst/>
              </a:rPr>
              <a:t>thisroot.sh</a:t>
            </a:r>
            <a:endParaRPr lang="en-US" dirty="0"/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source ~/.</a:t>
            </a:r>
            <a:r>
              <a:rPr lang="en-GB" dirty="0" err="1">
                <a:solidFill>
                  <a:srgbClr val="000000"/>
                </a:solidFill>
                <a:effectLst/>
              </a:rPr>
              <a:t>bashrc</a:t>
            </a:r>
            <a:r>
              <a:rPr lang="en-GB" dirty="0">
                <a:solidFill>
                  <a:srgbClr val="000000"/>
                </a:solidFill>
                <a:effectLst/>
              </a:rPr>
              <a:t> 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Test using root-config –version :should see 6.30.02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Recompile: </a:t>
            </a:r>
            <a:r>
              <a:rPr lang="en-GB" dirty="0">
                <a:solidFill>
                  <a:srgbClr val="000000"/>
                </a:solidFill>
                <a:effectLst/>
              </a:rPr>
              <a:t>g++ -o </a:t>
            </a:r>
            <a:r>
              <a:rPr lang="en-GB" dirty="0" err="1">
                <a:solidFill>
                  <a:srgbClr val="000000"/>
                </a:solidFill>
                <a:effectLst/>
              </a:rPr>
              <a:t>raw_live</a:t>
            </a:r>
            <a:r>
              <a:rPr lang="en-GB" dirty="0">
                <a:solidFill>
                  <a:srgbClr val="000000"/>
                </a:solidFill>
                <a:effectLst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</a:rPr>
              <a:t>raw_live.cpp</a:t>
            </a:r>
            <a:r>
              <a:rPr lang="en-GB" dirty="0">
                <a:solidFill>
                  <a:srgbClr val="000000"/>
                </a:solidFill>
                <a:effectLst/>
              </a:rPr>
              <a:t> `root-config --</a:t>
            </a:r>
            <a:r>
              <a:rPr lang="en-GB" dirty="0" err="1">
                <a:solidFill>
                  <a:srgbClr val="000000"/>
                </a:solidFill>
                <a:effectLst/>
              </a:rPr>
              <a:t>cflags</a:t>
            </a:r>
            <a:r>
              <a:rPr lang="en-GB" dirty="0">
                <a:solidFill>
                  <a:srgbClr val="000000"/>
                </a:solidFill>
                <a:effectLst/>
              </a:rPr>
              <a:t> --</a:t>
            </a:r>
            <a:r>
              <a:rPr lang="en-GB" dirty="0" err="1">
                <a:solidFill>
                  <a:srgbClr val="000000"/>
                </a:solidFill>
                <a:effectLst/>
              </a:rPr>
              <a:t>glibs</a:t>
            </a:r>
            <a:r>
              <a:rPr lang="en-GB" dirty="0">
                <a:solidFill>
                  <a:srgbClr val="000000"/>
                </a:solidFill>
                <a:effectLst/>
              </a:rPr>
              <a:t>` -O3</a:t>
            </a:r>
          </a:p>
          <a:p>
            <a:r>
              <a:rPr lang="en-GB" dirty="0" err="1">
                <a:solidFill>
                  <a:srgbClr val="00B050"/>
                </a:solidFill>
              </a:rPr>
              <a:t>DAQ_dual.html</a:t>
            </a:r>
            <a:r>
              <a:rPr lang="en-GB" dirty="0">
                <a:solidFill>
                  <a:srgbClr val="00B050"/>
                </a:solidFill>
              </a:rPr>
              <a:t> runs well on </a:t>
            </a:r>
            <a:r>
              <a:rPr lang="en-GB" dirty="0" err="1">
                <a:solidFill>
                  <a:srgbClr val="00B050"/>
                </a:solidFill>
              </a:rPr>
              <a:t>kria</a:t>
            </a:r>
            <a:r>
              <a:rPr lang="en-GB" dirty="0">
                <a:solidFill>
                  <a:srgbClr val="00B050"/>
                </a:solidFill>
              </a:rPr>
              <a:t> KV260</a:t>
            </a:r>
            <a:endParaRPr lang="en-GB" dirty="0">
              <a:solidFill>
                <a:srgbClr val="00B050"/>
              </a:solidFill>
              <a:effectLst/>
            </a:endParaRPr>
          </a:p>
          <a:p>
            <a:pPr marL="457200" lvl="1" indent="0">
              <a:buNone/>
            </a:pPr>
            <a:endParaRPr lang="en-GB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716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230B7-8914-DCF1-B6D3-2F0DA348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 fresh install requirements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65268-1A17-AD47-E2E3-89CCE002F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48801"/>
          </a:xfrm>
        </p:spPr>
        <p:txBody>
          <a:bodyPr/>
          <a:lstStyle/>
          <a:p>
            <a:r>
              <a:rPr lang="en-US" dirty="0"/>
              <a:t>Rasp pi imager ubuntu 22.04 on microSD card from </a:t>
            </a:r>
            <a:r>
              <a:rPr lang="en-US" dirty="0" err="1"/>
              <a:t>hostPC</a:t>
            </a:r>
            <a:endParaRPr lang="en-US" dirty="0"/>
          </a:p>
          <a:p>
            <a:pPr lvl="1"/>
            <a:r>
              <a:rPr lang="en-US" dirty="0"/>
              <a:t>Name user is pi, name of the device </a:t>
            </a:r>
            <a:r>
              <a:rPr lang="en-US" dirty="0" err="1"/>
              <a:t>raspberrypi.local</a:t>
            </a:r>
            <a:endParaRPr lang="en-US" dirty="0"/>
          </a:p>
          <a:p>
            <a:pPr lvl="1"/>
            <a:r>
              <a:rPr lang="en-US" dirty="0"/>
              <a:t>Enable </a:t>
            </a:r>
            <a:r>
              <a:rPr lang="en-US" dirty="0" err="1"/>
              <a:t>ssh</a:t>
            </a:r>
            <a:r>
              <a:rPr lang="en-US" dirty="0"/>
              <a:t> using password</a:t>
            </a:r>
          </a:p>
          <a:p>
            <a:r>
              <a:rPr lang="en-US" dirty="0"/>
              <a:t>Open </a:t>
            </a:r>
            <a:r>
              <a:rPr lang="en-US" dirty="0" err="1"/>
              <a:t>Kria</a:t>
            </a:r>
            <a:r>
              <a:rPr lang="en-US" dirty="0"/>
              <a:t>, </a:t>
            </a:r>
            <a:r>
              <a:rPr lang="en-US" dirty="0" err="1"/>
              <a:t>ssh</a:t>
            </a:r>
            <a:r>
              <a:rPr lang="en-US" dirty="0"/>
              <a:t> to it using </a:t>
            </a:r>
            <a:r>
              <a:rPr lang="en-US" dirty="0">
                <a:hlinkClick r:id="rId2"/>
              </a:rPr>
              <a:t>pi@192.168.8.xxx</a:t>
            </a:r>
            <a:endParaRPr lang="en-US" dirty="0"/>
          </a:p>
          <a:p>
            <a:r>
              <a:rPr lang="en-US" dirty="0"/>
              <a:t>Run: </a:t>
            </a:r>
            <a:r>
              <a:rPr lang="en-US" dirty="0" err="1"/>
              <a:t>sudo</a:t>
            </a:r>
            <a:r>
              <a:rPr lang="en-US" dirty="0"/>
              <a:t> apt install apache2 (slides 37)</a:t>
            </a:r>
          </a:p>
          <a:p>
            <a:r>
              <a:rPr lang="en-US" dirty="0"/>
              <a:t>Run: </a:t>
            </a:r>
            <a:r>
              <a:rPr lang="en-US" dirty="0" err="1"/>
              <a:t>sudo</a:t>
            </a:r>
            <a:r>
              <a:rPr lang="en-US" dirty="0"/>
              <a:t> apt install </a:t>
            </a:r>
            <a:r>
              <a:rPr lang="en-US" dirty="0" err="1"/>
              <a:t>php</a:t>
            </a:r>
            <a:r>
              <a:rPr lang="en-US" dirty="0"/>
              <a:t> libapache2-mod-php (slides 41)</a:t>
            </a:r>
          </a:p>
          <a:p>
            <a:r>
              <a:rPr lang="en-US" dirty="0"/>
              <a:t>Fix the config files for </a:t>
            </a:r>
            <a:r>
              <a:rPr lang="en-US" dirty="0" err="1"/>
              <a:t>apache</a:t>
            </a:r>
            <a:r>
              <a:rPr lang="en-US" dirty="0"/>
              <a:t> (slides 38)</a:t>
            </a:r>
          </a:p>
          <a:p>
            <a:r>
              <a:rPr lang="en-US" dirty="0"/>
              <a:t>Copy the root-6.30.02 folder to /home/pi (slides 46)</a:t>
            </a:r>
          </a:p>
          <a:p>
            <a:r>
              <a:rPr lang="en-US" dirty="0"/>
              <a:t>Copy the file GUI/v3.6/ to /home/pi</a:t>
            </a:r>
          </a:p>
          <a:p>
            <a:r>
              <a:rPr lang="en-US" dirty="0" err="1"/>
              <a:t>Chmod</a:t>
            </a:r>
            <a:r>
              <a:rPr lang="en-US" dirty="0"/>
              <a:t> </a:t>
            </a:r>
            <a:r>
              <a:rPr lang="en-US" dirty="0" err="1"/>
              <a:t>chown</a:t>
            </a:r>
            <a:r>
              <a:rPr lang="en-US" dirty="0"/>
              <a:t> the folders (slides 42)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6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B244D-FF27-E9AC-DD15-8912D5CA1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065"/>
            <a:ext cx="10515600" cy="1325563"/>
          </a:xfrm>
        </p:spPr>
        <p:txBody>
          <a:bodyPr/>
          <a:lstStyle/>
          <a:p>
            <a:r>
              <a:rPr lang="en-US" dirty="0"/>
              <a:t>Downloading </a:t>
            </a:r>
            <a:r>
              <a:rPr lang="en-US" dirty="0" err="1"/>
              <a:t>apache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B333D-C585-D3EF-BBF7-233E51C49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8194"/>
            <a:ext cx="10515600" cy="5407741"/>
          </a:xfrm>
        </p:spPr>
        <p:txBody>
          <a:bodyPr>
            <a:normAutofit/>
          </a:bodyPr>
          <a:lstStyle/>
          <a:p>
            <a:r>
              <a:rPr lang="en-US" dirty="0"/>
              <a:t>Download using: </a:t>
            </a:r>
            <a:r>
              <a:rPr lang="en-US" dirty="0" err="1"/>
              <a:t>sudo</a:t>
            </a:r>
            <a:r>
              <a:rPr lang="en-US" dirty="0"/>
              <a:t> apt install apache2 (required internet)</a:t>
            </a:r>
          </a:p>
          <a:p>
            <a:r>
              <a:rPr lang="en-US" dirty="0"/>
              <a:t>Downloading it via host PC is not a very good option as the processing system architecture is different.</a:t>
            </a:r>
          </a:p>
          <a:p>
            <a:r>
              <a:rPr lang="en-US" dirty="0"/>
              <a:t>Other way, connect the KRIA directly to the ethernet port on the wall to get the internet directly running on the KRIA.</a:t>
            </a:r>
          </a:p>
          <a:p>
            <a:pPr lvl="1"/>
            <a:r>
              <a:rPr lang="en-US" dirty="0"/>
              <a:t>Using the Gnome UI, keyboard, and mouse to access its terminal directly</a:t>
            </a:r>
          </a:p>
          <a:p>
            <a:pPr lvl="1"/>
            <a:r>
              <a:rPr lang="en-US" dirty="0"/>
              <a:t>Unfortunately, it does not work either. (keeps stuck on connecting but does not taking it) </a:t>
            </a:r>
          </a:p>
          <a:p>
            <a:pPr lvl="1"/>
            <a:r>
              <a:rPr lang="en-US" dirty="0"/>
              <a:t>Tried connecting using 802.1x security using UCL account as ISD mentioned, does not works, connection time out</a:t>
            </a:r>
          </a:p>
          <a:p>
            <a:pPr lvl="2"/>
            <a:r>
              <a:rPr lang="en-US" dirty="0"/>
              <a:t>When 802.1x is enabled, </a:t>
            </a:r>
            <a:r>
              <a:rPr lang="en-US" dirty="0" err="1"/>
              <a:t>ssh</a:t>
            </a:r>
            <a:r>
              <a:rPr lang="en-US" dirty="0"/>
              <a:t> via LAN is not possible, don’t forget to disable it.</a:t>
            </a:r>
          </a:p>
          <a:p>
            <a:pPr lvl="1"/>
            <a:r>
              <a:rPr lang="en-US" dirty="0"/>
              <a:t>Tried connecting the dongle to </a:t>
            </a:r>
            <a:r>
              <a:rPr lang="en-US" dirty="0" err="1"/>
              <a:t>usbc</a:t>
            </a:r>
            <a:r>
              <a:rPr lang="en-US" dirty="0"/>
              <a:t> - </a:t>
            </a:r>
            <a:r>
              <a:rPr lang="en-US" dirty="0" err="1"/>
              <a:t>usbb</a:t>
            </a:r>
            <a:r>
              <a:rPr lang="en-US" dirty="0"/>
              <a:t> adapter, doesn’t get detected</a:t>
            </a:r>
          </a:p>
          <a:p>
            <a:pPr lvl="1"/>
            <a:r>
              <a:rPr lang="en-US" dirty="0"/>
              <a:t>It seems the KRIA must be registered to ISD to get the internet connections.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95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1EC1-C138-97F9-6E24-3EA6B671C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SCP </a:t>
            </a:r>
            <a:r>
              <a:rPr lang="en-US" dirty="0" err="1"/>
              <a:t>apache</a:t>
            </a:r>
            <a:r>
              <a:rPr lang="en-US" dirty="0"/>
              <a:t> folder from Pi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C31C5-E499-242D-9BED-8E8B60C0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01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Prepare this folder from pi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</a:t>
            </a:r>
            <a:r>
              <a:rPr lang="en-US" dirty="0" err="1"/>
              <a:t>sbin</a:t>
            </a:r>
            <a:r>
              <a:rPr lang="en-US" dirty="0"/>
              <a:t>/apache2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/apache2/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/lib/apache2/</a:t>
            </a:r>
          </a:p>
          <a:p>
            <a:pPr lvl="1"/>
            <a:r>
              <a:rPr lang="en-US" dirty="0"/>
              <a:t>/var/www/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/share/apache2/</a:t>
            </a:r>
          </a:p>
          <a:p>
            <a:r>
              <a:rPr lang="en-US" dirty="0"/>
              <a:t>Copy the folder to KRIA following this setup</a:t>
            </a:r>
          </a:p>
          <a:p>
            <a:pPr lvl="1"/>
            <a:r>
              <a:rPr lang="en-US" dirty="0"/>
              <a:t>/home/</a:t>
            </a:r>
            <a:r>
              <a:rPr lang="en-US" dirty="0" err="1"/>
              <a:t>febian</a:t>
            </a:r>
            <a:r>
              <a:rPr lang="en-US" dirty="0"/>
              <a:t>/apache2/</a:t>
            </a:r>
          </a:p>
          <a:p>
            <a:pPr lvl="2"/>
            <a:r>
              <a:rPr lang="en-US" dirty="0"/>
              <a:t>── </a:t>
            </a:r>
            <a:r>
              <a:rPr lang="en-US" dirty="0" err="1"/>
              <a:t>usr</a:t>
            </a:r>
            <a:r>
              <a:rPr lang="en-US" dirty="0"/>
              <a:t>/</a:t>
            </a:r>
          </a:p>
          <a:p>
            <a:pPr lvl="3"/>
            <a:r>
              <a:rPr lang="en-US" dirty="0" err="1"/>
              <a:t>sbin</a:t>
            </a:r>
            <a:r>
              <a:rPr lang="en-US" dirty="0"/>
              <a:t>/apache2</a:t>
            </a:r>
          </a:p>
          <a:p>
            <a:pPr lvl="3"/>
            <a:r>
              <a:rPr lang="en-US" dirty="0"/>
              <a:t>lib/apache2/</a:t>
            </a:r>
          </a:p>
          <a:p>
            <a:pPr lvl="3"/>
            <a:r>
              <a:rPr lang="en-US" dirty="0"/>
              <a:t>share/apache2/</a:t>
            </a:r>
          </a:p>
          <a:p>
            <a:pPr lvl="2"/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/apache2/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8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3043A-6A36-CE01-67B4-EA65C5A6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524"/>
            <a:ext cx="10515600" cy="1325563"/>
          </a:xfrm>
        </p:spPr>
        <p:txBody>
          <a:bodyPr/>
          <a:lstStyle/>
          <a:p>
            <a:r>
              <a:rPr lang="en-US" dirty="0"/>
              <a:t>To run the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523A3-54D9-EAFF-B819-9FE2F34E5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087"/>
            <a:ext cx="11028452" cy="50080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/home/</a:t>
            </a:r>
            <a:r>
              <a:rPr lang="en-US" dirty="0" err="1"/>
              <a:t>febian</a:t>
            </a:r>
            <a:r>
              <a:rPr lang="en-US" dirty="0"/>
              <a:t>/apache2/</a:t>
            </a:r>
            <a:r>
              <a:rPr lang="en-US" dirty="0" err="1"/>
              <a:t>usr</a:t>
            </a:r>
            <a:r>
              <a:rPr lang="en-US" dirty="0"/>
              <a:t>/</a:t>
            </a:r>
            <a:r>
              <a:rPr lang="en-US" dirty="0" err="1"/>
              <a:t>sbin</a:t>
            </a:r>
            <a:r>
              <a:rPr lang="en-US" dirty="0"/>
              <a:t>/apache2 –f /home/</a:t>
            </a:r>
            <a:r>
              <a:rPr lang="en-US" dirty="0" err="1"/>
              <a:t>febian</a:t>
            </a:r>
            <a:r>
              <a:rPr lang="en-US" dirty="0"/>
              <a:t>/apache2/</a:t>
            </a:r>
            <a:r>
              <a:rPr lang="en-US" dirty="0" err="1"/>
              <a:t>etc</a:t>
            </a:r>
            <a:r>
              <a:rPr lang="en-US" dirty="0"/>
              <a:t>/apache2/apache2.conf -d /home/</a:t>
            </a:r>
            <a:r>
              <a:rPr lang="en-US" dirty="0" err="1"/>
              <a:t>febian</a:t>
            </a:r>
            <a:r>
              <a:rPr lang="en-US" dirty="0"/>
              <a:t>/apache2/</a:t>
            </a:r>
          </a:p>
          <a:p>
            <a:pPr lvl="1"/>
            <a:r>
              <a:rPr lang="en-US" dirty="0"/>
              <a:t>/home/Febian/ can be shortcut using $HOME/</a:t>
            </a:r>
          </a:p>
          <a:p>
            <a:r>
              <a:rPr lang="en-US" dirty="0"/>
              <a:t>Not so smooth, </a:t>
            </a:r>
            <a:r>
              <a:rPr lang="en-US" dirty="0">
                <a:solidFill>
                  <a:srgbClr val="FF0000"/>
                </a:solidFill>
              </a:rPr>
              <a:t>Errors incoming, in short this method does not work</a:t>
            </a:r>
          </a:p>
          <a:p>
            <a:r>
              <a:rPr lang="en-US" dirty="0"/>
              <a:t>Missing required library</a:t>
            </a:r>
          </a:p>
          <a:p>
            <a:pPr lvl="1"/>
            <a:r>
              <a:rPr lang="en-US" dirty="0" err="1"/>
              <a:t>ldd</a:t>
            </a:r>
            <a:r>
              <a:rPr lang="en-US" dirty="0"/>
              <a:t> /home/</a:t>
            </a:r>
            <a:r>
              <a:rPr lang="en-US" dirty="0" err="1"/>
              <a:t>febian</a:t>
            </a:r>
            <a:r>
              <a:rPr lang="en-US" dirty="0"/>
              <a:t>/apache2/</a:t>
            </a:r>
            <a:r>
              <a:rPr lang="en-US" dirty="0" err="1"/>
              <a:t>usr</a:t>
            </a:r>
            <a:r>
              <a:rPr lang="en-US" dirty="0"/>
              <a:t>/</a:t>
            </a:r>
            <a:r>
              <a:rPr lang="en-US" dirty="0" err="1"/>
              <a:t>sbin</a:t>
            </a:r>
            <a:r>
              <a:rPr lang="en-US" dirty="0"/>
              <a:t>/apache2</a:t>
            </a:r>
          </a:p>
          <a:p>
            <a:pPr lvl="2"/>
            <a:r>
              <a:rPr lang="en-US" dirty="0"/>
              <a:t>libaprutil-1.so.0 =&gt; not found</a:t>
            </a:r>
          </a:p>
          <a:p>
            <a:pPr lvl="2"/>
            <a:r>
              <a:rPr lang="en-US" dirty="0"/>
              <a:t>libapr-1.so.0 =&gt; not found</a:t>
            </a:r>
          </a:p>
          <a:p>
            <a:pPr lvl="1"/>
            <a:r>
              <a:rPr lang="en-US" dirty="0"/>
              <a:t>Do similarly in Pi, and </a:t>
            </a:r>
            <a:r>
              <a:rPr lang="en-US" dirty="0" err="1"/>
              <a:t>scp</a:t>
            </a:r>
            <a:r>
              <a:rPr lang="en-US" dirty="0"/>
              <a:t> the library to KRIA under /home/user/apache2/</a:t>
            </a:r>
            <a:r>
              <a:rPr lang="en-US" dirty="0" err="1"/>
              <a:t>usr</a:t>
            </a:r>
            <a:r>
              <a:rPr lang="en-US" dirty="0"/>
              <a:t>/lib/</a:t>
            </a:r>
          </a:p>
          <a:p>
            <a:pPr lvl="1"/>
            <a:r>
              <a:rPr lang="en-US" dirty="0"/>
              <a:t>Then, echo 'export LD_LIBRARY_PATH=$HOME/apache2/</a:t>
            </a:r>
            <a:r>
              <a:rPr lang="en-US" dirty="0" err="1"/>
              <a:t>usr</a:t>
            </a:r>
            <a:r>
              <a:rPr lang="en-US" dirty="0"/>
              <a:t>/lib:$LD_LIBRARY_PATH' &gt;&gt; ~/.</a:t>
            </a:r>
            <a:r>
              <a:rPr lang="en-US" dirty="0" err="1"/>
              <a:t>bashrc</a:t>
            </a:r>
            <a:endParaRPr lang="en-US" dirty="0"/>
          </a:p>
          <a:p>
            <a:pPr lvl="1"/>
            <a:r>
              <a:rPr lang="en-US" dirty="0"/>
              <a:t>source ~/.</a:t>
            </a:r>
            <a:r>
              <a:rPr lang="en-US" dirty="0" err="1"/>
              <a:t>bashrc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7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F772-C250-CB68-A54E-FA797A0D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E3796-8053-F0A1-0A0E-BE3806B33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Missing Setup Env Variables, re write in terminal by using:</a:t>
            </a:r>
          </a:p>
          <a:p>
            <a:pPr lvl="1"/>
            <a:r>
              <a:rPr lang="en-US" dirty="0"/>
              <a:t>export APACHE_RUN_DIR=/home/user/apache2/run</a:t>
            </a:r>
          </a:p>
          <a:p>
            <a:pPr lvl="1"/>
            <a:r>
              <a:rPr lang="en-US" dirty="0"/>
              <a:t>export APACHE_PID_FILE=/home/user/apache2/run/apache2.pid</a:t>
            </a:r>
          </a:p>
          <a:p>
            <a:pPr lvl="1"/>
            <a:r>
              <a:rPr lang="en-US" dirty="0"/>
              <a:t>export APACHE_LOCK_DIR=/home/user/apache2/run/lock</a:t>
            </a:r>
          </a:p>
          <a:p>
            <a:pPr lvl="1"/>
            <a:r>
              <a:rPr lang="en-US" dirty="0"/>
              <a:t>export APACHE_LOG_DIR=/home/user/apache2/logs</a:t>
            </a:r>
          </a:p>
          <a:p>
            <a:pPr lvl="1"/>
            <a:r>
              <a:rPr lang="en-US" dirty="0"/>
              <a:t>export APACHE_CONFDIR=/home/user/apache2/</a:t>
            </a:r>
            <a:r>
              <a:rPr lang="en-US" dirty="0" err="1"/>
              <a:t>etc</a:t>
            </a:r>
            <a:r>
              <a:rPr lang="en-US" dirty="0"/>
              <a:t>/apache2</a:t>
            </a:r>
          </a:p>
          <a:p>
            <a:r>
              <a:rPr lang="en-US" dirty="0"/>
              <a:t> practically speaking, adjust the variable within </a:t>
            </a:r>
            <a:r>
              <a:rPr lang="en-US" dirty="0" err="1"/>
              <a:t>envvars</a:t>
            </a:r>
            <a:r>
              <a:rPr lang="en-US" dirty="0"/>
              <a:t> file</a:t>
            </a:r>
          </a:p>
          <a:p>
            <a:r>
              <a:rPr lang="en-US" dirty="0"/>
              <a:t>Adjust the User and Group, either in </a:t>
            </a:r>
            <a:r>
              <a:rPr lang="en-US" dirty="0" err="1"/>
              <a:t>envvars</a:t>
            </a:r>
            <a:r>
              <a:rPr lang="en-US" dirty="0"/>
              <a:t> or directly in apache2.conf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53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7DFD-A069-E8FB-CCC9-34AE84594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153"/>
            <a:ext cx="10515600" cy="1325563"/>
          </a:xfrm>
        </p:spPr>
        <p:txBody>
          <a:bodyPr/>
          <a:lstStyle/>
          <a:p>
            <a:r>
              <a:rPr lang="en-US" dirty="0"/>
              <a:t>More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059BC-76C8-B202-85B2-2667358D0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716"/>
            <a:ext cx="10515600" cy="5563456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/>
              <a:t>Next, error in loading the modules to run Apache</a:t>
            </a:r>
          </a:p>
          <a:p>
            <a:pPr lvl="1"/>
            <a:r>
              <a:rPr lang="en-US" sz="3300" dirty="0"/>
              <a:t>Adjust all the used modules directory to have /home/Febian/apache2/…</a:t>
            </a:r>
          </a:p>
          <a:p>
            <a:pPr lvl="1"/>
            <a:r>
              <a:rPr lang="en-US" sz="3300" dirty="0"/>
              <a:t>The required modules:</a:t>
            </a: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access_compat_module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mod_access_compat.so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alias_module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mod_alias.so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auth_basic_module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mod_auth_basic.so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authn_core_module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mod_authn_core.so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authn_file_module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mod_authn_file.so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authz_core_module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mod_authz_core.so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authz_host_module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mod_authz_host.so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authz_user_module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mod_authz_user.so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autoindex_module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mod_autoindex.so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deflate_module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mod_deflate.so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dir_module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mod_dir.so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env_module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mod_env.so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filter_module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mod_filter.so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mime_module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mod_mime.so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mpm_prefork_module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mod_mpm_prefork.so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negotiation_module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mod_negotiation.so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php_module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/lib/apache2/modules/libphp8.2.so</a:t>
            </a: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reqtimeout_module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mod_reqtimeout.so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setenvif_module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mod_setenvif.so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loaded module 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status_module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from /home/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febian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/apache2/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usr</a:t>
            </a:r>
            <a:r>
              <a:rPr lang="en-GB" sz="2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/lib/apache2/modules/</a:t>
            </a:r>
            <a:r>
              <a:rPr lang="en-GB" sz="2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mod_status.so</a:t>
            </a:r>
            <a:endParaRPr lang="en-GB" sz="2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06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954C-2279-CFEE-A49C-64288A0E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Apache Config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798DD-B0A3-E583-63FE-E15150242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592" y="1690688"/>
            <a:ext cx="10700208" cy="479199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Edit </a:t>
            </a:r>
            <a:r>
              <a:rPr lang="en-US" dirty="0" err="1"/>
              <a:t>apache</a:t>
            </a:r>
            <a:r>
              <a:rPr lang="en-US" dirty="0"/>
              <a:t>/sites-available/000-default.conf</a:t>
            </a:r>
          </a:p>
          <a:p>
            <a:pPr lvl="1"/>
            <a:r>
              <a:rPr lang="en-US" dirty="0"/>
              <a:t>To correspond to a certain directory within KRIA</a:t>
            </a:r>
          </a:p>
          <a:p>
            <a:r>
              <a:rPr lang="en-US" dirty="0"/>
              <a:t>Enabling the conf file</a:t>
            </a:r>
          </a:p>
          <a:p>
            <a:pPr lvl="1"/>
            <a:r>
              <a:rPr lang="en-US" dirty="0" err="1"/>
              <a:t>sudo</a:t>
            </a:r>
            <a:r>
              <a:rPr lang="en-US" dirty="0"/>
              <a:t> a2ensite </a:t>
            </a:r>
            <a:r>
              <a:rPr lang="en-US" dirty="0" err="1"/>
              <a:t>yoursite.conf</a:t>
            </a:r>
            <a:endParaRPr lang="en-US" dirty="0"/>
          </a:p>
          <a:p>
            <a:pPr lvl="1"/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systemctl</a:t>
            </a:r>
            <a:r>
              <a:rPr lang="en-US" dirty="0"/>
              <a:t> reload apache2</a:t>
            </a:r>
          </a:p>
          <a:p>
            <a:pPr lvl="1"/>
            <a:r>
              <a:rPr lang="en-US" dirty="0"/>
              <a:t>Error: </a:t>
            </a:r>
            <a:r>
              <a:rPr lang="en-GB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</a:t>
            </a:r>
            <a:r>
              <a:rPr lang="en-GB" dirty="0">
                <a:solidFill>
                  <a:srgbClr val="000000"/>
                </a:solidFill>
                <a:effectLst/>
              </a:rPr>
              <a:t>a2ensite: command not found</a:t>
            </a:r>
          </a:p>
          <a:p>
            <a:pPr lvl="1"/>
            <a:r>
              <a:rPr lang="en-US" dirty="0"/>
              <a:t>Error:  </a:t>
            </a:r>
            <a:r>
              <a:rPr lang="en-GB" dirty="0">
                <a:solidFill>
                  <a:srgbClr val="000000"/>
                </a:solidFill>
                <a:effectLst/>
              </a:rPr>
              <a:t>Failed to reload apache2.service: Unit apache2.service not found.</a:t>
            </a:r>
          </a:p>
          <a:p>
            <a:r>
              <a:rPr lang="en-GB" dirty="0">
                <a:solidFill>
                  <a:srgbClr val="000000"/>
                </a:solidFill>
              </a:rPr>
              <a:t>We can use,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Disable the old one: rm apache2/etc/apache2/sites-enabled/000-default.conf 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Enabled the new one (symbolic link): ln -s apache2/etc/apache2/sites-available/000-default.conf apache2/etc/apache2/sites-enabled/000-default.conf</a:t>
            </a:r>
          </a:p>
          <a:p>
            <a:pPr lvl="1"/>
            <a:endParaRPr lang="en-GB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76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598B9-F26F-3DC0-F5D8-8E0F70AE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FDBBB-F326-B954-B0C6-29A4AE11E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make_sock</a:t>
            </a:r>
            <a:r>
              <a:rPr lang="en-GB" dirty="0"/>
              <a:t>: could not bind to address 0.0.0.0:80</a:t>
            </a:r>
          </a:p>
          <a:p>
            <a:pPr lvl="1"/>
            <a:r>
              <a:rPr lang="en-GB" dirty="0"/>
              <a:t>Required </a:t>
            </a:r>
            <a:r>
              <a:rPr lang="en-GB" dirty="0" err="1"/>
              <a:t>sudo</a:t>
            </a:r>
            <a:r>
              <a:rPr lang="en-GB" dirty="0"/>
              <a:t> mode</a:t>
            </a:r>
          </a:p>
          <a:p>
            <a:pPr lvl="2"/>
            <a:r>
              <a:rPr lang="en-GB" dirty="0"/>
              <a:t>Change the </a:t>
            </a:r>
            <a:r>
              <a:rPr lang="en-GB" dirty="0" err="1"/>
              <a:t>ports.conf</a:t>
            </a:r>
            <a:r>
              <a:rPr lang="en-GB" dirty="0"/>
              <a:t> file to port 8080 instead</a:t>
            </a:r>
          </a:p>
          <a:p>
            <a:pPr lvl="2"/>
            <a:r>
              <a:rPr lang="en-GB" dirty="0"/>
              <a:t>Change the site-available/*.conf to &lt;</a:t>
            </a:r>
            <a:r>
              <a:rPr lang="en-GB" dirty="0" err="1"/>
              <a:t>VirtualHost</a:t>
            </a:r>
            <a:r>
              <a:rPr lang="en-GB" dirty="0"/>
              <a:t> *:8080</a:t>
            </a:r>
          </a:p>
          <a:p>
            <a:r>
              <a:rPr lang="en-GB" dirty="0"/>
              <a:t>Could not reliably determine the server's fully qualified domain name, using 127.0.1.1. Set the '</a:t>
            </a:r>
            <a:r>
              <a:rPr lang="en-GB" dirty="0" err="1"/>
              <a:t>ServerName</a:t>
            </a:r>
            <a:r>
              <a:rPr lang="en-GB" dirty="0"/>
              <a:t>' directive globally to suppress this message</a:t>
            </a:r>
          </a:p>
          <a:p>
            <a:pPr lvl="1"/>
            <a:r>
              <a:rPr lang="en-GB" dirty="0"/>
              <a:t>Set </a:t>
            </a:r>
            <a:r>
              <a:rPr lang="en-GB" dirty="0" err="1"/>
              <a:t>ServerName</a:t>
            </a:r>
            <a:r>
              <a:rPr lang="en-GB" dirty="0"/>
              <a:t> in apache2.conf file to 192.168.8.122</a:t>
            </a:r>
          </a:p>
          <a:p>
            <a:r>
              <a:rPr lang="en-GB" dirty="0"/>
              <a:t>At last, the Apache run</a:t>
            </a:r>
          </a:p>
          <a:p>
            <a:pPr lvl="1"/>
            <a:r>
              <a:rPr lang="en-GB" dirty="0"/>
              <a:t>But when run from the </a:t>
            </a:r>
            <a:r>
              <a:rPr lang="en-GB" dirty="0" err="1"/>
              <a:t>hostPC</a:t>
            </a:r>
            <a:r>
              <a:rPr lang="en-GB" dirty="0"/>
              <a:t>, error 403 Forbidden page comes.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35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3562</Words>
  <Application>Microsoft Macintosh PowerPoint</Application>
  <PresentationFormat>Widescreen</PresentationFormat>
  <Paragraphs>353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Inter Variable</vt:lpstr>
      <vt:lpstr>Menlo</vt:lpstr>
      <vt:lpstr>Office Theme</vt:lpstr>
      <vt:lpstr>KV260 Apache - webdisplay</vt:lpstr>
      <vt:lpstr>Preliminary Test</vt:lpstr>
      <vt:lpstr>Downloading apache</vt:lpstr>
      <vt:lpstr>SCP apache folder from Pi </vt:lpstr>
      <vt:lpstr>To run the application</vt:lpstr>
      <vt:lpstr>More errors</vt:lpstr>
      <vt:lpstr>More errors</vt:lpstr>
      <vt:lpstr>Apache Config files</vt:lpstr>
      <vt:lpstr>More errors</vt:lpstr>
      <vt:lpstr>Troubleshoot</vt:lpstr>
      <vt:lpstr>Troubleshoot</vt:lpstr>
      <vt:lpstr>Displaying dir in host PC web</vt:lpstr>
      <vt:lpstr>Syntax explanation</vt:lpstr>
      <vt:lpstr>Using Systemd</vt:lpstr>
      <vt:lpstr>More about systemd</vt:lpstr>
      <vt:lpstr>Taking DAQ with the GUI</vt:lpstr>
      <vt:lpstr>Http.server vs Apache</vt:lpstr>
      <vt:lpstr>Apache journey continues</vt:lpstr>
      <vt:lpstr>Configure Apache on Kria</vt:lpstr>
      <vt:lpstr>Looks nice!</vt:lpstr>
      <vt:lpstr>DAQ with DAQ_dual.html</vt:lpstr>
      <vt:lpstr>DAQ_dual.html troubleshoot</vt:lpstr>
      <vt:lpstr>DAQ_dual.html troubleshoot</vt:lpstr>
      <vt:lpstr>More about CHMOD and CHOWN</vt:lpstr>
      <vt:lpstr>DAQ_dual.html troubleshoot</vt:lpstr>
      <vt:lpstr>Troubleshoot </vt:lpstr>
      <vt:lpstr>Further Testing/Troubleshoot</vt:lpstr>
      <vt:lpstr>PS fresh install requirements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KV260 Apache - webdisplay</dc:title>
  <dc:creator>Febian Febian</dc:creator>
  <cp:lastModifiedBy>Febian Febian</cp:lastModifiedBy>
  <cp:revision>1</cp:revision>
  <dcterms:created xsi:type="dcterms:W3CDTF">2025-11-26T14:45:15Z</dcterms:created>
  <dcterms:modified xsi:type="dcterms:W3CDTF">2025-11-26T14:46:54Z</dcterms:modified>
</cp:coreProperties>
</file>