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4" r:id="rId9"/>
    <p:sldId id="263" r:id="rId10"/>
    <p:sldId id="270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51"/>
    <p:restoredTop sz="94674"/>
  </p:normalViewPr>
  <p:slideViewPr>
    <p:cSldViewPr snapToGrid="0">
      <p:cViewPr varScale="1">
        <p:scale>
          <a:sx n="124" d="100"/>
          <a:sy n="124" d="100"/>
        </p:scale>
        <p:origin x="7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9D9B5-B20C-FD04-C4B3-9840EEE9F7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C481AD-D094-CE58-4095-0281495F0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7A65FC-0A89-768D-661F-477DAB54A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A9ADB-B957-8344-8845-2B78C57233FE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DC387-AFE3-3A6D-221F-6632D1A81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DFBA60-57E2-94A4-2400-6EB3AA94F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1D3-1503-254B-9B47-41F49E2E8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14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A95F0-09B2-4E89-53D6-AA278AAB4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AC49B8-503A-31B4-492E-26A9F91CDC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3FFF7-9A9A-DDB1-ACC5-79F628814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A9ADB-B957-8344-8845-2B78C57233FE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E2B9C-0360-DD0C-2261-509BC64B3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2D2BF-79BD-0859-FCAC-886632613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1D3-1503-254B-9B47-41F49E2E8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06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0C4BD5-6183-2C90-FC7A-B334764AE5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186712-DDDF-18E0-4320-F095AA7746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9EC9F7-487B-FA05-F861-FCCB76BCE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A9ADB-B957-8344-8845-2B78C57233FE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8A53E-50B6-F104-2F15-8199761D8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1E527-9BB8-873B-ABD3-14B4C521C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1D3-1503-254B-9B47-41F49E2E8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753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EA981-C863-8088-CCE8-8B0C560C5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5EA3B-FD1B-58D1-9C61-899EAFEFF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9CBB0-035B-68E5-341A-90BAC8B55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A9ADB-B957-8344-8845-2B78C57233FE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42E7D-F0FE-036C-46C2-5477E65F1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B2E28-6DF7-885D-FE8F-2F5189F08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1D3-1503-254B-9B47-41F49E2E8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54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10B3E-DF26-AE1B-82F3-DB50FA0CC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959791-6D11-A8C4-3F77-565030B1F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567AEE-0CC5-D69A-7A02-F8A520A78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A9ADB-B957-8344-8845-2B78C57233FE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520D1-7692-1358-3688-99A141B0D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E48961-D2D3-12F5-E468-3980D747C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1D3-1503-254B-9B47-41F49E2E8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0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F8D52-C7F2-B645-2D7A-DE47A5AC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A1DDE-CC84-7B7A-9C66-95EDAD3E59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336356-D586-9E5C-2193-7207D342F0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A4AF6B-C5C8-6999-8BBA-53FD6C712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A9ADB-B957-8344-8845-2B78C57233FE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4CA667-C316-F427-3414-93CDB4367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3BF4F4-121A-8AF5-6009-73B47FABB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1D3-1503-254B-9B47-41F49E2E8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891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F1A8E-9C95-EABC-DA06-F4FC5555E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B4EFDC-8784-1EA4-19FC-FE765365F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4F55A8-88FE-6764-4E1F-E5A9BB152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FA5E33-C398-9085-0195-4024F6B602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3570EF-1CAD-D7CB-5CBE-DAF63A52D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91E795-D3B7-1FA4-A675-248F40D66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A9ADB-B957-8344-8845-2B78C57233FE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9EE640-55FF-9252-3840-7BFC76EA1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A6A74D-D310-9692-C275-85C623F5D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1D3-1503-254B-9B47-41F49E2E8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637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3DCEA-9D63-3384-FA2F-54503DA06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6ED807-F8C1-9D7D-6F6B-4BF1D7731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A9ADB-B957-8344-8845-2B78C57233FE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7FB384-48FB-CA3C-DD2B-75C61EBB2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E41517-8879-262A-502B-846A6F6A2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1D3-1503-254B-9B47-41F49E2E8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55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149838-E28F-0CBF-8699-E32ACD761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A9ADB-B957-8344-8845-2B78C57233FE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EFA057-57D5-662E-5FCD-65CF36C66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2B3E34-8805-615D-D5FD-D8C22B2EE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1D3-1503-254B-9B47-41F49E2E8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87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C7B2B-1A34-B590-E1D5-A04671772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42524-22FA-C3C2-DEC2-E49B28D03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92744E-15F3-CE13-3F36-E008001DE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9F63EC-430D-F9AC-7A14-DEDA032E2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A9ADB-B957-8344-8845-2B78C57233FE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FC8BA2-82D2-2BB4-95F4-E466ABB6A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148DB7-AC2F-BDA1-EB9F-3EE770F17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1D3-1503-254B-9B47-41F49E2E8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067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FB866-4270-40FB-43DB-590B2E26E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B344F9-BD27-8855-25EE-C63145D17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301A3C-6C5B-E75C-3BF2-F74DA99F07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10C496-87DA-69DB-D4CC-12256A569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A9ADB-B957-8344-8845-2B78C57233FE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7FDE4D-1170-AAAD-5036-3FE025E59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F332BD-DAE8-D3C0-78AB-DAF1BB40C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A1D3-1503-254B-9B47-41F49E2E8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27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25E3E4-E1E3-2704-3BBA-BEA967CA1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2D427D-B837-3241-4E2C-11D249B06A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8CD9BC-775A-4269-092F-4373904182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A9ADB-B957-8344-8845-2B78C57233FE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16EE3-408A-0A73-18F8-5793C2AB1D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BA6F0D-491D-4E19-3FBF-95F96F707B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4A1D3-1503-254B-9B47-41F49E2E8D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809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pentopas.readthedocs.io/en/latest/parameters/material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febian@pc188.hep.ucl.ac.uk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febian@plus1.hep.ucl.ac.u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E42DA-74EF-1630-E8F7-E8E300F412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Running simulation with Open </a:t>
            </a:r>
            <a:r>
              <a:rPr lang="en-US" dirty="0" err="1"/>
              <a:t>Topas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2D62C9-C80A-46D3-AA78-8CDDB2C463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10/11/2025</a:t>
            </a:r>
          </a:p>
          <a:p>
            <a:r>
              <a:rPr lang="en-US" dirty="0"/>
              <a:t>Guided by Joe Bateman</a:t>
            </a:r>
          </a:p>
          <a:p>
            <a:r>
              <a:rPr lang="en-US" dirty="0"/>
              <a:t>(for pristine Bragg Curve)</a:t>
            </a:r>
          </a:p>
        </p:txBody>
      </p:sp>
    </p:spTree>
    <p:extLst>
      <p:ext uri="{BB962C8B-B14F-4D97-AF65-F5344CB8AC3E}">
        <p14:creationId xmlns:p14="http://schemas.microsoft.com/office/powerpoint/2010/main" val="2511016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BDB6E-0BE5-367F-9600-C0077BDD0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Env setup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FE75E-1680-24EE-69A8-535371B1E7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solidFill>
                  <a:srgbClr val="000000"/>
                </a:solidFill>
                <a:effectLst/>
              </a:rPr>
              <a:t>cp /home/</a:t>
            </a:r>
            <a:r>
              <a:rPr lang="en-GB" dirty="0" err="1">
                <a:solidFill>
                  <a:srgbClr val="000000"/>
                </a:solidFill>
                <a:effectLst/>
              </a:rPr>
              <a:t>jbateman</a:t>
            </a:r>
            <a:r>
              <a:rPr lang="en-GB" dirty="0">
                <a:solidFill>
                  <a:srgbClr val="000000"/>
                </a:solidFill>
                <a:effectLst/>
              </a:rPr>
              <a:t>/simulations/pbt_cvmfs_setup_g4_10_6.sh </a:t>
            </a:r>
            <a:r>
              <a:rPr lang="en-GB" dirty="0">
                <a:effectLst/>
              </a:rPr>
              <a:t>/home/</a:t>
            </a:r>
            <a:r>
              <a:rPr lang="en-GB" dirty="0" err="1">
                <a:effectLst/>
              </a:rPr>
              <a:t>febian</a:t>
            </a:r>
            <a:r>
              <a:rPr lang="en-GB" dirty="0">
                <a:effectLst/>
              </a:rPr>
              <a:t>/geant4</a:t>
            </a:r>
          </a:p>
          <a:p>
            <a:r>
              <a:rPr lang="en-GB" dirty="0" err="1">
                <a:solidFill>
                  <a:srgbClr val="000000"/>
                </a:solidFill>
                <a:effectLst/>
              </a:rPr>
              <a:t>chmod</a:t>
            </a:r>
            <a:r>
              <a:rPr lang="en-GB" dirty="0">
                <a:solidFill>
                  <a:srgbClr val="000000"/>
                </a:solidFill>
                <a:effectLst/>
              </a:rPr>
              <a:t> +x pbt_cvmfs_setup_g4_10_6.sh</a:t>
            </a:r>
          </a:p>
          <a:p>
            <a:r>
              <a:rPr lang="en-GB" dirty="0">
                <a:effectLst/>
              </a:rPr>
              <a:t>source /</a:t>
            </a:r>
            <a:r>
              <a:rPr lang="en-GB" dirty="0" err="1">
                <a:effectLst/>
              </a:rPr>
              <a:t>unix</a:t>
            </a:r>
            <a:r>
              <a:rPr lang="en-GB" dirty="0">
                <a:effectLst/>
              </a:rPr>
              <a:t>/</a:t>
            </a:r>
            <a:r>
              <a:rPr lang="en-GB" dirty="0" err="1">
                <a:effectLst/>
              </a:rPr>
              <a:t>pbt</a:t>
            </a:r>
            <a:r>
              <a:rPr lang="en-GB" dirty="0">
                <a:effectLst/>
              </a:rPr>
              <a:t>/software/scripts/</a:t>
            </a:r>
            <a:r>
              <a:rPr lang="en-GB" dirty="0" err="1">
                <a:effectLst/>
              </a:rPr>
              <a:t>pbt.sh</a:t>
            </a:r>
            <a:r>
              <a:rPr lang="en-GB" dirty="0">
                <a:effectLst/>
              </a:rPr>
              <a:t> -g 9 -G 10.6</a:t>
            </a:r>
          </a:p>
          <a:p>
            <a:pPr lvl="1"/>
            <a:r>
              <a:rPr lang="en-GB" dirty="0"/>
              <a:t>(needed for the first time sourcing the environment)</a:t>
            </a:r>
            <a:endParaRPr lang="en-GB" dirty="0">
              <a:solidFill>
                <a:srgbClr val="000000"/>
              </a:solidFill>
              <a:effectLst/>
            </a:endParaRPr>
          </a:p>
          <a:p>
            <a:r>
              <a:rPr lang="en-GB" dirty="0">
                <a:solidFill>
                  <a:srgbClr val="000000"/>
                </a:solidFill>
                <a:effectLst/>
              </a:rPr>
              <a:t>./pbt_cvmfs_setup_g4_10_6.sh</a:t>
            </a:r>
          </a:p>
          <a:p>
            <a:endParaRPr lang="en-GB" dirty="0">
              <a:solidFill>
                <a:srgbClr val="000000"/>
              </a:solidFill>
            </a:endParaRPr>
          </a:p>
          <a:p>
            <a:r>
              <a:rPr lang="en-GB" dirty="0">
                <a:solidFill>
                  <a:srgbClr val="000000"/>
                </a:solidFill>
                <a:effectLst/>
              </a:rPr>
              <a:t>[quarc_g4_10_6]$ nano </a:t>
            </a:r>
            <a:r>
              <a:rPr lang="en-GB" dirty="0" err="1">
                <a:solidFill>
                  <a:srgbClr val="000000"/>
                </a:solidFill>
                <a:effectLst/>
              </a:rPr>
              <a:t>ProtonSimulation.cc</a:t>
            </a:r>
            <a:r>
              <a:rPr lang="en-GB" dirty="0">
                <a:solidFill>
                  <a:srgbClr val="000000"/>
                </a:solidFill>
                <a:effectLst/>
              </a:rPr>
              <a:t> </a:t>
            </a:r>
          </a:p>
          <a:p>
            <a:pPr lvl="1"/>
            <a:r>
              <a:rPr lang="en-GB" dirty="0">
                <a:solidFill>
                  <a:srgbClr val="000000"/>
                </a:solidFill>
                <a:effectLst/>
              </a:rPr>
              <a:t>Ensure that the G</a:t>
            </a:r>
            <a:r>
              <a:rPr lang="en-GB" dirty="0">
                <a:solidFill>
                  <a:srgbClr val="000000"/>
                </a:solidFill>
              </a:rPr>
              <a:t>4String </a:t>
            </a:r>
            <a:r>
              <a:rPr lang="en-GB" dirty="0" err="1">
                <a:solidFill>
                  <a:srgbClr val="000000"/>
                </a:solidFill>
              </a:rPr>
              <a:t>defaultmacro</a:t>
            </a:r>
            <a:r>
              <a:rPr lang="en-GB" dirty="0">
                <a:solidFill>
                  <a:srgbClr val="000000"/>
                </a:solidFill>
              </a:rPr>
              <a:t> pointing to the right </a:t>
            </a:r>
            <a:r>
              <a:rPr lang="en-GB" dirty="0" err="1">
                <a:solidFill>
                  <a:srgbClr val="000000"/>
                </a:solidFill>
              </a:rPr>
              <a:t>inter.mac</a:t>
            </a:r>
            <a:r>
              <a:rPr lang="en-GB" dirty="0">
                <a:solidFill>
                  <a:srgbClr val="000000"/>
                </a:solidFill>
              </a:rPr>
              <a:t> directory.</a:t>
            </a:r>
            <a:endParaRPr lang="en-GB" dirty="0">
              <a:solidFill>
                <a:srgbClr val="000000"/>
              </a:solidFill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209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CB8EC-5E2C-0F63-A712-650CBCB8A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Inter.mac</a:t>
            </a:r>
            <a:r>
              <a:rPr lang="en-US" dirty="0"/>
              <a:t>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37A2E-DB79-6AD6-B33A-66936FBE9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>
                <a:solidFill>
                  <a:srgbClr val="000000"/>
                </a:solidFill>
                <a:effectLst/>
              </a:rPr>
              <a:t>Adjustable parameter:</a:t>
            </a:r>
          </a:p>
          <a:p>
            <a:endParaRPr lang="en-GB" dirty="0">
              <a:solidFill>
                <a:srgbClr val="000000"/>
              </a:solidFill>
              <a:effectLst/>
            </a:endParaRPr>
          </a:p>
          <a:p>
            <a:pPr lvl="1"/>
            <a:r>
              <a:rPr lang="en-GB" dirty="0">
                <a:solidFill>
                  <a:srgbClr val="000000"/>
                </a:solidFill>
                <a:effectLst/>
              </a:rPr>
              <a:t>/control/alias </a:t>
            </a:r>
            <a:r>
              <a:rPr lang="en-GB" dirty="0" err="1">
                <a:solidFill>
                  <a:srgbClr val="000000"/>
                </a:solidFill>
                <a:effectLst/>
              </a:rPr>
              <a:t>nProtons</a:t>
            </a:r>
            <a:r>
              <a:rPr lang="en-GB" dirty="0">
                <a:solidFill>
                  <a:srgbClr val="000000"/>
                </a:solidFill>
                <a:effectLst/>
              </a:rPr>
              <a:t> 1000000</a:t>
            </a:r>
          </a:p>
          <a:p>
            <a:pPr lvl="1"/>
            <a:r>
              <a:rPr lang="en-GB" dirty="0">
                <a:solidFill>
                  <a:srgbClr val="000000"/>
                </a:solidFill>
                <a:effectLst/>
              </a:rPr>
              <a:t>/control/alias </a:t>
            </a:r>
            <a:r>
              <a:rPr lang="en-GB" dirty="0" err="1">
                <a:solidFill>
                  <a:srgbClr val="000000"/>
                </a:solidFill>
                <a:effectLst/>
              </a:rPr>
              <a:t>beamEnergy</a:t>
            </a:r>
            <a:r>
              <a:rPr lang="en-GB" dirty="0">
                <a:solidFill>
                  <a:srgbClr val="000000"/>
                </a:solidFill>
                <a:effectLst/>
              </a:rPr>
              <a:t> 90 #MeV, shoot-through energy at </a:t>
            </a:r>
            <a:r>
              <a:rPr lang="en-GB" dirty="0" err="1">
                <a:solidFill>
                  <a:srgbClr val="000000"/>
                </a:solidFill>
                <a:effectLst/>
              </a:rPr>
              <a:t>MedAustron</a:t>
            </a:r>
            <a:endParaRPr lang="en-GB" dirty="0">
              <a:solidFill>
                <a:srgbClr val="000000"/>
              </a:solidFill>
              <a:effectLst/>
            </a:endParaRPr>
          </a:p>
          <a:p>
            <a:pPr lvl="1"/>
            <a:r>
              <a:rPr lang="en-GB" dirty="0">
                <a:solidFill>
                  <a:srgbClr val="000000"/>
                </a:solidFill>
                <a:effectLst/>
              </a:rPr>
              <a:t>/control/alias </a:t>
            </a:r>
            <a:r>
              <a:rPr lang="en-GB" dirty="0" err="1">
                <a:solidFill>
                  <a:srgbClr val="000000"/>
                </a:solidFill>
                <a:effectLst/>
              </a:rPr>
              <a:t>beamEnergySigma</a:t>
            </a:r>
            <a:r>
              <a:rPr lang="en-GB" dirty="0">
                <a:solidFill>
                  <a:srgbClr val="000000"/>
                </a:solidFill>
                <a:effectLst/>
              </a:rPr>
              <a:t> 1.14 #MeV</a:t>
            </a:r>
          </a:p>
          <a:p>
            <a:pPr lvl="1"/>
            <a:r>
              <a:rPr lang="en-GB" dirty="0">
                <a:solidFill>
                  <a:srgbClr val="000000"/>
                </a:solidFill>
                <a:effectLst/>
              </a:rPr>
              <a:t>/control/alias </a:t>
            </a:r>
            <a:r>
              <a:rPr lang="en-GB" dirty="0" err="1">
                <a:solidFill>
                  <a:srgbClr val="000000"/>
                </a:solidFill>
                <a:effectLst/>
              </a:rPr>
              <a:t>beamSize</a:t>
            </a:r>
            <a:r>
              <a:rPr lang="en-GB" dirty="0">
                <a:solidFill>
                  <a:srgbClr val="000000"/>
                </a:solidFill>
                <a:effectLst/>
              </a:rPr>
              <a:t> 3.84 #mm sigma (FWHM/2.355)</a:t>
            </a:r>
          </a:p>
          <a:p>
            <a:pPr lvl="1"/>
            <a:r>
              <a:rPr lang="en-GB" dirty="0">
                <a:solidFill>
                  <a:srgbClr val="000000"/>
                </a:solidFill>
                <a:effectLst/>
              </a:rPr>
              <a:t>/control/alias </a:t>
            </a:r>
            <a:r>
              <a:rPr lang="en-GB" dirty="0" err="1">
                <a:solidFill>
                  <a:srgbClr val="000000"/>
                </a:solidFill>
                <a:effectLst/>
              </a:rPr>
              <a:t>stepMax</a:t>
            </a:r>
            <a:r>
              <a:rPr lang="en-GB" dirty="0">
                <a:solidFill>
                  <a:srgbClr val="000000"/>
                </a:solidFill>
                <a:effectLst/>
              </a:rPr>
              <a:t> 500 #mu</a:t>
            </a:r>
          </a:p>
          <a:p>
            <a:pPr lvl="1"/>
            <a:r>
              <a:rPr lang="en-GB" dirty="0">
                <a:solidFill>
                  <a:srgbClr val="000000"/>
                </a:solidFill>
                <a:effectLst/>
              </a:rPr>
              <a:t>/control/alias </a:t>
            </a:r>
            <a:r>
              <a:rPr lang="en-GB" dirty="0" err="1">
                <a:solidFill>
                  <a:srgbClr val="000000"/>
                </a:solidFill>
                <a:effectLst/>
              </a:rPr>
              <a:t>rangeCut</a:t>
            </a:r>
            <a:r>
              <a:rPr lang="en-GB" dirty="0">
                <a:solidFill>
                  <a:srgbClr val="000000"/>
                </a:solidFill>
                <a:effectLst/>
              </a:rPr>
              <a:t> 1000 #mu</a:t>
            </a:r>
          </a:p>
          <a:p>
            <a:pPr lvl="1"/>
            <a:r>
              <a:rPr lang="en-GB" dirty="0">
                <a:solidFill>
                  <a:srgbClr val="000000"/>
                </a:solidFill>
                <a:effectLst/>
              </a:rPr>
              <a:t>/control/alias </a:t>
            </a:r>
            <a:r>
              <a:rPr lang="en-GB" dirty="0" err="1">
                <a:solidFill>
                  <a:srgbClr val="000000"/>
                </a:solidFill>
                <a:effectLst/>
              </a:rPr>
              <a:t>beamAngle</a:t>
            </a:r>
            <a:r>
              <a:rPr lang="en-GB" dirty="0">
                <a:solidFill>
                  <a:srgbClr val="000000"/>
                </a:solidFill>
                <a:effectLst/>
              </a:rPr>
              <a:t> 0 # 0.0349 #0.0875 #is in units of tangents</a:t>
            </a:r>
          </a:p>
          <a:p>
            <a:pPr lvl="1"/>
            <a:br>
              <a:rPr lang="en-GB" dirty="0">
                <a:solidFill>
                  <a:srgbClr val="000000"/>
                </a:solidFill>
                <a:effectLst/>
              </a:rPr>
            </a:br>
            <a:endParaRPr lang="en-GB" dirty="0">
              <a:solidFill>
                <a:srgbClr val="000000"/>
              </a:solidFill>
              <a:effectLst/>
            </a:endParaRPr>
          </a:p>
          <a:p>
            <a:pPr lvl="1"/>
            <a:r>
              <a:rPr lang="en-GB" dirty="0">
                <a:solidFill>
                  <a:srgbClr val="000000"/>
                </a:solidFill>
                <a:effectLst/>
              </a:rPr>
              <a:t>#these geometry parameters are NOT updated in </a:t>
            </a:r>
            <a:r>
              <a:rPr lang="en-GB" dirty="0" err="1">
                <a:solidFill>
                  <a:srgbClr val="000000"/>
                </a:solidFill>
                <a:effectLst/>
              </a:rPr>
              <a:t>PTDetectorConstruction</a:t>
            </a:r>
            <a:r>
              <a:rPr lang="en-GB" dirty="0">
                <a:solidFill>
                  <a:srgbClr val="000000"/>
                </a:solidFill>
                <a:effectLst/>
              </a:rPr>
              <a:t>, but still need to be correct for output of data</a:t>
            </a:r>
          </a:p>
          <a:p>
            <a:pPr lvl="1"/>
            <a:r>
              <a:rPr lang="en-GB" dirty="0">
                <a:solidFill>
                  <a:srgbClr val="000000"/>
                </a:solidFill>
                <a:effectLst/>
              </a:rPr>
              <a:t>/control/alias </a:t>
            </a:r>
            <a:r>
              <a:rPr lang="en-GB" dirty="0" err="1">
                <a:solidFill>
                  <a:srgbClr val="000000"/>
                </a:solidFill>
                <a:effectLst/>
              </a:rPr>
              <a:t>nLayer</a:t>
            </a:r>
            <a:r>
              <a:rPr lang="en-GB" dirty="0">
                <a:solidFill>
                  <a:srgbClr val="000000"/>
                </a:solidFill>
                <a:effectLst/>
              </a:rPr>
              <a:t> 200 # this and below number don't set the parameters in </a:t>
            </a:r>
            <a:r>
              <a:rPr lang="en-GB" dirty="0" err="1">
                <a:solidFill>
                  <a:srgbClr val="000000"/>
                </a:solidFill>
                <a:effectLst/>
              </a:rPr>
              <a:t>PTDetectorConstruction</a:t>
            </a:r>
            <a:endParaRPr lang="en-GB" dirty="0">
              <a:solidFill>
                <a:srgbClr val="000000"/>
              </a:solidFill>
              <a:effectLst/>
            </a:endParaRPr>
          </a:p>
          <a:p>
            <a:pPr lvl="1"/>
            <a:r>
              <a:rPr lang="en-GB" dirty="0">
                <a:solidFill>
                  <a:srgbClr val="000000"/>
                </a:solidFill>
                <a:effectLst/>
              </a:rPr>
              <a:t>/control/alias </a:t>
            </a:r>
            <a:r>
              <a:rPr lang="en-GB" dirty="0" err="1">
                <a:solidFill>
                  <a:srgbClr val="000000"/>
                </a:solidFill>
                <a:effectLst/>
              </a:rPr>
              <a:t>zLayer</a:t>
            </a:r>
            <a:r>
              <a:rPr lang="en-GB" dirty="0">
                <a:solidFill>
                  <a:srgbClr val="000000"/>
                </a:solidFill>
                <a:effectLst/>
              </a:rPr>
              <a:t> 3 #3 #mm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0882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AC8D4-7F17-5EC0-3751-D09EFEA9D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2935B-06E2-7E48-EE61-AE98C42F4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Updating the</a:t>
            </a:r>
          </a:p>
          <a:p>
            <a:pPr lvl="1"/>
            <a:r>
              <a:rPr lang="en-GB" dirty="0">
                <a:solidFill>
                  <a:srgbClr val="000000"/>
                </a:solidFill>
                <a:effectLst/>
              </a:rPr>
              <a:t>/control/alias </a:t>
            </a:r>
            <a:r>
              <a:rPr lang="en-GB" dirty="0" err="1">
                <a:solidFill>
                  <a:srgbClr val="000000"/>
                </a:solidFill>
                <a:effectLst/>
              </a:rPr>
              <a:t>nLayer</a:t>
            </a:r>
            <a:r>
              <a:rPr lang="en-GB" dirty="0">
                <a:solidFill>
                  <a:srgbClr val="000000"/>
                </a:solidFill>
                <a:effectLst/>
              </a:rPr>
              <a:t> 200 # this and below number don't set the parameters in </a:t>
            </a:r>
            <a:r>
              <a:rPr lang="en-GB" dirty="0" err="1">
                <a:solidFill>
                  <a:srgbClr val="000000"/>
                </a:solidFill>
                <a:effectLst/>
              </a:rPr>
              <a:t>PTDetectorConstruction</a:t>
            </a:r>
            <a:endParaRPr lang="en-GB" dirty="0">
              <a:solidFill>
                <a:srgbClr val="000000"/>
              </a:solidFill>
              <a:effectLst/>
            </a:endParaRPr>
          </a:p>
          <a:p>
            <a:pPr lvl="1"/>
            <a:r>
              <a:rPr lang="en-GB" dirty="0">
                <a:solidFill>
                  <a:srgbClr val="000000"/>
                </a:solidFill>
                <a:effectLst/>
              </a:rPr>
              <a:t>/control/alias </a:t>
            </a:r>
            <a:r>
              <a:rPr lang="en-GB" dirty="0" err="1">
                <a:solidFill>
                  <a:srgbClr val="000000"/>
                </a:solidFill>
                <a:effectLst/>
              </a:rPr>
              <a:t>zLayer</a:t>
            </a:r>
            <a:r>
              <a:rPr lang="en-GB" dirty="0">
                <a:solidFill>
                  <a:srgbClr val="000000"/>
                </a:solidFill>
                <a:effectLst/>
              </a:rPr>
              <a:t> 3 #3 #mm</a:t>
            </a:r>
          </a:p>
          <a:p>
            <a:r>
              <a:rPr lang="en-GB" dirty="0">
                <a:solidFill>
                  <a:srgbClr val="000000"/>
                </a:solidFill>
                <a:effectLst/>
              </a:rPr>
              <a:t>Required further update in </a:t>
            </a:r>
            <a:r>
              <a:rPr lang="en-GB" dirty="0" err="1">
                <a:solidFill>
                  <a:srgbClr val="000000"/>
                </a:solidFill>
                <a:effectLst/>
              </a:rPr>
              <a:t>PTDetectorConstruction.cc</a:t>
            </a:r>
            <a:r>
              <a:rPr lang="en-GB" dirty="0">
                <a:solidFill>
                  <a:srgbClr val="000000"/>
                </a:solidFill>
                <a:effectLst/>
              </a:rPr>
              <a:t> file under </a:t>
            </a:r>
            <a:r>
              <a:rPr lang="en-GB" dirty="0" err="1">
                <a:solidFill>
                  <a:srgbClr val="000000"/>
                </a:solidFill>
                <a:effectLst/>
              </a:rPr>
              <a:t>src</a:t>
            </a:r>
            <a:r>
              <a:rPr lang="en-GB" dirty="0">
                <a:solidFill>
                  <a:srgbClr val="000000"/>
                </a:solidFill>
                <a:effectLst/>
              </a:rPr>
              <a:t> folder</a:t>
            </a:r>
          </a:p>
          <a:p>
            <a:pPr lvl="1"/>
            <a:r>
              <a:rPr lang="en-GB" dirty="0">
                <a:solidFill>
                  <a:srgbClr val="000000"/>
                </a:solidFill>
              </a:rPr>
              <a:t>Line 69, </a:t>
            </a:r>
            <a:r>
              <a:rPr lang="en-GB" dirty="0" err="1">
                <a:solidFill>
                  <a:srgbClr val="000000"/>
                </a:solidFill>
              </a:rPr>
              <a:t>scintZPlate</a:t>
            </a:r>
            <a:r>
              <a:rPr lang="en-GB" dirty="0">
                <a:solidFill>
                  <a:srgbClr val="000000"/>
                </a:solidFill>
              </a:rPr>
              <a:t> (3)*CLHEP</a:t>
            </a:r>
          </a:p>
          <a:p>
            <a:pPr lvl="1"/>
            <a:r>
              <a:rPr lang="en-GB" dirty="0">
                <a:solidFill>
                  <a:srgbClr val="000000"/>
                </a:solidFill>
                <a:effectLst/>
              </a:rPr>
              <a:t>Line 71, </a:t>
            </a:r>
            <a:r>
              <a:rPr lang="en-GB" dirty="0" err="1">
                <a:solidFill>
                  <a:srgbClr val="000000"/>
                </a:solidFill>
              </a:rPr>
              <a:t>nScint</a:t>
            </a:r>
            <a:r>
              <a:rPr lang="en-GB" dirty="0">
                <a:solidFill>
                  <a:srgbClr val="000000"/>
                </a:solidFill>
              </a:rPr>
              <a:t> = (200) </a:t>
            </a:r>
          </a:p>
          <a:p>
            <a:pPr lvl="2"/>
            <a:r>
              <a:rPr lang="en-GB" dirty="0">
                <a:solidFill>
                  <a:srgbClr val="000000"/>
                </a:solidFill>
              </a:rPr>
              <a:t>Match the number within the bracket with the one in </a:t>
            </a:r>
            <a:r>
              <a:rPr lang="en-GB" dirty="0" err="1">
                <a:solidFill>
                  <a:srgbClr val="000000"/>
                </a:solidFill>
              </a:rPr>
              <a:t>inter.mac</a:t>
            </a:r>
            <a:endParaRPr lang="en-GB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endParaRPr lang="en-GB" dirty="0">
              <a:solidFill>
                <a:srgbClr val="000000"/>
              </a:solidFill>
              <a:effectLst/>
            </a:endParaRPr>
          </a:p>
          <a:p>
            <a:endParaRPr lang="en-GB" dirty="0">
              <a:solidFill>
                <a:srgbClr val="000000"/>
              </a:solidFill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19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76D8F-922D-F0AA-6036-ED11317C0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the simulation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50511-D8C6-E4F2-9C89-286A10E9B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effectLst/>
                <a:latin typeface="Helvetica Neue" panose="02000503000000020004" pitchFamily="2" charset="0"/>
              </a:rPr>
              <a:t>source 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unix</a:t>
            </a:r>
            <a:r>
              <a:rPr lang="en-GB" dirty="0">
                <a:effectLst/>
                <a:latin typeface="Helvetica Neue" panose="02000503000000020004" pitchFamily="2" charset="0"/>
              </a:rPr>
              <a:t>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pbt</a:t>
            </a:r>
            <a:r>
              <a:rPr lang="en-GB" dirty="0">
                <a:effectLst/>
                <a:latin typeface="Helvetica Neue" panose="02000503000000020004" pitchFamily="2" charset="0"/>
              </a:rPr>
              <a:t>/software/scripts/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pbt.sh</a:t>
            </a:r>
            <a:r>
              <a:rPr lang="en-GB" dirty="0">
                <a:effectLst/>
                <a:latin typeface="Helvetica Neue" panose="02000503000000020004" pitchFamily="2" charset="0"/>
              </a:rPr>
              <a:t> -g 9 -G 10.6</a:t>
            </a:r>
          </a:p>
          <a:p>
            <a:pPr lvl="1"/>
            <a:r>
              <a:rPr lang="en-GB" dirty="0">
                <a:latin typeface="Helvetica Neue" panose="02000503000000020004" pitchFamily="2" charset="0"/>
              </a:rPr>
              <a:t>(needed for the first time sourcing the environment)</a:t>
            </a:r>
            <a:endParaRPr lang="en-GB" dirty="0">
              <a:effectLst/>
              <a:latin typeface="Helvetica Neue" panose="02000503000000020004" pitchFamily="2" charset="0"/>
            </a:endParaRPr>
          </a:p>
          <a:p>
            <a:r>
              <a:rPr lang="en-GB" dirty="0">
                <a:latin typeface="Helvetica Neue" panose="02000503000000020004" pitchFamily="2" charset="0"/>
              </a:rPr>
              <a:t>cd to build folder and run</a:t>
            </a:r>
            <a:endParaRPr lang="en-GB" dirty="0">
              <a:effectLst/>
              <a:latin typeface="Helvetica Neue" panose="02000503000000020004" pitchFamily="2" charset="0"/>
            </a:endParaRPr>
          </a:p>
          <a:p>
            <a:pPr lvl="1"/>
            <a:r>
              <a:rPr lang="en-GB" dirty="0" err="1">
                <a:effectLst/>
                <a:latin typeface="Helvetica Neue" panose="02000503000000020004" pitchFamily="2" charset="0"/>
              </a:rPr>
              <a:t>cmake</a:t>
            </a:r>
            <a:r>
              <a:rPr lang="en-GB" dirty="0">
                <a:effectLst/>
                <a:latin typeface="Helvetica Neue" panose="02000503000000020004" pitchFamily="2" charset="0"/>
              </a:rPr>
              <a:t> -DCMAKE_CXX_STANDARD=17 -DCMAKE_BUILD_TYPE=Release -DGEANT4_USE_QT=ON -DGeant4_DIR=/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cvmfs</a:t>
            </a:r>
            <a:r>
              <a:rPr lang="en-GB" dirty="0">
                <a:effectLst/>
                <a:latin typeface="Helvetica Neue" panose="02000503000000020004" pitchFamily="2" charset="0"/>
              </a:rPr>
              <a:t>/geant4.cern.ch/geant4/10.6/x86_64-centos7-gcc9-optdeb-MT /home/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febian</a:t>
            </a:r>
            <a:r>
              <a:rPr lang="en-GB" dirty="0">
                <a:effectLst/>
                <a:latin typeface="Helvetica Neue" panose="02000503000000020004" pitchFamily="2" charset="0"/>
              </a:rPr>
              <a:t>/geant4/quarc_g4_10_6</a:t>
            </a:r>
          </a:p>
          <a:p>
            <a:pPr lvl="1"/>
            <a:r>
              <a:rPr lang="en-GB" dirty="0">
                <a:latin typeface="Helvetica Neue" panose="02000503000000020004" pitchFamily="2" charset="0"/>
              </a:rPr>
              <a:t>Make </a:t>
            </a:r>
          </a:p>
          <a:p>
            <a:pPr lvl="1"/>
            <a:r>
              <a:rPr lang="en-GB" dirty="0">
                <a:effectLst/>
                <a:latin typeface="Helvetica Neue" panose="02000503000000020004" pitchFamily="2" charset="0"/>
              </a:rPr>
              <a:t>To quick test its running</a:t>
            </a:r>
          </a:p>
          <a:p>
            <a:pPr lvl="2"/>
            <a:r>
              <a:rPr lang="en-GB" dirty="0">
                <a:latin typeface="Helvetica Neue" panose="02000503000000020004" pitchFamily="2" charset="0"/>
              </a:rPr>
              <a:t>Edit the </a:t>
            </a:r>
            <a:r>
              <a:rPr lang="en-GB" dirty="0" err="1">
                <a:latin typeface="Helvetica Neue" panose="02000503000000020004" pitchFamily="2" charset="0"/>
              </a:rPr>
              <a:t>inter.mac</a:t>
            </a:r>
            <a:r>
              <a:rPr lang="en-GB" dirty="0">
                <a:latin typeface="Helvetica Neue" panose="02000503000000020004" pitchFamily="2" charset="0"/>
              </a:rPr>
              <a:t>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nProtons</a:t>
            </a:r>
            <a:r>
              <a:rPr lang="en-GB" dirty="0">
                <a:effectLst/>
                <a:latin typeface="Helvetica Neue" panose="02000503000000020004" pitchFamily="2" charset="0"/>
              </a:rPr>
              <a:t> to100</a:t>
            </a:r>
          </a:p>
          <a:p>
            <a:pPr lvl="2"/>
            <a:r>
              <a:rPr lang="en-GB" dirty="0">
                <a:effectLst/>
                <a:latin typeface="Helvetica Neue" panose="02000503000000020004" pitchFamily="2" charset="0"/>
              </a:rPr>
              <a:t>./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ProtonSimulation</a:t>
            </a:r>
            <a:endParaRPr lang="en-GB" dirty="0">
              <a:effectLst/>
              <a:latin typeface="Helvetica Neue" panose="02000503000000020004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038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C6282-C9F1-ECD1-411E-469908C01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59257-C3D2-6F25-CD06-D2F3248CEB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Under the output folder</a:t>
            </a:r>
          </a:p>
          <a:p>
            <a:r>
              <a:rPr lang="en-GB" dirty="0">
                <a:effectLst/>
                <a:latin typeface="Helvetica Neue" panose="02000503000000020004" pitchFamily="2" charset="0"/>
              </a:rPr>
              <a:t>EdepAccurate_150MeV_200x3_500mustep_100p_refl.out </a:t>
            </a:r>
          </a:p>
          <a:p>
            <a:pPr lvl="1"/>
            <a:r>
              <a:rPr lang="en-GB" dirty="0">
                <a:effectLst/>
                <a:latin typeface="Helvetica Neue" panose="02000503000000020004" pitchFamily="2" charset="0"/>
              </a:rPr>
              <a:t>energy deposition within the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quarch</a:t>
            </a:r>
            <a:r>
              <a:rPr lang="en-GB" dirty="0">
                <a:effectLst/>
                <a:latin typeface="Helvetica Neue" panose="02000503000000020004" pitchFamily="2" charset="0"/>
              </a:rPr>
              <a:t> at 500µm steps</a:t>
            </a:r>
          </a:p>
          <a:p>
            <a:pPr lvl="1"/>
            <a:endParaRPr lang="en-GB" dirty="0">
              <a:effectLst/>
              <a:latin typeface="Helvetica Neue" panose="02000503000000020004" pitchFamily="2" charset="0"/>
            </a:endParaRPr>
          </a:p>
          <a:p>
            <a:r>
              <a:rPr lang="en-GB" dirty="0">
                <a:effectLst/>
                <a:latin typeface="Helvetica Neue" panose="02000503000000020004" pitchFamily="2" charset="0"/>
              </a:rPr>
              <a:t>LeftSideScorer_150MeV_200x3_500mustep_100p_refl.out  </a:t>
            </a:r>
          </a:p>
          <a:p>
            <a:r>
              <a:rPr lang="en-GB" dirty="0">
                <a:effectLst/>
                <a:latin typeface="Helvetica Neue" panose="02000503000000020004" pitchFamily="2" charset="0"/>
              </a:rPr>
              <a:t>RightSideScorer_150MeV_200x3_500mustep_100p_refl.out </a:t>
            </a:r>
          </a:p>
          <a:p>
            <a:pPr lvl="1"/>
            <a:r>
              <a:rPr lang="en-GB" dirty="0">
                <a:effectLst/>
                <a:latin typeface="Helvetica Neue" panose="02000503000000020004" pitchFamily="2" charset="0"/>
              </a:rPr>
              <a:t>photodiode areas but need really big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nproton</a:t>
            </a:r>
            <a:endParaRPr lang="en-GB" dirty="0">
              <a:effectLst/>
              <a:latin typeface="Helvetica Neue" panose="02000503000000020004" pitchFamily="2" charset="0"/>
            </a:endParaRPr>
          </a:p>
          <a:p>
            <a:pPr marL="0" indent="0">
              <a:buNone/>
            </a:pPr>
            <a:endParaRPr lang="en-GB" dirty="0">
              <a:effectLst/>
              <a:latin typeface="Helvetica Neue" panose="02000503000000020004" pitchFamily="2" charset="0"/>
            </a:endParaRPr>
          </a:p>
          <a:p>
            <a:r>
              <a:rPr lang="en-GB" dirty="0">
                <a:effectLst/>
                <a:latin typeface="Helvetica Neue" panose="02000503000000020004" pitchFamily="2" charset="0"/>
              </a:rPr>
              <a:t>NPhoton_150MeV_200x3_500mustep_100p_refl.out</a:t>
            </a:r>
          </a:p>
          <a:p>
            <a:pPr lvl="1"/>
            <a:r>
              <a:rPr lang="en-GB" dirty="0">
                <a:effectLst/>
                <a:latin typeface="Helvetica Neue" panose="02000503000000020004" pitchFamily="2" charset="0"/>
              </a:rPr>
              <a:t> light generated at each sheet (This is one we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prolly</a:t>
            </a:r>
            <a:r>
              <a:rPr lang="en-GB" dirty="0">
                <a:effectLst/>
                <a:latin typeface="Helvetica Neue" panose="02000503000000020004" pitchFamily="2" charset="0"/>
              </a:rPr>
              <a:t> need to use, the results is quenched)</a:t>
            </a:r>
            <a:br>
              <a:rPr lang="en-GB" dirty="0">
                <a:effectLst/>
                <a:latin typeface="Helvetica Neue" panose="02000503000000020004" pitchFamily="2" charset="0"/>
              </a:rPr>
            </a:br>
            <a:endParaRPr lang="en-GB" dirty="0">
              <a:effectLst/>
              <a:latin typeface="Helvetica Neue" panose="02000503000000020004" pitchFamily="2" charset="0"/>
            </a:endParaRPr>
          </a:p>
          <a:p>
            <a:r>
              <a:rPr lang="en-GB" dirty="0">
                <a:effectLst/>
                <a:latin typeface="Helvetica Neue" panose="02000503000000020004" pitchFamily="2" charset="0"/>
              </a:rPr>
              <a:t>NPhotonLeft_150MeV_200x3_500mustep_100p_refl.out</a:t>
            </a:r>
          </a:p>
          <a:p>
            <a:r>
              <a:rPr lang="en-GB" dirty="0">
                <a:effectLst/>
                <a:latin typeface="Helvetica Neue" panose="02000503000000020004" pitchFamily="2" charset="0"/>
              </a:rPr>
              <a:t>NPhotonRight_150MeV_200x3_500mustep_100p_refl.out</a:t>
            </a:r>
          </a:p>
          <a:p>
            <a:pPr lvl="1"/>
            <a:r>
              <a:rPr lang="en-GB" dirty="0">
                <a:effectLst/>
                <a:latin typeface="Helvetica Neue" panose="02000503000000020004" pitchFamily="2" charset="0"/>
              </a:rPr>
              <a:t>The photons that reaches the left or right side of the scintillator sheet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213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8C71E-399B-3F1F-E791-0ACCE53F2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Submit the job to the cluster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25267-56D9-B9C1-7052-B2DB7E84F1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cd build</a:t>
            </a:r>
          </a:p>
          <a:p>
            <a:r>
              <a:rPr lang="en-US" dirty="0"/>
              <a:t>edit run_g4sim_1.sh</a:t>
            </a:r>
          </a:p>
          <a:p>
            <a:pPr lvl="1"/>
            <a:r>
              <a:rPr lang="en-US" dirty="0"/>
              <a:t>Make sure they are right directory</a:t>
            </a:r>
          </a:p>
          <a:p>
            <a:pPr lvl="2"/>
            <a:r>
              <a:rPr lang="en-GB" sz="1400" dirty="0">
                <a:solidFill>
                  <a:srgbClr val="000000"/>
                </a:solidFill>
                <a:effectLst/>
              </a:rPr>
              <a:t># Set up the environment</a:t>
            </a:r>
          </a:p>
          <a:p>
            <a:pPr lvl="2"/>
            <a:r>
              <a:rPr lang="en-GB" sz="1400" dirty="0">
                <a:solidFill>
                  <a:srgbClr val="000000"/>
                </a:solidFill>
                <a:effectLst/>
              </a:rPr>
              <a:t>source /home/</a:t>
            </a:r>
            <a:r>
              <a:rPr lang="en-GB" sz="1400" dirty="0" err="1">
                <a:solidFill>
                  <a:srgbClr val="000000"/>
                </a:solidFill>
                <a:effectLst/>
              </a:rPr>
              <a:t>febian</a:t>
            </a:r>
            <a:r>
              <a:rPr lang="en-GB" sz="1400" dirty="0">
                <a:solidFill>
                  <a:srgbClr val="000000"/>
                </a:solidFill>
                <a:effectLst/>
              </a:rPr>
              <a:t>/geant4/pbt_cvmfs_setup_g4_10_6.sh</a:t>
            </a:r>
          </a:p>
          <a:p>
            <a:pPr marL="914400" lvl="2" indent="0">
              <a:buNone/>
            </a:pPr>
            <a:endParaRPr lang="en-GB" sz="1400" dirty="0">
              <a:solidFill>
                <a:srgbClr val="000000"/>
              </a:solidFill>
              <a:effectLst/>
            </a:endParaRPr>
          </a:p>
          <a:p>
            <a:pPr lvl="2"/>
            <a:r>
              <a:rPr lang="en-GB" sz="1400" dirty="0">
                <a:solidFill>
                  <a:srgbClr val="000000"/>
                </a:solidFill>
                <a:effectLst/>
              </a:rPr>
              <a:t># Change to the simulation directory</a:t>
            </a:r>
          </a:p>
          <a:p>
            <a:pPr lvl="2"/>
            <a:r>
              <a:rPr lang="en-GB" sz="1400" dirty="0">
                <a:solidFill>
                  <a:srgbClr val="000000"/>
                </a:solidFill>
                <a:effectLst/>
              </a:rPr>
              <a:t>cd /home/</a:t>
            </a:r>
            <a:r>
              <a:rPr lang="en-GB" sz="1400" dirty="0" err="1">
                <a:solidFill>
                  <a:srgbClr val="000000"/>
                </a:solidFill>
                <a:effectLst/>
              </a:rPr>
              <a:t>febian</a:t>
            </a:r>
            <a:r>
              <a:rPr lang="en-GB" sz="1400" dirty="0">
                <a:solidFill>
                  <a:srgbClr val="000000"/>
                </a:solidFill>
                <a:effectLst/>
              </a:rPr>
              <a:t>/geant4/quarc_g4_10_6/build</a:t>
            </a:r>
          </a:p>
          <a:p>
            <a:r>
              <a:rPr lang="en-GB" dirty="0" err="1">
                <a:effectLst/>
              </a:rPr>
              <a:t>qsub</a:t>
            </a:r>
            <a:r>
              <a:rPr lang="en-GB" dirty="0">
                <a:effectLst/>
              </a:rPr>
              <a:t> -q medium </a:t>
            </a:r>
            <a:r>
              <a:rPr lang="en-US" dirty="0"/>
              <a:t>run_g4sim_1.sh</a:t>
            </a:r>
            <a:endParaRPr lang="en-GB" dirty="0">
              <a:effectLst/>
            </a:endParaRPr>
          </a:p>
          <a:p>
            <a:endParaRPr lang="en-GB" sz="2200" dirty="0">
              <a:solidFill>
                <a:srgbClr val="000000"/>
              </a:solidFill>
              <a:effectLst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05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0269E-E70B-E7A3-B435-5A6B5A650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</a:t>
            </a:r>
            <a:r>
              <a:rPr lang="en-US" dirty="0" err="1"/>
              <a:t>Topas</a:t>
            </a:r>
            <a:r>
              <a:rPr lang="en-US" dirty="0"/>
              <a:t> Documentation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461F2-9E83-591A-E1FF-54D8B943F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effectLst/>
                <a:latin typeface="Helvetica Neue" panose="02000503000000020004" pitchFamily="2" charset="0"/>
                <a:hlinkClick r:id="rId2"/>
              </a:rPr>
              <a:t>https://opentopas.readthedocs.io/en/latest/parameters/material.html</a:t>
            </a:r>
            <a:endParaRPr lang="en-GB" dirty="0">
              <a:effectLst/>
              <a:latin typeface="Helvetica Neue" panose="02000503000000020004" pitchFamily="2" charset="0"/>
            </a:endParaRPr>
          </a:p>
          <a:p>
            <a:r>
              <a:rPr lang="en-US" dirty="0"/>
              <a:t>Some important ones are under materials, scoring, particle sources</a:t>
            </a:r>
          </a:p>
        </p:txBody>
      </p:sp>
    </p:spTree>
    <p:extLst>
      <p:ext uri="{BB962C8B-B14F-4D97-AF65-F5344CB8AC3E}">
        <p14:creationId xmlns:p14="http://schemas.microsoft.com/office/powerpoint/2010/main" val="2341775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04DD1-C5B8-F0EF-75B7-B1DFBFC98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/>
              <a:t>Needed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BF025-CAEC-2B1C-FDC0-105C37B77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5028"/>
            <a:ext cx="10515600" cy="5589134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Runxx.txt</a:t>
            </a:r>
            <a:endParaRPr lang="en-US" dirty="0"/>
          </a:p>
          <a:p>
            <a:pPr lvl="1"/>
            <a:r>
              <a:rPr lang="en-US" dirty="0"/>
              <a:t>Acts like the initial configuration of the world (defining geometrics)</a:t>
            </a:r>
          </a:p>
          <a:p>
            <a:pPr lvl="2"/>
            <a:endParaRPr lang="en-GB" dirty="0">
              <a:effectLst/>
            </a:endParaRPr>
          </a:p>
          <a:p>
            <a:pPr marL="1657350" lvl="3" indent="-285750"/>
            <a:r>
              <a:rPr lang="en-GB" dirty="0" err="1">
                <a:effectLst/>
                <a:latin typeface="Helvetica Neue" panose="02000503000000020004" pitchFamily="2" charset="0"/>
              </a:rPr>
              <a:t>s:Ge</a:t>
            </a:r>
            <a:r>
              <a:rPr lang="en-GB" dirty="0">
                <a:effectLst/>
                <a:latin typeface="Helvetica Neue" panose="02000503000000020004" pitchFamily="2" charset="0"/>
              </a:rPr>
              <a:t>/phantom/Material     = "G4_WATER" - indicate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watertank</a:t>
            </a:r>
            <a:r>
              <a:rPr lang="en-GB" dirty="0">
                <a:effectLst/>
                <a:latin typeface="Helvetica Neue" panose="02000503000000020004" pitchFamily="2" charset="0"/>
              </a:rPr>
              <a:t> standardized to water anyway.</a:t>
            </a:r>
          </a:p>
          <a:p>
            <a:pPr marL="1657350" lvl="3" indent="-285750"/>
            <a:r>
              <a:rPr lang="en-GB" dirty="0" err="1">
                <a:effectLst/>
                <a:latin typeface="Helvetica Neue" panose="02000503000000020004" pitchFamily="2" charset="0"/>
              </a:rPr>
              <a:t>s:Ge</a:t>
            </a:r>
            <a:r>
              <a:rPr lang="en-GB" dirty="0">
                <a:effectLst/>
                <a:latin typeface="Helvetica Neue" panose="02000503000000020004" pitchFamily="2" charset="0"/>
              </a:rPr>
              <a:t>/phantom/Parent   = "World"</a:t>
            </a:r>
          </a:p>
          <a:p>
            <a:pPr lvl="4"/>
            <a:r>
              <a:rPr lang="en-GB" dirty="0">
                <a:effectLst/>
                <a:latin typeface="Helvetica Neue" panose="02000503000000020004" pitchFamily="2" charset="0"/>
              </a:rPr>
              <a:t>defaulted to box of 10mx10mx10m</a:t>
            </a:r>
          </a:p>
          <a:p>
            <a:pPr lvl="4"/>
            <a:r>
              <a:rPr lang="en-GB" dirty="0">
                <a:effectLst/>
                <a:latin typeface="Helvetica Neue" panose="02000503000000020004" pitchFamily="2" charset="0"/>
              </a:rPr>
              <a:t>beam comes at +5m side</a:t>
            </a:r>
          </a:p>
          <a:p>
            <a:pPr marL="1657350" lvl="3" indent="-285750"/>
            <a:r>
              <a:rPr lang="en-GB" dirty="0" err="1">
                <a:effectLst/>
                <a:latin typeface="Helvetica Neue" panose="02000503000000020004" pitchFamily="2" charset="0"/>
              </a:rPr>
              <a:t>s:Ge</a:t>
            </a:r>
            <a:r>
              <a:rPr lang="en-GB" dirty="0">
                <a:effectLst/>
                <a:latin typeface="Helvetica Neue" panose="02000503000000020004" pitchFamily="2" charset="0"/>
              </a:rPr>
              <a:t>/phantom/Type         = "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TsBox</a:t>
            </a:r>
            <a:r>
              <a:rPr lang="en-GB" dirty="0">
                <a:effectLst/>
                <a:latin typeface="Helvetica Neue" panose="02000503000000020004" pitchFamily="2" charset="0"/>
              </a:rPr>
              <a:t>" - the box the shape for the tank standardized</a:t>
            </a:r>
          </a:p>
          <a:p>
            <a:pPr marL="1657350" lvl="3" indent="-285750"/>
            <a:r>
              <a:rPr lang="en-GB" dirty="0" err="1">
                <a:effectLst/>
                <a:latin typeface="Helvetica Neue" panose="02000503000000020004" pitchFamily="2" charset="0"/>
              </a:rPr>
              <a:t>d:Ge</a:t>
            </a:r>
            <a:r>
              <a:rPr lang="en-GB" dirty="0">
                <a:effectLst/>
                <a:latin typeface="Helvetica Neue" panose="02000503000000020004" pitchFamily="2" charset="0"/>
              </a:rPr>
              <a:t>/phantom/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TransX</a:t>
            </a:r>
            <a:r>
              <a:rPr lang="en-GB" dirty="0">
                <a:effectLst/>
                <a:latin typeface="Helvetica Neue" panose="02000503000000020004" pitchFamily="2" charset="0"/>
              </a:rPr>
              <a:t>   = 0 cm</a:t>
            </a:r>
          </a:p>
          <a:p>
            <a:pPr marL="1657350" lvl="3" indent="-285750"/>
            <a:r>
              <a:rPr lang="en-GB" dirty="0" err="1">
                <a:effectLst/>
                <a:latin typeface="Helvetica Neue" panose="02000503000000020004" pitchFamily="2" charset="0"/>
              </a:rPr>
              <a:t>d:Ge</a:t>
            </a:r>
            <a:r>
              <a:rPr lang="en-GB" dirty="0">
                <a:effectLst/>
                <a:latin typeface="Helvetica Neue" panose="02000503000000020004" pitchFamily="2" charset="0"/>
              </a:rPr>
              <a:t>/phantom/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TransY</a:t>
            </a:r>
            <a:r>
              <a:rPr lang="en-GB" dirty="0">
                <a:effectLst/>
                <a:latin typeface="Helvetica Neue" panose="02000503000000020004" pitchFamily="2" charset="0"/>
              </a:rPr>
              <a:t>   = 0. cm</a:t>
            </a:r>
          </a:p>
          <a:p>
            <a:pPr marL="1657350" lvl="3" indent="-285750"/>
            <a:r>
              <a:rPr lang="en-GB" dirty="0" err="1">
                <a:effectLst/>
                <a:latin typeface="Helvetica Neue" panose="02000503000000020004" pitchFamily="2" charset="0"/>
              </a:rPr>
              <a:t>d:Ge</a:t>
            </a:r>
            <a:r>
              <a:rPr lang="en-GB" dirty="0">
                <a:effectLst/>
                <a:latin typeface="Helvetica Neue" panose="02000503000000020004" pitchFamily="2" charset="0"/>
              </a:rPr>
              <a:t>/phantom/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TransZ</a:t>
            </a:r>
            <a:r>
              <a:rPr lang="en-GB" dirty="0">
                <a:effectLst/>
                <a:latin typeface="Helvetica Neue" panose="02000503000000020004" pitchFamily="2" charset="0"/>
              </a:rPr>
              <a:t>   = 4.8 m</a:t>
            </a:r>
          </a:p>
          <a:p>
            <a:pPr lvl="4"/>
            <a:r>
              <a:rPr lang="en-GB" dirty="0">
                <a:effectLst/>
                <a:latin typeface="Helvetica Neue" panose="02000503000000020004" pitchFamily="2" charset="0"/>
              </a:rPr>
              <a:t>indicating where the translational of </a:t>
            </a:r>
          </a:p>
          <a:p>
            <a:pPr marL="1657350" lvl="3" indent="-285750"/>
            <a:r>
              <a:rPr lang="en-GB" dirty="0" err="1">
                <a:effectLst/>
                <a:latin typeface="Helvetica Neue" panose="02000503000000020004" pitchFamily="2" charset="0"/>
              </a:rPr>
              <a:t>d:Ge</a:t>
            </a:r>
            <a:r>
              <a:rPr lang="en-GB" dirty="0">
                <a:effectLst/>
                <a:latin typeface="Helvetica Neue" panose="02000503000000020004" pitchFamily="2" charset="0"/>
              </a:rPr>
              <a:t>/phantom/HLX          = 10 cm</a:t>
            </a:r>
          </a:p>
          <a:p>
            <a:pPr marL="1657350" lvl="3" indent="-285750"/>
            <a:r>
              <a:rPr lang="en-GB" dirty="0" err="1">
                <a:effectLst/>
                <a:latin typeface="Helvetica Neue" panose="02000503000000020004" pitchFamily="2" charset="0"/>
              </a:rPr>
              <a:t>d:Ge</a:t>
            </a:r>
            <a:r>
              <a:rPr lang="en-GB" dirty="0">
                <a:effectLst/>
                <a:latin typeface="Helvetica Neue" panose="02000503000000020004" pitchFamily="2" charset="0"/>
              </a:rPr>
              <a:t>/phantom/HLY          = 10 cm</a:t>
            </a:r>
          </a:p>
          <a:p>
            <a:pPr marL="1657350" lvl="3" indent="-285750"/>
            <a:r>
              <a:rPr lang="en-GB" dirty="0" err="1">
                <a:effectLst/>
                <a:latin typeface="Helvetica Neue" panose="02000503000000020004" pitchFamily="2" charset="0"/>
              </a:rPr>
              <a:t>d:Ge</a:t>
            </a:r>
            <a:r>
              <a:rPr lang="en-GB" dirty="0">
                <a:effectLst/>
                <a:latin typeface="Helvetica Neue" panose="02000503000000020004" pitchFamily="2" charset="0"/>
              </a:rPr>
              <a:t>/phantom/HLZ          = 10 cm</a:t>
            </a:r>
          </a:p>
          <a:p>
            <a:pPr lvl="4"/>
            <a:r>
              <a:rPr lang="en-GB" dirty="0">
                <a:effectLst/>
                <a:latin typeface="Helvetica Neue" panose="02000503000000020004" pitchFamily="2" charset="0"/>
              </a:rPr>
              <a:t>The size of detector in half length.. it shows 20cmx20cmx20cm</a:t>
            </a:r>
          </a:p>
          <a:p>
            <a:pPr marL="1657350" lvl="3" indent="-285750"/>
            <a:r>
              <a:rPr lang="en-GB" dirty="0" err="1">
                <a:effectLst/>
                <a:latin typeface="Helvetica Neue" panose="02000503000000020004" pitchFamily="2" charset="0"/>
              </a:rPr>
              <a:t>i:Ge</a:t>
            </a:r>
            <a:r>
              <a:rPr lang="en-GB" dirty="0">
                <a:effectLst/>
                <a:latin typeface="Helvetica Neue" panose="02000503000000020004" pitchFamily="2" charset="0"/>
              </a:rPr>
              <a:t>/phantom/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ZBins</a:t>
            </a:r>
            <a:r>
              <a:rPr lang="en-GB" dirty="0">
                <a:effectLst/>
                <a:latin typeface="Helvetica Neue" panose="02000503000000020004" pitchFamily="2" charset="0"/>
              </a:rPr>
              <a:t>        = 200</a:t>
            </a:r>
          </a:p>
          <a:p>
            <a:pPr marL="1657350" lvl="3" indent="-285750"/>
            <a:r>
              <a:rPr lang="en-GB" dirty="0" err="1">
                <a:effectLst/>
                <a:latin typeface="Helvetica Neue" panose="02000503000000020004" pitchFamily="2" charset="0"/>
              </a:rPr>
              <a:t>i:Ge</a:t>
            </a:r>
            <a:r>
              <a:rPr lang="en-GB" dirty="0">
                <a:effectLst/>
                <a:latin typeface="Helvetica Neue" panose="02000503000000020004" pitchFamily="2" charset="0"/>
              </a:rPr>
              <a:t>/phantom/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YBins</a:t>
            </a:r>
            <a:r>
              <a:rPr lang="en-GB" dirty="0">
                <a:effectLst/>
                <a:latin typeface="Helvetica Neue" panose="02000503000000020004" pitchFamily="2" charset="0"/>
              </a:rPr>
              <a:t>        = 200</a:t>
            </a:r>
          </a:p>
          <a:p>
            <a:pPr marL="1657350" lvl="3" indent="-285750"/>
            <a:r>
              <a:rPr lang="en-GB" dirty="0" err="1">
                <a:effectLst/>
                <a:latin typeface="Helvetica Neue" panose="02000503000000020004" pitchFamily="2" charset="0"/>
              </a:rPr>
              <a:t>i:Ge</a:t>
            </a:r>
            <a:r>
              <a:rPr lang="en-GB" dirty="0">
                <a:effectLst/>
                <a:latin typeface="Helvetica Neue" panose="02000503000000020004" pitchFamily="2" charset="0"/>
              </a:rPr>
              <a:t>/phantom/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XBins</a:t>
            </a:r>
            <a:r>
              <a:rPr lang="en-GB" dirty="0">
                <a:effectLst/>
                <a:latin typeface="Helvetica Neue" panose="02000503000000020004" pitchFamily="2" charset="0"/>
              </a:rPr>
              <a:t>        = 200</a:t>
            </a:r>
          </a:p>
          <a:p>
            <a:pPr lvl="4"/>
            <a:r>
              <a:rPr lang="en-GB" dirty="0">
                <a:effectLst/>
                <a:latin typeface="Helvetica Neue" panose="02000503000000020004" pitchFamily="2" charset="0"/>
              </a:rPr>
              <a:t>Bins tells the precision 200 bins for 20cm.. 1mm precision</a:t>
            </a:r>
          </a:p>
          <a:p>
            <a:pPr marL="1657350" lvl="3" indent="-285750"/>
            <a:r>
              <a:rPr lang="en-GB" dirty="0" err="1">
                <a:effectLst/>
                <a:latin typeface="Helvetica Neue" panose="02000503000000020004" pitchFamily="2" charset="0"/>
              </a:rPr>
              <a:t>s:Ge</a:t>
            </a:r>
            <a:r>
              <a:rPr lang="en-GB" dirty="0">
                <a:effectLst/>
                <a:latin typeface="Helvetica Neue" panose="02000503000000020004" pitchFamily="2" charset="0"/>
              </a:rPr>
              <a:t>/phantom/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Color</a:t>
            </a:r>
            <a:r>
              <a:rPr lang="en-GB" dirty="0">
                <a:effectLst/>
                <a:latin typeface="Helvetica Neue" panose="02000503000000020004" pitchFamily="2" charset="0"/>
              </a:rPr>
              <a:t>        = "yellow"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575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D9E12-C933-0C69-B3F0-342D3B37E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Needed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B764B-3A29-BD1B-9C52-A21EE4EBF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 err="1">
                <a:effectLst/>
                <a:latin typeface="Helvetica Neue" panose="02000503000000020004" pitchFamily="2" charset="0"/>
              </a:rPr>
              <a:t>pbx.txt</a:t>
            </a:r>
            <a:r>
              <a:rPr lang="en-GB" dirty="0">
                <a:effectLst/>
                <a:latin typeface="Helvetica Neue" panose="02000503000000020004" pitchFamily="2" charset="0"/>
              </a:rPr>
              <a:t> (check scoring documentation)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Helvetica Neue" panose="02000503000000020004" pitchFamily="2" charset="0"/>
              </a:rPr>
              <a:t>change the beam energy to your needed one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Helvetica Neue" panose="02000503000000020004" pitchFamily="2" charset="0"/>
              </a:rPr>
              <a:t>change beam particle to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genericion</a:t>
            </a:r>
            <a:r>
              <a:rPr lang="en-GB" dirty="0">
                <a:effectLst/>
                <a:latin typeface="Helvetica Neue" panose="02000503000000020004" pitchFamily="2" charset="0"/>
              </a:rPr>
              <a:t>(6,12) for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protonif</a:t>
            </a:r>
            <a:r>
              <a:rPr lang="en-GB" dirty="0">
                <a:effectLst/>
                <a:latin typeface="Helvetica Neue" panose="02000503000000020004" pitchFamily="2" charset="0"/>
              </a:rPr>
              <a:t> needed if needed. check documentation under particle sources.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Helvetica Neue" panose="02000503000000020004" pitchFamily="2" charset="0"/>
              </a:rPr>
              <a:t>number of histories run (number of particle you are using): defaulted to 1M particles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err="1">
                <a:effectLst/>
                <a:latin typeface="Helvetica Neue" panose="02000503000000020004" pitchFamily="2" charset="0"/>
              </a:rPr>
              <a:t>cutoff</a:t>
            </a:r>
            <a:r>
              <a:rPr lang="en-GB" dirty="0">
                <a:effectLst/>
                <a:latin typeface="Helvetica Neue" panose="02000503000000020004" pitchFamily="2" charset="0"/>
              </a:rPr>
              <a:t> for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pbt</a:t>
            </a:r>
            <a:r>
              <a:rPr lang="en-GB" dirty="0">
                <a:effectLst/>
                <a:latin typeface="Helvetica Neue" panose="02000503000000020004" pitchFamily="2" charset="0"/>
              </a:rPr>
              <a:t> always, gaussian and ellipse. then you have to define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cutoffx</a:t>
            </a:r>
            <a:r>
              <a:rPr lang="en-GB" dirty="0">
                <a:effectLst/>
                <a:latin typeface="Helvetica Neue" panose="02000503000000020004" pitchFamily="2" charset="0"/>
              </a:rPr>
              <a:t> and y, otherwise it will go infinitely like gaussian curve. 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>
              <a:effectLst/>
              <a:latin typeface="Helvetica Neue" panose="02000503000000020004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909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D9A0E-7D61-E7B5-FA72-F61CB4CC4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Needed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8D7CD-741B-76C6-8A10-0DA5EBFEC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effectLst/>
                <a:latin typeface="Helvetica Neue" panose="02000503000000020004" pitchFamily="2" charset="0"/>
              </a:rPr>
              <a:t>topas_submit_xx.sh</a:t>
            </a:r>
            <a:endParaRPr lang="en-GB" dirty="0">
              <a:effectLst/>
              <a:latin typeface="Helvetica Neue" panose="02000503000000020004" pitchFamily="2" charset="0"/>
            </a:endParaRPr>
          </a:p>
          <a:p>
            <a:pPr lvl="1"/>
            <a:r>
              <a:rPr lang="en-US" dirty="0"/>
              <a:t>Shell script to run and submit jobs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Helvetica Neue" panose="02000503000000020004" pitchFamily="2" charset="0"/>
              </a:rPr>
              <a:t>edit the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topas_submit_xx.sh</a:t>
            </a:r>
            <a:endParaRPr lang="en-GB" dirty="0">
              <a:effectLst/>
              <a:latin typeface="Helvetica Neue" panose="02000503000000020004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Helvetica Neue" panose="02000503000000020004" pitchFamily="2" charset="0"/>
              </a:rPr>
              <a:t>for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i</a:t>
            </a:r>
            <a:r>
              <a:rPr lang="en-GB" dirty="0">
                <a:effectLst/>
                <a:latin typeface="Helvetica Neue" panose="02000503000000020004" pitchFamily="2" charset="0"/>
              </a:rPr>
              <a:t> in (1..x) where x is the number of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pbx.txt</a:t>
            </a:r>
            <a:endParaRPr lang="en-GB" dirty="0">
              <a:effectLst/>
              <a:latin typeface="Helvetica Neue" panose="02000503000000020004" pitchFamily="2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Helvetica Neue" panose="02000503000000020004" pitchFamily="2" charset="0"/>
              </a:rPr>
              <a:t>change the cd to the right directory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659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74B10-91E4-568F-FA9A-A5FF527C8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CSV to generate </a:t>
            </a:r>
            <a:r>
              <a:rPr lang="en-US" dirty="0" err="1"/>
              <a:t>pbx.txt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13B5F-2E6B-6D61-D8CA-C84C31965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Helvetica Neue" panose="02000503000000020004" pitchFamily="2" charset="0"/>
              </a:rPr>
              <a:t>energy spread define the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stddev</a:t>
            </a:r>
            <a:r>
              <a:rPr lang="en-GB" dirty="0">
                <a:effectLst/>
                <a:latin typeface="Helvetica Neue" panose="02000503000000020004" pitchFamily="2" charset="0"/>
              </a:rPr>
              <a:t> of the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bragcurve</a:t>
            </a:r>
            <a:r>
              <a:rPr lang="en-GB" dirty="0">
                <a:effectLst/>
                <a:latin typeface="Helvetica Neue" panose="02000503000000020004" pitchFamily="2" charset="0"/>
              </a:rPr>
              <a:t> peak. Clinically consistent,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heidelberg</a:t>
            </a:r>
            <a:r>
              <a:rPr lang="en-GB" dirty="0">
                <a:effectLst/>
                <a:latin typeface="Helvetica Neue" panose="02000503000000020004" pitchFamily="2" charset="0"/>
              </a:rPr>
              <a:t> 0.8MeV.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Topas</a:t>
            </a:r>
            <a:r>
              <a:rPr lang="en-GB" dirty="0">
                <a:effectLst/>
                <a:latin typeface="Helvetica Neue" panose="02000503000000020004" pitchFamily="2" charset="0"/>
              </a:rPr>
              <a:t> energy spread equal to 0.8Mev/Energy*100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>
                <a:effectLst/>
                <a:latin typeface="Helvetica Neue" panose="02000503000000020004" pitchFamily="2" charset="0"/>
              </a:rPr>
              <a:t>sigmax</a:t>
            </a:r>
            <a:r>
              <a:rPr lang="en-GB" dirty="0">
                <a:effectLst/>
                <a:latin typeface="Helvetica Neue" panose="02000503000000020004" pitchFamily="2" charset="0"/>
              </a:rPr>
              <a:t> sigma y, is the beam size x and y gaussian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stddev</a:t>
            </a:r>
            <a:endParaRPr lang="en-GB" dirty="0">
              <a:effectLst/>
              <a:latin typeface="Helvetica Neue" panose="02000503000000020004" pitchFamily="2" charset="0"/>
            </a:endParaRPr>
          </a:p>
          <a:p>
            <a:r>
              <a:rPr lang="en-US" dirty="0"/>
              <a:t>Column filled with</a:t>
            </a:r>
          </a:p>
          <a:p>
            <a:r>
              <a:rPr lang="en-US" dirty="0"/>
              <a:t>Pb (integer 1 to x), </a:t>
            </a:r>
            <a:r>
              <a:rPr lang="en-US" dirty="0" err="1"/>
              <a:t>sigmax</a:t>
            </a:r>
            <a:r>
              <a:rPr lang="en-US" dirty="0"/>
              <a:t>, </a:t>
            </a:r>
            <a:r>
              <a:rPr lang="en-US" dirty="0" err="1"/>
              <a:t>sigmay</a:t>
            </a:r>
            <a:r>
              <a:rPr lang="en-US" dirty="0"/>
              <a:t>, energy, energy spread, </a:t>
            </a:r>
            <a:r>
              <a:rPr lang="en-US" dirty="0" err="1"/>
              <a:t>posx</a:t>
            </a:r>
            <a:r>
              <a:rPr lang="en-US" dirty="0"/>
              <a:t>, posy</a:t>
            </a:r>
          </a:p>
          <a:p>
            <a:r>
              <a:rPr lang="en-US" dirty="0"/>
              <a:t>Then run the </a:t>
            </a:r>
            <a:r>
              <a:rPr lang="en-US" dirty="0" err="1"/>
              <a:t>topas_generator.py</a:t>
            </a:r>
            <a:r>
              <a:rPr lang="en-US" dirty="0"/>
              <a:t> to generate the </a:t>
            </a:r>
            <a:r>
              <a:rPr lang="en-US" dirty="0" err="1"/>
              <a:t>pbx.txt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447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E7565-35CE-4154-AFA3-E069DF020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to run simulation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DB97F-4716-B991-7047-A4B0E9A1F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2014"/>
            <a:ext cx="10515600" cy="4890861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Helvetica Neue" panose="02000503000000020004" pitchFamily="2" charset="0"/>
              </a:rPr>
              <a:t>Having the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runxx.txt</a:t>
            </a:r>
            <a:r>
              <a:rPr lang="en-GB" dirty="0">
                <a:effectLst/>
                <a:latin typeface="Helvetica Neue" panose="02000503000000020004" pitchFamily="2" charset="0"/>
              </a:rPr>
              <a:t>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Helvetica Neue" panose="02000503000000020004" pitchFamily="2" charset="0"/>
              </a:rPr>
              <a:t>having the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pbx.txt</a:t>
            </a:r>
            <a:endParaRPr lang="en-GB" dirty="0">
              <a:effectLst/>
              <a:latin typeface="Helvetica Neue" panose="02000503000000020004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Helvetica Neue" panose="02000503000000020004" pitchFamily="2" charset="0"/>
              </a:rPr>
              <a:t>copy the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topas_submit_xx.sh</a:t>
            </a:r>
            <a:r>
              <a:rPr lang="en-GB" dirty="0">
                <a:effectLst/>
                <a:latin typeface="Helvetica Neue" panose="02000503000000020004" pitchFamily="2" charset="0"/>
              </a:rPr>
              <a:t> and rename 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 err="1">
                <a:effectLst/>
                <a:latin typeface="Helvetica Neue" panose="02000503000000020004" pitchFamily="2" charset="0"/>
              </a:rPr>
              <a:t>ssh</a:t>
            </a:r>
            <a:r>
              <a:rPr lang="en-GB" dirty="0">
                <a:effectLst/>
                <a:latin typeface="Helvetica Neue" panose="02000503000000020004" pitchFamily="2" charset="0"/>
              </a:rPr>
              <a:t> to 188: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ssh</a:t>
            </a:r>
            <a:r>
              <a:rPr lang="en-GB" dirty="0">
                <a:effectLst/>
                <a:latin typeface="Helvetica Neue" panose="02000503000000020004" pitchFamily="2" charset="0"/>
              </a:rPr>
              <a:t> </a:t>
            </a:r>
            <a:r>
              <a:rPr lang="en-GB" dirty="0">
                <a:effectLst/>
                <a:latin typeface="Helvetica Neue" panose="02000503000000020004" pitchFamily="2" charset="0"/>
                <a:hlinkClick r:id="rId2"/>
              </a:rPr>
              <a:t>febian@pc188.hep.ucl.ac.uk</a:t>
            </a:r>
            <a:endParaRPr lang="en-GB" dirty="0">
              <a:effectLst/>
              <a:latin typeface="Helvetica Neue" panose="02000503000000020004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Helvetica Neue" panose="02000503000000020004" pitchFamily="2" charset="0"/>
              </a:rPr>
              <a:t>edit the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topas_submit_xx.sh</a:t>
            </a:r>
            <a:endParaRPr lang="en-GB" dirty="0">
              <a:effectLst/>
              <a:latin typeface="Helvetica Neue" panose="02000503000000020004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Helvetica Neue" panose="02000503000000020004" pitchFamily="2" charset="0"/>
              </a:rPr>
              <a:t>run it in terminal ./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topas_submit_xx.sh</a:t>
            </a:r>
            <a:endParaRPr lang="en-GB" dirty="0">
              <a:effectLst/>
              <a:latin typeface="Helvetica Neue" panose="02000503000000020004" pitchFamily="2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Helvetica Neue" panose="02000503000000020004" pitchFamily="2" charset="0"/>
              </a:rPr>
              <a:t>to run only 1, </a:t>
            </a:r>
          </a:p>
          <a:p>
            <a:pPr lvl="1"/>
            <a:r>
              <a:rPr lang="en-GB" dirty="0">
                <a:effectLst/>
                <a:latin typeface="Helvetica Neue" panose="02000503000000020004" pitchFamily="2" charset="0"/>
              </a:rPr>
              <a:t>run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qsub</a:t>
            </a:r>
            <a:r>
              <a:rPr lang="en-GB" dirty="0">
                <a:effectLst/>
                <a:latin typeface="Helvetica Neue" panose="02000503000000020004" pitchFamily="2" charset="0"/>
              </a:rPr>
              <a:t> -q medium pb245mevjob.sh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Helvetica Neue" panose="02000503000000020004" pitchFamily="2" charset="0"/>
              </a:rPr>
              <a:t>Once running, it will give nasty csv of 200x200x200 bin results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effectLst/>
                <a:latin typeface="Helvetica Neue" panose="02000503000000020004" pitchFamily="2" charset="0"/>
              </a:rPr>
              <a:t>run the script to get it to nice CSV data topas_bragpeak2.py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198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18067-A5C2-18BC-DE4B-AE1A43D07D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Running Simulation With Geant4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8440B2-7139-C247-8349-346EF04ECE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18/11/2025</a:t>
            </a:r>
          </a:p>
          <a:p>
            <a:r>
              <a:rPr lang="en-US" dirty="0"/>
              <a:t>Guided by Joe Bateman</a:t>
            </a:r>
          </a:p>
          <a:p>
            <a:r>
              <a:rPr lang="en-US" dirty="0"/>
              <a:t>(for Scintillating </a:t>
            </a:r>
            <a:r>
              <a:rPr lang="en-US" dirty="0" err="1"/>
              <a:t>QuARC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13469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A0330-0342-D04F-CE3C-A6B3AB4A2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7C047-4290-472B-FCC4-AE4D329E7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effectLst/>
                <a:latin typeface="Helvetica Neue" panose="02000503000000020004" pitchFamily="2" charset="0"/>
              </a:rPr>
              <a:t>Copy folder from Joe directory</a:t>
            </a:r>
          </a:p>
          <a:p>
            <a:r>
              <a:rPr lang="en-GB" dirty="0" err="1">
                <a:effectLst/>
                <a:latin typeface="Helvetica Neue" panose="02000503000000020004" pitchFamily="2" charset="0"/>
              </a:rPr>
              <a:t>ssh</a:t>
            </a:r>
            <a:r>
              <a:rPr lang="en-GB" dirty="0">
                <a:effectLst/>
                <a:latin typeface="Helvetica Neue" panose="02000503000000020004" pitchFamily="2" charset="0"/>
              </a:rPr>
              <a:t> </a:t>
            </a:r>
            <a:r>
              <a:rPr lang="en-GB" dirty="0">
                <a:effectLst/>
                <a:latin typeface="Helvetica Neue" panose="02000503000000020004" pitchFamily="2" charset="0"/>
                <a:hlinkClick r:id="rId2"/>
              </a:rPr>
              <a:t>febian@</a:t>
            </a:r>
            <a:r>
              <a:rPr lang="en-GB" dirty="0">
                <a:latin typeface="Helvetica Neue" panose="02000503000000020004" pitchFamily="2" charset="0"/>
                <a:hlinkClick r:id="rId2"/>
              </a:rPr>
              <a:t>plus1.hep.ucl.ac.uk</a:t>
            </a:r>
            <a:endParaRPr lang="en-GB" dirty="0">
              <a:latin typeface="Helvetica Neue" panose="02000503000000020004" pitchFamily="2" charset="0"/>
            </a:endParaRPr>
          </a:p>
          <a:p>
            <a:r>
              <a:rPr lang="en-GB" dirty="0" err="1">
                <a:effectLst/>
                <a:latin typeface="Helvetica Neue" panose="02000503000000020004" pitchFamily="2" charset="0"/>
              </a:rPr>
              <a:t>mkdir</a:t>
            </a:r>
            <a:r>
              <a:rPr lang="en-GB" dirty="0">
                <a:effectLst/>
                <a:latin typeface="Helvetica Neue" panose="02000503000000020004" pitchFamily="2" charset="0"/>
              </a:rPr>
              <a:t> geant4</a:t>
            </a:r>
          </a:p>
          <a:p>
            <a:r>
              <a:rPr lang="en-GB" dirty="0">
                <a:effectLst/>
                <a:latin typeface="Helvetica Neue" panose="02000503000000020004" pitchFamily="2" charset="0"/>
              </a:rPr>
              <a:t>cp -r /home/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jbateman</a:t>
            </a:r>
            <a:r>
              <a:rPr lang="en-GB" dirty="0">
                <a:effectLst/>
                <a:latin typeface="Helvetica Neue" panose="02000503000000020004" pitchFamily="2" charset="0"/>
              </a:rPr>
              <a:t>/simulations/Geant4/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QuADProBe</a:t>
            </a:r>
            <a:r>
              <a:rPr lang="en-GB" dirty="0">
                <a:effectLst/>
                <a:latin typeface="Helvetica Neue" panose="02000503000000020004" pitchFamily="2" charset="0"/>
              </a:rPr>
              <a:t>/quarc_g4_10_6_batch/ /home/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febian</a:t>
            </a:r>
            <a:r>
              <a:rPr lang="en-GB" dirty="0">
                <a:effectLst/>
                <a:latin typeface="Helvetica Neue" panose="02000503000000020004" pitchFamily="2" charset="0"/>
              </a:rPr>
              <a:t>/geant4</a:t>
            </a:r>
          </a:p>
          <a:p>
            <a:r>
              <a:rPr lang="en-GB" dirty="0">
                <a:effectLst/>
                <a:latin typeface="Helvetica Neue" panose="02000503000000020004" pitchFamily="2" charset="0"/>
              </a:rPr>
              <a:t>cd quarc_g4_10_6/</a:t>
            </a:r>
          </a:p>
          <a:p>
            <a:r>
              <a:rPr lang="en-GB" dirty="0">
                <a:effectLst/>
                <a:latin typeface="Helvetica Neue" panose="02000503000000020004" pitchFamily="2" charset="0"/>
              </a:rPr>
              <a:t>cd macros/ </a:t>
            </a:r>
          </a:p>
          <a:p>
            <a:r>
              <a:rPr lang="en-GB" dirty="0">
                <a:effectLst/>
                <a:latin typeface="Helvetica Neue" panose="02000503000000020004" pitchFamily="2" charset="0"/>
              </a:rPr>
              <a:t>nano </a:t>
            </a:r>
            <a:r>
              <a:rPr lang="en-GB" dirty="0" err="1">
                <a:effectLst/>
                <a:latin typeface="Helvetica Neue" panose="02000503000000020004" pitchFamily="2" charset="0"/>
              </a:rPr>
              <a:t>inter.mac</a:t>
            </a:r>
            <a:endParaRPr lang="en-GB" dirty="0">
              <a:effectLst/>
              <a:latin typeface="Helvetica Neue" panose="02000503000000020004" pitchFamily="2" charset="0"/>
            </a:endParaRPr>
          </a:p>
          <a:p>
            <a:endParaRPr lang="en-GB" dirty="0">
              <a:effectLst/>
              <a:latin typeface="Helvetica Neue" panose="02000503000000020004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853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1235</Words>
  <Application>Microsoft Macintosh PowerPoint</Application>
  <PresentationFormat>Widescreen</PresentationFormat>
  <Paragraphs>135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Helvetica Neue</vt:lpstr>
      <vt:lpstr>Office Theme</vt:lpstr>
      <vt:lpstr>Running simulation with Open Topas</vt:lpstr>
      <vt:lpstr>Open Topas Documentation</vt:lpstr>
      <vt:lpstr>Needed file</vt:lpstr>
      <vt:lpstr>Needed file</vt:lpstr>
      <vt:lpstr>Needed File</vt:lpstr>
      <vt:lpstr>CSV to generate pbx.txt</vt:lpstr>
      <vt:lpstr>Steps to run simulation</vt:lpstr>
      <vt:lpstr>Running Simulation With Geant4</vt:lpstr>
      <vt:lpstr>Steps</vt:lpstr>
      <vt:lpstr>Env setup</vt:lpstr>
      <vt:lpstr>Inter.mac file</vt:lpstr>
      <vt:lpstr>Notes</vt:lpstr>
      <vt:lpstr>Running the simulation</vt:lpstr>
      <vt:lpstr>Output</vt:lpstr>
      <vt:lpstr>Submit the job to the cluster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Running simulation with Open Topas</dc:title>
  <dc:creator>Febian Febian</dc:creator>
  <cp:lastModifiedBy>Febian Febian</cp:lastModifiedBy>
  <cp:revision>7</cp:revision>
  <dcterms:created xsi:type="dcterms:W3CDTF">2025-11-10T16:46:45Z</dcterms:created>
  <dcterms:modified xsi:type="dcterms:W3CDTF">2025-11-19T15:55:58Z</dcterms:modified>
</cp:coreProperties>
</file>