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A068A-9921-6949-9524-D7C1F7EFB6BC}"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E26A8-270B-B644-8C3F-A14AE775C9FB}" type="slidenum">
              <a:rPr lang="en-US" smtClean="0"/>
              <a:t>‹#›</a:t>
            </a:fld>
            <a:endParaRPr lang="en-US"/>
          </a:p>
        </p:txBody>
      </p:sp>
    </p:spTree>
    <p:extLst>
      <p:ext uri="{BB962C8B-B14F-4D97-AF65-F5344CB8AC3E}">
        <p14:creationId xmlns:p14="http://schemas.microsoft.com/office/powerpoint/2010/main" val="206390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00F05-5471-AF4D-B509-D0390FE93083}" type="slidenum">
              <a:rPr lang="en-US" smtClean="0"/>
              <a:t>3</a:t>
            </a:fld>
            <a:endParaRPr lang="en-US"/>
          </a:p>
        </p:txBody>
      </p:sp>
    </p:spTree>
    <p:extLst>
      <p:ext uri="{BB962C8B-B14F-4D97-AF65-F5344CB8AC3E}">
        <p14:creationId xmlns:p14="http://schemas.microsoft.com/office/powerpoint/2010/main" val="67838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00F05-5471-AF4D-B509-D0390FE93083}" type="slidenum">
              <a:rPr lang="en-US" smtClean="0"/>
              <a:t>4</a:t>
            </a:fld>
            <a:endParaRPr lang="en-US"/>
          </a:p>
        </p:txBody>
      </p:sp>
    </p:spTree>
    <p:extLst>
      <p:ext uri="{BB962C8B-B14F-4D97-AF65-F5344CB8AC3E}">
        <p14:creationId xmlns:p14="http://schemas.microsoft.com/office/powerpoint/2010/main" val="386637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00F05-5471-AF4D-B509-D0390FE93083}" type="slidenum">
              <a:rPr lang="en-US" smtClean="0"/>
              <a:t>8</a:t>
            </a:fld>
            <a:endParaRPr lang="en-US"/>
          </a:p>
        </p:txBody>
      </p:sp>
    </p:spTree>
    <p:extLst>
      <p:ext uri="{BB962C8B-B14F-4D97-AF65-F5344CB8AC3E}">
        <p14:creationId xmlns:p14="http://schemas.microsoft.com/office/powerpoint/2010/main" val="164945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B155-1D29-A449-D9E4-3E85536902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204879C-B8D3-A438-FEB9-B55814A04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B2ACA9-BF60-A682-3949-EAC3895C8D9F}"/>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1E8D3E0C-8DE2-1995-04AE-F7A52027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F1711-5E53-9B4D-82E6-2C3F8C3E37C1}"/>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37133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3D01-9301-C12B-2947-79075740934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DB7286-72A1-E4C2-4F93-EFFE2D9237D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16EDE2-75D6-5DC5-5291-BF18B161C56C}"/>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4E2BCD52-5850-ABCC-AE2B-A3F90D26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548F9-AF93-F24A-1C07-A5028305EDB2}"/>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347165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3243-BF03-1081-8A01-23B7E63205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808706B-E4CF-FC6E-E3AB-DDE7546C88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6E244B-AE47-C519-6994-340F127EF253}"/>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6979E112-CF18-852F-B8B8-08DB1209F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9E4EB-9DD3-8629-19A7-3C467352AE3F}"/>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130325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C3C0-F85B-D7C6-6B83-146323E148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62C2B5-B85B-E216-883C-D01FDC8EB8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33EE5F-BBE6-AB27-354F-568562E5E64D}"/>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261E6D09-2071-B23E-125B-D032A564C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308D6-E773-2CA5-7D61-504FE272E20E}"/>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47788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BFE8-D025-85B8-7C8E-C07714A4EC5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9EC3BA3-5BC0-FEC2-3602-ADA89B52A6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8FED077-CCBF-0214-F83C-489E1D535515}"/>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38501D03-819A-DABE-F17E-CDE49C410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C69F0-460F-E719-864B-57B307075DBB}"/>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256687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A9CC-CBFA-24C9-9EC9-7DD83453CE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B27676-B914-22BF-B4CF-97039EFE072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47D52AD-6F11-BDF3-B644-30F33F6E75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997F95-D503-09B4-B73A-AED405223A4D}"/>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6" name="Footer Placeholder 5">
            <a:extLst>
              <a:ext uri="{FF2B5EF4-FFF2-40B4-BE49-F238E27FC236}">
                <a16:creationId xmlns:a16="http://schemas.microsoft.com/office/drawing/2014/main" id="{D8A043F4-8EB2-3D46-A4BD-5D66819EB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F23E4-5A8D-9447-BD53-566DC72568FF}"/>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381836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CFB4-5969-BB89-54E3-A4BE1532366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9056D71-94F8-2E1B-BBDF-4F78734C5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B4CA12-7D52-927A-8C51-CBC71DC3AD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0285EA6-65E1-2A81-4CD2-91B29EEE8E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323760-B5C4-966C-5DF2-C50CDBBD90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316AC7-F02D-8F23-7EFB-79FC0A417453}"/>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8" name="Footer Placeholder 7">
            <a:extLst>
              <a:ext uri="{FF2B5EF4-FFF2-40B4-BE49-F238E27FC236}">
                <a16:creationId xmlns:a16="http://schemas.microsoft.com/office/drawing/2014/main" id="{3F269A0A-7409-D969-F868-F857E7E5E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89978-57F8-30D3-F318-E55E8EF7DDEB}"/>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3874822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A613-A2CB-D297-2707-F81CB352D8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F1F6468-81D6-290F-FCE6-D67BA9A679B6}"/>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4" name="Footer Placeholder 3">
            <a:extLst>
              <a:ext uri="{FF2B5EF4-FFF2-40B4-BE49-F238E27FC236}">
                <a16:creationId xmlns:a16="http://schemas.microsoft.com/office/drawing/2014/main" id="{A5A9C75C-969E-4DD4-788A-31D4B1404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7CA10D-1BFE-8984-0932-9DAA187C2A3E}"/>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233516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FC17C-C50E-1A2F-3943-2BEB89271B7A}"/>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3" name="Footer Placeholder 2">
            <a:extLst>
              <a:ext uri="{FF2B5EF4-FFF2-40B4-BE49-F238E27FC236}">
                <a16:creationId xmlns:a16="http://schemas.microsoft.com/office/drawing/2014/main" id="{EEB011DE-A366-C753-1353-49D26D910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39C4EF-6D08-86DB-C9A3-82C6FDA059AA}"/>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126441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DBD7-9C7B-DEF6-01C9-4BACD8B944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69A376B-2DC3-65AC-5A04-084837619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C8C6E7-60C8-E027-350C-E03B208E4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6C7AFF-F265-9121-894E-152A8168D24D}"/>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6" name="Footer Placeholder 5">
            <a:extLst>
              <a:ext uri="{FF2B5EF4-FFF2-40B4-BE49-F238E27FC236}">
                <a16:creationId xmlns:a16="http://schemas.microsoft.com/office/drawing/2014/main" id="{E4AED884-1D5B-6809-A0EB-8FBC4512F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AAAC5-A6EE-4972-03CD-57F17417C551}"/>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173320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45A88-4215-2CB0-2786-A2B8E0E6AB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752766F-35AE-4290-B21F-3A1FD0707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46D7B-C454-A80E-2DD0-92C8870AB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910D64-B6E0-4177-14CA-1342C84A05C4}"/>
              </a:ext>
            </a:extLst>
          </p:cNvPr>
          <p:cNvSpPr>
            <a:spLocks noGrp="1"/>
          </p:cNvSpPr>
          <p:nvPr>
            <p:ph type="dt" sz="half" idx="10"/>
          </p:nvPr>
        </p:nvSpPr>
        <p:spPr/>
        <p:txBody>
          <a:bodyPr/>
          <a:lstStyle/>
          <a:p>
            <a:fld id="{8E62854E-B762-014E-888B-5B79533E851C}" type="datetimeFigureOut">
              <a:rPr lang="en-US" smtClean="0"/>
              <a:t>12/1/25</a:t>
            </a:fld>
            <a:endParaRPr lang="en-US"/>
          </a:p>
        </p:txBody>
      </p:sp>
      <p:sp>
        <p:nvSpPr>
          <p:cNvPr id="6" name="Footer Placeholder 5">
            <a:extLst>
              <a:ext uri="{FF2B5EF4-FFF2-40B4-BE49-F238E27FC236}">
                <a16:creationId xmlns:a16="http://schemas.microsoft.com/office/drawing/2014/main" id="{3603AD6D-F19E-7D56-B852-55B7EC8DB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B358B-9358-AA3D-F401-D53DD8FBD43F}"/>
              </a:ext>
            </a:extLst>
          </p:cNvPr>
          <p:cNvSpPr>
            <a:spLocks noGrp="1"/>
          </p:cNvSpPr>
          <p:nvPr>
            <p:ph type="sldNum" sz="quarter" idx="12"/>
          </p:nvPr>
        </p:nvSpPr>
        <p:spPr/>
        <p:txBody>
          <a:bodyPr/>
          <a:lstStyle/>
          <a:p>
            <a:fld id="{14DE8841-845E-A84D-8F59-87BB4B0F469F}" type="slidenum">
              <a:rPr lang="en-US" smtClean="0"/>
              <a:t>‹#›</a:t>
            </a:fld>
            <a:endParaRPr lang="en-US"/>
          </a:p>
        </p:txBody>
      </p:sp>
    </p:spTree>
    <p:extLst>
      <p:ext uri="{BB962C8B-B14F-4D97-AF65-F5344CB8AC3E}">
        <p14:creationId xmlns:p14="http://schemas.microsoft.com/office/powerpoint/2010/main" val="347052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AE5907-950E-7C1D-3AAE-12457C461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005C01-703B-80B4-335C-CBC69D20C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A4F729-27D3-AF45-53B3-FD39A6ACD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2854E-B762-014E-888B-5B79533E851C}" type="datetimeFigureOut">
              <a:rPr lang="en-US" smtClean="0"/>
              <a:t>12/1/25</a:t>
            </a:fld>
            <a:endParaRPr lang="en-US"/>
          </a:p>
        </p:txBody>
      </p:sp>
      <p:sp>
        <p:nvSpPr>
          <p:cNvPr id="5" name="Footer Placeholder 4">
            <a:extLst>
              <a:ext uri="{FF2B5EF4-FFF2-40B4-BE49-F238E27FC236}">
                <a16:creationId xmlns:a16="http://schemas.microsoft.com/office/drawing/2014/main" id="{EB5F63D5-D040-663D-077E-39A66E445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C7D2F6-24D3-E135-A506-07A5E9BA77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E8841-845E-A84D-8F59-87BB4B0F469F}" type="slidenum">
              <a:rPr lang="en-US" smtClean="0"/>
              <a:t>‹#›</a:t>
            </a:fld>
            <a:endParaRPr lang="en-US"/>
          </a:p>
        </p:txBody>
      </p:sp>
    </p:spTree>
    <p:extLst>
      <p:ext uri="{BB962C8B-B14F-4D97-AF65-F5344CB8AC3E}">
        <p14:creationId xmlns:p14="http://schemas.microsoft.com/office/powerpoint/2010/main" val="2530385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xilinx.github.io/kria-apps-docs/creating_applications/2022.1/build/html/docs/dtsi_dtbo_generation.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ontrolpaths.com/2025/08/31/ubuntu-overlays-kri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Xilinx/Kria-PYNQ/blob/main/kv260/base/vivado/constraints/base.xd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ackster.io/whitney-knitter/rpi-pmod-connector-gpio-with-custom-pl-design-in-kria-kr260-53c40e?f=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E28C-22F1-E698-580C-7CF7E3CBDDCD}"/>
              </a:ext>
            </a:extLst>
          </p:cNvPr>
          <p:cNvSpPr>
            <a:spLocks noGrp="1"/>
          </p:cNvSpPr>
          <p:nvPr>
            <p:ph type="ctrTitle"/>
          </p:nvPr>
        </p:nvSpPr>
        <p:spPr/>
        <p:txBody>
          <a:bodyPr/>
          <a:lstStyle/>
          <a:p>
            <a:r>
              <a:rPr lang="en-US" dirty="0"/>
              <a:t>PS/PL Connectivity</a:t>
            </a:r>
          </a:p>
        </p:txBody>
      </p:sp>
      <p:sp>
        <p:nvSpPr>
          <p:cNvPr id="3" name="Subtitle 2">
            <a:extLst>
              <a:ext uri="{FF2B5EF4-FFF2-40B4-BE49-F238E27FC236}">
                <a16:creationId xmlns:a16="http://schemas.microsoft.com/office/drawing/2014/main" id="{6D4316B5-E970-A029-3059-6F9D1AB6AE73}"/>
              </a:ext>
            </a:extLst>
          </p:cNvPr>
          <p:cNvSpPr>
            <a:spLocks noGrp="1"/>
          </p:cNvSpPr>
          <p:nvPr>
            <p:ph type="subTitle" idx="1"/>
          </p:nvPr>
        </p:nvSpPr>
        <p:spPr/>
        <p:txBody>
          <a:bodyPr/>
          <a:lstStyle/>
          <a:p>
            <a:r>
              <a:rPr lang="en-US" dirty="0"/>
              <a:t>26/11/2025</a:t>
            </a:r>
          </a:p>
        </p:txBody>
      </p:sp>
    </p:spTree>
    <p:extLst>
      <p:ext uri="{BB962C8B-B14F-4D97-AF65-F5344CB8AC3E}">
        <p14:creationId xmlns:p14="http://schemas.microsoft.com/office/powerpoint/2010/main" val="2091522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C3EC-FB33-FD53-B0B5-D59198B6AE81}"/>
              </a:ext>
            </a:extLst>
          </p:cNvPr>
          <p:cNvSpPr>
            <a:spLocks noGrp="1"/>
          </p:cNvSpPr>
          <p:nvPr>
            <p:ph type="title"/>
          </p:nvPr>
        </p:nvSpPr>
        <p:spPr/>
        <p:txBody>
          <a:bodyPr/>
          <a:lstStyle/>
          <a:p>
            <a:r>
              <a:rPr lang="en-US" dirty="0"/>
              <a:t>2. Generate DTSI from XSA file</a:t>
            </a:r>
          </a:p>
        </p:txBody>
      </p:sp>
      <p:sp>
        <p:nvSpPr>
          <p:cNvPr id="3" name="Content Placeholder 2">
            <a:extLst>
              <a:ext uri="{FF2B5EF4-FFF2-40B4-BE49-F238E27FC236}">
                <a16:creationId xmlns:a16="http://schemas.microsoft.com/office/drawing/2014/main" id="{3E9D48CC-5B34-6DE5-063C-70FC04CCBED9}"/>
              </a:ext>
            </a:extLst>
          </p:cNvPr>
          <p:cNvSpPr>
            <a:spLocks noGrp="1"/>
          </p:cNvSpPr>
          <p:nvPr>
            <p:ph idx="1"/>
          </p:nvPr>
        </p:nvSpPr>
        <p:spPr/>
        <p:txBody>
          <a:bodyPr/>
          <a:lstStyle/>
          <a:p>
            <a:r>
              <a:rPr lang="en-US" dirty="0"/>
              <a:t>Required </a:t>
            </a:r>
            <a:r>
              <a:rPr lang="en-US" dirty="0" err="1"/>
              <a:t>xsct</a:t>
            </a:r>
            <a:r>
              <a:rPr lang="en-US" dirty="0"/>
              <a:t> (Xilinx software command line tool)  interface from </a:t>
            </a:r>
            <a:r>
              <a:rPr lang="en-US" dirty="0" err="1"/>
              <a:t>vitis</a:t>
            </a:r>
            <a:r>
              <a:rPr lang="en-US" dirty="0"/>
              <a:t> SDK (not HLS) - required install full </a:t>
            </a:r>
            <a:r>
              <a:rPr lang="en-US" dirty="0" err="1"/>
              <a:t>vitis+vivado+vitisHLS</a:t>
            </a:r>
            <a:endParaRPr lang="en-US" dirty="0"/>
          </a:p>
          <a:p>
            <a:pPr lvl="1"/>
            <a:r>
              <a:rPr lang="en-US" dirty="0" err="1"/>
              <a:t>Kria</a:t>
            </a:r>
            <a:r>
              <a:rPr lang="en-US" dirty="0"/>
              <a:t> boards requires Vitis 2022.1, meaning </a:t>
            </a:r>
            <a:r>
              <a:rPr lang="en-US" dirty="0" err="1"/>
              <a:t>Vivado</a:t>
            </a:r>
            <a:r>
              <a:rPr lang="en-US" dirty="0"/>
              <a:t> 2022.1 as well. In </a:t>
            </a:r>
            <a:r>
              <a:rPr lang="en-US" dirty="0" err="1"/>
              <a:t>HostPC</a:t>
            </a:r>
            <a:r>
              <a:rPr lang="en-US" dirty="0"/>
              <a:t>, install Vitis 2022.1 (This is what is recommended in docs and project tutorial, haven’t tried using the old version, not enough space to install </a:t>
            </a:r>
            <a:r>
              <a:rPr lang="en-US" dirty="0" err="1"/>
              <a:t>vitis</a:t>
            </a:r>
            <a:r>
              <a:rPr lang="en-US" dirty="0"/>
              <a:t> 2022.2 on top of </a:t>
            </a:r>
            <a:r>
              <a:rPr lang="en-US" dirty="0" err="1"/>
              <a:t>vivado</a:t>
            </a:r>
            <a:r>
              <a:rPr lang="en-US" dirty="0"/>
              <a:t> 2022.2, re-install required disk 145GB)</a:t>
            </a:r>
          </a:p>
          <a:p>
            <a:r>
              <a:rPr lang="en-US" dirty="0"/>
              <a:t>Once installed, goes to CMD on windows, then source </a:t>
            </a:r>
            <a:r>
              <a:rPr lang="en-US" dirty="0" err="1"/>
              <a:t>xsct</a:t>
            </a:r>
            <a:endParaRPr lang="en-US" dirty="0"/>
          </a:p>
          <a:p>
            <a:pPr lvl="1"/>
            <a:r>
              <a:rPr lang="en-US" dirty="0"/>
              <a:t>C:\Xilinx\Vitis\2022.1\bin\</a:t>
            </a:r>
            <a:r>
              <a:rPr lang="en-US" dirty="0" err="1"/>
              <a:t>xsct</a:t>
            </a:r>
            <a:endParaRPr lang="en-US" dirty="0"/>
          </a:p>
          <a:p>
            <a:r>
              <a:rPr lang="en-US" dirty="0"/>
              <a:t>Then run command, </a:t>
            </a:r>
            <a:r>
              <a:rPr lang="en-US" dirty="0" err="1"/>
              <a:t>hsi</a:t>
            </a:r>
            <a:r>
              <a:rPr lang="en-US" dirty="0"/>
              <a:t>::</a:t>
            </a:r>
            <a:r>
              <a:rPr lang="en-US" dirty="0" err="1"/>
              <a:t>open_hw_design</a:t>
            </a:r>
            <a:r>
              <a:rPr lang="en-US" dirty="0"/>
              <a:t> design_1_wrapper.xsa</a:t>
            </a:r>
          </a:p>
          <a:p>
            <a:pPr lvl="2"/>
            <a:r>
              <a:rPr lang="en-US" dirty="0"/>
              <a:t>Remember to cd  C:/Xilinx/</a:t>
            </a:r>
            <a:r>
              <a:rPr lang="en-US" dirty="0" err="1"/>
              <a:t>xsa</a:t>
            </a:r>
            <a:r>
              <a:rPr lang="en-US" dirty="0"/>
              <a:t> (otherwise it can’t open as it tries to create temporary file with C: of which windows not allowed file/</a:t>
            </a:r>
            <a:r>
              <a:rPr lang="en-US" dirty="0" err="1"/>
              <a:t>foldername</a:t>
            </a:r>
            <a:r>
              <a:rPr lang="en-US" dirty="0"/>
              <a:t> to contain :</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43482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960D-BD2B-D955-6288-889BEDD0E39D}"/>
              </a:ext>
            </a:extLst>
          </p:cNvPr>
          <p:cNvSpPr>
            <a:spLocks noGrp="1"/>
          </p:cNvSpPr>
          <p:nvPr>
            <p:ph type="title"/>
          </p:nvPr>
        </p:nvSpPr>
        <p:spPr/>
        <p:txBody>
          <a:bodyPr/>
          <a:lstStyle/>
          <a:p>
            <a:r>
              <a:rPr lang="en-US" dirty="0"/>
              <a:t>2. Generate DTSI from XSA file</a:t>
            </a:r>
          </a:p>
        </p:txBody>
      </p:sp>
      <p:sp>
        <p:nvSpPr>
          <p:cNvPr id="3" name="Content Placeholder 2">
            <a:extLst>
              <a:ext uri="{FF2B5EF4-FFF2-40B4-BE49-F238E27FC236}">
                <a16:creationId xmlns:a16="http://schemas.microsoft.com/office/drawing/2014/main" id="{42033799-F7B2-F75E-80CF-EE7F5207A9E2}"/>
              </a:ext>
            </a:extLst>
          </p:cNvPr>
          <p:cNvSpPr>
            <a:spLocks noGrp="1"/>
          </p:cNvSpPr>
          <p:nvPr>
            <p:ph idx="1"/>
          </p:nvPr>
        </p:nvSpPr>
        <p:spPr>
          <a:xfrm>
            <a:off x="838200" y="1690688"/>
            <a:ext cx="10515600" cy="4722580"/>
          </a:xfrm>
        </p:spPr>
        <p:txBody>
          <a:bodyPr>
            <a:normAutofit lnSpcReduction="10000"/>
          </a:bodyPr>
          <a:lstStyle/>
          <a:p>
            <a:r>
              <a:rPr lang="en-US" dirty="0"/>
              <a:t>Git clone Xilinx repo to a directory in host pc</a:t>
            </a:r>
          </a:p>
          <a:p>
            <a:pPr lvl="1"/>
            <a:r>
              <a:rPr lang="en-US" dirty="0"/>
              <a:t>Please download the same version to the </a:t>
            </a:r>
            <a:r>
              <a:rPr lang="en-US" dirty="0" err="1"/>
              <a:t>vivado</a:t>
            </a:r>
            <a:r>
              <a:rPr lang="en-US" dirty="0"/>
              <a:t> version </a:t>
            </a:r>
            <a:r>
              <a:rPr lang="en-US" dirty="0" err="1"/>
              <a:t>i.e</a:t>
            </a:r>
            <a:r>
              <a:rPr lang="en-US" dirty="0"/>
              <a:t> xlnx_rel_v2022.1</a:t>
            </a:r>
          </a:p>
          <a:p>
            <a:pPr lvl="1"/>
            <a:r>
              <a:rPr lang="en-US" dirty="0"/>
              <a:t>In windows, just install zip file from the repo.</a:t>
            </a:r>
          </a:p>
          <a:p>
            <a:pPr lvl="1"/>
            <a:r>
              <a:rPr lang="en-US" dirty="0" err="1"/>
              <a:t>hsi</a:t>
            </a:r>
            <a:r>
              <a:rPr lang="en-US" dirty="0"/>
              <a:t> </a:t>
            </a:r>
            <a:r>
              <a:rPr lang="en-US" dirty="0" err="1"/>
              <a:t>set_repo_path</a:t>
            </a:r>
            <a:r>
              <a:rPr lang="en-US" dirty="0"/>
              <a:t> C:/Users/Protons/Documents/device-tree-</a:t>
            </a:r>
            <a:r>
              <a:rPr lang="en-US" dirty="0" err="1"/>
              <a:t>xlnx</a:t>
            </a:r>
            <a:endParaRPr lang="en-US" dirty="0"/>
          </a:p>
          <a:p>
            <a:r>
              <a:rPr lang="en-US" dirty="0"/>
              <a:t>Then run </a:t>
            </a:r>
            <a:r>
              <a:rPr lang="en-US" dirty="0" err="1"/>
              <a:t>hsi</a:t>
            </a:r>
            <a:r>
              <a:rPr lang="en-US" dirty="0"/>
              <a:t> </a:t>
            </a:r>
            <a:r>
              <a:rPr lang="en-US" dirty="0" err="1"/>
              <a:t>create_sw_design</a:t>
            </a:r>
            <a:r>
              <a:rPr lang="en-US" dirty="0"/>
              <a:t> device-tree –</a:t>
            </a:r>
            <a:r>
              <a:rPr lang="en-US" dirty="0" err="1"/>
              <a:t>os</a:t>
            </a:r>
            <a:r>
              <a:rPr lang="en-US" dirty="0"/>
              <a:t> </a:t>
            </a:r>
            <a:r>
              <a:rPr lang="en-US" dirty="0" err="1"/>
              <a:t>device_tree</a:t>
            </a:r>
            <a:r>
              <a:rPr lang="en-US" dirty="0"/>
              <a:t> –proc psu_cortexa53_0</a:t>
            </a:r>
          </a:p>
          <a:p>
            <a:r>
              <a:rPr lang="en-US" dirty="0"/>
              <a:t>Then, run this to update config</a:t>
            </a:r>
          </a:p>
          <a:p>
            <a:pPr lvl="1"/>
            <a:r>
              <a:rPr lang="en-US" dirty="0" err="1"/>
              <a:t>hsi</a:t>
            </a:r>
            <a:r>
              <a:rPr lang="en-US" dirty="0"/>
              <a:t> </a:t>
            </a:r>
            <a:r>
              <a:rPr lang="en-US" dirty="0" err="1"/>
              <a:t>set_property</a:t>
            </a:r>
            <a:r>
              <a:rPr lang="en-US" dirty="0"/>
              <a:t> </a:t>
            </a:r>
            <a:r>
              <a:rPr lang="en-US" dirty="0" err="1"/>
              <a:t>CONFIG.dt_overlay</a:t>
            </a:r>
            <a:r>
              <a:rPr lang="en-US" dirty="0"/>
              <a:t> true [</a:t>
            </a:r>
            <a:r>
              <a:rPr lang="en-US" dirty="0" err="1"/>
              <a:t>hsi</a:t>
            </a:r>
            <a:r>
              <a:rPr lang="en-US" dirty="0"/>
              <a:t>::</a:t>
            </a:r>
            <a:r>
              <a:rPr lang="en-US" dirty="0" err="1"/>
              <a:t>get_os</a:t>
            </a:r>
            <a:r>
              <a:rPr lang="en-US" dirty="0"/>
              <a:t>]</a:t>
            </a:r>
          </a:p>
          <a:p>
            <a:pPr lvl="1"/>
            <a:r>
              <a:rPr lang="en-US" dirty="0" err="1"/>
              <a:t>hsi</a:t>
            </a:r>
            <a:r>
              <a:rPr lang="en-US" dirty="0"/>
              <a:t> </a:t>
            </a:r>
            <a:r>
              <a:rPr lang="en-US" dirty="0" err="1"/>
              <a:t>set_property</a:t>
            </a:r>
            <a:r>
              <a:rPr lang="en-US" dirty="0"/>
              <a:t> </a:t>
            </a:r>
            <a:r>
              <a:rPr lang="en-US" dirty="0" err="1"/>
              <a:t>CONFIG.dt_zocl</a:t>
            </a:r>
            <a:r>
              <a:rPr lang="en-US" dirty="0"/>
              <a:t> true [</a:t>
            </a:r>
            <a:r>
              <a:rPr lang="en-US" dirty="0" err="1"/>
              <a:t>hsi</a:t>
            </a:r>
            <a:r>
              <a:rPr lang="en-US" dirty="0"/>
              <a:t>::</a:t>
            </a:r>
            <a:r>
              <a:rPr lang="en-US" dirty="0" err="1"/>
              <a:t>get_os</a:t>
            </a:r>
            <a:r>
              <a:rPr lang="en-US" dirty="0"/>
              <a:t>]</a:t>
            </a:r>
          </a:p>
          <a:p>
            <a:r>
              <a:rPr lang="en-US" dirty="0"/>
              <a:t>Run </a:t>
            </a:r>
            <a:r>
              <a:rPr lang="en-US" dirty="0" err="1"/>
              <a:t>hsi</a:t>
            </a:r>
            <a:r>
              <a:rPr lang="en-US" dirty="0"/>
              <a:t> </a:t>
            </a:r>
            <a:r>
              <a:rPr lang="en-US" dirty="0" err="1"/>
              <a:t>generate_target</a:t>
            </a:r>
            <a:r>
              <a:rPr lang="en-US" dirty="0"/>
              <a:t> –</a:t>
            </a:r>
            <a:r>
              <a:rPr lang="en-US" dirty="0" err="1"/>
              <a:t>dir</a:t>
            </a:r>
            <a:r>
              <a:rPr lang="en-US" dirty="0"/>
              <a:t>  C:/Xilinx/</a:t>
            </a:r>
            <a:r>
              <a:rPr lang="en-US" dirty="0" err="1"/>
              <a:t>xsa</a:t>
            </a:r>
            <a:endParaRPr lang="en-US" dirty="0"/>
          </a:p>
          <a:p>
            <a:r>
              <a:rPr lang="en-US" dirty="0"/>
              <a:t>Source: </a:t>
            </a:r>
            <a:r>
              <a:rPr lang="en-US" dirty="0">
                <a:hlinkClick r:id="rId2"/>
              </a:rPr>
              <a:t>here</a:t>
            </a:r>
            <a:endParaRPr lang="en-US" dirty="0"/>
          </a:p>
          <a:p>
            <a:endParaRPr lang="en-US" dirty="0"/>
          </a:p>
        </p:txBody>
      </p:sp>
      <p:pic>
        <p:nvPicPr>
          <p:cNvPr id="5" name="Picture 4">
            <a:extLst>
              <a:ext uri="{FF2B5EF4-FFF2-40B4-BE49-F238E27FC236}">
                <a16:creationId xmlns:a16="http://schemas.microsoft.com/office/drawing/2014/main" id="{9D63FE0B-A0FD-2ACB-BD07-4DF01F8C11ED}"/>
              </a:ext>
            </a:extLst>
          </p:cNvPr>
          <p:cNvPicPr>
            <a:picLocks noChangeAspect="1"/>
          </p:cNvPicPr>
          <p:nvPr/>
        </p:nvPicPr>
        <p:blipFill>
          <a:blip r:embed="rId3"/>
          <a:stretch>
            <a:fillRect/>
          </a:stretch>
        </p:blipFill>
        <p:spPr>
          <a:xfrm>
            <a:off x="7852819" y="5332288"/>
            <a:ext cx="4339181" cy="1525712"/>
          </a:xfrm>
          <a:prstGeom prst="rect">
            <a:avLst/>
          </a:prstGeom>
        </p:spPr>
      </p:pic>
    </p:spTree>
    <p:extLst>
      <p:ext uri="{BB962C8B-B14F-4D97-AF65-F5344CB8AC3E}">
        <p14:creationId xmlns:p14="http://schemas.microsoft.com/office/powerpoint/2010/main" val="1592677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1CF6-CC7A-D99E-E0A9-D6973B051773}"/>
              </a:ext>
            </a:extLst>
          </p:cNvPr>
          <p:cNvSpPr>
            <a:spLocks noGrp="1"/>
          </p:cNvSpPr>
          <p:nvPr>
            <p:ph type="title"/>
          </p:nvPr>
        </p:nvSpPr>
        <p:spPr/>
        <p:txBody>
          <a:bodyPr/>
          <a:lstStyle/>
          <a:p>
            <a:r>
              <a:rPr lang="en-US" dirty="0"/>
              <a:t>3. Creating DTBO</a:t>
            </a:r>
          </a:p>
        </p:txBody>
      </p:sp>
      <p:sp>
        <p:nvSpPr>
          <p:cNvPr id="3" name="Content Placeholder 2">
            <a:extLst>
              <a:ext uri="{FF2B5EF4-FFF2-40B4-BE49-F238E27FC236}">
                <a16:creationId xmlns:a16="http://schemas.microsoft.com/office/drawing/2014/main" id="{512E0B9F-63A1-665E-7087-2EC2F1E72CC4}"/>
              </a:ext>
            </a:extLst>
          </p:cNvPr>
          <p:cNvSpPr>
            <a:spLocks noGrp="1"/>
          </p:cNvSpPr>
          <p:nvPr>
            <p:ph idx="1"/>
          </p:nvPr>
        </p:nvSpPr>
        <p:spPr/>
        <p:txBody>
          <a:bodyPr/>
          <a:lstStyle/>
          <a:p>
            <a:r>
              <a:rPr lang="en-GB" dirty="0"/>
              <a:t>Generating the device tree blob</a:t>
            </a:r>
          </a:p>
          <a:p>
            <a:pPr lvl="1"/>
            <a:r>
              <a:rPr lang="en-GB" dirty="0" err="1"/>
              <a:t>scp</a:t>
            </a:r>
            <a:r>
              <a:rPr lang="en-GB" dirty="0"/>
              <a:t> </a:t>
            </a:r>
            <a:r>
              <a:rPr lang="en-GB" dirty="0" err="1"/>
              <a:t>pl.dtsi</a:t>
            </a:r>
            <a:r>
              <a:rPr lang="en-GB" dirty="0"/>
              <a:t> to </a:t>
            </a:r>
            <a:r>
              <a:rPr lang="en-GB" dirty="0" err="1"/>
              <a:t>kria</a:t>
            </a:r>
            <a:r>
              <a:rPr lang="en-GB" dirty="0"/>
              <a:t> PS</a:t>
            </a:r>
          </a:p>
          <a:p>
            <a:pPr lvl="1"/>
            <a:r>
              <a:rPr lang="en-GB" dirty="0" err="1"/>
              <a:t>dtc</a:t>
            </a:r>
            <a:r>
              <a:rPr lang="en-GB" dirty="0"/>
              <a:t> -@ </a:t>
            </a:r>
            <a:r>
              <a:rPr lang="en-GB" dirty="0">
                <a:solidFill>
                  <a:srgbClr val="000080"/>
                </a:solidFill>
                <a:effectLst/>
              </a:rPr>
              <a:t>-I</a:t>
            </a:r>
            <a:r>
              <a:rPr lang="en-GB" dirty="0"/>
              <a:t> </a:t>
            </a:r>
            <a:r>
              <a:rPr lang="en-GB" dirty="0" err="1"/>
              <a:t>dts</a:t>
            </a:r>
            <a:r>
              <a:rPr lang="en-GB" dirty="0"/>
              <a:t> </a:t>
            </a:r>
            <a:r>
              <a:rPr lang="en-GB" dirty="0">
                <a:solidFill>
                  <a:srgbClr val="000080"/>
                </a:solidFill>
                <a:effectLst/>
              </a:rPr>
              <a:t>-O</a:t>
            </a:r>
            <a:r>
              <a:rPr lang="en-GB" dirty="0"/>
              <a:t> </a:t>
            </a:r>
            <a:r>
              <a:rPr lang="en-GB" dirty="0" err="1"/>
              <a:t>dtb</a:t>
            </a:r>
            <a:r>
              <a:rPr lang="en-GB" dirty="0"/>
              <a:t> </a:t>
            </a:r>
            <a:r>
              <a:rPr lang="en-GB" dirty="0">
                <a:solidFill>
                  <a:srgbClr val="000080"/>
                </a:solidFill>
                <a:effectLst/>
              </a:rPr>
              <a:t>-o</a:t>
            </a:r>
            <a:r>
              <a:rPr lang="en-GB" dirty="0"/>
              <a:t> </a:t>
            </a:r>
            <a:r>
              <a:rPr lang="en-GB" dirty="0" err="1"/>
              <a:t>pl.dtbo</a:t>
            </a:r>
            <a:r>
              <a:rPr lang="en-GB" dirty="0"/>
              <a:t> </a:t>
            </a:r>
            <a:r>
              <a:rPr lang="en-GB" dirty="0" err="1"/>
              <a:t>pl.dtsi</a:t>
            </a:r>
            <a:endParaRPr lang="en-GB" dirty="0"/>
          </a:p>
          <a:p>
            <a:pPr marL="0" indent="0">
              <a:buNone/>
            </a:pPr>
            <a:r>
              <a:rPr lang="en-GB" b="0" i="0" dirty="0">
                <a:solidFill>
                  <a:srgbClr val="333333"/>
                </a:solidFill>
                <a:effectLst/>
                <a:latin typeface="Roboto" panose="02000000000000000000" pitchFamily="2" charset="0"/>
              </a:rPr>
              <a:t>4. </a:t>
            </a:r>
            <a:r>
              <a:rPr lang="en-GB" b="0" i="0" dirty="0">
                <a:solidFill>
                  <a:srgbClr val="333333"/>
                </a:solidFill>
                <a:effectLst/>
              </a:rPr>
              <a:t>Rename .BIN and DTBO as kv260-gpio.BIN, kv260-gpio.DTBO. Copy .BIN, DTBO and </a:t>
            </a:r>
            <a:r>
              <a:rPr lang="en-GB" b="0" i="0" dirty="0" err="1">
                <a:solidFill>
                  <a:srgbClr val="333333"/>
                </a:solidFill>
                <a:effectLst/>
              </a:rPr>
              <a:t>shell.json</a:t>
            </a:r>
            <a:r>
              <a:rPr lang="en-GB" b="0" i="0" dirty="0">
                <a:solidFill>
                  <a:srgbClr val="333333"/>
                </a:solidFill>
                <a:effectLst/>
              </a:rPr>
              <a:t> into </a:t>
            </a:r>
            <a:r>
              <a:rPr lang="en-GB" b="0" i="0" dirty="0" err="1">
                <a:solidFill>
                  <a:srgbClr val="333333"/>
                </a:solidFill>
                <a:effectLst/>
              </a:rPr>
              <a:t>Kria</a:t>
            </a:r>
            <a:r>
              <a:rPr lang="en-GB" b="0" i="0" dirty="0">
                <a:solidFill>
                  <a:srgbClr val="333333"/>
                </a:solidFill>
                <a:effectLst/>
              </a:rPr>
              <a:t>-Ubuntu Image inside "/lib/firmware/</a:t>
            </a:r>
            <a:r>
              <a:rPr lang="en-GB" b="0" i="0" dirty="0" err="1">
                <a:solidFill>
                  <a:srgbClr val="333333"/>
                </a:solidFill>
                <a:effectLst/>
              </a:rPr>
              <a:t>xilinx</a:t>
            </a:r>
            <a:r>
              <a:rPr lang="en-GB" b="0" i="0" dirty="0">
                <a:solidFill>
                  <a:srgbClr val="333333"/>
                </a:solidFill>
                <a:effectLst/>
              </a:rPr>
              <a:t>" with new directory like "kv260-gpio".</a:t>
            </a:r>
          </a:p>
          <a:p>
            <a:pPr lvl="1"/>
            <a:r>
              <a:rPr lang="en-GB" dirty="0">
                <a:solidFill>
                  <a:srgbClr val="333333"/>
                </a:solidFill>
              </a:rPr>
              <a:t>Rename using mv </a:t>
            </a:r>
            <a:r>
              <a:rPr lang="en-GB" dirty="0" err="1">
                <a:solidFill>
                  <a:srgbClr val="333333"/>
                </a:solidFill>
              </a:rPr>
              <a:t>pl.dtbo</a:t>
            </a:r>
            <a:r>
              <a:rPr lang="en-GB" dirty="0">
                <a:solidFill>
                  <a:srgbClr val="333333"/>
                </a:solidFill>
              </a:rPr>
              <a:t> kv260-gpio.dtbo</a:t>
            </a:r>
          </a:p>
          <a:p>
            <a:pPr lvl="1"/>
            <a:r>
              <a:rPr lang="en-GB" b="0" i="0" dirty="0" err="1">
                <a:solidFill>
                  <a:srgbClr val="333333"/>
                </a:solidFill>
                <a:effectLst/>
              </a:rPr>
              <a:t>Sudo</a:t>
            </a:r>
            <a:r>
              <a:rPr lang="en-GB" b="0" i="0" dirty="0">
                <a:solidFill>
                  <a:srgbClr val="333333"/>
                </a:solidFill>
                <a:effectLst/>
              </a:rPr>
              <a:t> </a:t>
            </a:r>
            <a:r>
              <a:rPr lang="en-GB" b="0" i="0" dirty="0" err="1">
                <a:solidFill>
                  <a:srgbClr val="333333"/>
                </a:solidFill>
                <a:effectLst/>
              </a:rPr>
              <a:t>mkdir</a:t>
            </a:r>
            <a:r>
              <a:rPr lang="en-GB" b="0" i="0" dirty="0">
                <a:solidFill>
                  <a:srgbClr val="333333"/>
                </a:solidFill>
                <a:effectLst/>
              </a:rPr>
              <a:t> in </a:t>
            </a:r>
            <a:r>
              <a:rPr lang="en-GB" dirty="0">
                <a:solidFill>
                  <a:srgbClr val="333333"/>
                </a:solidFill>
              </a:rPr>
              <a:t>/lib/firmware/Xilinx</a:t>
            </a:r>
          </a:p>
          <a:p>
            <a:pPr lvl="1"/>
            <a:r>
              <a:rPr lang="en-GB" dirty="0" err="1">
                <a:solidFill>
                  <a:srgbClr val="333333"/>
                </a:solidFill>
              </a:rPr>
              <a:t>Sudo</a:t>
            </a:r>
            <a:r>
              <a:rPr lang="en-GB" dirty="0">
                <a:solidFill>
                  <a:srgbClr val="333333"/>
                </a:solidFill>
              </a:rPr>
              <a:t> cp the files</a:t>
            </a:r>
          </a:p>
          <a:p>
            <a:pPr marL="0" indent="0">
              <a:buNone/>
            </a:pPr>
            <a:r>
              <a:rPr lang="en-GB" dirty="0">
                <a:solidFill>
                  <a:srgbClr val="333333"/>
                </a:solidFill>
              </a:rPr>
              <a:t>5. Run step 5 and 6, </a:t>
            </a:r>
            <a:r>
              <a:rPr lang="en-GB" dirty="0" err="1">
                <a:solidFill>
                  <a:srgbClr val="333333"/>
                </a:solidFill>
              </a:rPr>
              <a:t>listapps</a:t>
            </a:r>
            <a:r>
              <a:rPr lang="en-GB" dirty="0">
                <a:solidFill>
                  <a:srgbClr val="333333"/>
                </a:solidFill>
              </a:rPr>
              <a:t> does not shows the kv260-gpio apps</a:t>
            </a:r>
            <a:endParaRPr lang="en-GB" b="0" i="0" dirty="0">
              <a:solidFill>
                <a:srgbClr val="333333"/>
              </a:solidFill>
              <a:effectLst/>
            </a:endParaRPr>
          </a:p>
          <a:p>
            <a:endParaRPr lang="en-GB" dirty="0"/>
          </a:p>
          <a:p>
            <a:endParaRPr lang="en-US" dirty="0"/>
          </a:p>
        </p:txBody>
      </p:sp>
    </p:spTree>
    <p:extLst>
      <p:ext uri="{BB962C8B-B14F-4D97-AF65-F5344CB8AC3E}">
        <p14:creationId xmlns:p14="http://schemas.microsoft.com/office/powerpoint/2010/main" val="299745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250D-556A-A788-9B95-99132CA812ED}"/>
              </a:ext>
            </a:extLst>
          </p:cNvPr>
          <p:cNvSpPr>
            <a:spLocks noGrp="1"/>
          </p:cNvSpPr>
          <p:nvPr>
            <p:ph type="title"/>
          </p:nvPr>
        </p:nvSpPr>
        <p:spPr>
          <a:xfrm>
            <a:off x="838200" y="407595"/>
            <a:ext cx="10515600" cy="1325563"/>
          </a:xfrm>
        </p:spPr>
        <p:txBody>
          <a:bodyPr>
            <a:normAutofit/>
          </a:bodyPr>
          <a:lstStyle/>
          <a:p>
            <a:r>
              <a:rPr lang="en-GB" b="0" i="0" dirty="0">
                <a:solidFill>
                  <a:srgbClr val="333333"/>
                </a:solidFill>
                <a:effectLst/>
                <a:latin typeface="Roboto" panose="02000000000000000000" pitchFamily="2" charset="0"/>
              </a:rPr>
              <a:t>What’s the issue???</a:t>
            </a:r>
            <a:endParaRPr lang="en-US" dirty="0"/>
          </a:p>
        </p:txBody>
      </p:sp>
      <p:sp>
        <p:nvSpPr>
          <p:cNvPr id="3" name="Content Placeholder 2">
            <a:extLst>
              <a:ext uri="{FF2B5EF4-FFF2-40B4-BE49-F238E27FC236}">
                <a16:creationId xmlns:a16="http://schemas.microsoft.com/office/drawing/2014/main" id="{C5331268-85A3-B96D-B999-6C31A1B09B14}"/>
              </a:ext>
            </a:extLst>
          </p:cNvPr>
          <p:cNvSpPr>
            <a:spLocks noGrp="1"/>
          </p:cNvSpPr>
          <p:nvPr>
            <p:ph idx="1"/>
          </p:nvPr>
        </p:nvSpPr>
        <p:spPr>
          <a:xfrm>
            <a:off x="838200" y="1733157"/>
            <a:ext cx="10515600" cy="4965594"/>
          </a:xfrm>
        </p:spPr>
        <p:txBody>
          <a:bodyPr>
            <a:normAutofit fontScale="92500" lnSpcReduction="20000"/>
          </a:bodyPr>
          <a:lstStyle/>
          <a:p>
            <a:r>
              <a:rPr lang="en-US" dirty="0" err="1"/>
              <a:t>Shell.json</a:t>
            </a:r>
            <a:r>
              <a:rPr lang="en-US" dirty="0"/>
              <a:t> issue?</a:t>
            </a:r>
          </a:p>
          <a:p>
            <a:pPr lvl="1"/>
            <a:r>
              <a:rPr lang="en-US" dirty="0"/>
              <a:t>k26-starter-kit app </a:t>
            </a:r>
            <a:r>
              <a:rPr lang="en-US" dirty="0" err="1"/>
              <a:t>shell.json</a:t>
            </a:r>
            <a:r>
              <a:rPr lang="en-US" dirty="0"/>
              <a:t> content is the same as well</a:t>
            </a:r>
          </a:p>
          <a:p>
            <a:pPr lvl="2"/>
            <a:r>
              <a:rPr lang="en-GB" dirty="0">
                <a:effectLst/>
              </a:rPr>
              <a:t>{</a:t>
            </a:r>
            <a:br>
              <a:rPr lang="en-GB" dirty="0"/>
            </a:br>
            <a:r>
              <a:rPr lang="en-GB" dirty="0">
                <a:effectLst/>
              </a:rPr>
              <a:t>" </a:t>
            </a:r>
            <a:r>
              <a:rPr lang="en-GB" dirty="0" err="1">
                <a:effectLst/>
              </a:rPr>
              <a:t>shell_type</a:t>
            </a:r>
            <a:r>
              <a:rPr lang="en-GB" dirty="0">
                <a:effectLst/>
              </a:rPr>
              <a:t>" : </a:t>
            </a:r>
            <a:r>
              <a:rPr lang="en-GB" dirty="0">
                <a:solidFill>
                  <a:srgbClr val="FF0000"/>
                </a:solidFill>
                <a:effectLst/>
              </a:rPr>
              <a:t>“</a:t>
            </a:r>
            <a:r>
              <a:rPr lang="en-GB" dirty="0">
                <a:effectLst/>
              </a:rPr>
              <a:t>XRT_FLAT",</a:t>
            </a:r>
            <a:br>
              <a:rPr lang="en-GB" dirty="0"/>
            </a:br>
            <a:r>
              <a:rPr lang="en-GB" dirty="0">
                <a:effectLst/>
              </a:rPr>
              <a:t>"</a:t>
            </a:r>
            <a:r>
              <a:rPr lang="en-GB" dirty="0" err="1">
                <a:effectLst/>
              </a:rPr>
              <a:t>num_slots</a:t>
            </a:r>
            <a:r>
              <a:rPr lang="en-GB" dirty="0">
                <a:effectLst/>
              </a:rPr>
              <a:t>": "1"</a:t>
            </a:r>
            <a:br>
              <a:rPr lang="en-GB" dirty="0"/>
            </a:br>
            <a:r>
              <a:rPr lang="en-GB" dirty="0">
                <a:effectLst/>
              </a:rPr>
              <a:t>}</a:t>
            </a:r>
          </a:p>
          <a:p>
            <a:pPr lvl="2"/>
            <a:r>
              <a:rPr lang="en-GB" dirty="0">
                <a:solidFill>
                  <a:srgbClr val="FF0000"/>
                </a:solidFill>
              </a:rPr>
              <a:t>Make sure the </a:t>
            </a:r>
            <a:r>
              <a:rPr lang="en-GB" dirty="0">
                <a:solidFill>
                  <a:srgbClr val="FF0000"/>
                </a:solidFill>
                <a:effectLst/>
              </a:rPr>
              <a:t>" the </a:t>
            </a:r>
            <a:r>
              <a:rPr lang="en-GB" dirty="0">
                <a:solidFill>
                  <a:srgbClr val="FF0000"/>
                </a:solidFill>
              </a:rPr>
              <a:t>right double quotation mark used &lt;- this is the issue</a:t>
            </a:r>
          </a:p>
          <a:p>
            <a:r>
              <a:rPr lang="en-GB" dirty="0"/>
              <a:t>Naming file .bin vs .BIN? .</a:t>
            </a:r>
            <a:r>
              <a:rPr lang="en-GB" dirty="0" err="1"/>
              <a:t>bit.bin</a:t>
            </a:r>
            <a:r>
              <a:rPr lang="en-GB" dirty="0"/>
              <a:t> name?</a:t>
            </a:r>
          </a:p>
          <a:p>
            <a:pPr lvl="1"/>
            <a:r>
              <a:rPr lang="en-GB" dirty="0"/>
              <a:t>nope</a:t>
            </a:r>
          </a:p>
          <a:p>
            <a:r>
              <a:rPr lang="en-GB" dirty="0"/>
              <a:t>Readable issue? Nope (tried 777 as well)</a:t>
            </a:r>
          </a:p>
          <a:p>
            <a:pPr lvl="1"/>
            <a:r>
              <a:rPr lang="en-US" dirty="0" err="1"/>
              <a:t>sudo</a:t>
            </a:r>
            <a:r>
              <a:rPr lang="en-US" dirty="0"/>
              <a:t> </a:t>
            </a:r>
            <a:r>
              <a:rPr lang="en-US" dirty="0" err="1"/>
              <a:t>chmod</a:t>
            </a:r>
            <a:r>
              <a:rPr lang="en-US" dirty="0"/>
              <a:t> 644 /lib/firmware/</a:t>
            </a:r>
            <a:r>
              <a:rPr lang="en-US" dirty="0" err="1"/>
              <a:t>xilinx</a:t>
            </a:r>
            <a:r>
              <a:rPr lang="en-US" dirty="0"/>
              <a:t>/kv260-gpio/*</a:t>
            </a:r>
          </a:p>
          <a:p>
            <a:pPr lvl="1"/>
            <a:r>
              <a:rPr lang="en-US" dirty="0" err="1"/>
              <a:t>sudo</a:t>
            </a:r>
            <a:r>
              <a:rPr lang="en-US" dirty="0"/>
              <a:t> </a:t>
            </a:r>
            <a:r>
              <a:rPr lang="en-US" dirty="0" err="1"/>
              <a:t>chown</a:t>
            </a:r>
            <a:r>
              <a:rPr lang="en-US" dirty="0"/>
              <a:t> </a:t>
            </a:r>
            <a:r>
              <a:rPr lang="en-US" dirty="0" err="1"/>
              <a:t>root:root</a:t>
            </a:r>
            <a:r>
              <a:rPr lang="en-US" dirty="0"/>
              <a:t> /lib/firmware/</a:t>
            </a:r>
            <a:r>
              <a:rPr lang="en-US" dirty="0" err="1"/>
              <a:t>xilinx</a:t>
            </a:r>
            <a:r>
              <a:rPr lang="en-US" dirty="0"/>
              <a:t>/kv260-gpio/*</a:t>
            </a:r>
          </a:p>
          <a:p>
            <a:r>
              <a:rPr lang="en-US" dirty="0"/>
              <a:t>Reboot the </a:t>
            </a:r>
            <a:r>
              <a:rPr lang="en-US" dirty="0" err="1"/>
              <a:t>Kria</a:t>
            </a:r>
            <a:r>
              <a:rPr lang="en-US" dirty="0"/>
              <a:t>? still nope</a:t>
            </a:r>
          </a:p>
          <a:p>
            <a:r>
              <a:rPr lang="en-US" dirty="0"/>
              <a:t>Wrong HW design? Exported </a:t>
            </a:r>
            <a:r>
              <a:rPr lang="en-US" dirty="0" err="1"/>
              <a:t>xsa</a:t>
            </a:r>
            <a:r>
              <a:rPr lang="en-US" dirty="0"/>
              <a:t> design was made from </a:t>
            </a:r>
            <a:r>
              <a:rPr lang="en-US" dirty="0" err="1"/>
              <a:t>Vivado</a:t>
            </a:r>
            <a:r>
              <a:rPr lang="en-US" dirty="0"/>
              <a:t> 2022.2?</a:t>
            </a:r>
          </a:p>
          <a:p>
            <a:r>
              <a:rPr lang="en-US" dirty="0"/>
              <a:t>KV260 issue?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7609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7493-04EE-054D-D803-94D23C5463AB}"/>
              </a:ext>
            </a:extLst>
          </p:cNvPr>
          <p:cNvSpPr>
            <a:spLocks noGrp="1"/>
          </p:cNvSpPr>
          <p:nvPr>
            <p:ph type="title"/>
          </p:nvPr>
        </p:nvSpPr>
        <p:spPr/>
        <p:txBody>
          <a:bodyPr/>
          <a:lstStyle/>
          <a:p>
            <a:r>
              <a:rPr lang="en-US" dirty="0"/>
              <a:t>Redesign HW using </a:t>
            </a:r>
            <a:r>
              <a:rPr lang="en-US" dirty="0" err="1"/>
              <a:t>Vivado</a:t>
            </a:r>
            <a:r>
              <a:rPr lang="en-US" dirty="0"/>
              <a:t> 2022.1</a:t>
            </a:r>
          </a:p>
        </p:txBody>
      </p:sp>
      <p:sp>
        <p:nvSpPr>
          <p:cNvPr id="3" name="Content Placeholder 2">
            <a:extLst>
              <a:ext uri="{FF2B5EF4-FFF2-40B4-BE49-F238E27FC236}">
                <a16:creationId xmlns:a16="http://schemas.microsoft.com/office/drawing/2014/main" id="{85FCC5FA-8427-BA83-3D29-27137367EB6C}"/>
              </a:ext>
            </a:extLst>
          </p:cNvPr>
          <p:cNvSpPr>
            <a:spLocks noGrp="1"/>
          </p:cNvSpPr>
          <p:nvPr>
            <p:ph idx="1"/>
          </p:nvPr>
        </p:nvSpPr>
        <p:spPr/>
        <p:txBody>
          <a:bodyPr/>
          <a:lstStyle/>
          <a:p>
            <a:r>
              <a:rPr lang="en-US" dirty="0"/>
              <a:t>Encounter error, unable to generate </a:t>
            </a:r>
            <a:r>
              <a:rPr lang="en-US" dirty="0" err="1"/>
              <a:t>clk_wiz</a:t>
            </a:r>
            <a:r>
              <a:rPr lang="en-US" dirty="0"/>
              <a:t> IP</a:t>
            </a:r>
          </a:p>
          <a:p>
            <a:pPr lvl="1"/>
            <a:r>
              <a:rPr lang="en-US" dirty="0"/>
              <a:t>Error: TCL error </a:t>
            </a:r>
            <a:r>
              <a:rPr lang="en-US" dirty="0" err="1"/>
              <a:t>create_gui</a:t>
            </a:r>
            <a:r>
              <a:rPr lang="en-US" dirty="0"/>
              <a:t> procedure for BD Cell ‘system_clk_wiz_0_0’. Expected floating-point-number but got “unable to get value from </a:t>
            </a:r>
            <a:r>
              <a:rPr lang="en-US" dirty="0" err="1"/>
              <a:t>speedsfile</a:t>
            </a:r>
            <a:r>
              <a:rPr lang="en-US" dirty="0"/>
              <a:t> for keyword MM”</a:t>
            </a:r>
          </a:p>
          <a:p>
            <a:pPr lvl="1"/>
            <a:r>
              <a:rPr lang="en-US" dirty="0"/>
              <a:t>Need to reinstall the </a:t>
            </a:r>
            <a:r>
              <a:rPr lang="en-US" dirty="0" err="1"/>
              <a:t>vivado</a:t>
            </a:r>
            <a:r>
              <a:rPr lang="en-US" dirty="0"/>
              <a:t>, including support to custom board, tick SoC which supported Zynq </a:t>
            </a:r>
            <a:r>
              <a:rPr lang="en-US" dirty="0" err="1"/>
              <a:t>Ultrascale</a:t>
            </a:r>
            <a:r>
              <a:rPr lang="en-US" dirty="0"/>
              <a:t>+. (required 164.7GB storage, managed to free up to 164.9GB)</a:t>
            </a:r>
          </a:p>
          <a:p>
            <a:pPr lvl="1"/>
            <a:r>
              <a:rPr lang="en-US" dirty="0"/>
              <a:t>Either way this is useful.</a:t>
            </a:r>
          </a:p>
          <a:p>
            <a:pPr lvl="1"/>
            <a:endParaRPr lang="en-US" dirty="0"/>
          </a:p>
        </p:txBody>
      </p:sp>
    </p:spTree>
    <p:extLst>
      <p:ext uri="{BB962C8B-B14F-4D97-AF65-F5344CB8AC3E}">
        <p14:creationId xmlns:p14="http://schemas.microsoft.com/office/powerpoint/2010/main" val="2303658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61DA-5595-3B54-CEE0-B72AA04EFAA7}"/>
              </a:ext>
            </a:extLst>
          </p:cNvPr>
          <p:cNvSpPr>
            <a:spLocks noGrp="1"/>
          </p:cNvSpPr>
          <p:nvPr>
            <p:ph type="title"/>
          </p:nvPr>
        </p:nvSpPr>
        <p:spPr/>
        <p:txBody>
          <a:bodyPr/>
          <a:lstStyle/>
          <a:p>
            <a:r>
              <a:rPr lang="en-US" dirty="0"/>
              <a:t>GPIO </a:t>
            </a:r>
          </a:p>
        </p:txBody>
      </p:sp>
      <p:sp>
        <p:nvSpPr>
          <p:cNvPr id="3" name="Content Placeholder 2">
            <a:extLst>
              <a:ext uri="{FF2B5EF4-FFF2-40B4-BE49-F238E27FC236}">
                <a16:creationId xmlns:a16="http://schemas.microsoft.com/office/drawing/2014/main" id="{5276838D-4A71-82C6-3DD1-649A2A0213F4}"/>
              </a:ext>
            </a:extLst>
          </p:cNvPr>
          <p:cNvSpPr>
            <a:spLocks noGrp="1"/>
          </p:cNvSpPr>
          <p:nvPr>
            <p:ph idx="1"/>
          </p:nvPr>
        </p:nvSpPr>
        <p:spPr>
          <a:xfrm>
            <a:off x="550523" y="1690688"/>
            <a:ext cx="7864011" cy="4905321"/>
          </a:xfrm>
        </p:spPr>
        <p:txBody>
          <a:bodyPr>
            <a:normAutofit fontScale="92500" lnSpcReduction="10000"/>
          </a:bodyPr>
          <a:lstStyle/>
          <a:p>
            <a:r>
              <a:rPr lang="en-US" dirty="0"/>
              <a:t>Proceed to: </a:t>
            </a:r>
            <a:r>
              <a:rPr lang="en-GB" dirty="0">
                <a:effectLst/>
              </a:rPr>
              <a:t>ls /sys/class/</a:t>
            </a:r>
            <a:r>
              <a:rPr lang="en-GB" dirty="0" err="1">
                <a:effectLst/>
              </a:rPr>
              <a:t>gpio</a:t>
            </a:r>
            <a:r>
              <a:rPr lang="en-GB" dirty="0">
                <a:effectLst/>
              </a:rPr>
              <a:t>/</a:t>
            </a:r>
          </a:p>
          <a:p>
            <a:pPr lvl="1"/>
            <a:r>
              <a:rPr lang="en-GB" dirty="0">
                <a:solidFill>
                  <a:srgbClr val="000000"/>
                </a:solidFill>
                <a:effectLst/>
              </a:rPr>
              <a:t>cat /sys/class/</a:t>
            </a:r>
            <a:r>
              <a:rPr lang="en-GB" dirty="0" err="1">
                <a:solidFill>
                  <a:srgbClr val="000000"/>
                </a:solidFill>
                <a:effectLst/>
              </a:rPr>
              <a:t>gpio</a:t>
            </a:r>
            <a:r>
              <a:rPr lang="en-GB" dirty="0">
                <a:solidFill>
                  <a:srgbClr val="000000"/>
                </a:solidFill>
                <a:effectLst/>
              </a:rPr>
              <a:t>/gpiochip326/label</a:t>
            </a:r>
          </a:p>
          <a:p>
            <a:pPr lvl="2"/>
            <a:r>
              <a:rPr lang="en-GB" dirty="0">
                <a:solidFill>
                  <a:srgbClr val="000000"/>
                </a:solidFill>
                <a:effectLst/>
                <a:latin typeface="Menlo" panose="020B0609030804020204" pitchFamily="49" charset="0"/>
              </a:rPr>
              <a:t>a0000000.gpio</a:t>
            </a:r>
            <a:endParaRPr lang="en-GB" dirty="0">
              <a:solidFill>
                <a:srgbClr val="000000"/>
              </a:solidFill>
              <a:effectLst/>
            </a:endParaRPr>
          </a:p>
          <a:p>
            <a:pPr lvl="1"/>
            <a:r>
              <a:rPr lang="en-US" dirty="0"/>
              <a:t>Gpiochip334( </a:t>
            </a:r>
            <a:r>
              <a:rPr lang="en-US" dirty="0" err="1"/>
              <a:t>Zynqmp_gpio</a:t>
            </a:r>
            <a:r>
              <a:rPr lang="en-US" dirty="0"/>
              <a:t>) and gpiochip508 (</a:t>
            </a:r>
            <a:r>
              <a:rPr lang="en-GB" dirty="0" err="1">
                <a:solidFill>
                  <a:srgbClr val="000000"/>
                </a:solidFill>
                <a:effectLst/>
              </a:rPr>
              <a:t>firmware:zynqmp-firmware:gpio</a:t>
            </a:r>
            <a:r>
              <a:rPr lang="en-GB" dirty="0">
                <a:solidFill>
                  <a:srgbClr val="000000"/>
                </a:solidFill>
                <a:effectLst/>
              </a:rPr>
              <a:t>), no need to be bothered.</a:t>
            </a:r>
          </a:p>
          <a:p>
            <a:r>
              <a:rPr lang="en-GB" dirty="0">
                <a:solidFill>
                  <a:srgbClr val="000000"/>
                </a:solidFill>
              </a:rPr>
              <a:t>Export each IO as an output pin, GPIO326-333</a:t>
            </a:r>
          </a:p>
          <a:p>
            <a:pPr lvl="1"/>
            <a:r>
              <a:rPr lang="en-GB" dirty="0">
                <a:solidFill>
                  <a:srgbClr val="000000"/>
                </a:solidFill>
                <a:effectLst/>
              </a:rPr>
              <a:t>echo 326 | </a:t>
            </a:r>
            <a:r>
              <a:rPr lang="en-GB" dirty="0" err="1">
                <a:solidFill>
                  <a:srgbClr val="000000"/>
                </a:solidFill>
                <a:effectLst/>
              </a:rPr>
              <a:t>sudo</a:t>
            </a:r>
            <a:r>
              <a:rPr lang="en-GB" dirty="0">
                <a:solidFill>
                  <a:srgbClr val="000000"/>
                </a:solidFill>
                <a:effectLst/>
              </a:rPr>
              <a:t> tee /sys/class/</a:t>
            </a:r>
            <a:r>
              <a:rPr lang="en-GB" dirty="0" err="1">
                <a:solidFill>
                  <a:srgbClr val="000000"/>
                </a:solidFill>
                <a:effectLst/>
              </a:rPr>
              <a:t>gpio</a:t>
            </a:r>
            <a:r>
              <a:rPr lang="en-GB" dirty="0">
                <a:solidFill>
                  <a:srgbClr val="000000"/>
                </a:solidFill>
                <a:effectLst/>
              </a:rPr>
              <a:t>/export</a:t>
            </a:r>
          </a:p>
          <a:p>
            <a:pPr lvl="1"/>
            <a:r>
              <a:rPr lang="en-GB" dirty="0">
                <a:solidFill>
                  <a:srgbClr val="000000"/>
                </a:solidFill>
                <a:effectLst/>
              </a:rPr>
              <a:t>echo out | </a:t>
            </a:r>
            <a:r>
              <a:rPr lang="en-GB" dirty="0" err="1">
                <a:solidFill>
                  <a:srgbClr val="000000"/>
                </a:solidFill>
                <a:effectLst/>
              </a:rPr>
              <a:t>sudo</a:t>
            </a:r>
            <a:r>
              <a:rPr lang="en-GB" dirty="0">
                <a:solidFill>
                  <a:srgbClr val="000000"/>
                </a:solidFill>
                <a:effectLst/>
              </a:rPr>
              <a:t> tee /sys/class/</a:t>
            </a:r>
            <a:r>
              <a:rPr lang="en-GB" dirty="0" err="1">
                <a:solidFill>
                  <a:srgbClr val="000000"/>
                </a:solidFill>
                <a:effectLst/>
              </a:rPr>
              <a:t>gpio</a:t>
            </a:r>
            <a:r>
              <a:rPr lang="en-GB" dirty="0">
                <a:solidFill>
                  <a:srgbClr val="000000"/>
                </a:solidFill>
                <a:effectLst/>
              </a:rPr>
              <a:t>/gpio326/direction</a:t>
            </a:r>
          </a:p>
          <a:p>
            <a:r>
              <a:rPr lang="en-GB" dirty="0">
                <a:solidFill>
                  <a:srgbClr val="000000"/>
                </a:solidFill>
              </a:rPr>
              <a:t>Toggle value</a:t>
            </a:r>
            <a:endParaRPr lang="en-GB" dirty="0">
              <a:solidFill>
                <a:srgbClr val="000000"/>
              </a:solidFill>
              <a:effectLst/>
            </a:endParaRPr>
          </a:p>
          <a:p>
            <a:pPr lvl="1"/>
            <a:r>
              <a:rPr lang="en-GB" dirty="0">
                <a:effectLst/>
              </a:rPr>
              <a:t>echo 1 | </a:t>
            </a:r>
            <a:r>
              <a:rPr lang="en-GB" dirty="0" err="1">
                <a:effectLst/>
              </a:rPr>
              <a:t>sudo</a:t>
            </a:r>
            <a:r>
              <a:rPr lang="en-GB" dirty="0">
                <a:effectLst/>
              </a:rPr>
              <a:t> tee /sys/class/</a:t>
            </a:r>
            <a:r>
              <a:rPr lang="en-GB" dirty="0" err="1">
                <a:effectLst/>
              </a:rPr>
              <a:t>gpio</a:t>
            </a:r>
            <a:r>
              <a:rPr lang="en-GB" dirty="0">
                <a:effectLst/>
              </a:rPr>
              <a:t>/gpio326/value</a:t>
            </a:r>
          </a:p>
          <a:p>
            <a:pPr lvl="1"/>
            <a:r>
              <a:rPr lang="en-GB" dirty="0"/>
              <a:t>LED turned on</a:t>
            </a:r>
          </a:p>
          <a:p>
            <a:r>
              <a:rPr lang="en-GB" dirty="0">
                <a:effectLst/>
              </a:rPr>
              <a:t>When reboot, need to reload the app up a</a:t>
            </a:r>
            <a:r>
              <a:rPr lang="en-GB" dirty="0"/>
              <a:t>nd export each IO pin. </a:t>
            </a:r>
            <a:endParaRPr lang="en-GB" dirty="0">
              <a:effectLst/>
            </a:endParaRPr>
          </a:p>
          <a:p>
            <a:pPr lvl="1"/>
            <a:endParaRPr lang="en-GB" dirty="0">
              <a:solidFill>
                <a:srgbClr val="000000"/>
              </a:solidFill>
              <a:effectLst/>
              <a:latin typeface="Menlo" panose="020B0609030804020204" pitchFamily="49" charset="0"/>
            </a:endParaRPr>
          </a:p>
          <a:p>
            <a:pPr lvl="1"/>
            <a:endParaRPr lang="en-US" dirty="0"/>
          </a:p>
        </p:txBody>
      </p:sp>
      <p:pic>
        <p:nvPicPr>
          <p:cNvPr id="4" name="IMG_6554_67CDF79F-3689-41E3-94AE-467FAAFD53A4.mp4">
            <a:hlinkClick r:id="" action="ppaction://media"/>
            <a:extLst>
              <a:ext uri="{FF2B5EF4-FFF2-40B4-BE49-F238E27FC236}">
                <a16:creationId xmlns:a16="http://schemas.microsoft.com/office/drawing/2014/main" id="{D7D8BF2F-5FFB-9E68-0E0B-D8CE5E8BEF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4652" b="9931"/>
          <a:stretch/>
        </p:blipFill>
        <p:spPr>
          <a:xfrm>
            <a:off x="8194658" y="1185862"/>
            <a:ext cx="3857625" cy="4486275"/>
          </a:xfrm>
          <a:prstGeom prst="rect">
            <a:avLst/>
          </a:prstGeom>
        </p:spPr>
      </p:pic>
    </p:spTree>
    <p:extLst>
      <p:ext uri="{BB962C8B-B14F-4D97-AF65-F5344CB8AC3E}">
        <p14:creationId xmlns:p14="http://schemas.microsoft.com/office/powerpoint/2010/main" val="28756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C9B7-E2EE-1B15-200C-5EB1D99098EC}"/>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C1162806-C31B-B5DC-2E00-C7FB2F1279AF}"/>
              </a:ext>
            </a:extLst>
          </p:cNvPr>
          <p:cNvSpPr>
            <a:spLocks noGrp="1"/>
          </p:cNvSpPr>
          <p:nvPr>
            <p:ph idx="1"/>
          </p:nvPr>
        </p:nvSpPr>
        <p:spPr/>
        <p:txBody>
          <a:bodyPr/>
          <a:lstStyle/>
          <a:p>
            <a:r>
              <a:rPr lang="en-US" dirty="0"/>
              <a:t>Explore how PS side could program the PL side of KV260</a:t>
            </a:r>
          </a:p>
          <a:p>
            <a:pPr lvl="1"/>
            <a:r>
              <a:rPr lang="en-US" dirty="0"/>
              <a:t>Designing the VHDL Block Designs</a:t>
            </a:r>
          </a:p>
        </p:txBody>
      </p:sp>
    </p:spTree>
    <p:extLst>
      <p:ext uri="{BB962C8B-B14F-4D97-AF65-F5344CB8AC3E}">
        <p14:creationId xmlns:p14="http://schemas.microsoft.com/office/powerpoint/2010/main" val="266016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EB27-F430-09B0-2670-CA51F99F5EA3}"/>
              </a:ext>
            </a:extLst>
          </p:cNvPr>
          <p:cNvSpPr>
            <a:spLocks noGrp="1"/>
          </p:cNvSpPr>
          <p:nvPr>
            <p:ph type="title"/>
          </p:nvPr>
        </p:nvSpPr>
        <p:spPr>
          <a:xfrm>
            <a:off x="542082" y="-54761"/>
            <a:ext cx="10515600" cy="1325563"/>
          </a:xfrm>
        </p:spPr>
        <p:txBody>
          <a:bodyPr/>
          <a:lstStyle/>
          <a:p>
            <a:r>
              <a:rPr lang="en-US" dirty="0" err="1"/>
              <a:t>fpgautil</a:t>
            </a:r>
            <a:endParaRPr lang="en-US" dirty="0"/>
          </a:p>
        </p:txBody>
      </p:sp>
      <p:sp>
        <p:nvSpPr>
          <p:cNvPr id="3" name="Content Placeholder 2">
            <a:extLst>
              <a:ext uri="{FF2B5EF4-FFF2-40B4-BE49-F238E27FC236}">
                <a16:creationId xmlns:a16="http://schemas.microsoft.com/office/drawing/2014/main" id="{00C15F60-5BE7-9921-48AF-1A0DA82C44DF}"/>
              </a:ext>
            </a:extLst>
          </p:cNvPr>
          <p:cNvSpPr>
            <a:spLocks noGrp="1"/>
          </p:cNvSpPr>
          <p:nvPr>
            <p:ph idx="1"/>
          </p:nvPr>
        </p:nvSpPr>
        <p:spPr>
          <a:xfrm>
            <a:off x="291829" y="1162067"/>
            <a:ext cx="10312940" cy="5408579"/>
          </a:xfrm>
        </p:spPr>
        <p:txBody>
          <a:bodyPr>
            <a:normAutofit fontScale="62500" lnSpcReduction="20000"/>
          </a:bodyPr>
          <a:lstStyle/>
          <a:p>
            <a:pPr marL="0" indent="0" algn="l" fontAlgn="base">
              <a:buNone/>
            </a:pPr>
            <a:r>
              <a:rPr lang="en-GB" b="0" dirty="0" err="1">
                <a:solidFill>
                  <a:srgbClr val="505258"/>
                </a:solidFill>
                <a:effectLst/>
                <a:latin typeface="Atlassian Mono"/>
              </a:rPr>
              <a:t>fpgautil</a:t>
            </a:r>
            <a:r>
              <a:rPr lang="en-GB" b="0" dirty="0">
                <a:solidFill>
                  <a:srgbClr val="505258"/>
                </a:solidFill>
                <a:effectLst/>
                <a:latin typeface="Atlassian Mono"/>
              </a:rPr>
              <a:t>: FPGA Utility for Loading/reading PL Configuration in </a:t>
            </a:r>
            <a:r>
              <a:rPr lang="en-GB" b="0" dirty="0" err="1">
                <a:solidFill>
                  <a:srgbClr val="505258"/>
                </a:solidFill>
                <a:effectLst/>
                <a:latin typeface="Atlassian Mono"/>
              </a:rPr>
              <a:t>zynqMP</a:t>
            </a:r>
            <a:endParaRPr lang="en-GB" b="0" dirty="0">
              <a:solidFill>
                <a:srgbClr val="505258"/>
              </a:solidFill>
              <a:effectLst/>
              <a:latin typeface="Atlassian Mono"/>
            </a:endParaRPr>
          </a:p>
          <a:p>
            <a:pPr marL="0" indent="0" algn="l" fontAlgn="base">
              <a:buNone/>
            </a:pPr>
            <a:r>
              <a:rPr lang="en-GB" b="0" dirty="0">
                <a:solidFill>
                  <a:srgbClr val="505258"/>
                </a:solidFill>
                <a:effectLst/>
                <a:latin typeface="Atlassian Mono"/>
              </a:rPr>
              <a:t>Usage:  </a:t>
            </a:r>
            <a:r>
              <a:rPr lang="en-GB" b="0" dirty="0" err="1">
                <a:solidFill>
                  <a:srgbClr val="505258"/>
                </a:solidFill>
                <a:effectLst/>
                <a:latin typeface="Atlassian Mono"/>
              </a:rPr>
              <a:t>fpgautil</a:t>
            </a:r>
            <a:r>
              <a:rPr lang="en-GB" b="0" dirty="0">
                <a:solidFill>
                  <a:srgbClr val="505258"/>
                </a:solidFill>
                <a:effectLst/>
                <a:latin typeface="Atlassian Mono"/>
              </a:rPr>
              <a:t> -b &lt;bin file path&gt; -o &lt;</a:t>
            </a:r>
            <a:r>
              <a:rPr lang="en-GB" b="0" dirty="0" err="1">
                <a:solidFill>
                  <a:srgbClr val="505258"/>
                </a:solidFill>
                <a:effectLst/>
                <a:latin typeface="Atlassian Mono"/>
              </a:rPr>
              <a:t>dtbo</a:t>
            </a:r>
            <a:r>
              <a:rPr lang="en-GB" b="0" dirty="0">
                <a:solidFill>
                  <a:srgbClr val="505258"/>
                </a:solidFill>
                <a:effectLst/>
                <a:latin typeface="Atlassian Mono"/>
              </a:rPr>
              <a:t> file path&gt;</a:t>
            </a:r>
          </a:p>
          <a:p>
            <a:pPr marL="0" indent="0" algn="l" fontAlgn="base">
              <a:buNone/>
            </a:pPr>
            <a:r>
              <a:rPr lang="en-GB" b="0" dirty="0">
                <a:solidFill>
                  <a:srgbClr val="505258"/>
                </a:solidFill>
                <a:effectLst/>
                <a:latin typeface="Atlassian Mono"/>
              </a:rPr>
              <a:t>Options: -b &lt;</a:t>
            </a:r>
            <a:r>
              <a:rPr lang="en-GB" b="0" dirty="0" err="1">
                <a:solidFill>
                  <a:srgbClr val="505258"/>
                </a:solidFill>
                <a:effectLst/>
                <a:latin typeface="Atlassian Mono"/>
              </a:rPr>
              <a:t>binfile</a:t>
            </a:r>
            <a:r>
              <a:rPr lang="en-GB" b="0" dirty="0">
                <a:solidFill>
                  <a:srgbClr val="505258"/>
                </a:solidFill>
                <a:effectLst/>
                <a:latin typeface="Atlassian Mono"/>
              </a:rPr>
              <a:t>&gt;           (Bin file path)</a:t>
            </a:r>
          </a:p>
          <a:p>
            <a:pPr marL="0" indent="0" algn="l" fontAlgn="base">
              <a:buNone/>
            </a:pPr>
            <a:r>
              <a:rPr lang="en-GB" b="0" dirty="0">
                <a:solidFill>
                  <a:srgbClr val="505258"/>
                </a:solidFill>
                <a:effectLst/>
                <a:latin typeface="Atlassian Mono"/>
              </a:rPr>
              <a:t>         -o &lt;</a:t>
            </a:r>
            <a:r>
              <a:rPr lang="en-GB" b="0" dirty="0" err="1">
                <a:solidFill>
                  <a:srgbClr val="505258"/>
                </a:solidFill>
                <a:effectLst/>
                <a:latin typeface="Atlassian Mono"/>
              </a:rPr>
              <a:t>dtbofile</a:t>
            </a:r>
            <a:r>
              <a:rPr lang="en-GB" b="0" dirty="0">
                <a:solidFill>
                  <a:srgbClr val="505258"/>
                </a:solidFill>
                <a:effectLst/>
                <a:latin typeface="Atlassian Mono"/>
              </a:rPr>
              <a:t>&gt;          (DTBO file path)</a:t>
            </a:r>
          </a:p>
          <a:p>
            <a:pPr marL="0" indent="0" algn="l" fontAlgn="base">
              <a:buNone/>
            </a:pPr>
            <a:r>
              <a:rPr lang="en-GB" b="0" dirty="0">
                <a:solidFill>
                  <a:srgbClr val="505258"/>
                </a:solidFill>
                <a:effectLst/>
                <a:latin typeface="Atlassian Mono"/>
              </a:rPr>
              <a:t>         -f &lt;flags&gt;             Optional: &lt;Bitstream type flags&gt;</a:t>
            </a:r>
          </a:p>
          <a:p>
            <a:pPr marL="0" indent="0" algn="l" fontAlgn="base">
              <a:buNone/>
            </a:pPr>
            <a:r>
              <a:rPr lang="en-GB" b="0" dirty="0">
                <a:solidFill>
                  <a:srgbClr val="505258"/>
                </a:solidFill>
                <a:effectLst/>
                <a:latin typeface="Atlassian Mono"/>
              </a:rPr>
              <a:t>                                   f := &lt;Full | Partial &gt;</a:t>
            </a:r>
          </a:p>
          <a:p>
            <a:pPr marL="0" indent="0" algn="l" fontAlgn="base">
              <a:buNone/>
            </a:pPr>
            <a:r>
              <a:rPr lang="en-GB" b="0" dirty="0">
                <a:solidFill>
                  <a:srgbClr val="505258"/>
                </a:solidFill>
                <a:effectLst/>
                <a:latin typeface="Atlassian Mono"/>
              </a:rPr>
              <a:t>                                Default: &lt;Full&gt;</a:t>
            </a:r>
          </a:p>
          <a:p>
            <a:pPr marL="0" indent="0" algn="l" fontAlgn="base">
              <a:buNone/>
            </a:pPr>
            <a:r>
              <a:rPr lang="en-GB" b="0" dirty="0">
                <a:solidFill>
                  <a:srgbClr val="505258"/>
                </a:solidFill>
                <a:effectLst/>
                <a:latin typeface="Atlassian Mono"/>
              </a:rPr>
              <a:t>          -s &lt;secure flags&gt;     Optional: &lt;Secure flags&gt;</a:t>
            </a:r>
          </a:p>
          <a:p>
            <a:pPr marL="0" indent="0" algn="l" fontAlgn="base">
              <a:buNone/>
            </a:pPr>
            <a:r>
              <a:rPr lang="en-GB" b="0" dirty="0">
                <a:solidFill>
                  <a:srgbClr val="505258"/>
                </a:solidFill>
                <a:effectLst/>
                <a:latin typeface="Atlassian Mono"/>
              </a:rPr>
              <a:t>                                   s := &lt;</a:t>
            </a:r>
            <a:r>
              <a:rPr lang="en-GB" b="0" dirty="0" err="1">
                <a:solidFill>
                  <a:srgbClr val="505258"/>
                </a:solidFill>
                <a:effectLst/>
                <a:latin typeface="Atlassian Mono"/>
              </a:rPr>
              <a:t>AuthDDR</a:t>
            </a:r>
            <a:r>
              <a:rPr lang="en-GB" b="0" dirty="0">
                <a:solidFill>
                  <a:srgbClr val="505258"/>
                </a:solidFill>
                <a:effectLst/>
                <a:latin typeface="Atlassian Mono"/>
              </a:rPr>
              <a:t> | </a:t>
            </a:r>
            <a:r>
              <a:rPr lang="en-GB" b="0" dirty="0" err="1">
                <a:solidFill>
                  <a:srgbClr val="505258"/>
                </a:solidFill>
                <a:effectLst/>
                <a:latin typeface="Atlassian Mono"/>
              </a:rPr>
              <a:t>AuthOCM</a:t>
            </a:r>
            <a:r>
              <a:rPr lang="en-GB" b="0" dirty="0">
                <a:solidFill>
                  <a:srgbClr val="505258"/>
                </a:solidFill>
                <a:effectLst/>
                <a:latin typeface="Atlassian Mono"/>
              </a:rPr>
              <a:t> | </a:t>
            </a:r>
            <a:r>
              <a:rPr lang="en-GB" b="0" dirty="0" err="1">
                <a:solidFill>
                  <a:srgbClr val="505258"/>
                </a:solidFill>
                <a:effectLst/>
                <a:latin typeface="Atlassian Mono"/>
              </a:rPr>
              <a:t>EnUsrKey</a:t>
            </a:r>
            <a:r>
              <a:rPr lang="en-GB" b="0" dirty="0">
                <a:solidFill>
                  <a:srgbClr val="505258"/>
                </a:solidFill>
                <a:effectLst/>
                <a:latin typeface="Atlassian Mono"/>
              </a:rPr>
              <a:t> | </a:t>
            </a:r>
            <a:r>
              <a:rPr lang="en-GB" b="0" dirty="0" err="1">
                <a:solidFill>
                  <a:srgbClr val="505258"/>
                </a:solidFill>
                <a:effectLst/>
                <a:latin typeface="Atlassian Mono"/>
              </a:rPr>
              <a:t>EnDevKey</a:t>
            </a:r>
            <a:r>
              <a:rPr lang="en-GB" b="0" dirty="0">
                <a:solidFill>
                  <a:srgbClr val="505258"/>
                </a:solidFill>
                <a:effectLst/>
                <a:latin typeface="Atlassian Mono"/>
              </a:rPr>
              <a:t> | </a:t>
            </a:r>
            <a:r>
              <a:rPr lang="en-GB" b="0" dirty="0" err="1">
                <a:solidFill>
                  <a:srgbClr val="505258"/>
                </a:solidFill>
                <a:effectLst/>
                <a:latin typeface="Atlassian Mono"/>
              </a:rPr>
              <a:t>AuthEnUsrKeyDDR</a:t>
            </a:r>
            <a:r>
              <a:rPr lang="en-GB" b="0" dirty="0">
                <a:solidFill>
                  <a:srgbClr val="505258"/>
                </a:solidFill>
                <a:effectLst/>
                <a:latin typeface="Atlassian Mono"/>
              </a:rPr>
              <a:t> | </a:t>
            </a:r>
            <a:r>
              <a:rPr lang="en-GB" b="0" dirty="0" err="1">
                <a:solidFill>
                  <a:srgbClr val="505258"/>
                </a:solidFill>
                <a:effectLst/>
                <a:latin typeface="Atlassian Mono"/>
              </a:rPr>
              <a:t>AuthEnUsrK</a:t>
            </a:r>
            <a:r>
              <a:rPr lang="en-GB" b="0" dirty="0">
                <a:solidFill>
                  <a:srgbClr val="505258"/>
                </a:solidFill>
                <a:effectLst/>
                <a:latin typeface="Atlassian Mono"/>
              </a:rPr>
              <a:t>&gt;</a:t>
            </a:r>
          </a:p>
          <a:p>
            <a:pPr marL="0" indent="0" algn="l" fontAlgn="base">
              <a:buNone/>
            </a:pPr>
            <a:r>
              <a:rPr lang="en-GB" b="0" dirty="0">
                <a:solidFill>
                  <a:srgbClr val="505258"/>
                </a:solidFill>
                <a:effectLst/>
                <a:latin typeface="Atlassian Mono"/>
              </a:rPr>
              <a:t>          -k &lt;</a:t>
            </a:r>
            <a:r>
              <a:rPr lang="en-GB" b="0" dirty="0" err="1">
                <a:solidFill>
                  <a:srgbClr val="505258"/>
                </a:solidFill>
                <a:effectLst/>
                <a:latin typeface="Atlassian Mono"/>
              </a:rPr>
              <a:t>AesKey</a:t>
            </a:r>
            <a:r>
              <a:rPr lang="en-GB" b="0" dirty="0">
                <a:solidFill>
                  <a:srgbClr val="505258"/>
                </a:solidFill>
                <a:effectLst/>
                <a:latin typeface="Atlassian Mono"/>
              </a:rPr>
              <a:t>&gt;           Optional: &lt;AES User Key&gt;</a:t>
            </a:r>
          </a:p>
          <a:p>
            <a:pPr marL="0" indent="0" algn="l" fontAlgn="base">
              <a:buNone/>
            </a:pPr>
            <a:r>
              <a:rPr lang="en-GB" b="0" dirty="0">
                <a:solidFill>
                  <a:srgbClr val="505258"/>
                </a:solidFill>
                <a:effectLst/>
                <a:latin typeface="Atlassian Mono"/>
              </a:rPr>
              <a:t>          -r &lt;Readback&gt;         Optional: &lt;file name&gt;</a:t>
            </a:r>
          </a:p>
          <a:p>
            <a:pPr marL="0" indent="0" algn="l" fontAlgn="base">
              <a:buNone/>
            </a:pPr>
            <a:r>
              <a:rPr lang="en-GB" b="0" dirty="0">
                <a:solidFill>
                  <a:srgbClr val="505258"/>
                </a:solidFill>
                <a:effectLst/>
                <a:latin typeface="Atlassian Mono"/>
              </a:rPr>
              <a:t>                                Default: By default Read back contents will be stored in </a:t>
            </a:r>
            <a:r>
              <a:rPr lang="en-GB" b="0" dirty="0" err="1">
                <a:solidFill>
                  <a:srgbClr val="505258"/>
                </a:solidFill>
                <a:effectLst/>
                <a:latin typeface="Atlassian Mono"/>
              </a:rPr>
              <a:t>readback.bin</a:t>
            </a:r>
            <a:r>
              <a:rPr lang="en-GB" b="0" dirty="0">
                <a:solidFill>
                  <a:srgbClr val="505258"/>
                </a:solidFill>
                <a:effectLst/>
                <a:latin typeface="Atlassian Mono"/>
              </a:rPr>
              <a:t> file</a:t>
            </a:r>
          </a:p>
          <a:p>
            <a:pPr marL="0" indent="0" algn="l" fontAlgn="base">
              <a:buNone/>
            </a:pPr>
            <a:r>
              <a:rPr lang="en-GB" b="0" dirty="0">
                <a:solidFill>
                  <a:srgbClr val="505258"/>
                </a:solidFill>
                <a:effectLst/>
                <a:latin typeface="Atlassian Mono"/>
              </a:rPr>
              <a:t>          -t                    Optional: &lt;Readback Type&gt;</a:t>
            </a:r>
          </a:p>
          <a:p>
            <a:pPr marL="0" indent="0" algn="l" fontAlgn="base">
              <a:buNone/>
            </a:pPr>
            <a:r>
              <a:rPr lang="en-GB" b="0" dirty="0">
                <a:solidFill>
                  <a:srgbClr val="505258"/>
                </a:solidFill>
                <a:effectLst/>
                <a:latin typeface="Atlassian Mono"/>
              </a:rPr>
              <a:t>                                   0 - Configuration Register readback</a:t>
            </a:r>
          </a:p>
          <a:p>
            <a:pPr marL="0" indent="0" algn="l" fontAlgn="base">
              <a:buNone/>
            </a:pPr>
            <a:r>
              <a:rPr lang="en-GB" b="0" dirty="0">
                <a:solidFill>
                  <a:srgbClr val="505258"/>
                </a:solidFill>
                <a:effectLst/>
                <a:latin typeface="Atlassian Mono"/>
              </a:rPr>
              <a:t>                                   1 - Configuration Data Frames readback</a:t>
            </a:r>
          </a:p>
          <a:p>
            <a:pPr marL="0" indent="0" algn="l" fontAlgn="base">
              <a:buNone/>
            </a:pPr>
            <a:r>
              <a:rPr lang="en-GB" b="0" dirty="0">
                <a:solidFill>
                  <a:srgbClr val="505258"/>
                </a:solidFill>
                <a:effectLst/>
                <a:latin typeface="Atlassian Mono"/>
              </a:rPr>
              <a:t>                                Default: 0 (Configuration register readback)</a:t>
            </a:r>
          </a:p>
          <a:p>
            <a:pPr marL="0" indent="0" algn="l" fontAlgn="base">
              <a:buNone/>
            </a:pPr>
            <a:r>
              <a:rPr lang="en-GB" b="0" dirty="0">
                <a:solidFill>
                  <a:srgbClr val="505258"/>
                </a:solidFill>
                <a:effectLst/>
                <a:latin typeface="Atlassian Mono"/>
              </a:rPr>
              <a:t>          -R                    Optional: Remove overlay from a live tree</a:t>
            </a:r>
          </a:p>
        </p:txBody>
      </p:sp>
      <p:sp>
        <p:nvSpPr>
          <p:cNvPr id="4" name="TextBox 3">
            <a:extLst>
              <a:ext uri="{FF2B5EF4-FFF2-40B4-BE49-F238E27FC236}">
                <a16:creationId xmlns:a16="http://schemas.microsoft.com/office/drawing/2014/main" id="{2C7ED23D-04FB-0496-50C8-866CCE594611}"/>
              </a:ext>
            </a:extLst>
          </p:cNvPr>
          <p:cNvSpPr txBox="1"/>
          <p:nvPr/>
        </p:nvSpPr>
        <p:spPr>
          <a:xfrm>
            <a:off x="6962338" y="287354"/>
            <a:ext cx="5482582" cy="3354765"/>
          </a:xfrm>
          <a:prstGeom prst="rect">
            <a:avLst/>
          </a:prstGeom>
          <a:noFill/>
        </p:spPr>
        <p:txBody>
          <a:bodyPr wrap="square" rtlCol="0">
            <a:spAutoFit/>
          </a:bodyPr>
          <a:lstStyle/>
          <a:p>
            <a:pPr algn="l" fontAlgn="base"/>
            <a:r>
              <a:rPr lang="en-GB" sz="1600" b="0" dirty="0">
                <a:solidFill>
                  <a:srgbClr val="505258"/>
                </a:solidFill>
                <a:effectLst/>
                <a:latin typeface="Atlassian Mono"/>
              </a:rPr>
              <a:t>Examples:</a:t>
            </a:r>
          </a:p>
          <a:p>
            <a:pPr algn="l" fontAlgn="base"/>
            <a:r>
              <a:rPr lang="en-GB" sz="1600" b="0" dirty="0">
                <a:solidFill>
                  <a:srgbClr val="505258"/>
                </a:solidFill>
                <a:effectLst/>
                <a:latin typeface="Atlassian Mono"/>
              </a:rPr>
              <a:t>(Load Full Bitstream using Overlay)</a:t>
            </a:r>
          </a:p>
          <a:p>
            <a:pPr algn="l" fontAlgn="base"/>
            <a:r>
              <a:rPr lang="en-GB" sz="1600" b="0" dirty="0" err="1">
                <a:solidFill>
                  <a:srgbClr val="505258"/>
                </a:solidFill>
                <a:effectLst/>
                <a:latin typeface="Atlassian Mono"/>
              </a:rPr>
              <a:t>fpgautil</a:t>
            </a:r>
            <a:r>
              <a:rPr lang="en-GB" sz="1600" b="0" dirty="0">
                <a:solidFill>
                  <a:srgbClr val="505258"/>
                </a:solidFill>
                <a:effectLst/>
                <a:latin typeface="Atlassian Mono"/>
              </a:rPr>
              <a:t> -b </a:t>
            </a:r>
            <a:r>
              <a:rPr lang="en-GB" sz="1600" b="0" dirty="0" err="1">
                <a:solidFill>
                  <a:srgbClr val="505258"/>
                </a:solidFill>
                <a:effectLst/>
                <a:latin typeface="Atlassian Mono"/>
              </a:rPr>
              <a:t>top.bin</a:t>
            </a:r>
            <a:r>
              <a:rPr lang="en-GB" sz="1600" b="0" dirty="0">
                <a:solidFill>
                  <a:srgbClr val="505258"/>
                </a:solidFill>
                <a:effectLst/>
                <a:latin typeface="Atlassian Mono"/>
              </a:rPr>
              <a:t> -o </a:t>
            </a:r>
            <a:r>
              <a:rPr lang="en-GB" sz="1600" b="0" dirty="0" err="1">
                <a:solidFill>
                  <a:srgbClr val="505258"/>
                </a:solidFill>
                <a:effectLst/>
                <a:latin typeface="Atlassian Mono"/>
              </a:rPr>
              <a:t>can.dtbo</a:t>
            </a:r>
            <a:endParaRPr lang="en-GB" sz="1600" b="0" dirty="0">
              <a:solidFill>
                <a:srgbClr val="505258"/>
              </a:solidFill>
              <a:effectLst/>
              <a:latin typeface="Atlassian Mono"/>
            </a:endParaRPr>
          </a:p>
          <a:p>
            <a:pPr algn="l" fontAlgn="base"/>
            <a:r>
              <a:rPr lang="en-GB" sz="1600" b="0" dirty="0">
                <a:solidFill>
                  <a:srgbClr val="505258"/>
                </a:solidFill>
                <a:effectLst/>
                <a:latin typeface="Atlassian Mono"/>
              </a:rPr>
              <a:t>(Load Partial Bitstream through the </a:t>
            </a:r>
            <a:r>
              <a:rPr lang="en-GB" sz="1600" b="0" dirty="0" err="1">
                <a:solidFill>
                  <a:srgbClr val="505258"/>
                </a:solidFill>
                <a:effectLst/>
                <a:latin typeface="Atlassian Mono"/>
              </a:rPr>
              <a:t>sysfs</a:t>
            </a:r>
            <a:r>
              <a:rPr lang="en-GB" sz="1600" b="0" dirty="0">
                <a:solidFill>
                  <a:srgbClr val="505258"/>
                </a:solidFill>
                <a:effectLst/>
                <a:latin typeface="Atlassian Mono"/>
              </a:rPr>
              <a:t> interface)</a:t>
            </a:r>
          </a:p>
          <a:p>
            <a:pPr algn="l" fontAlgn="base"/>
            <a:r>
              <a:rPr lang="en-GB" sz="1600" b="0" dirty="0" err="1">
                <a:solidFill>
                  <a:srgbClr val="505258"/>
                </a:solidFill>
                <a:effectLst/>
                <a:latin typeface="Atlassian Mono"/>
              </a:rPr>
              <a:t>fpgautil</a:t>
            </a:r>
            <a:r>
              <a:rPr lang="en-GB" sz="1600" b="0" dirty="0">
                <a:solidFill>
                  <a:srgbClr val="505258"/>
                </a:solidFill>
                <a:effectLst/>
                <a:latin typeface="Atlassian Mono"/>
              </a:rPr>
              <a:t> -b </a:t>
            </a:r>
            <a:r>
              <a:rPr lang="en-GB" sz="1600" b="0" dirty="0" err="1">
                <a:solidFill>
                  <a:srgbClr val="505258"/>
                </a:solidFill>
                <a:effectLst/>
                <a:latin typeface="Atlassian Mono"/>
              </a:rPr>
              <a:t>top.bin</a:t>
            </a:r>
            <a:r>
              <a:rPr lang="en-GB" sz="1600" b="0" dirty="0">
                <a:solidFill>
                  <a:srgbClr val="505258"/>
                </a:solidFill>
                <a:effectLst/>
                <a:latin typeface="Atlassian Mono"/>
              </a:rPr>
              <a:t> -f Partial</a:t>
            </a:r>
          </a:p>
          <a:p>
            <a:pPr algn="l" fontAlgn="base"/>
            <a:r>
              <a:rPr lang="en-GB" sz="1600" b="0" dirty="0">
                <a:solidFill>
                  <a:srgbClr val="505258"/>
                </a:solidFill>
                <a:effectLst/>
                <a:latin typeface="Atlassian Mono"/>
              </a:rPr>
              <a:t>(Load Authenticated Bitstream through the </a:t>
            </a:r>
            <a:r>
              <a:rPr lang="en-GB" sz="1600" b="0" dirty="0" err="1">
                <a:solidFill>
                  <a:srgbClr val="505258"/>
                </a:solidFill>
                <a:effectLst/>
                <a:latin typeface="Atlassian Mono"/>
              </a:rPr>
              <a:t>sysfs</a:t>
            </a:r>
            <a:r>
              <a:rPr lang="en-GB" sz="1600" b="0" dirty="0">
                <a:solidFill>
                  <a:srgbClr val="505258"/>
                </a:solidFill>
                <a:effectLst/>
                <a:latin typeface="Atlassian Mono"/>
              </a:rPr>
              <a:t> interface)</a:t>
            </a:r>
          </a:p>
          <a:p>
            <a:pPr algn="l" fontAlgn="base"/>
            <a:r>
              <a:rPr lang="en-GB" sz="1600" b="0" dirty="0" err="1">
                <a:solidFill>
                  <a:srgbClr val="505258"/>
                </a:solidFill>
                <a:effectLst/>
                <a:latin typeface="Atlassian Mono"/>
              </a:rPr>
              <a:t>fpgautil</a:t>
            </a:r>
            <a:r>
              <a:rPr lang="en-GB" sz="1600" b="0" dirty="0">
                <a:solidFill>
                  <a:srgbClr val="505258"/>
                </a:solidFill>
                <a:effectLst/>
                <a:latin typeface="Atlassian Mono"/>
              </a:rPr>
              <a:t> -b </a:t>
            </a:r>
            <a:r>
              <a:rPr lang="en-GB" sz="1600" b="0" dirty="0" err="1">
                <a:solidFill>
                  <a:srgbClr val="505258"/>
                </a:solidFill>
                <a:effectLst/>
                <a:latin typeface="Atlassian Mono"/>
              </a:rPr>
              <a:t>top.bin</a:t>
            </a:r>
            <a:r>
              <a:rPr lang="en-GB" sz="1600" b="0" dirty="0">
                <a:solidFill>
                  <a:srgbClr val="505258"/>
                </a:solidFill>
                <a:effectLst/>
                <a:latin typeface="Atlassian Mono"/>
              </a:rPr>
              <a:t> -f Full -s </a:t>
            </a:r>
            <a:r>
              <a:rPr lang="en-GB" sz="1600" b="0" dirty="0" err="1">
                <a:solidFill>
                  <a:srgbClr val="505258"/>
                </a:solidFill>
                <a:effectLst/>
                <a:latin typeface="Atlassian Mono"/>
              </a:rPr>
              <a:t>AuthDDR</a:t>
            </a:r>
            <a:endParaRPr lang="en-GB" sz="1600" b="0" dirty="0">
              <a:solidFill>
                <a:srgbClr val="505258"/>
              </a:solidFill>
              <a:effectLst/>
              <a:latin typeface="Atlassian Mono"/>
            </a:endParaRPr>
          </a:p>
          <a:p>
            <a:pPr algn="l" fontAlgn="base"/>
            <a:r>
              <a:rPr lang="en-GB" sz="1600" b="0" dirty="0">
                <a:solidFill>
                  <a:srgbClr val="505258"/>
                </a:solidFill>
                <a:effectLst/>
                <a:latin typeface="Atlassian Mono"/>
              </a:rPr>
              <a:t>(Load </a:t>
            </a:r>
            <a:r>
              <a:rPr lang="en-GB" sz="1600" b="0" dirty="0" err="1">
                <a:solidFill>
                  <a:srgbClr val="505258"/>
                </a:solidFill>
                <a:effectLst/>
                <a:latin typeface="Atlassian Mono"/>
              </a:rPr>
              <a:t>Parital</a:t>
            </a:r>
            <a:r>
              <a:rPr lang="en-GB" sz="1600" b="0" dirty="0">
                <a:solidFill>
                  <a:srgbClr val="505258"/>
                </a:solidFill>
                <a:effectLst/>
                <a:latin typeface="Atlassian Mono"/>
              </a:rPr>
              <a:t> Encrypted </a:t>
            </a:r>
            <a:r>
              <a:rPr lang="en-GB" sz="1600" b="0" dirty="0" err="1">
                <a:solidFill>
                  <a:srgbClr val="505258"/>
                </a:solidFill>
                <a:effectLst/>
                <a:latin typeface="Atlassian Mono"/>
              </a:rPr>
              <a:t>Userkey</a:t>
            </a:r>
            <a:r>
              <a:rPr lang="en-GB" sz="1600" b="0" dirty="0">
                <a:solidFill>
                  <a:srgbClr val="505258"/>
                </a:solidFill>
                <a:effectLst/>
                <a:latin typeface="Atlassian Mono"/>
              </a:rPr>
              <a:t> Bitstream using Overlay)</a:t>
            </a:r>
          </a:p>
          <a:p>
            <a:pPr algn="l" fontAlgn="base"/>
            <a:r>
              <a:rPr lang="en-GB" sz="1600" b="0" dirty="0" err="1">
                <a:solidFill>
                  <a:srgbClr val="505258"/>
                </a:solidFill>
                <a:effectLst/>
                <a:latin typeface="Atlassian Mono"/>
              </a:rPr>
              <a:t>fpgautil</a:t>
            </a:r>
            <a:r>
              <a:rPr lang="en-GB" sz="1600" b="0" dirty="0">
                <a:solidFill>
                  <a:srgbClr val="505258"/>
                </a:solidFill>
                <a:effectLst/>
                <a:latin typeface="Atlassian Mono"/>
              </a:rPr>
              <a:t> -b </a:t>
            </a:r>
            <a:r>
              <a:rPr lang="en-GB" sz="1600" b="0" dirty="0" err="1">
                <a:solidFill>
                  <a:srgbClr val="505258"/>
                </a:solidFill>
                <a:effectLst/>
                <a:latin typeface="Atlassian Mono"/>
              </a:rPr>
              <a:t>top.bin</a:t>
            </a:r>
            <a:r>
              <a:rPr lang="en-GB" sz="1600" b="0" dirty="0">
                <a:solidFill>
                  <a:srgbClr val="505258"/>
                </a:solidFill>
                <a:effectLst/>
                <a:latin typeface="Atlassian Mono"/>
              </a:rPr>
              <a:t> -o </a:t>
            </a:r>
            <a:r>
              <a:rPr lang="en-GB" sz="1600" b="0" dirty="0" err="1">
                <a:solidFill>
                  <a:srgbClr val="505258"/>
                </a:solidFill>
                <a:effectLst/>
                <a:latin typeface="Atlassian Mono"/>
              </a:rPr>
              <a:t>pl.dtbo</a:t>
            </a:r>
            <a:r>
              <a:rPr lang="en-GB" sz="1600" b="0" dirty="0">
                <a:solidFill>
                  <a:srgbClr val="505258"/>
                </a:solidFill>
                <a:effectLst/>
                <a:latin typeface="Atlassian Mono"/>
              </a:rPr>
              <a:t> -f Partial -s </a:t>
            </a:r>
            <a:r>
              <a:rPr lang="en-GB" sz="1600" b="0" dirty="0" err="1">
                <a:solidFill>
                  <a:srgbClr val="505258"/>
                </a:solidFill>
                <a:effectLst/>
                <a:latin typeface="Atlassian Mono"/>
              </a:rPr>
              <a:t>EnUsrKey</a:t>
            </a:r>
            <a:r>
              <a:rPr lang="en-GB" sz="1600" b="0" dirty="0">
                <a:solidFill>
                  <a:srgbClr val="505258"/>
                </a:solidFill>
                <a:effectLst/>
                <a:latin typeface="Atlassian Mono"/>
              </a:rPr>
              <a:t> -k &lt;32byte key value&gt;</a:t>
            </a:r>
          </a:p>
          <a:p>
            <a:pPr algn="l" fontAlgn="base"/>
            <a:r>
              <a:rPr lang="en-GB" sz="1600" b="0" dirty="0">
                <a:solidFill>
                  <a:srgbClr val="505258"/>
                </a:solidFill>
                <a:effectLst/>
                <a:latin typeface="Atlassian Mono"/>
              </a:rPr>
              <a:t>(Read PL Configuration Registers)</a:t>
            </a:r>
          </a:p>
          <a:p>
            <a:pPr algn="l" fontAlgn="base"/>
            <a:r>
              <a:rPr lang="en-GB" sz="1600" b="0" dirty="0" err="1">
                <a:solidFill>
                  <a:srgbClr val="505258"/>
                </a:solidFill>
                <a:effectLst/>
                <a:latin typeface="Atlassian Mono"/>
              </a:rPr>
              <a:t>fpgautil</a:t>
            </a:r>
            <a:r>
              <a:rPr lang="en-GB" sz="1600" b="0" dirty="0">
                <a:solidFill>
                  <a:srgbClr val="505258"/>
                </a:solidFill>
                <a:effectLst/>
                <a:latin typeface="Atlassian Mono"/>
              </a:rPr>
              <a:t> -b </a:t>
            </a:r>
            <a:r>
              <a:rPr lang="en-GB" sz="1600" b="0" dirty="0" err="1">
                <a:solidFill>
                  <a:srgbClr val="505258"/>
                </a:solidFill>
                <a:effectLst/>
                <a:latin typeface="Atlassian Mono"/>
              </a:rPr>
              <a:t>top.bin</a:t>
            </a:r>
            <a:r>
              <a:rPr lang="en-GB" sz="1600" b="0" dirty="0">
                <a:solidFill>
                  <a:srgbClr val="505258"/>
                </a:solidFill>
                <a:effectLst/>
                <a:latin typeface="Atlassian Mono"/>
              </a:rPr>
              <a:t> -r</a:t>
            </a:r>
          </a:p>
          <a:p>
            <a:endParaRPr lang="en-US" dirty="0"/>
          </a:p>
        </p:txBody>
      </p:sp>
    </p:spTree>
    <p:extLst>
      <p:ext uri="{BB962C8B-B14F-4D97-AF65-F5344CB8AC3E}">
        <p14:creationId xmlns:p14="http://schemas.microsoft.com/office/powerpoint/2010/main" val="121245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1AED-A08F-835D-E8DC-11B60307E06D}"/>
              </a:ext>
            </a:extLst>
          </p:cNvPr>
          <p:cNvSpPr>
            <a:spLocks noGrp="1"/>
          </p:cNvSpPr>
          <p:nvPr>
            <p:ph type="title"/>
          </p:nvPr>
        </p:nvSpPr>
        <p:spPr/>
        <p:txBody>
          <a:bodyPr/>
          <a:lstStyle/>
          <a:p>
            <a:r>
              <a:rPr lang="en-US" dirty="0" err="1"/>
              <a:t>xmutil</a:t>
            </a:r>
            <a:endParaRPr lang="en-US" dirty="0"/>
          </a:p>
        </p:txBody>
      </p:sp>
      <p:sp>
        <p:nvSpPr>
          <p:cNvPr id="3" name="Content Placeholder 2">
            <a:extLst>
              <a:ext uri="{FF2B5EF4-FFF2-40B4-BE49-F238E27FC236}">
                <a16:creationId xmlns:a16="http://schemas.microsoft.com/office/drawing/2014/main" id="{6FF09C79-3D1A-90F0-C9D2-A200D25831E2}"/>
              </a:ext>
            </a:extLst>
          </p:cNvPr>
          <p:cNvSpPr>
            <a:spLocks noGrp="1"/>
          </p:cNvSpPr>
          <p:nvPr>
            <p:ph idx="1"/>
          </p:nvPr>
        </p:nvSpPr>
        <p:spPr/>
        <p:txBody>
          <a:bodyPr>
            <a:normAutofit fontScale="92500" lnSpcReduction="20000"/>
          </a:bodyPr>
          <a:lstStyle/>
          <a:p>
            <a:r>
              <a:rPr lang="en-GB" dirty="0">
                <a:solidFill>
                  <a:srgbClr val="000000"/>
                </a:solidFill>
                <a:effectLst/>
              </a:rPr>
              <a:t>usage: </a:t>
            </a:r>
            <a:r>
              <a:rPr lang="en-GB" dirty="0" err="1">
                <a:solidFill>
                  <a:srgbClr val="000000"/>
                </a:solidFill>
                <a:effectLst/>
              </a:rPr>
              <a:t>xmutil</a:t>
            </a:r>
            <a:r>
              <a:rPr lang="en-GB" dirty="0">
                <a:solidFill>
                  <a:srgbClr val="000000"/>
                </a:solidFill>
                <a:effectLst/>
              </a:rPr>
              <a:t> [-h]</a:t>
            </a:r>
          </a:p>
          <a:p>
            <a:pPr lvl="1"/>
            <a:r>
              <a:rPr lang="en-GB" dirty="0">
                <a:solidFill>
                  <a:srgbClr val="000000"/>
                </a:solidFill>
                <a:effectLst/>
              </a:rPr>
              <a:t>{boardid,bootfw_status,bootfw_update,getpkgs,listapps,loadapp,unloadapp,xlnx_platformstats,ddrqos,axiqos,pwrctl,desktop_disable,desktop_enable,dp_unbind,dp_bind}</a:t>
            </a:r>
          </a:p>
          <a:p>
            <a:r>
              <a:rPr lang="en-GB" dirty="0" err="1">
                <a:solidFill>
                  <a:srgbClr val="000000"/>
                </a:solidFill>
                <a:effectLst/>
              </a:rPr>
              <a:t>bootfw_status</a:t>
            </a:r>
            <a:r>
              <a:rPr lang="en-GB" dirty="0">
                <a:solidFill>
                  <a:srgbClr val="000000"/>
                </a:solidFill>
                <a:effectLst/>
              </a:rPr>
              <a:t>: Prints </a:t>
            </a:r>
            <a:r>
              <a:rPr lang="en-GB" dirty="0" err="1">
                <a:solidFill>
                  <a:srgbClr val="000000"/>
                </a:solidFill>
                <a:effectLst/>
              </a:rPr>
              <a:t>Qspi</a:t>
            </a:r>
            <a:r>
              <a:rPr lang="en-GB" dirty="0">
                <a:solidFill>
                  <a:srgbClr val="000000"/>
                </a:solidFill>
                <a:effectLst/>
              </a:rPr>
              <a:t> MFG version and date info along with persistent state values.</a:t>
            </a:r>
          </a:p>
          <a:p>
            <a:r>
              <a:rPr lang="en-GB" dirty="0" err="1">
                <a:solidFill>
                  <a:srgbClr val="000000"/>
                </a:solidFill>
                <a:effectLst/>
              </a:rPr>
              <a:t>bootfw_update</a:t>
            </a:r>
            <a:r>
              <a:rPr lang="en-GB" dirty="0">
                <a:solidFill>
                  <a:srgbClr val="000000"/>
                </a:solidFill>
                <a:effectLst/>
              </a:rPr>
              <a:t>: Updates the primary boot device with a new BOOT.BIN in the inactive partition (either A or B).</a:t>
            </a:r>
          </a:p>
          <a:p>
            <a:r>
              <a:rPr lang="en-GB" dirty="0" err="1">
                <a:solidFill>
                  <a:srgbClr val="000000"/>
                </a:solidFill>
                <a:effectLst/>
              </a:rPr>
              <a:t>listapps</a:t>
            </a:r>
            <a:r>
              <a:rPr lang="en-GB" dirty="0">
                <a:solidFill>
                  <a:srgbClr val="000000"/>
                </a:solidFill>
                <a:effectLst/>
              </a:rPr>
              <a:t>: Queries on target FW resource manager daemon of pre-built app bitstreams available on the platform and provides summary to CLI.</a:t>
            </a:r>
          </a:p>
          <a:p>
            <a:r>
              <a:rPr lang="en-GB" dirty="0" err="1">
                <a:solidFill>
                  <a:srgbClr val="000000"/>
                </a:solidFill>
                <a:effectLst/>
              </a:rPr>
              <a:t>loadapp</a:t>
            </a:r>
            <a:r>
              <a:rPr lang="en-GB" dirty="0">
                <a:solidFill>
                  <a:srgbClr val="000000"/>
                </a:solidFill>
                <a:effectLst/>
              </a:rPr>
              <a:t>: Loads requested application configuration bitstream to programmable logic if the device is available.</a:t>
            </a:r>
          </a:p>
          <a:p>
            <a:r>
              <a:rPr lang="en-GB" dirty="0" err="1">
                <a:solidFill>
                  <a:srgbClr val="000000"/>
                </a:solidFill>
                <a:effectLst/>
              </a:rPr>
              <a:t>unloadapp</a:t>
            </a:r>
            <a:r>
              <a:rPr lang="en-GB" dirty="0">
                <a:solidFill>
                  <a:srgbClr val="000000"/>
                </a:solidFill>
                <a:effectLst/>
              </a:rPr>
              <a:t>: Removes application bitstream. (Takes slot number, default 0)</a:t>
            </a:r>
          </a:p>
          <a:p>
            <a:endParaRPr lang="en-GB" dirty="0">
              <a:solidFill>
                <a:srgbClr val="000000"/>
              </a:solidFill>
              <a:effectLst/>
              <a:latin typeface="Menlo" panose="020B0609030804020204" pitchFamily="49" charset="0"/>
            </a:endParaRPr>
          </a:p>
          <a:p>
            <a:endParaRPr lang="en-US" dirty="0"/>
          </a:p>
        </p:txBody>
      </p:sp>
    </p:spTree>
    <p:extLst>
      <p:ext uri="{BB962C8B-B14F-4D97-AF65-F5344CB8AC3E}">
        <p14:creationId xmlns:p14="http://schemas.microsoft.com/office/powerpoint/2010/main" val="419692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E39B-4AA1-9E77-D503-C97EC49C3B5D}"/>
              </a:ext>
            </a:extLst>
          </p:cNvPr>
          <p:cNvSpPr>
            <a:spLocks noGrp="1"/>
          </p:cNvSpPr>
          <p:nvPr>
            <p:ph type="title"/>
          </p:nvPr>
        </p:nvSpPr>
        <p:spPr>
          <a:xfrm>
            <a:off x="838200" y="250319"/>
            <a:ext cx="10515600" cy="1325563"/>
          </a:xfrm>
        </p:spPr>
        <p:txBody>
          <a:bodyPr/>
          <a:lstStyle/>
          <a:p>
            <a:r>
              <a:rPr lang="en-US" dirty="0"/>
              <a:t>PL/PS Communication update</a:t>
            </a:r>
          </a:p>
        </p:txBody>
      </p:sp>
      <p:sp>
        <p:nvSpPr>
          <p:cNvPr id="3" name="Content Placeholder 2">
            <a:extLst>
              <a:ext uri="{FF2B5EF4-FFF2-40B4-BE49-F238E27FC236}">
                <a16:creationId xmlns:a16="http://schemas.microsoft.com/office/drawing/2014/main" id="{8FF0B6D4-0009-FD2F-9846-C59ED1F4C981}"/>
              </a:ext>
            </a:extLst>
          </p:cNvPr>
          <p:cNvSpPr>
            <a:spLocks noGrp="1"/>
          </p:cNvSpPr>
          <p:nvPr>
            <p:ph idx="1"/>
          </p:nvPr>
        </p:nvSpPr>
        <p:spPr>
          <a:xfrm>
            <a:off x="838200" y="1575882"/>
            <a:ext cx="10515600" cy="5165386"/>
          </a:xfrm>
        </p:spPr>
        <p:txBody>
          <a:bodyPr>
            <a:normAutofit/>
          </a:bodyPr>
          <a:lstStyle/>
          <a:p>
            <a:r>
              <a:rPr lang="en-US" dirty="0"/>
              <a:t>After reading </a:t>
            </a:r>
            <a:r>
              <a:rPr lang="en-US" dirty="0" err="1"/>
              <a:t>Erdem</a:t>
            </a:r>
            <a:r>
              <a:rPr lang="en-US" dirty="0"/>
              <a:t> source and confirmation from Marvin (KIT), another attempt to load bin file from PS side to PL side is </a:t>
            </a:r>
            <a:r>
              <a:rPr lang="en-US" dirty="0">
                <a:solidFill>
                  <a:srgbClr val="00B050"/>
                </a:solidFill>
              </a:rPr>
              <a:t>successful</a:t>
            </a:r>
            <a:r>
              <a:rPr lang="en-US" dirty="0"/>
              <a:t> </a:t>
            </a:r>
          </a:p>
          <a:p>
            <a:pPr lvl="1"/>
            <a:r>
              <a:rPr lang="en-US" dirty="0"/>
              <a:t>Generate bin file from bitstream by enabling bin file generation from the settings on the top bar. (the previous bin file is to generate memory config file, hence they are different) </a:t>
            </a:r>
          </a:p>
          <a:p>
            <a:pPr lvl="1"/>
            <a:r>
              <a:rPr lang="en-US" dirty="0"/>
              <a:t>Copied the bin file to the PS side.</a:t>
            </a:r>
          </a:p>
          <a:p>
            <a:pPr lvl="1"/>
            <a:r>
              <a:rPr lang="en-US" dirty="0"/>
              <a:t>Load bin file by using</a:t>
            </a:r>
          </a:p>
          <a:p>
            <a:pPr lvl="2"/>
            <a:r>
              <a:rPr lang="en-US" dirty="0" err="1"/>
              <a:t>Sudo</a:t>
            </a:r>
            <a:r>
              <a:rPr lang="en-US" dirty="0"/>
              <a:t> </a:t>
            </a:r>
            <a:r>
              <a:rPr lang="en-US" dirty="0" err="1"/>
              <a:t>fpgautil</a:t>
            </a:r>
            <a:r>
              <a:rPr lang="en-US" dirty="0"/>
              <a:t> –b ./directory/</a:t>
            </a:r>
            <a:r>
              <a:rPr lang="en-US" dirty="0" err="1"/>
              <a:t>binfile.bin</a:t>
            </a:r>
            <a:r>
              <a:rPr lang="en-US" dirty="0"/>
              <a:t> –f Full</a:t>
            </a:r>
          </a:p>
          <a:p>
            <a:pPr lvl="3"/>
            <a:r>
              <a:rPr lang="en-GB" dirty="0">
                <a:solidFill>
                  <a:srgbClr val="000000"/>
                </a:solidFill>
                <a:effectLst/>
              </a:rPr>
              <a:t>Time taken to load BIN is 134.000000 Milli Seconds</a:t>
            </a:r>
          </a:p>
          <a:p>
            <a:pPr lvl="3"/>
            <a:r>
              <a:rPr lang="en-GB" dirty="0">
                <a:solidFill>
                  <a:srgbClr val="000000"/>
                </a:solidFill>
                <a:effectLst/>
              </a:rPr>
              <a:t>BIN FILE loaded through FPGA manager successfully</a:t>
            </a:r>
          </a:p>
          <a:p>
            <a:pPr lvl="1"/>
            <a:r>
              <a:rPr lang="en-GB" dirty="0">
                <a:solidFill>
                  <a:srgbClr val="000000"/>
                </a:solidFill>
                <a:effectLst/>
              </a:rPr>
              <a:t>Bin file is then loaded to the FPGA side and functioning.</a:t>
            </a:r>
          </a:p>
          <a:p>
            <a:pPr lvl="2"/>
            <a:r>
              <a:rPr lang="en-GB" dirty="0">
                <a:solidFill>
                  <a:srgbClr val="000000"/>
                </a:solidFill>
              </a:rPr>
              <a:t>When this happen, if the command is run within PS using GNOME Desktop, it will make the keyboard and mouse unresponsive. Meaning after programming the PL, the desktop gets disabled. Using SSH, runs perfectly fine.</a:t>
            </a:r>
            <a:endParaRPr lang="en-GB" dirty="0">
              <a:solidFill>
                <a:srgbClr val="000000"/>
              </a:solidFill>
              <a:effectLst/>
            </a:endParaRPr>
          </a:p>
          <a:p>
            <a:pPr lvl="2"/>
            <a:endParaRPr lang="en-US" dirty="0"/>
          </a:p>
        </p:txBody>
      </p:sp>
    </p:spTree>
    <p:extLst>
      <p:ext uri="{BB962C8B-B14F-4D97-AF65-F5344CB8AC3E}">
        <p14:creationId xmlns:p14="http://schemas.microsoft.com/office/powerpoint/2010/main" val="312517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EA3D-F075-5D22-8170-2FEF75BBF49C}"/>
              </a:ext>
            </a:extLst>
          </p:cNvPr>
          <p:cNvSpPr>
            <a:spLocks noGrp="1"/>
          </p:cNvSpPr>
          <p:nvPr>
            <p:ph type="title"/>
          </p:nvPr>
        </p:nvSpPr>
        <p:spPr/>
        <p:txBody>
          <a:bodyPr/>
          <a:lstStyle/>
          <a:p>
            <a:r>
              <a:rPr lang="en-US" dirty="0"/>
              <a:t>Device Tree Overlay for Ubuntu</a:t>
            </a:r>
          </a:p>
        </p:txBody>
      </p:sp>
      <p:sp>
        <p:nvSpPr>
          <p:cNvPr id="3" name="Content Placeholder 2">
            <a:extLst>
              <a:ext uri="{FF2B5EF4-FFF2-40B4-BE49-F238E27FC236}">
                <a16:creationId xmlns:a16="http://schemas.microsoft.com/office/drawing/2014/main" id="{217DEBD3-A1F2-F0C3-F0BD-D00A02E34825}"/>
              </a:ext>
            </a:extLst>
          </p:cNvPr>
          <p:cNvSpPr>
            <a:spLocks noGrp="1"/>
          </p:cNvSpPr>
          <p:nvPr>
            <p:ph idx="1"/>
          </p:nvPr>
        </p:nvSpPr>
        <p:spPr>
          <a:xfrm>
            <a:off x="838200" y="1907972"/>
            <a:ext cx="10515600" cy="4584903"/>
          </a:xfrm>
        </p:spPr>
        <p:txBody>
          <a:bodyPr/>
          <a:lstStyle/>
          <a:p>
            <a:r>
              <a:rPr lang="en-US" dirty="0"/>
              <a:t>Create file namely </a:t>
            </a:r>
            <a:r>
              <a:rPr lang="en-US" dirty="0" err="1"/>
              <a:t>axi_pwm.dts</a:t>
            </a:r>
            <a:r>
              <a:rPr lang="en-US" dirty="0"/>
              <a:t> with the content in the image (uncompiled)</a:t>
            </a:r>
          </a:p>
          <a:p>
            <a:r>
              <a:rPr lang="en-US" dirty="0"/>
              <a:t>Then convert it into </a:t>
            </a:r>
            <a:r>
              <a:rPr lang="en-US" dirty="0" err="1"/>
              <a:t>dtbo</a:t>
            </a:r>
            <a:r>
              <a:rPr lang="en-US" dirty="0"/>
              <a:t> using device tree compiler (</a:t>
            </a:r>
            <a:r>
              <a:rPr lang="en-US" dirty="0" err="1"/>
              <a:t>dtc</a:t>
            </a:r>
            <a:r>
              <a:rPr lang="en-US" dirty="0"/>
              <a:t>)</a:t>
            </a:r>
          </a:p>
          <a:p>
            <a:pPr lvl="1"/>
            <a:r>
              <a:rPr lang="en-GB" dirty="0" err="1"/>
              <a:t>dtc</a:t>
            </a:r>
            <a:r>
              <a:rPr lang="en-GB" dirty="0"/>
              <a:t> -@ </a:t>
            </a:r>
            <a:r>
              <a:rPr lang="en-GB" dirty="0">
                <a:solidFill>
                  <a:srgbClr val="000080"/>
                </a:solidFill>
                <a:effectLst/>
              </a:rPr>
              <a:t>-I</a:t>
            </a:r>
            <a:r>
              <a:rPr lang="en-GB" dirty="0"/>
              <a:t> </a:t>
            </a:r>
            <a:r>
              <a:rPr lang="en-GB" dirty="0" err="1"/>
              <a:t>dts</a:t>
            </a:r>
            <a:r>
              <a:rPr lang="en-GB" dirty="0"/>
              <a:t> </a:t>
            </a:r>
            <a:r>
              <a:rPr lang="en-GB" dirty="0">
                <a:solidFill>
                  <a:srgbClr val="000080"/>
                </a:solidFill>
                <a:effectLst/>
              </a:rPr>
              <a:t>-O</a:t>
            </a:r>
            <a:r>
              <a:rPr lang="en-GB" dirty="0"/>
              <a:t> </a:t>
            </a:r>
            <a:r>
              <a:rPr lang="en-GB" dirty="0" err="1"/>
              <a:t>dtb</a:t>
            </a:r>
            <a:r>
              <a:rPr lang="en-GB" dirty="0"/>
              <a:t> </a:t>
            </a:r>
            <a:r>
              <a:rPr lang="en-GB" dirty="0">
                <a:solidFill>
                  <a:srgbClr val="000080"/>
                </a:solidFill>
                <a:effectLst/>
              </a:rPr>
              <a:t>-o</a:t>
            </a:r>
            <a:r>
              <a:rPr lang="en-GB" dirty="0"/>
              <a:t> </a:t>
            </a:r>
            <a:r>
              <a:rPr lang="en-GB" dirty="0" err="1"/>
              <a:t>axi_pwm.dtbo</a:t>
            </a:r>
            <a:r>
              <a:rPr lang="en-GB" dirty="0"/>
              <a:t> </a:t>
            </a:r>
            <a:r>
              <a:rPr lang="en-GB" dirty="0" err="1"/>
              <a:t>axi_pwm.dts</a:t>
            </a:r>
            <a:endParaRPr lang="en-GB" dirty="0"/>
          </a:p>
          <a:p>
            <a:r>
              <a:rPr lang="en-US" dirty="0"/>
              <a:t>Then apply the overlay:</a:t>
            </a:r>
          </a:p>
          <a:p>
            <a:pPr lvl="1"/>
            <a:r>
              <a:rPr lang="en-GB" b="1" dirty="0" err="1">
                <a:solidFill>
                  <a:srgbClr val="0086B3"/>
                </a:solidFill>
                <a:effectLst/>
              </a:rPr>
              <a:t>sudo</a:t>
            </a:r>
            <a:r>
              <a:rPr lang="en-GB" b="1" dirty="0">
                <a:solidFill>
                  <a:srgbClr val="0086B3"/>
                </a:solidFill>
                <a:effectLst/>
              </a:rPr>
              <a:t> </a:t>
            </a:r>
            <a:r>
              <a:rPr lang="en-GB" dirty="0" err="1"/>
              <a:t>fpgautil</a:t>
            </a:r>
            <a:r>
              <a:rPr lang="en-GB" dirty="0"/>
              <a:t> </a:t>
            </a:r>
            <a:r>
              <a:rPr lang="en-GB" dirty="0">
                <a:solidFill>
                  <a:srgbClr val="000080"/>
                </a:solidFill>
                <a:effectLst/>
              </a:rPr>
              <a:t>-o</a:t>
            </a:r>
            <a:r>
              <a:rPr lang="en-GB" dirty="0"/>
              <a:t> </a:t>
            </a:r>
            <a:r>
              <a:rPr lang="en-GB" dirty="0" err="1"/>
              <a:t>axi_pwm.dtbo</a:t>
            </a:r>
            <a:endParaRPr lang="en-GB" dirty="0"/>
          </a:p>
          <a:p>
            <a:r>
              <a:rPr lang="en-GB" dirty="0"/>
              <a:t>More on this </a:t>
            </a:r>
            <a:r>
              <a:rPr lang="en-GB" dirty="0">
                <a:hlinkClick r:id="rId2"/>
              </a:rPr>
              <a:t>guide</a:t>
            </a:r>
            <a:endParaRPr lang="en-US" dirty="0"/>
          </a:p>
        </p:txBody>
      </p:sp>
      <p:pic>
        <p:nvPicPr>
          <p:cNvPr id="6" name="Picture 5">
            <a:extLst>
              <a:ext uri="{FF2B5EF4-FFF2-40B4-BE49-F238E27FC236}">
                <a16:creationId xmlns:a16="http://schemas.microsoft.com/office/drawing/2014/main" id="{261090E0-6033-1721-410C-45362C58902B}"/>
              </a:ext>
            </a:extLst>
          </p:cNvPr>
          <p:cNvPicPr>
            <a:picLocks noChangeAspect="1"/>
          </p:cNvPicPr>
          <p:nvPr/>
        </p:nvPicPr>
        <p:blipFill>
          <a:blip r:embed="rId3"/>
          <a:stretch>
            <a:fillRect/>
          </a:stretch>
        </p:blipFill>
        <p:spPr>
          <a:xfrm>
            <a:off x="6994187" y="3772454"/>
            <a:ext cx="4769796" cy="3085546"/>
          </a:xfrm>
          <a:prstGeom prst="rect">
            <a:avLst/>
          </a:prstGeom>
        </p:spPr>
      </p:pic>
    </p:spTree>
    <p:extLst>
      <p:ext uri="{BB962C8B-B14F-4D97-AF65-F5344CB8AC3E}">
        <p14:creationId xmlns:p14="http://schemas.microsoft.com/office/powerpoint/2010/main" val="4125130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8D4D-894C-4903-1325-DD2F1453F30D}"/>
              </a:ext>
            </a:extLst>
          </p:cNvPr>
          <p:cNvSpPr>
            <a:spLocks noGrp="1"/>
          </p:cNvSpPr>
          <p:nvPr>
            <p:ph type="title"/>
          </p:nvPr>
        </p:nvSpPr>
        <p:spPr/>
        <p:txBody>
          <a:bodyPr/>
          <a:lstStyle/>
          <a:p>
            <a:r>
              <a:rPr lang="en-US" dirty="0"/>
              <a:t>PMOD KV260 Pin config</a:t>
            </a:r>
          </a:p>
        </p:txBody>
      </p:sp>
      <p:sp>
        <p:nvSpPr>
          <p:cNvPr id="3" name="Content Placeholder 2">
            <a:extLst>
              <a:ext uri="{FF2B5EF4-FFF2-40B4-BE49-F238E27FC236}">
                <a16:creationId xmlns:a16="http://schemas.microsoft.com/office/drawing/2014/main" id="{818EBDBB-B915-E277-07E7-205B935AD73C}"/>
              </a:ext>
            </a:extLst>
          </p:cNvPr>
          <p:cNvSpPr>
            <a:spLocks noGrp="1"/>
          </p:cNvSpPr>
          <p:nvPr>
            <p:ph idx="1"/>
          </p:nvPr>
        </p:nvSpPr>
        <p:spPr/>
        <p:txBody>
          <a:bodyPr>
            <a:normAutofit/>
          </a:bodyPr>
          <a:lstStyle/>
          <a:p>
            <a:pPr algn="l">
              <a:buFont typeface="Arial" panose="020B0604020202020204" pitchFamily="34" charset="0"/>
              <a:buChar char="•"/>
            </a:pPr>
            <a:r>
              <a:rPr lang="en-GB" b="0" i="0" dirty="0">
                <a:effectLst/>
              </a:rPr>
              <a:t>PMOD Pin </a:t>
            </a:r>
          </a:p>
          <a:p>
            <a:pPr lvl="1"/>
            <a:r>
              <a:rPr lang="en-GB" b="0" i="0" dirty="0">
                <a:effectLst/>
              </a:rPr>
              <a:t>PMOD pin 1: PACKAGE_PIN H12 </a:t>
            </a:r>
          </a:p>
          <a:p>
            <a:pPr lvl="1"/>
            <a:r>
              <a:rPr lang="en-GB" b="0" i="0" dirty="0">
                <a:effectLst/>
              </a:rPr>
              <a:t>PMOD pin 2: PACKAGE_PIN B10 </a:t>
            </a:r>
          </a:p>
          <a:p>
            <a:pPr lvl="1"/>
            <a:r>
              <a:rPr lang="en-GB" b="0" i="0" dirty="0">
                <a:effectLst/>
              </a:rPr>
              <a:t>PMOD pin 3: PACKAGE_PIN E10 </a:t>
            </a:r>
          </a:p>
          <a:p>
            <a:pPr lvl="1"/>
            <a:r>
              <a:rPr lang="en-GB" b="0" i="0" dirty="0">
                <a:effectLst/>
              </a:rPr>
              <a:t>PMOD pin 4: PACKAGE_PIN E12 </a:t>
            </a:r>
          </a:p>
          <a:p>
            <a:pPr lvl="1"/>
            <a:r>
              <a:rPr lang="en-GB" b="0" i="0" dirty="0">
                <a:effectLst/>
              </a:rPr>
              <a:t>PMOD pin 5: PACKAGE_PIN D10 </a:t>
            </a:r>
          </a:p>
          <a:p>
            <a:pPr lvl="1"/>
            <a:r>
              <a:rPr lang="en-GB" b="0" i="0" dirty="0">
                <a:effectLst/>
              </a:rPr>
              <a:t>PMOD pin 6: PACKAGE_PIN D11 </a:t>
            </a:r>
          </a:p>
          <a:p>
            <a:pPr lvl="1"/>
            <a:r>
              <a:rPr lang="en-GB" b="0" i="0" dirty="0">
                <a:effectLst/>
              </a:rPr>
              <a:t>PMOD pin 7: PACKAGE_PIN C11 </a:t>
            </a:r>
          </a:p>
          <a:p>
            <a:pPr lvl="1"/>
            <a:r>
              <a:rPr lang="en-GB" b="0" i="0" dirty="0">
                <a:effectLst/>
              </a:rPr>
              <a:t>PMOD pin 8: PACKAGE_PIN B11</a:t>
            </a:r>
          </a:p>
          <a:p>
            <a:r>
              <a:rPr lang="en-US" dirty="0"/>
              <a:t>kv260 constraints file </a:t>
            </a:r>
            <a:r>
              <a:rPr lang="en-US" dirty="0" err="1">
                <a:hlinkClick r:id="rId2"/>
              </a:rPr>
              <a:t>base.xdc</a:t>
            </a:r>
            <a:endParaRPr lang="en-US" dirty="0"/>
          </a:p>
        </p:txBody>
      </p:sp>
    </p:spTree>
    <p:extLst>
      <p:ext uri="{BB962C8B-B14F-4D97-AF65-F5344CB8AC3E}">
        <p14:creationId xmlns:p14="http://schemas.microsoft.com/office/powerpoint/2010/main" val="385279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2761-FD56-AEAC-1823-16944194BD4B}"/>
              </a:ext>
            </a:extLst>
          </p:cNvPr>
          <p:cNvSpPr>
            <a:spLocks noGrp="1"/>
          </p:cNvSpPr>
          <p:nvPr>
            <p:ph type="title"/>
          </p:nvPr>
        </p:nvSpPr>
        <p:spPr>
          <a:xfrm>
            <a:off x="838200" y="145914"/>
            <a:ext cx="10515600" cy="1325563"/>
          </a:xfrm>
        </p:spPr>
        <p:txBody>
          <a:bodyPr/>
          <a:lstStyle/>
          <a:p>
            <a:r>
              <a:rPr lang="en-US" dirty="0"/>
              <a:t>Steps to PL/PS connectivity</a:t>
            </a:r>
          </a:p>
        </p:txBody>
      </p:sp>
      <p:sp>
        <p:nvSpPr>
          <p:cNvPr id="3" name="Content Placeholder 2">
            <a:extLst>
              <a:ext uri="{FF2B5EF4-FFF2-40B4-BE49-F238E27FC236}">
                <a16:creationId xmlns:a16="http://schemas.microsoft.com/office/drawing/2014/main" id="{AB1157A7-B6F3-EBF0-4847-0C1460CA8709}"/>
              </a:ext>
            </a:extLst>
          </p:cNvPr>
          <p:cNvSpPr>
            <a:spLocks noGrp="1"/>
          </p:cNvSpPr>
          <p:nvPr>
            <p:ph idx="1"/>
          </p:nvPr>
        </p:nvSpPr>
        <p:spPr>
          <a:xfrm>
            <a:off x="838200" y="1507788"/>
            <a:ext cx="10515600" cy="5204298"/>
          </a:xfrm>
        </p:spPr>
        <p:txBody>
          <a:bodyPr>
            <a:normAutofit fontScale="77500" lnSpcReduction="20000"/>
          </a:bodyPr>
          <a:lstStyle/>
          <a:p>
            <a:pPr algn="l">
              <a:buFont typeface="+mj-lt"/>
              <a:buAutoNum type="arabicPeriod"/>
            </a:pPr>
            <a:r>
              <a:rPr lang="en-GB" b="0" i="0" dirty="0">
                <a:solidFill>
                  <a:srgbClr val="333333"/>
                </a:solidFill>
                <a:effectLst/>
                <a:latin typeface="Roboto" panose="02000000000000000000" pitchFamily="2" charset="0"/>
              </a:rPr>
              <a:t>Create VIVADO design with those (</a:t>
            </a:r>
            <a:r>
              <a:rPr lang="en-GB" b="0" i="0" dirty="0" err="1">
                <a:solidFill>
                  <a:srgbClr val="333333"/>
                </a:solidFill>
                <a:effectLst/>
                <a:latin typeface="Roboto" panose="02000000000000000000" pitchFamily="2" charset="0"/>
              </a:rPr>
              <a:t>Pmod</a:t>
            </a:r>
            <a:r>
              <a:rPr lang="en-GB" b="0" i="0" dirty="0">
                <a:solidFill>
                  <a:srgbClr val="333333"/>
                </a:solidFill>
                <a:effectLst/>
                <a:latin typeface="Roboto" panose="02000000000000000000" pitchFamily="2" charset="0"/>
              </a:rPr>
              <a:t> or </a:t>
            </a:r>
            <a:r>
              <a:rPr lang="en-GB" b="0" i="0" dirty="0" err="1">
                <a:solidFill>
                  <a:srgbClr val="333333"/>
                </a:solidFill>
                <a:effectLst/>
                <a:latin typeface="Roboto" panose="02000000000000000000" pitchFamily="2" charset="0"/>
              </a:rPr>
              <a:t>Rpi</a:t>
            </a:r>
            <a:r>
              <a:rPr lang="en-GB" b="0" i="0" dirty="0">
                <a:solidFill>
                  <a:srgbClr val="333333"/>
                </a:solidFill>
                <a:effectLst/>
                <a:latin typeface="Roboto" panose="02000000000000000000" pitchFamily="2" charset="0"/>
              </a:rPr>
              <a:t> GPIO), you can follow "Board Connections" for </a:t>
            </a:r>
            <a:r>
              <a:rPr lang="en-GB" b="0" i="0" dirty="0" err="1">
                <a:solidFill>
                  <a:srgbClr val="333333"/>
                </a:solidFill>
                <a:effectLst/>
                <a:latin typeface="Roboto" panose="02000000000000000000" pitchFamily="2" charset="0"/>
              </a:rPr>
              <a:t>Pmod</a:t>
            </a:r>
            <a:r>
              <a:rPr lang="en-GB" b="0" i="0" dirty="0">
                <a:solidFill>
                  <a:srgbClr val="333333"/>
                </a:solidFill>
                <a:effectLst/>
                <a:latin typeface="Roboto" panose="02000000000000000000" pitchFamily="2" charset="0"/>
              </a:rPr>
              <a:t> or GPIO at VIVADO Block Design. Now, generate .BIN file and XSA.</a:t>
            </a:r>
          </a:p>
          <a:p>
            <a:pPr algn="l">
              <a:buFont typeface="+mj-lt"/>
              <a:buAutoNum type="arabicPeriod"/>
            </a:pPr>
            <a:r>
              <a:rPr lang="en-GB" b="0" i="0" dirty="0">
                <a:solidFill>
                  <a:srgbClr val="333333"/>
                </a:solidFill>
                <a:effectLst/>
                <a:latin typeface="Roboto" panose="02000000000000000000" pitchFamily="2" charset="0"/>
              </a:rPr>
              <a:t>Create device tree from XSA using XSCT. You will get DTSI file here.</a:t>
            </a:r>
          </a:p>
          <a:p>
            <a:pPr algn="l">
              <a:buFont typeface="+mj-lt"/>
              <a:buAutoNum type="arabicPeriod"/>
            </a:pPr>
            <a:r>
              <a:rPr lang="en-GB" b="0" i="0" dirty="0">
                <a:solidFill>
                  <a:srgbClr val="333333"/>
                </a:solidFill>
                <a:effectLst/>
                <a:latin typeface="Roboto" panose="02000000000000000000" pitchFamily="2" charset="0"/>
              </a:rPr>
              <a:t>Create DTBO using device tree compiler in Linux (Ubuntu Host PC).</a:t>
            </a:r>
          </a:p>
          <a:p>
            <a:pPr algn="l">
              <a:buFont typeface="+mj-lt"/>
              <a:buAutoNum type="arabicPeriod"/>
            </a:pPr>
            <a:r>
              <a:rPr lang="en-GB" b="0" i="0" dirty="0">
                <a:solidFill>
                  <a:srgbClr val="333333"/>
                </a:solidFill>
                <a:effectLst/>
                <a:latin typeface="Roboto" panose="02000000000000000000" pitchFamily="2" charset="0"/>
              </a:rPr>
              <a:t>Rename .BIN and DTBO as kr260-gpio.BIN, kr260-gpio.DTBO. Copy .BIN, DTBO and </a:t>
            </a:r>
            <a:r>
              <a:rPr lang="en-GB" b="0" i="0" dirty="0" err="1">
                <a:solidFill>
                  <a:srgbClr val="333333"/>
                </a:solidFill>
                <a:effectLst/>
                <a:latin typeface="Roboto" panose="02000000000000000000" pitchFamily="2" charset="0"/>
              </a:rPr>
              <a:t>shell.json</a:t>
            </a:r>
            <a:r>
              <a:rPr lang="en-GB" b="0" i="0" dirty="0">
                <a:solidFill>
                  <a:srgbClr val="333333"/>
                </a:solidFill>
                <a:effectLst/>
                <a:latin typeface="Roboto" panose="02000000000000000000" pitchFamily="2" charset="0"/>
              </a:rPr>
              <a:t> into </a:t>
            </a:r>
            <a:r>
              <a:rPr lang="en-GB" b="0" i="0" dirty="0" err="1">
                <a:solidFill>
                  <a:srgbClr val="333333"/>
                </a:solidFill>
                <a:effectLst/>
                <a:latin typeface="Roboto" panose="02000000000000000000" pitchFamily="2" charset="0"/>
              </a:rPr>
              <a:t>Kria</a:t>
            </a:r>
            <a:r>
              <a:rPr lang="en-GB" b="0" i="0" dirty="0">
                <a:solidFill>
                  <a:srgbClr val="333333"/>
                </a:solidFill>
                <a:effectLst/>
                <a:latin typeface="Roboto" panose="02000000000000000000" pitchFamily="2" charset="0"/>
              </a:rPr>
              <a:t>-Ubuntu Image inside "/lib/firmware/</a:t>
            </a:r>
            <a:r>
              <a:rPr lang="en-GB" b="0" i="0" dirty="0" err="1">
                <a:solidFill>
                  <a:srgbClr val="333333"/>
                </a:solidFill>
                <a:effectLst/>
                <a:latin typeface="Roboto" panose="02000000000000000000" pitchFamily="2" charset="0"/>
              </a:rPr>
              <a:t>xilinx</a:t>
            </a:r>
            <a:r>
              <a:rPr lang="en-GB" b="0" i="0" dirty="0">
                <a:solidFill>
                  <a:srgbClr val="333333"/>
                </a:solidFill>
                <a:effectLst/>
                <a:latin typeface="Roboto" panose="02000000000000000000" pitchFamily="2" charset="0"/>
              </a:rPr>
              <a:t>" with new directory like "kr260-gpio".</a:t>
            </a:r>
          </a:p>
          <a:p>
            <a:pPr algn="l">
              <a:buFont typeface="+mj-lt"/>
              <a:buAutoNum type="arabicPeriod"/>
            </a:pPr>
            <a:r>
              <a:rPr lang="en-GB" b="0" i="0" dirty="0">
                <a:solidFill>
                  <a:srgbClr val="333333"/>
                </a:solidFill>
                <a:effectLst/>
                <a:latin typeface="Roboto" panose="02000000000000000000" pitchFamily="2" charset="0"/>
              </a:rPr>
              <a:t>Run </a:t>
            </a:r>
            <a:r>
              <a:rPr lang="en-GB" b="1" i="0" dirty="0" err="1">
                <a:solidFill>
                  <a:srgbClr val="333333"/>
                </a:solidFill>
                <a:effectLst/>
                <a:latin typeface="Roboto" panose="02000000000000000000" pitchFamily="2" charset="0"/>
              </a:rPr>
              <a:t>sudo</a:t>
            </a:r>
            <a:r>
              <a:rPr lang="en-GB" b="1" i="0" dirty="0">
                <a:solidFill>
                  <a:srgbClr val="333333"/>
                </a:solidFill>
                <a:effectLst/>
                <a:latin typeface="Roboto" panose="02000000000000000000" pitchFamily="2" charset="0"/>
              </a:rPr>
              <a:t> </a:t>
            </a:r>
            <a:r>
              <a:rPr lang="en-GB" b="1" i="0" dirty="0" err="1">
                <a:solidFill>
                  <a:srgbClr val="333333"/>
                </a:solidFill>
                <a:effectLst/>
                <a:latin typeface="Roboto" panose="02000000000000000000" pitchFamily="2" charset="0"/>
              </a:rPr>
              <a:t>xmutil</a:t>
            </a:r>
            <a:r>
              <a:rPr lang="en-GB" b="1" i="0" dirty="0">
                <a:solidFill>
                  <a:srgbClr val="333333"/>
                </a:solidFill>
                <a:effectLst/>
                <a:latin typeface="Roboto" panose="02000000000000000000" pitchFamily="2" charset="0"/>
              </a:rPr>
              <a:t> </a:t>
            </a:r>
            <a:r>
              <a:rPr lang="en-GB" b="1" i="0" dirty="0" err="1">
                <a:solidFill>
                  <a:srgbClr val="333333"/>
                </a:solidFill>
                <a:effectLst/>
                <a:latin typeface="Roboto" panose="02000000000000000000" pitchFamily="2" charset="0"/>
              </a:rPr>
              <a:t>listapps</a:t>
            </a:r>
            <a:r>
              <a:rPr lang="en-GB" b="0" i="0" dirty="0">
                <a:solidFill>
                  <a:srgbClr val="333333"/>
                </a:solidFill>
                <a:effectLst/>
                <a:latin typeface="Roboto" panose="02000000000000000000" pitchFamily="2" charset="0"/>
              </a:rPr>
              <a:t>, you must able to see "kr260-gpio" firmware over there.</a:t>
            </a:r>
          </a:p>
          <a:p>
            <a:pPr algn="l">
              <a:buFont typeface="+mj-lt"/>
              <a:buAutoNum type="arabicPeriod"/>
            </a:pPr>
            <a:r>
              <a:rPr lang="en-GB" b="0" i="0" dirty="0">
                <a:solidFill>
                  <a:srgbClr val="333333"/>
                </a:solidFill>
                <a:effectLst/>
                <a:latin typeface="Roboto" panose="02000000000000000000" pitchFamily="2" charset="0"/>
              </a:rPr>
              <a:t>Now you can unload app and load "kr260-gpio" firmware. As ubuntu desktop is not needed for this </a:t>
            </a:r>
            <a:r>
              <a:rPr lang="en-GB" b="0" i="0" dirty="0" err="1">
                <a:solidFill>
                  <a:srgbClr val="333333"/>
                </a:solidFill>
                <a:effectLst/>
                <a:latin typeface="Roboto" panose="02000000000000000000" pitchFamily="2" charset="0"/>
              </a:rPr>
              <a:t>gpio</a:t>
            </a:r>
            <a:r>
              <a:rPr lang="en-GB" b="0" i="0" dirty="0">
                <a:solidFill>
                  <a:srgbClr val="333333"/>
                </a:solidFill>
                <a:effectLst/>
                <a:latin typeface="Roboto" panose="02000000000000000000" pitchFamily="2" charset="0"/>
              </a:rPr>
              <a:t> control, you can </a:t>
            </a:r>
            <a:r>
              <a:rPr lang="en-GB" b="1" i="0" dirty="0">
                <a:solidFill>
                  <a:srgbClr val="333333"/>
                </a:solidFill>
                <a:effectLst/>
                <a:latin typeface="Roboto" panose="02000000000000000000" pitchFamily="2" charset="0"/>
              </a:rPr>
              <a:t>disable </a:t>
            </a:r>
            <a:r>
              <a:rPr lang="en-GB" b="0" i="0" dirty="0">
                <a:solidFill>
                  <a:srgbClr val="333333"/>
                </a:solidFill>
                <a:effectLst/>
                <a:latin typeface="Roboto" panose="02000000000000000000" pitchFamily="2" charset="0"/>
              </a:rPr>
              <a:t>the </a:t>
            </a:r>
            <a:r>
              <a:rPr lang="en-GB" b="1" i="0" dirty="0">
                <a:solidFill>
                  <a:srgbClr val="333333"/>
                </a:solidFill>
                <a:effectLst/>
                <a:latin typeface="Roboto" panose="02000000000000000000" pitchFamily="2" charset="0"/>
              </a:rPr>
              <a:t>ubuntu desktop </a:t>
            </a:r>
            <a:r>
              <a:rPr lang="en-GB" b="0" i="0" dirty="0">
                <a:solidFill>
                  <a:srgbClr val="333333"/>
                </a:solidFill>
                <a:effectLst/>
                <a:latin typeface="Roboto" panose="02000000000000000000" pitchFamily="2" charset="0"/>
              </a:rPr>
              <a:t>using </a:t>
            </a:r>
            <a:r>
              <a:rPr lang="en-GB" b="0" i="0" dirty="0" err="1">
                <a:solidFill>
                  <a:srgbClr val="333333"/>
                </a:solidFill>
                <a:effectLst/>
                <a:latin typeface="Roboto" panose="02000000000000000000" pitchFamily="2" charset="0"/>
              </a:rPr>
              <a:t>xmutil</a:t>
            </a:r>
            <a:r>
              <a:rPr lang="en-GB" b="0" i="0" dirty="0">
                <a:solidFill>
                  <a:srgbClr val="333333"/>
                </a:solidFill>
                <a:effectLst/>
                <a:latin typeface="Roboto" panose="02000000000000000000" pitchFamily="2" charset="0"/>
              </a:rPr>
              <a:t> command.</a:t>
            </a:r>
          </a:p>
          <a:p>
            <a:pPr algn="l">
              <a:buFont typeface="+mj-lt"/>
              <a:buAutoNum type="arabicPeriod"/>
            </a:pPr>
            <a:r>
              <a:rPr lang="en-GB" b="0" i="0" dirty="0">
                <a:solidFill>
                  <a:srgbClr val="333333"/>
                </a:solidFill>
                <a:effectLst/>
                <a:latin typeface="Roboto" panose="02000000000000000000" pitchFamily="2" charset="0"/>
              </a:rPr>
              <a:t>At </a:t>
            </a:r>
            <a:r>
              <a:rPr lang="en-GB" b="0" i="0" dirty="0" err="1">
                <a:solidFill>
                  <a:srgbClr val="333333"/>
                </a:solidFill>
                <a:effectLst/>
                <a:latin typeface="Roboto" panose="02000000000000000000" pitchFamily="2" charset="0"/>
              </a:rPr>
              <a:t>Kria</a:t>
            </a:r>
            <a:r>
              <a:rPr lang="en-GB" b="0" i="0" dirty="0">
                <a:solidFill>
                  <a:srgbClr val="333333"/>
                </a:solidFill>
                <a:effectLst/>
                <a:latin typeface="Roboto" panose="02000000000000000000" pitchFamily="2" charset="0"/>
              </a:rPr>
              <a:t>-Ubuntu terminal, now you will able to see </a:t>
            </a:r>
            <a:r>
              <a:rPr lang="en-GB" b="0" i="0" dirty="0" err="1">
                <a:solidFill>
                  <a:srgbClr val="333333"/>
                </a:solidFill>
                <a:effectLst/>
                <a:latin typeface="Roboto" panose="02000000000000000000" pitchFamily="2" charset="0"/>
              </a:rPr>
              <a:t>gpio</a:t>
            </a:r>
            <a:r>
              <a:rPr lang="en-GB" b="0" i="0" dirty="0">
                <a:solidFill>
                  <a:srgbClr val="333333"/>
                </a:solidFill>
                <a:effectLst/>
                <a:latin typeface="Roboto" panose="02000000000000000000" pitchFamily="2" charset="0"/>
              </a:rPr>
              <a:t> over the </a:t>
            </a:r>
            <a:r>
              <a:rPr lang="en-GB" b="1" i="0" dirty="0" err="1">
                <a:solidFill>
                  <a:srgbClr val="333333"/>
                </a:solidFill>
                <a:effectLst/>
                <a:latin typeface="Roboto" panose="02000000000000000000" pitchFamily="2" charset="0"/>
              </a:rPr>
              <a:t>sysfs</a:t>
            </a:r>
            <a:r>
              <a:rPr lang="en-GB" b="1" i="0" dirty="0">
                <a:solidFill>
                  <a:srgbClr val="333333"/>
                </a:solidFill>
                <a:effectLst/>
                <a:latin typeface="Roboto" panose="02000000000000000000" pitchFamily="2" charset="0"/>
              </a:rPr>
              <a:t>/class/</a:t>
            </a:r>
            <a:r>
              <a:rPr lang="en-GB" b="1" i="0" dirty="0" err="1">
                <a:solidFill>
                  <a:srgbClr val="333333"/>
                </a:solidFill>
                <a:effectLst/>
                <a:latin typeface="Roboto" panose="02000000000000000000" pitchFamily="2" charset="0"/>
              </a:rPr>
              <a:t>gpio</a:t>
            </a:r>
            <a:r>
              <a:rPr lang="en-GB" b="0" i="0" dirty="0">
                <a:solidFill>
                  <a:srgbClr val="333333"/>
                </a:solidFill>
                <a:effectLst/>
                <a:latin typeface="Roboto" panose="02000000000000000000" pitchFamily="2" charset="0"/>
              </a:rPr>
              <a:t>.</a:t>
            </a:r>
          </a:p>
          <a:p>
            <a:pPr algn="l">
              <a:buFont typeface="+mj-lt"/>
              <a:buAutoNum type="arabicPeriod"/>
            </a:pPr>
            <a:r>
              <a:rPr lang="en-GB" b="0" i="0" dirty="0">
                <a:solidFill>
                  <a:srgbClr val="333333"/>
                </a:solidFill>
                <a:effectLst/>
                <a:latin typeface="Roboto" panose="02000000000000000000" pitchFamily="2" charset="0"/>
              </a:rPr>
              <a:t>You can either manually toggle specific </a:t>
            </a:r>
            <a:r>
              <a:rPr lang="en-GB" b="0" i="0" dirty="0" err="1">
                <a:solidFill>
                  <a:srgbClr val="333333"/>
                </a:solidFill>
                <a:effectLst/>
                <a:latin typeface="Roboto" panose="02000000000000000000" pitchFamily="2" charset="0"/>
              </a:rPr>
              <a:t>gpio</a:t>
            </a:r>
            <a:r>
              <a:rPr lang="en-GB" b="0" i="0" dirty="0">
                <a:solidFill>
                  <a:srgbClr val="333333"/>
                </a:solidFill>
                <a:effectLst/>
                <a:latin typeface="Roboto" panose="02000000000000000000" pitchFamily="2" charset="0"/>
              </a:rPr>
              <a:t> (</a:t>
            </a:r>
            <a:r>
              <a:rPr lang="en-GB" b="1" i="0" dirty="0">
                <a:solidFill>
                  <a:srgbClr val="333333"/>
                </a:solidFill>
                <a:effectLst/>
                <a:latin typeface="Roboto" panose="02000000000000000000" pitchFamily="2" charset="0"/>
              </a:rPr>
              <a:t>set direction</a:t>
            </a:r>
            <a:r>
              <a:rPr lang="en-GB" b="0" i="0" dirty="0">
                <a:solidFill>
                  <a:srgbClr val="333333"/>
                </a:solidFill>
                <a:effectLst/>
                <a:latin typeface="Roboto" panose="02000000000000000000" pitchFamily="2" charset="0"/>
              </a:rPr>
              <a:t> of GPIO and </a:t>
            </a:r>
            <a:r>
              <a:rPr lang="en-GB" b="1" i="0" dirty="0">
                <a:solidFill>
                  <a:srgbClr val="333333"/>
                </a:solidFill>
                <a:effectLst/>
                <a:latin typeface="Roboto" panose="02000000000000000000" pitchFamily="2" charset="0"/>
              </a:rPr>
              <a:t>tee value</a:t>
            </a:r>
            <a:r>
              <a:rPr lang="en-GB" b="0" i="0" dirty="0">
                <a:solidFill>
                  <a:srgbClr val="333333"/>
                </a:solidFill>
                <a:effectLst/>
                <a:latin typeface="Roboto" panose="02000000000000000000" pitchFamily="2" charset="0"/>
              </a:rPr>
              <a:t>) or you can write user app for toggling.</a:t>
            </a:r>
          </a:p>
          <a:p>
            <a:pPr marL="0" indent="0" algn="l">
              <a:buNone/>
            </a:pPr>
            <a:r>
              <a:rPr lang="en-GB" b="0" i="0" dirty="0">
                <a:solidFill>
                  <a:srgbClr val="333333"/>
                </a:solidFill>
                <a:effectLst/>
                <a:latin typeface="Roboto" panose="02000000000000000000" pitchFamily="2" charset="0"/>
                <a:hlinkClick r:id="rId3"/>
              </a:rPr>
              <a:t>(Following this tutorial)</a:t>
            </a:r>
            <a:endParaRPr lang="en-GB" b="0" i="0" dirty="0">
              <a:solidFill>
                <a:srgbClr val="333333"/>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158733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6436-8C23-70CE-61EA-FF3BFF3ED67B}"/>
              </a:ext>
            </a:extLst>
          </p:cNvPr>
          <p:cNvSpPr>
            <a:spLocks noGrp="1"/>
          </p:cNvSpPr>
          <p:nvPr>
            <p:ph type="title"/>
          </p:nvPr>
        </p:nvSpPr>
        <p:spPr/>
        <p:txBody>
          <a:bodyPr/>
          <a:lstStyle/>
          <a:p>
            <a:r>
              <a:rPr lang="en-US" dirty="0"/>
              <a:t>1. Create </a:t>
            </a:r>
            <a:r>
              <a:rPr lang="en-US" dirty="0" err="1"/>
              <a:t>Vivado</a:t>
            </a:r>
            <a:r>
              <a:rPr lang="en-US" dirty="0"/>
              <a:t> Design</a:t>
            </a:r>
          </a:p>
        </p:txBody>
      </p:sp>
      <p:sp>
        <p:nvSpPr>
          <p:cNvPr id="3" name="Content Placeholder 2">
            <a:extLst>
              <a:ext uri="{FF2B5EF4-FFF2-40B4-BE49-F238E27FC236}">
                <a16:creationId xmlns:a16="http://schemas.microsoft.com/office/drawing/2014/main" id="{33535E52-5B30-23EE-D7EF-950DCE371282}"/>
              </a:ext>
            </a:extLst>
          </p:cNvPr>
          <p:cNvSpPr>
            <a:spLocks noGrp="1"/>
          </p:cNvSpPr>
          <p:nvPr>
            <p:ph idx="1"/>
          </p:nvPr>
        </p:nvSpPr>
        <p:spPr>
          <a:xfrm>
            <a:off x="838200" y="1825625"/>
            <a:ext cx="10515600" cy="4850724"/>
          </a:xfrm>
        </p:spPr>
        <p:txBody>
          <a:bodyPr>
            <a:normAutofit/>
          </a:bodyPr>
          <a:lstStyle/>
          <a:p>
            <a:r>
              <a:rPr lang="en-US" dirty="0"/>
              <a:t>Need to use Block Design functionality containing clock design and Zynq </a:t>
            </a:r>
            <a:r>
              <a:rPr lang="en-US" dirty="0" err="1"/>
              <a:t>Ultrascale</a:t>
            </a:r>
            <a:r>
              <a:rPr lang="en-US" dirty="0"/>
              <a:t> + </a:t>
            </a:r>
            <a:r>
              <a:rPr lang="en-US" dirty="0" err="1"/>
              <a:t>MPSoC</a:t>
            </a:r>
            <a:r>
              <a:rPr lang="en-US" dirty="0"/>
              <a:t> then the general one</a:t>
            </a:r>
          </a:p>
          <a:p>
            <a:r>
              <a:rPr lang="en-US" dirty="0"/>
              <a:t>Use the automated connection feature to assist.</a:t>
            </a:r>
          </a:p>
          <a:p>
            <a:r>
              <a:rPr lang="en-US" dirty="0"/>
              <a:t>Validate Block Design</a:t>
            </a:r>
          </a:p>
          <a:p>
            <a:r>
              <a:rPr lang="en-US" dirty="0"/>
              <a:t>Create HDL wrapper – generate a VHDL file from the BD</a:t>
            </a:r>
          </a:p>
          <a:p>
            <a:r>
              <a:rPr lang="en-US" dirty="0"/>
              <a:t>Add constraint (PMOD pin config for KV/KR260)</a:t>
            </a:r>
          </a:p>
          <a:p>
            <a:r>
              <a:rPr lang="en-US" dirty="0"/>
              <a:t>Generate Bin file from generate bitstream feature</a:t>
            </a:r>
          </a:p>
          <a:p>
            <a:pPr lvl="1"/>
            <a:r>
              <a:rPr lang="en-GB" dirty="0"/>
              <a:t>O</a:t>
            </a:r>
            <a:r>
              <a:rPr lang="en-GB" b="0" i="0" dirty="0">
                <a:effectLst/>
              </a:rPr>
              <a:t>utput at/&lt;</a:t>
            </a:r>
            <a:r>
              <a:rPr lang="en-GB" b="0" i="0" dirty="0" err="1">
                <a:effectLst/>
              </a:rPr>
              <a:t>Vivado</a:t>
            </a:r>
            <a:r>
              <a:rPr lang="en-GB" b="0" i="0" dirty="0">
                <a:effectLst/>
              </a:rPr>
              <a:t> project&gt;/&lt;</a:t>
            </a:r>
            <a:r>
              <a:rPr lang="en-GB" b="0" i="0" dirty="0" err="1">
                <a:effectLst/>
              </a:rPr>
              <a:t>Vivado</a:t>
            </a:r>
            <a:r>
              <a:rPr lang="en-GB" b="0" i="0" dirty="0">
                <a:effectLst/>
              </a:rPr>
              <a:t> project&gt;.runs/impl_1/</a:t>
            </a:r>
          </a:p>
          <a:p>
            <a:r>
              <a:rPr lang="en-US" dirty="0"/>
              <a:t>Generate XSA from File – Export Hardware – include bitstream</a:t>
            </a:r>
          </a:p>
          <a:p>
            <a:endParaRPr lang="en-US" dirty="0"/>
          </a:p>
        </p:txBody>
      </p:sp>
      <p:pic>
        <p:nvPicPr>
          <p:cNvPr id="5" name="Picture 4">
            <a:extLst>
              <a:ext uri="{FF2B5EF4-FFF2-40B4-BE49-F238E27FC236}">
                <a16:creationId xmlns:a16="http://schemas.microsoft.com/office/drawing/2014/main" id="{9172C1F0-4FCE-9C94-436F-1ED50DFE60F9}"/>
              </a:ext>
            </a:extLst>
          </p:cNvPr>
          <p:cNvPicPr>
            <a:picLocks noChangeAspect="1"/>
          </p:cNvPicPr>
          <p:nvPr/>
        </p:nvPicPr>
        <p:blipFill>
          <a:blip r:embed="rId2"/>
          <a:stretch>
            <a:fillRect/>
          </a:stretch>
        </p:blipFill>
        <p:spPr>
          <a:xfrm>
            <a:off x="7757131" y="181651"/>
            <a:ext cx="3596669" cy="1301862"/>
          </a:xfrm>
          <a:prstGeom prst="rect">
            <a:avLst/>
          </a:prstGeom>
        </p:spPr>
      </p:pic>
    </p:spTree>
    <p:extLst>
      <p:ext uri="{BB962C8B-B14F-4D97-AF65-F5344CB8AC3E}">
        <p14:creationId xmlns:p14="http://schemas.microsoft.com/office/powerpoint/2010/main" val="4111374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TotalTime>
  <Words>1826</Words>
  <Application>Microsoft Macintosh PowerPoint</Application>
  <PresentationFormat>Widescreen</PresentationFormat>
  <Paragraphs>153</Paragraphs>
  <Slides>15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Atlassian Mono</vt:lpstr>
      <vt:lpstr>Calibri</vt:lpstr>
      <vt:lpstr>Calibri Light</vt:lpstr>
      <vt:lpstr>Menlo</vt:lpstr>
      <vt:lpstr>Roboto</vt:lpstr>
      <vt:lpstr>Office Theme</vt:lpstr>
      <vt:lpstr>PS/PL Connectivity</vt:lpstr>
      <vt:lpstr>Background</vt:lpstr>
      <vt:lpstr>fpgautil</vt:lpstr>
      <vt:lpstr>xmutil</vt:lpstr>
      <vt:lpstr>PL/PS Communication update</vt:lpstr>
      <vt:lpstr>Device Tree Overlay for Ubuntu</vt:lpstr>
      <vt:lpstr>PMOD KV260 Pin config</vt:lpstr>
      <vt:lpstr>Steps to PL/PS connectivity</vt:lpstr>
      <vt:lpstr>1. Create Vivado Design</vt:lpstr>
      <vt:lpstr>2. Generate DTSI from XSA file</vt:lpstr>
      <vt:lpstr>2. Generate DTSI from XSA file</vt:lpstr>
      <vt:lpstr>3. Creating DTBO</vt:lpstr>
      <vt:lpstr>What’s the issue???</vt:lpstr>
      <vt:lpstr>Redesign HW using Vivado 2022.1</vt:lpstr>
      <vt:lpstr>GPIO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PS/PL Connectivity</dc:title>
  <dc:creator>Febian Febian</dc:creator>
  <cp:lastModifiedBy>Febian Febian</cp:lastModifiedBy>
  <cp:revision>11</cp:revision>
  <cp:lastPrinted>2025-12-01T19:00:23Z</cp:lastPrinted>
  <dcterms:created xsi:type="dcterms:W3CDTF">2025-11-26T14:40:12Z</dcterms:created>
  <dcterms:modified xsi:type="dcterms:W3CDTF">2025-12-02T18:29:44Z</dcterms:modified>
</cp:coreProperties>
</file>