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59" r:id="rId7"/>
    <p:sldId id="261" r:id="rId8"/>
    <p:sldId id="262" r:id="rId9"/>
    <p:sldId id="260" r:id="rId10"/>
    <p:sldId id="266" r:id="rId11"/>
    <p:sldId id="265" r:id="rId12"/>
    <p:sldId id="267" r:id="rId13"/>
    <p:sldId id="264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F9103E-2CDD-01AB-35C5-934FD399600F}" v="701" dt="2025-07-24T13:22:26.973"/>
    <p1510:client id="{A795396E-FCEB-CC89-1F41-C36D357A63E2}" v="259" dt="2025-07-24T10:34:37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6" autoAdjust="0"/>
    <p:restoredTop sz="96208"/>
  </p:normalViewPr>
  <p:slideViewPr>
    <p:cSldViewPr snapToGrid="0" snapToObjects="1">
      <p:cViewPr varScale="1">
        <p:scale>
          <a:sx n="124" d="100"/>
          <a:sy n="124" d="100"/>
        </p:scale>
        <p:origin x="47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22302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000000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7/24/2025</a:t>
            </a:fld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0795"/>
            <a:r>
              <a:rPr lang="en-GB" dirty="0">
                <a:ea typeface="+mj-lt"/>
                <a:cs typeface="+mj-lt"/>
              </a:rPr>
              <a:t>PHYSICS, HEP</a:t>
            </a:r>
            <a:endParaRPr lang="en-US" dirty="0"/>
          </a:p>
          <a:p>
            <a:pPr marL="10795"/>
            <a:r>
              <a:rPr lang="en-GB" dirty="0">
                <a:ea typeface="+mj-lt"/>
                <a:cs typeface="+mj-lt"/>
              </a:rPr>
              <a:t>PROTON BEAM THERAPY</a:t>
            </a:r>
            <a:endParaRPr lang="en-GB" dirty="0"/>
          </a:p>
        </p:txBody>
      </p:sp>
      <p:sp>
        <p:nvSpPr>
          <p:cNvPr id="5" name="Title 4" descr="Heading"/>
          <p:cNvSpPr>
            <a:spLocks noGrp="1"/>
          </p:cNvSpPr>
          <p:nvPr>
            <p:ph type="title"/>
          </p:nvPr>
        </p:nvSpPr>
        <p:spPr>
          <a:xfrm>
            <a:off x="0" y="1549105"/>
            <a:ext cx="8351028" cy="2340000"/>
          </a:xfrm>
        </p:spPr>
        <p:txBody>
          <a:bodyPr/>
          <a:lstStyle/>
          <a:p>
            <a:r>
              <a:rPr lang="en-GB" dirty="0">
                <a:ea typeface="+mj-lt"/>
                <a:cs typeface="+mj-lt"/>
              </a:rPr>
              <a:t>Nuvia Scintillators (Injection Mold requirements) for the QuARC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3258-0F3A-E46C-C2CE-5C9C99464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roof&#10;&#10;AI-generated content may be incorrect.">
            <a:extLst>
              <a:ext uri="{FF2B5EF4-FFF2-40B4-BE49-F238E27FC236}">
                <a16:creationId xmlns:a16="http://schemas.microsoft.com/office/drawing/2014/main" id="{EE628CD3-7902-D003-F924-25C1140D5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62857" y="2496833"/>
            <a:ext cx="10827658" cy="2365079"/>
          </a:xfrm>
          <a:prstGeom prst="rect">
            <a:avLst/>
          </a:prstGeom>
        </p:spPr>
      </p:pic>
      <p:sp>
        <p:nvSpPr>
          <p:cNvPr id="5" name="Title 3" descr="Heading">
            <a:extLst>
              <a:ext uri="{FF2B5EF4-FFF2-40B4-BE49-F238E27FC236}">
                <a16:creationId xmlns:a16="http://schemas.microsoft.com/office/drawing/2014/main" id="{3B922FB4-0608-4DA7-A47C-B9EB14D89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>
                <a:ea typeface="+mj-lt"/>
                <a:cs typeface="+mj-lt"/>
              </a:rPr>
              <a:t>Reference Surface Cont.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5259D7-C15E-DDCA-4786-AE4CA56C7A81}"/>
              </a:ext>
            </a:extLst>
          </p:cNvPr>
          <p:cNvSpPr txBox="1"/>
          <p:nvPr/>
        </p:nvSpPr>
        <p:spPr>
          <a:xfrm>
            <a:off x="925575" y="227257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Mold cut in half</a:t>
            </a:r>
            <a:endParaRPr lang="en-GB" dirty="0"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E11CE-B37D-2FD0-C855-FA6902E6ACA7}"/>
              </a:ext>
            </a:extLst>
          </p:cNvPr>
          <p:cNvSpPr txBox="1"/>
          <p:nvPr/>
        </p:nvSpPr>
        <p:spPr>
          <a:xfrm>
            <a:off x="7958730" y="5061658"/>
            <a:ext cx="24459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"Flat" (reference) Surface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72F696-647B-0603-2C2E-0128B01E3822}"/>
              </a:ext>
            </a:extLst>
          </p:cNvPr>
          <p:cNvCxnSpPr>
            <a:cxnSpLocks/>
          </p:cNvCxnSpPr>
          <p:nvPr/>
        </p:nvCxnSpPr>
        <p:spPr>
          <a:xfrm flipH="1" flipV="1">
            <a:off x="7265745" y="3860966"/>
            <a:ext cx="763441" cy="1233817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FEE0EC-33A8-6E98-FC82-BDEE361087A7}"/>
              </a:ext>
            </a:extLst>
          </p:cNvPr>
          <p:cNvSpPr txBox="1"/>
          <p:nvPr/>
        </p:nvSpPr>
        <p:spPr>
          <a:xfrm>
            <a:off x="4236223" y="2580956"/>
            <a:ext cx="14338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Pour Point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DA83F0-6A57-D177-D0A5-59FE661D217D}"/>
              </a:ext>
            </a:extLst>
          </p:cNvPr>
          <p:cNvCxnSpPr>
            <a:cxnSpLocks/>
          </p:cNvCxnSpPr>
          <p:nvPr/>
        </p:nvCxnSpPr>
        <p:spPr>
          <a:xfrm>
            <a:off x="5249700" y="2910382"/>
            <a:ext cx="666217" cy="81269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82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What we are aiming to Produce</a:t>
            </a:r>
            <a:endParaRPr lang="en-GB" dirty="0"/>
          </a:p>
        </p:txBody>
      </p:sp>
      <p:pic>
        <p:nvPicPr>
          <p:cNvPr id="5" name="Picture 4" descr="A blueprint of a project&#10;&#10;AI-generated content may be incorrect.">
            <a:extLst>
              <a:ext uri="{FF2B5EF4-FFF2-40B4-BE49-F238E27FC236}">
                <a16:creationId xmlns:a16="http://schemas.microsoft.com/office/drawing/2014/main" id="{F5082E76-5316-2D32-864B-755EE7FA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772" y="1583120"/>
            <a:ext cx="6988974" cy="485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7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5A001-A7D8-6AF0-37A8-AF25EF416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A7BBBD43-D555-8387-19B5-F092AB5A5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Current Injection Molds 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25/04/2025</a:t>
            </a:r>
          </a:p>
        </p:txBody>
      </p:sp>
      <p:pic>
        <p:nvPicPr>
          <p:cNvPr id="3" name="Picture 2" descr="A close-up of a couple of square shapes">
            <a:extLst>
              <a:ext uri="{FF2B5EF4-FFF2-40B4-BE49-F238E27FC236}">
                <a16:creationId xmlns:a16="http://schemas.microsoft.com/office/drawing/2014/main" id="{DC8CC7F4-2D7F-5BCD-B223-B4015767B2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04" b="16500"/>
          <a:stretch>
            <a:fillRect/>
          </a:stretch>
        </p:blipFill>
        <p:spPr>
          <a:xfrm>
            <a:off x="1725962" y="2462665"/>
            <a:ext cx="8239333" cy="36816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829069A-C3F2-6FFB-4A49-2CBD99FD6E6A}"/>
              </a:ext>
            </a:extLst>
          </p:cNvPr>
          <p:cNvCxnSpPr/>
          <p:nvPr/>
        </p:nvCxnSpPr>
        <p:spPr>
          <a:xfrm>
            <a:off x="2099117" y="3160646"/>
            <a:ext cx="15962" cy="22826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D0BE7A-5AF3-E686-DF98-1B4F6E429639}"/>
              </a:ext>
            </a:extLst>
          </p:cNvPr>
          <p:cNvCxnSpPr>
            <a:cxnSpLocks/>
          </p:cNvCxnSpPr>
          <p:nvPr/>
        </p:nvCxnSpPr>
        <p:spPr>
          <a:xfrm flipH="1" flipV="1">
            <a:off x="2238450" y="5472363"/>
            <a:ext cx="2153923" cy="33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741DB9-C51F-011C-E9D8-F5682073FFBB}"/>
              </a:ext>
            </a:extLst>
          </p:cNvPr>
          <p:cNvCxnSpPr>
            <a:cxnSpLocks/>
          </p:cNvCxnSpPr>
          <p:nvPr/>
        </p:nvCxnSpPr>
        <p:spPr>
          <a:xfrm>
            <a:off x="7309745" y="3182417"/>
            <a:ext cx="15962" cy="22826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D8A019-8556-A9CB-E11E-783777DBBE6B}"/>
              </a:ext>
            </a:extLst>
          </p:cNvPr>
          <p:cNvCxnSpPr>
            <a:cxnSpLocks/>
          </p:cNvCxnSpPr>
          <p:nvPr/>
        </p:nvCxnSpPr>
        <p:spPr>
          <a:xfrm flipH="1" flipV="1">
            <a:off x="7449078" y="5494134"/>
            <a:ext cx="2153923" cy="33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8BA86B-A7F6-6C00-3316-B48C8585DBB9}"/>
              </a:ext>
            </a:extLst>
          </p:cNvPr>
          <p:cNvSpPr txBox="1"/>
          <p:nvPr/>
        </p:nvSpPr>
        <p:spPr>
          <a:xfrm>
            <a:off x="2238282" y="4184359"/>
            <a:ext cx="6604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00" dirty="0">
                <a:latin typeface="Arial"/>
                <a:cs typeface="Arial"/>
              </a:rPr>
              <a:t>100mm</a:t>
            </a:r>
            <a:endParaRPr lang="en-GB" sz="1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E9417C-CA99-2CF9-1B0F-15EA553A8856}"/>
              </a:ext>
            </a:extLst>
          </p:cNvPr>
          <p:cNvSpPr txBox="1"/>
          <p:nvPr/>
        </p:nvSpPr>
        <p:spPr>
          <a:xfrm>
            <a:off x="2898681" y="5113272"/>
            <a:ext cx="6604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00" dirty="0">
                <a:latin typeface="Arial"/>
                <a:cs typeface="Arial"/>
              </a:rPr>
              <a:t>100mm</a:t>
            </a:r>
            <a:endParaRPr lang="en-GB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120506-BFCE-D1FC-2C21-0C720D2EAD79}"/>
              </a:ext>
            </a:extLst>
          </p:cNvPr>
          <p:cNvSpPr txBox="1"/>
          <p:nvPr/>
        </p:nvSpPr>
        <p:spPr>
          <a:xfrm>
            <a:off x="7448909" y="4177100"/>
            <a:ext cx="6604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00" dirty="0">
                <a:latin typeface="Arial"/>
                <a:cs typeface="Arial"/>
              </a:rPr>
              <a:t>100mm</a:t>
            </a:r>
            <a:endParaRPr lang="en-GB" sz="1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652FA8-6EE6-C913-ED14-DEB60339580F}"/>
              </a:ext>
            </a:extLst>
          </p:cNvPr>
          <p:cNvSpPr txBox="1"/>
          <p:nvPr/>
        </p:nvSpPr>
        <p:spPr>
          <a:xfrm>
            <a:off x="8196394" y="5113271"/>
            <a:ext cx="6604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000" dirty="0">
                <a:latin typeface="Arial"/>
                <a:cs typeface="Arial"/>
              </a:rPr>
              <a:t>100mm</a:t>
            </a:r>
            <a:endParaRPr lang="en-GB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E93CA-2B3C-8D20-F6E1-7D32077C750B}"/>
              </a:ext>
            </a:extLst>
          </p:cNvPr>
          <p:cNvSpPr txBox="1"/>
          <p:nvPr/>
        </p:nvSpPr>
        <p:spPr>
          <a:xfrm>
            <a:off x="1387704" y="6210267"/>
            <a:ext cx="8916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Out of the current blanks we would only be able to machine 80mm x 80mm sheets </a:t>
            </a:r>
            <a:endParaRPr lang="en-GB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600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76F91-34F2-0453-2C66-B243CA8C5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67F8C706-DBA4-0134-1225-00D62D0F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899999"/>
            <a:ext cx="7396072" cy="1106743"/>
          </a:xfrm>
        </p:spPr>
        <p:txBody>
          <a:bodyPr/>
          <a:lstStyle/>
          <a:p>
            <a:r>
              <a:rPr lang="en-GB" sz="2000" dirty="0">
                <a:ea typeface="+mj-lt"/>
                <a:cs typeface="+mj-lt"/>
              </a:rPr>
              <a:t>We’d like the Scintillator to be delivered in the following format.</a:t>
            </a:r>
            <a:endParaRPr lang="en-US" sz="2000" dirty="0">
              <a:ea typeface="+mj-lt"/>
              <a:cs typeface="+mj-lt"/>
            </a:endParaRPr>
          </a:p>
        </p:txBody>
      </p:sp>
      <p:pic>
        <p:nvPicPr>
          <p:cNvPr id="5" name="Picture 4" descr="A close-up of a couple of square shapes&#10;&#10;AI-generated content may be incorrect.">
            <a:extLst>
              <a:ext uri="{FF2B5EF4-FFF2-40B4-BE49-F238E27FC236}">
                <a16:creationId xmlns:a16="http://schemas.microsoft.com/office/drawing/2014/main" id="{3F4C60DE-F2D3-7141-613A-505424FDCF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04" b="16500"/>
          <a:stretch>
            <a:fillRect/>
          </a:stretch>
        </p:blipFill>
        <p:spPr>
          <a:xfrm>
            <a:off x="1094589" y="1853065"/>
            <a:ext cx="9756076" cy="439284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F2FBB76B-6474-4B5A-0C71-3DB3A8EF9A19}"/>
              </a:ext>
            </a:extLst>
          </p:cNvPr>
          <p:cNvSpPr txBox="1"/>
          <p:nvPr/>
        </p:nvSpPr>
        <p:spPr>
          <a:xfrm>
            <a:off x="4974400" y="1959428"/>
            <a:ext cx="2293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IDEAL SIZES FROM NUVIA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97FF04-61CF-856D-CB36-AB79AB461CE9}"/>
              </a:ext>
            </a:extLst>
          </p:cNvPr>
          <p:cNvCxnSpPr/>
          <p:nvPr/>
        </p:nvCxnSpPr>
        <p:spPr>
          <a:xfrm>
            <a:off x="1541234" y="2676979"/>
            <a:ext cx="1" cy="28330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389FCF-D14F-28FC-68E0-14F75C94DEC3}"/>
              </a:ext>
            </a:extLst>
          </p:cNvPr>
          <p:cNvCxnSpPr>
            <a:cxnSpLocks/>
          </p:cNvCxnSpPr>
          <p:nvPr/>
        </p:nvCxnSpPr>
        <p:spPr>
          <a:xfrm flipH="1">
            <a:off x="1694543" y="5411107"/>
            <a:ext cx="2341336" cy="145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10D5267B-9EBC-05FB-7355-495DEE74B8E8}"/>
              </a:ext>
            </a:extLst>
          </p:cNvPr>
          <p:cNvSpPr txBox="1"/>
          <p:nvPr/>
        </p:nvSpPr>
        <p:spPr>
          <a:xfrm>
            <a:off x="2290196" y="4616953"/>
            <a:ext cx="12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130 - 140mm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5305C51-3C3E-216F-DABC-914C914A3442}"/>
              </a:ext>
            </a:extLst>
          </p:cNvPr>
          <p:cNvSpPr txBox="1"/>
          <p:nvPr/>
        </p:nvSpPr>
        <p:spPr>
          <a:xfrm>
            <a:off x="1635579" y="3732552"/>
            <a:ext cx="12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130 - 140mm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26060E-8671-55DC-1A81-505B6DCCBFA8}"/>
              </a:ext>
            </a:extLst>
          </p:cNvPr>
          <p:cNvCxnSpPr/>
          <p:nvPr/>
        </p:nvCxnSpPr>
        <p:spPr>
          <a:xfrm flipH="1">
            <a:off x="7706181" y="2604406"/>
            <a:ext cx="14514" cy="28184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6B22E1-F8C3-141C-7B9F-734ADCB732D9}"/>
              </a:ext>
            </a:extLst>
          </p:cNvPr>
          <p:cNvCxnSpPr>
            <a:cxnSpLocks/>
          </p:cNvCxnSpPr>
          <p:nvPr/>
        </p:nvCxnSpPr>
        <p:spPr>
          <a:xfrm flipH="1">
            <a:off x="7620002" y="5498193"/>
            <a:ext cx="2646136" cy="145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906E22C2-FF13-4541-CE9C-CE92867BDF31}"/>
              </a:ext>
            </a:extLst>
          </p:cNvPr>
          <p:cNvSpPr txBox="1"/>
          <p:nvPr/>
        </p:nvSpPr>
        <p:spPr>
          <a:xfrm>
            <a:off x="8484170" y="4733068"/>
            <a:ext cx="12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130 - 140mm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EB35C7F-FC98-6273-54FD-B43BA5918963}"/>
              </a:ext>
            </a:extLst>
          </p:cNvPr>
          <p:cNvSpPr txBox="1"/>
          <p:nvPr/>
        </p:nvSpPr>
        <p:spPr>
          <a:xfrm>
            <a:off x="7873095" y="3689009"/>
            <a:ext cx="122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130 - 140mm</a:t>
            </a:r>
          </a:p>
        </p:txBody>
      </p:sp>
    </p:spTree>
    <p:extLst>
      <p:ext uri="{BB962C8B-B14F-4D97-AF65-F5344CB8AC3E}">
        <p14:creationId xmlns:p14="http://schemas.microsoft.com/office/powerpoint/2010/main" val="178603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61B58-05F3-B1E4-5310-4D91BC94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lass&#10;&#10;AI-generated content may be incorrect.">
            <a:extLst>
              <a:ext uri="{FF2B5EF4-FFF2-40B4-BE49-F238E27FC236}">
                <a16:creationId xmlns:a16="http://schemas.microsoft.com/office/drawing/2014/main" id="{F9640F7A-0E97-0B7C-5079-8DA29D9F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869" r="5675" b="11517"/>
          <a:stretch>
            <a:fillRect/>
          </a:stretch>
        </p:blipFill>
        <p:spPr>
          <a:xfrm>
            <a:off x="836601" y="843213"/>
            <a:ext cx="10331639" cy="551915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DA6691-F810-B1CB-E3D5-C0390C5D8920}"/>
              </a:ext>
            </a:extLst>
          </p:cNvPr>
          <p:cNvCxnSpPr/>
          <p:nvPr/>
        </p:nvCxnSpPr>
        <p:spPr>
          <a:xfrm>
            <a:off x="2861845" y="3161297"/>
            <a:ext cx="359945" cy="2018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7">
            <a:extLst>
              <a:ext uri="{FF2B5EF4-FFF2-40B4-BE49-F238E27FC236}">
                <a16:creationId xmlns:a16="http://schemas.microsoft.com/office/drawing/2014/main" id="{C3CFE08D-1833-77BB-53DF-58FEB228FB26}"/>
              </a:ext>
            </a:extLst>
          </p:cNvPr>
          <p:cNvSpPr txBox="1"/>
          <p:nvPr/>
        </p:nvSpPr>
        <p:spPr>
          <a:xfrm>
            <a:off x="3261895" y="3430002"/>
            <a:ext cx="234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Thickness of 3.3 to 4mm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21C255F-A49E-5C51-407A-34622C479CB8}"/>
              </a:ext>
            </a:extLst>
          </p:cNvPr>
          <p:cNvSpPr txBox="1"/>
          <p:nvPr/>
        </p:nvSpPr>
        <p:spPr>
          <a:xfrm>
            <a:off x="1651632" y="1955589"/>
            <a:ext cx="339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IDEAL SIZES FROM NUVIA</a:t>
            </a:r>
          </a:p>
        </p:txBody>
      </p:sp>
    </p:spTree>
    <p:extLst>
      <p:ext uri="{BB962C8B-B14F-4D97-AF65-F5344CB8AC3E}">
        <p14:creationId xmlns:p14="http://schemas.microsoft.com/office/powerpoint/2010/main" val="138675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46DAD-5F92-7DAD-CBD8-E4A075524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uple of square shapes">
            <a:extLst>
              <a:ext uri="{FF2B5EF4-FFF2-40B4-BE49-F238E27FC236}">
                <a16:creationId xmlns:a16="http://schemas.microsoft.com/office/drawing/2014/main" id="{72B8343D-6AEF-0716-F586-9586309A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04" b="16500"/>
          <a:stretch>
            <a:fillRect/>
          </a:stretch>
        </p:blipFill>
        <p:spPr>
          <a:xfrm>
            <a:off x="1203448" y="1555522"/>
            <a:ext cx="9654475" cy="4342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99E05B-7AA1-0E56-014D-B89CA1CE40C0}"/>
              </a:ext>
            </a:extLst>
          </p:cNvPr>
          <p:cNvSpPr txBox="1"/>
          <p:nvPr/>
        </p:nvSpPr>
        <p:spPr>
          <a:xfrm>
            <a:off x="3185886" y="5423760"/>
            <a:ext cx="56842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ptos"/>
              </a:rPr>
              <a:t>Ship us the blanks as shown with both sides connected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78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couple of square shapes">
            <a:extLst>
              <a:ext uri="{FF2B5EF4-FFF2-40B4-BE49-F238E27FC236}">
                <a16:creationId xmlns:a16="http://schemas.microsoft.com/office/drawing/2014/main" id="{8426EA8C-656A-1C88-A80F-6F98667823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04" b="16500"/>
          <a:stretch>
            <a:fillRect/>
          </a:stretch>
        </p:blipFill>
        <p:spPr>
          <a:xfrm>
            <a:off x="434192" y="1018493"/>
            <a:ext cx="10968017" cy="49008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466D92-8E45-2F0A-3587-17105FDF5954}"/>
              </a:ext>
            </a:extLst>
          </p:cNvPr>
          <p:cNvSpPr/>
          <p:nvPr/>
        </p:nvSpPr>
        <p:spPr>
          <a:xfrm>
            <a:off x="1038353" y="2051255"/>
            <a:ext cx="2864552" cy="2848590"/>
          </a:xfrm>
          <a:prstGeom prst="rect">
            <a:avLst/>
          </a:prstGeom>
          <a:noFill/>
          <a:ln w="57150">
            <a:solidFill>
              <a:schemeClr val="tx2">
                <a:lumMod val="85000"/>
                <a:lumOff val="1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3176609"/>
                      <a:gd name="connsiteY0" fmla="*/ 0 h 3160647"/>
                      <a:gd name="connsiteX1" fmla="*/ 603556 w 3176609"/>
                      <a:gd name="connsiteY1" fmla="*/ 0 h 3160647"/>
                      <a:gd name="connsiteX2" fmla="*/ 1175345 w 3176609"/>
                      <a:gd name="connsiteY2" fmla="*/ 0 h 3160647"/>
                      <a:gd name="connsiteX3" fmla="*/ 1747135 w 3176609"/>
                      <a:gd name="connsiteY3" fmla="*/ 0 h 3160647"/>
                      <a:gd name="connsiteX4" fmla="*/ 2287158 w 3176609"/>
                      <a:gd name="connsiteY4" fmla="*/ 0 h 3160647"/>
                      <a:gd name="connsiteX5" fmla="*/ 3176609 w 3176609"/>
                      <a:gd name="connsiteY5" fmla="*/ 0 h 3160647"/>
                      <a:gd name="connsiteX6" fmla="*/ 3176609 w 3176609"/>
                      <a:gd name="connsiteY6" fmla="*/ 537310 h 3160647"/>
                      <a:gd name="connsiteX7" fmla="*/ 3176609 w 3176609"/>
                      <a:gd name="connsiteY7" fmla="*/ 1074620 h 3160647"/>
                      <a:gd name="connsiteX8" fmla="*/ 3176609 w 3176609"/>
                      <a:gd name="connsiteY8" fmla="*/ 1611930 h 3160647"/>
                      <a:gd name="connsiteX9" fmla="*/ 3176609 w 3176609"/>
                      <a:gd name="connsiteY9" fmla="*/ 2275666 h 3160647"/>
                      <a:gd name="connsiteX10" fmla="*/ 3176609 w 3176609"/>
                      <a:gd name="connsiteY10" fmla="*/ 3160647 h 3160647"/>
                      <a:gd name="connsiteX11" fmla="*/ 2604819 w 3176609"/>
                      <a:gd name="connsiteY11" fmla="*/ 3160647 h 3160647"/>
                      <a:gd name="connsiteX12" fmla="*/ 1937731 w 3176609"/>
                      <a:gd name="connsiteY12" fmla="*/ 3160647 h 3160647"/>
                      <a:gd name="connsiteX13" fmla="*/ 1365942 w 3176609"/>
                      <a:gd name="connsiteY13" fmla="*/ 3160647 h 3160647"/>
                      <a:gd name="connsiteX14" fmla="*/ 698854 w 3176609"/>
                      <a:gd name="connsiteY14" fmla="*/ 3160647 h 3160647"/>
                      <a:gd name="connsiteX15" fmla="*/ 0 w 3176609"/>
                      <a:gd name="connsiteY15" fmla="*/ 3160647 h 3160647"/>
                      <a:gd name="connsiteX16" fmla="*/ 0 w 3176609"/>
                      <a:gd name="connsiteY16" fmla="*/ 2560124 h 3160647"/>
                      <a:gd name="connsiteX17" fmla="*/ 0 w 3176609"/>
                      <a:gd name="connsiteY17" fmla="*/ 1864782 h 3160647"/>
                      <a:gd name="connsiteX18" fmla="*/ 0 w 3176609"/>
                      <a:gd name="connsiteY18" fmla="*/ 1327472 h 3160647"/>
                      <a:gd name="connsiteX19" fmla="*/ 0 w 3176609"/>
                      <a:gd name="connsiteY19" fmla="*/ 695342 h 3160647"/>
                      <a:gd name="connsiteX20" fmla="*/ 0 w 3176609"/>
                      <a:gd name="connsiteY20" fmla="*/ 0 h 316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76609" h="3160647" extrusionOk="0">
                        <a:moveTo>
                          <a:pt x="0" y="0"/>
                        </a:moveTo>
                        <a:cubicBezTo>
                          <a:pt x="263534" y="-20118"/>
                          <a:pt x="310305" y="28429"/>
                          <a:pt x="603556" y="0"/>
                        </a:cubicBezTo>
                        <a:cubicBezTo>
                          <a:pt x="896807" y="-28429"/>
                          <a:pt x="993221" y="23018"/>
                          <a:pt x="1175345" y="0"/>
                        </a:cubicBezTo>
                        <a:cubicBezTo>
                          <a:pt x="1357469" y="-23018"/>
                          <a:pt x="1595160" y="4668"/>
                          <a:pt x="1747135" y="0"/>
                        </a:cubicBezTo>
                        <a:cubicBezTo>
                          <a:pt x="1899110" y="-4668"/>
                          <a:pt x="2162693" y="-8635"/>
                          <a:pt x="2287158" y="0"/>
                        </a:cubicBezTo>
                        <a:cubicBezTo>
                          <a:pt x="2411623" y="8635"/>
                          <a:pt x="2864141" y="-42582"/>
                          <a:pt x="3176609" y="0"/>
                        </a:cubicBezTo>
                        <a:cubicBezTo>
                          <a:pt x="3179823" y="253553"/>
                          <a:pt x="3185077" y="296681"/>
                          <a:pt x="3176609" y="537310"/>
                        </a:cubicBezTo>
                        <a:cubicBezTo>
                          <a:pt x="3168142" y="777939"/>
                          <a:pt x="3154740" y="845361"/>
                          <a:pt x="3176609" y="1074620"/>
                        </a:cubicBezTo>
                        <a:cubicBezTo>
                          <a:pt x="3198479" y="1303879"/>
                          <a:pt x="3154936" y="1396844"/>
                          <a:pt x="3176609" y="1611930"/>
                        </a:cubicBezTo>
                        <a:cubicBezTo>
                          <a:pt x="3198283" y="1827016"/>
                          <a:pt x="3146682" y="2083397"/>
                          <a:pt x="3176609" y="2275666"/>
                        </a:cubicBezTo>
                        <a:cubicBezTo>
                          <a:pt x="3206536" y="2467935"/>
                          <a:pt x="3186957" y="2910243"/>
                          <a:pt x="3176609" y="3160647"/>
                        </a:cubicBezTo>
                        <a:cubicBezTo>
                          <a:pt x="3019681" y="3149673"/>
                          <a:pt x="2838967" y="3169534"/>
                          <a:pt x="2604819" y="3160647"/>
                        </a:cubicBezTo>
                        <a:cubicBezTo>
                          <a:pt x="2370671" y="3151761"/>
                          <a:pt x="2193285" y="3170870"/>
                          <a:pt x="1937731" y="3160647"/>
                        </a:cubicBezTo>
                        <a:cubicBezTo>
                          <a:pt x="1682177" y="3150424"/>
                          <a:pt x="1651610" y="3144746"/>
                          <a:pt x="1365942" y="3160647"/>
                        </a:cubicBezTo>
                        <a:cubicBezTo>
                          <a:pt x="1080274" y="3176548"/>
                          <a:pt x="940879" y="3176863"/>
                          <a:pt x="698854" y="3160647"/>
                        </a:cubicBezTo>
                        <a:cubicBezTo>
                          <a:pt x="456829" y="3144431"/>
                          <a:pt x="319900" y="3186474"/>
                          <a:pt x="0" y="3160647"/>
                        </a:cubicBezTo>
                        <a:cubicBezTo>
                          <a:pt x="12584" y="3025217"/>
                          <a:pt x="6636" y="2699155"/>
                          <a:pt x="0" y="2560124"/>
                        </a:cubicBezTo>
                        <a:cubicBezTo>
                          <a:pt x="-6636" y="2421093"/>
                          <a:pt x="-996" y="2073612"/>
                          <a:pt x="0" y="1864782"/>
                        </a:cubicBezTo>
                        <a:cubicBezTo>
                          <a:pt x="996" y="1655952"/>
                          <a:pt x="7324" y="1513099"/>
                          <a:pt x="0" y="1327472"/>
                        </a:cubicBezTo>
                        <a:cubicBezTo>
                          <a:pt x="-7324" y="1141845"/>
                          <a:pt x="5619" y="914956"/>
                          <a:pt x="0" y="695342"/>
                        </a:cubicBezTo>
                        <a:cubicBezTo>
                          <a:pt x="-5619" y="475728"/>
                          <a:pt x="-21256" y="2285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C82106-EA01-7916-AEC1-5C478A407EED}"/>
              </a:ext>
            </a:extLst>
          </p:cNvPr>
          <p:cNvSpPr/>
          <p:nvPr/>
        </p:nvSpPr>
        <p:spPr>
          <a:xfrm>
            <a:off x="7918124" y="2007711"/>
            <a:ext cx="2864552" cy="2848590"/>
          </a:xfrm>
          <a:prstGeom prst="rect">
            <a:avLst/>
          </a:prstGeom>
          <a:noFill/>
          <a:ln w="57150">
            <a:solidFill>
              <a:schemeClr val="tx2">
                <a:lumMod val="85000"/>
                <a:lumOff val="1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3176609"/>
                      <a:gd name="connsiteY0" fmla="*/ 0 h 3160647"/>
                      <a:gd name="connsiteX1" fmla="*/ 603556 w 3176609"/>
                      <a:gd name="connsiteY1" fmla="*/ 0 h 3160647"/>
                      <a:gd name="connsiteX2" fmla="*/ 1175345 w 3176609"/>
                      <a:gd name="connsiteY2" fmla="*/ 0 h 3160647"/>
                      <a:gd name="connsiteX3" fmla="*/ 1747135 w 3176609"/>
                      <a:gd name="connsiteY3" fmla="*/ 0 h 3160647"/>
                      <a:gd name="connsiteX4" fmla="*/ 2287158 w 3176609"/>
                      <a:gd name="connsiteY4" fmla="*/ 0 h 3160647"/>
                      <a:gd name="connsiteX5" fmla="*/ 3176609 w 3176609"/>
                      <a:gd name="connsiteY5" fmla="*/ 0 h 3160647"/>
                      <a:gd name="connsiteX6" fmla="*/ 3176609 w 3176609"/>
                      <a:gd name="connsiteY6" fmla="*/ 537310 h 3160647"/>
                      <a:gd name="connsiteX7" fmla="*/ 3176609 w 3176609"/>
                      <a:gd name="connsiteY7" fmla="*/ 1074620 h 3160647"/>
                      <a:gd name="connsiteX8" fmla="*/ 3176609 w 3176609"/>
                      <a:gd name="connsiteY8" fmla="*/ 1611930 h 3160647"/>
                      <a:gd name="connsiteX9" fmla="*/ 3176609 w 3176609"/>
                      <a:gd name="connsiteY9" fmla="*/ 2275666 h 3160647"/>
                      <a:gd name="connsiteX10" fmla="*/ 3176609 w 3176609"/>
                      <a:gd name="connsiteY10" fmla="*/ 3160647 h 3160647"/>
                      <a:gd name="connsiteX11" fmla="*/ 2604819 w 3176609"/>
                      <a:gd name="connsiteY11" fmla="*/ 3160647 h 3160647"/>
                      <a:gd name="connsiteX12" fmla="*/ 1937731 w 3176609"/>
                      <a:gd name="connsiteY12" fmla="*/ 3160647 h 3160647"/>
                      <a:gd name="connsiteX13" fmla="*/ 1365942 w 3176609"/>
                      <a:gd name="connsiteY13" fmla="*/ 3160647 h 3160647"/>
                      <a:gd name="connsiteX14" fmla="*/ 698854 w 3176609"/>
                      <a:gd name="connsiteY14" fmla="*/ 3160647 h 3160647"/>
                      <a:gd name="connsiteX15" fmla="*/ 0 w 3176609"/>
                      <a:gd name="connsiteY15" fmla="*/ 3160647 h 3160647"/>
                      <a:gd name="connsiteX16" fmla="*/ 0 w 3176609"/>
                      <a:gd name="connsiteY16" fmla="*/ 2560124 h 3160647"/>
                      <a:gd name="connsiteX17" fmla="*/ 0 w 3176609"/>
                      <a:gd name="connsiteY17" fmla="*/ 1864782 h 3160647"/>
                      <a:gd name="connsiteX18" fmla="*/ 0 w 3176609"/>
                      <a:gd name="connsiteY18" fmla="*/ 1327472 h 3160647"/>
                      <a:gd name="connsiteX19" fmla="*/ 0 w 3176609"/>
                      <a:gd name="connsiteY19" fmla="*/ 695342 h 3160647"/>
                      <a:gd name="connsiteX20" fmla="*/ 0 w 3176609"/>
                      <a:gd name="connsiteY20" fmla="*/ 0 h 316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176609" h="3160647" extrusionOk="0">
                        <a:moveTo>
                          <a:pt x="0" y="0"/>
                        </a:moveTo>
                        <a:cubicBezTo>
                          <a:pt x="263534" y="-20118"/>
                          <a:pt x="310305" y="28429"/>
                          <a:pt x="603556" y="0"/>
                        </a:cubicBezTo>
                        <a:cubicBezTo>
                          <a:pt x="896807" y="-28429"/>
                          <a:pt x="993221" y="23018"/>
                          <a:pt x="1175345" y="0"/>
                        </a:cubicBezTo>
                        <a:cubicBezTo>
                          <a:pt x="1357469" y="-23018"/>
                          <a:pt x="1595160" y="4668"/>
                          <a:pt x="1747135" y="0"/>
                        </a:cubicBezTo>
                        <a:cubicBezTo>
                          <a:pt x="1899110" y="-4668"/>
                          <a:pt x="2162693" y="-8635"/>
                          <a:pt x="2287158" y="0"/>
                        </a:cubicBezTo>
                        <a:cubicBezTo>
                          <a:pt x="2411623" y="8635"/>
                          <a:pt x="2864141" y="-42582"/>
                          <a:pt x="3176609" y="0"/>
                        </a:cubicBezTo>
                        <a:cubicBezTo>
                          <a:pt x="3179823" y="253553"/>
                          <a:pt x="3185077" y="296681"/>
                          <a:pt x="3176609" y="537310"/>
                        </a:cubicBezTo>
                        <a:cubicBezTo>
                          <a:pt x="3168142" y="777939"/>
                          <a:pt x="3154740" y="845361"/>
                          <a:pt x="3176609" y="1074620"/>
                        </a:cubicBezTo>
                        <a:cubicBezTo>
                          <a:pt x="3198479" y="1303879"/>
                          <a:pt x="3154936" y="1396844"/>
                          <a:pt x="3176609" y="1611930"/>
                        </a:cubicBezTo>
                        <a:cubicBezTo>
                          <a:pt x="3198283" y="1827016"/>
                          <a:pt x="3146682" y="2083397"/>
                          <a:pt x="3176609" y="2275666"/>
                        </a:cubicBezTo>
                        <a:cubicBezTo>
                          <a:pt x="3206536" y="2467935"/>
                          <a:pt x="3186957" y="2910243"/>
                          <a:pt x="3176609" y="3160647"/>
                        </a:cubicBezTo>
                        <a:cubicBezTo>
                          <a:pt x="3019681" y="3149673"/>
                          <a:pt x="2838967" y="3169534"/>
                          <a:pt x="2604819" y="3160647"/>
                        </a:cubicBezTo>
                        <a:cubicBezTo>
                          <a:pt x="2370671" y="3151761"/>
                          <a:pt x="2193285" y="3170870"/>
                          <a:pt x="1937731" y="3160647"/>
                        </a:cubicBezTo>
                        <a:cubicBezTo>
                          <a:pt x="1682177" y="3150424"/>
                          <a:pt x="1651610" y="3144746"/>
                          <a:pt x="1365942" y="3160647"/>
                        </a:cubicBezTo>
                        <a:cubicBezTo>
                          <a:pt x="1080274" y="3176548"/>
                          <a:pt x="940879" y="3176863"/>
                          <a:pt x="698854" y="3160647"/>
                        </a:cubicBezTo>
                        <a:cubicBezTo>
                          <a:pt x="456829" y="3144431"/>
                          <a:pt x="319900" y="3186474"/>
                          <a:pt x="0" y="3160647"/>
                        </a:cubicBezTo>
                        <a:cubicBezTo>
                          <a:pt x="12584" y="3025217"/>
                          <a:pt x="6636" y="2699155"/>
                          <a:pt x="0" y="2560124"/>
                        </a:cubicBezTo>
                        <a:cubicBezTo>
                          <a:pt x="-6636" y="2421093"/>
                          <a:pt x="-996" y="2073612"/>
                          <a:pt x="0" y="1864782"/>
                        </a:cubicBezTo>
                        <a:cubicBezTo>
                          <a:pt x="996" y="1655952"/>
                          <a:pt x="7324" y="1513099"/>
                          <a:pt x="0" y="1327472"/>
                        </a:cubicBezTo>
                        <a:cubicBezTo>
                          <a:pt x="-7324" y="1141845"/>
                          <a:pt x="5619" y="914956"/>
                          <a:pt x="0" y="695342"/>
                        </a:cubicBezTo>
                        <a:cubicBezTo>
                          <a:pt x="-5619" y="475728"/>
                          <a:pt x="-21256" y="2285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41203A-FF9D-9C83-BBA8-7604B00F77DC}"/>
              </a:ext>
            </a:extLst>
          </p:cNvPr>
          <p:cNvSpPr txBox="1"/>
          <p:nvPr/>
        </p:nvSpPr>
        <p:spPr>
          <a:xfrm>
            <a:off x="2398626" y="6039315"/>
            <a:ext cx="81003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We will cut the 100 x 100mm out of the stock and face to 2.5mm in depth.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02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EC220-D870-CEB5-B9CB-075F9C9E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B6DE98F5-A808-41B7-BA32-BF47C343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Reference Surface</a:t>
            </a:r>
            <a:endParaRPr lang="en-US" dirty="0"/>
          </a:p>
        </p:txBody>
      </p:sp>
      <p:pic>
        <p:nvPicPr>
          <p:cNvPr id="7" name="Picture 6" descr="A grey rectangular object with a metal frame&#10;&#10;AI-generated content may be incorrect.">
            <a:extLst>
              <a:ext uri="{FF2B5EF4-FFF2-40B4-BE49-F238E27FC236}">
                <a16:creationId xmlns:a16="http://schemas.microsoft.com/office/drawing/2014/main" id="{A909B896-97F9-3D14-C7E0-54808C716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452" y="1831241"/>
            <a:ext cx="5652837" cy="4206667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147D6FA4-1785-CA33-193A-018C5C7B132F}"/>
              </a:ext>
            </a:extLst>
          </p:cNvPr>
          <p:cNvSpPr txBox="1"/>
          <p:nvPr/>
        </p:nvSpPr>
        <p:spPr>
          <a:xfrm>
            <a:off x="2849210" y="5661596"/>
            <a:ext cx="127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Mold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CF11D655-0876-5F7F-5AF2-1F145D5B4CD7}"/>
              </a:ext>
            </a:extLst>
          </p:cNvPr>
          <p:cNvSpPr txBox="1"/>
          <p:nvPr/>
        </p:nvSpPr>
        <p:spPr>
          <a:xfrm>
            <a:off x="1018454" y="2711339"/>
            <a:ext cx="1464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Scintillator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D85598B-85D0-EB4E-12D1-A3395B52B968}"/>
              </a:ext>
            </a:extLst>
          </p:cNvPr>
          <p:cNvSpPr txBox="1"/>
          <p:nvPr/>
        </p:nvSpPr>
        <p:spPr>
          <a:xfrm>
            <a:off x="7190466" y="1526935"/>
            <a:ext cx="106828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Mold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625A06-44E8-52B1-9A31-F139FA10AB0C}"/>
              </a:ext>
            </a:extLst>
          </p:cNvPr>
          <p:cNvCxnSpPr>
            <a:cxnSpLocks/>
          </p:cNvCxnSpPr>
          <p:nvPr/>
        </p:nvCxnSpPr>
        <p:spPr>
          <a:xfrm>
            <a:off x="2416073" y="2958128"/>
            <a:ext cx="1712964" cy="666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C5A554-B501-66E9-9DC3-33B0EF50BFA1}"/>
              </a:ext>
            </a:extLst>
          </p:cNvPr>
          <p:cNvCxnSpPr>
            <a:cxnSpLocks/>
          </p:cNvCxnSpPr>
          <p:nvPr/>
        </p:nvCxnSpPr>
        <p:spPr>
          <a:xfrm flipV="1">
            <a:off x="3198022" y="4763187"/>
            <a:ext cx="597247" cy="857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0EEBD9-6B51-C05E-E172-49830EB34EEF}"/>
              </a:ext>
            </a:extLst>
          </p:cNvPr>
          <p:cNvCxnSpPr>
            <a:cxnSpLocks/>
          </p:cNvCxnSpPr>
          <p:nvPr/>
        </p:nvCxnSpPr>
        <p:spPr>
          <a:xfrm flipH="1">
            <a:off x="7200431" y="4006212"/>
            <a:ext cx="1467383" cy="1813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C3D9082-EA17-96B4-55D3-34C95A055A24}"/>
              </a:ext>
            </a:extLst>
          </p:cNvPr>
          <p:cNvSpPr txBox="1"/>
          <p:nvPr/>
        </p:nvSpPr>
        <p:spPr>
          <a:xfrm>
            <a:off x="8742501" y="3602972"/>
            <a:ext cx="24459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"Flat" (reference) Surface</a:t>
            </a:r>
            <a:endParaRPr lang="en-US" dirty="0"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3D4EF06-098D-2442-0097-7B21ACBA419C}"/>
              </a:ext>
            </a:extLst>
          </p:cNvPr>
          <p:cNvCxnSpPr>
            <a:cxnSpLocks/>
          </p:cNvCxnSpPr>
          <p:nvPr/>
        </p:nvCxnSpPr>
        <p:spPr>
          <a:xfrm flipH="1">
            <a:off x="6235230" y="1771011"/>
            <a:ext cx="908583" cy="10830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8981A0C-ADFE-C610-AA53-C9A49B1CCAD6}"/>
              </a:ext>
            </a:extLst>
          </p:cNvPr>
          <p:cNvSpPr txBox="1"/>
          <p:nvPr/>
        </p:nvSpPr>
        <p:spPr>
          <a:xfrm>
            <a:off x="1954824" y="6135491"/>
            <a:ext cx="82803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We'd like the "reference" surface to be as flat and optically clear 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8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3AD52-E109-1F2D-CBB3-D8ACDF3CF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>
            <a:extLst>
              <a:ext uri="{FF2B5EF4-FFF2-40B4-BE49-F238E27FC236}">
                <a16:creationId xmlns:a16="http://schemas.microsoft.com/office/drawing/2014/main" id="{FC8526E5-3B88-58A7-1855-08F8AEDB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+mj-lt"/>
                <a:cs typeface="+mj-lt"/>
              </a:rPr>
              <a:t>Reference Surface Cont.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424C08-5E74-6C3E-CFFE-00347064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41" y="1800037"/>
            <a:ext cx="6870668" cy="3858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926C2-DF02-7BF1-DA90-18D64053963C}"/>
              </a:ext>
            </a:extLst>
          </p:cNvPr>
          <p:cNvSpPr txBox="1"/>
          <p:nvPr/>
        </p:nvSpPr>
        <p:spPr>
          <a:xfrm>
            <a:off x="1473597" y="5965040"/>
            <a:ext cx="86963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Arial"/>
                <a:cs typeface="Arial"/>
              </a:rPr>
              <a:t>Frist side shown is the "reference" surface, second is the surface we would machine 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131948"/>
      </p:ext>
    </p:extLst>
  </p:cSld>
  <p:clrMapOvr>
    <a:masterClrMapping/>
  </p:clrMapOvr>
</p:sld>
</file>

<file path=ppt/theme/theme1.xml><?xml version="1.0" encoding="utf-8"?>
<a:theme xmlns:a="http://schemas.openxmlformats.org/drawingml/2006/main" name="UCL_Black_Slide_Theme">
  <a:themeElements>
    <a:clrScheme name="UCL Black Theme">
      <a:dk1>
        <a:sysClr val="windowText" lastClr="000000"/>
      </a:dk1>
      <a:lt1>
        <a:srgbClr val="FFFFFF"/>
      </a:lt1>
      <a:dk2>
        <a:srgbClr val="000000"/>
      </a:dk2>
      <a:lt2>
        <a:srgbClr val="E6E6E6"/>
      </a:lt2>
      <a:accent1>
        <a:srgbClr val="F6BE00"/>
      </a:accent1>
      <a:accent2>
        <a:srgbClr val="B5BD00"/>
      </a:accent2>
      <a:accent3>
        <a:srgbClr val="A4DBE8"/>
      </a:accent3>
      <a:accent4>
        <a:srgbClr val="8C8279"/>
      </a:accent4>
      <a:accent5>
        <a:srgbClr val="EA7600"/>
      </a:accent5>
      <a:accent6>
        <a:srgbClr val="E03C31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Presentation4" id="{1117F47E-1820-FB44-B702-91BC503BEEB2}" vid="{7AC29BA8-160E-2647-B666-6ADA20DE7E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B8564CE886E441982818DDD99B1205" ma:contentTypeVersion="16" ma:contentTypeDescription="Create a new document." ma:contentTypeScope="" ma:versionID="d6a9d46664d3f24febbaa982212961bb">
  <xsd:schema xmlns:xsd="http://www.w3.org/2001/XMLSchema" xmlns:xs="http://www.w3.org/2001/XMLSchema" xmlns:p="http://schemas.microsoft.com/office/2006/metadata/properties" xmlns:ns2="2a553605-8e10-437f-ab7e-ff3c043321ae" xmlns:ns3="0974b6a2-8344-4c03-8950-9cccfb62f5ce" targetNamespace="http://schemas.microsoft.com/office/2006/metadata/properties" ma:root="true" ma:fieldsID="b782b263d37287071f6f9f9eb770c79c" ns2:_="" ns3:_="">
    <xsd:import namespace="2a553605-8e10-437f-ab7e-ff3c043321ae"/>
    <xsd:import namespace="0974b6a2-8344-4c03-8950-9cccfb62f5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Acti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53605-8e10-437f-ab7e-ff3c043321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Active" ma:index="23" nillable="true" ma:displayName="Active" ma:default="1" ma:format="Dropdown" ma:internalName="Acti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4b6a2-8344-4c03-8950-9cccfb62f5c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9d7e6db-a34c-400e-9b0f-13123399ae20}" ma:internalName="TaxCatchAll" ma:showField="CatchAllData" ma:web="0974b6a2-8344-4c03-8950-9cccfb62f5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74b6a2-8344-4c03-8950-9cccfb62f5ce" xsi:nil="true"/>
    <lcf76f155ced4ddcb4097134ff3c332f xmlns="2a553605-8e10-437f-ab7e-ff3c043321ae">
      <Terms xmlns="http://schemas.microsoft.com/office/infopath/2007/PartnerControls"/>
    </lcf76f155ced4ddcb4097134ff3c332f>
    <Active xmlns="2a553605-8e10-437f-ab7e-ff3c043321ae">true</Active>
  </documentManagement>
</p:properties>
</file>

<file path=customXml/itemProps1.xml><?xml version="1.0" encoding="utf-8"?>
<ds:datastoreItem xmlns:ds="http://schemas.openxmlformats.org/officeDocument/2006/customXml" ds:itemID="{F9FA72A7-F0C2-4197-861D-A07E8B1CC7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553605-8e10-437f-ab7e-ff3c043321ae"/>
    <ds:schemaRef ds:uri="0974b6a2-8344-4c03-8950-9cccfb62f5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02B2A2-387D-4841-B59A-B48CDAD870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695A4-BF87-4412-9C3F-07B1A6358BEA}">
  <ds:schemaRefs>
    <ds:schemaRef ds:uri="http://schemas.microsoft.com/office/2006/metadata/properties"/>
    <ds:schemaRef ds:uri="http://schemas.microsoft.com/office/infopath/2007/PartnerControls"/>
    <ds:schemaRef ds:uri="0974b6a2-8344-4c03-8950-9cccfb62f5ce"/>
    <ds:schemaRef ds:uri="2a553605-8e10-437f-ab7e-ff3c043321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UCL_Black_Slide_Theme</vt:lpstr>
      <vt:lpstr>Nuvia Scintillators (Injection Mold requirements) for the QuARC</vt:lpstr>
      <vt:lpstr>What we are aiming to Produce</vt:lpstr>
      <vt:lpstr>Current Injection Molds  25/04/2025</vt:lpstr>
      <vt:lpstr>We’d like the Scintillator to be delivered in the following format.</vt:lpstr>
      <vt:lpstr>PowerPoint Presentation</vt:lpstr>
      <vt:lpstr>PowerPoint Presentation</vt:lpstr>
      <vt:lpstr>PowerPoint Presentation</vt:lpstr>
      <vt:lpstr>Reference Surface</vt:lpstr>
      <vt:lpstr>Reference Surface Cont.</vt:lpstr>
      <vt:lpstr>Reference Surface Cont.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Lovelock, David</cp:lastModifiedBy>
  <cp:revision>300</cp:revision>
  <dcterms:created xsi:type="dcterms:W3CDTF">2020-09-10T09:35:54Z</dcterms:created>
  <dcterms:modified xsi:type="dcterms:W3CDTF">2025-07-24T13:23:13Z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0x010100ADB8564CE886E441982818DDD99B1205</vt:lpwstr>
  </property>
  <property fmtid="{D5CDD505-2E9C-101B-9397-08002B2CF9AE}" pid="3" name="MediaServiceImageTags">
    <vt:lpwstr/>
  </property>
</Properties>
</file>