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3"/>
  </p:notesMasterIdLst>
  <p:handoutMasterIdLst>
    <p:handoutMasterId r:id="rId14"/>
  </p:handoutMasterIdLst>
  <p:sldIdLst>
    <p:sldId id="1647" r:id="rId2"/>
    <p:sldId id="1956" r:id="rId3"/>
    <p:sldId id="1957" r:id="rId4"/>
    <p:sldId id="1959" r:id="rId5"/>
    <p:sldId id="1953" r:id="rId6"/>
    <p:sldId id="1958" r:id="rId7"/>
    <p:sldId id="1960" r:id="rId8"/>
    <p:sldId id="1952" r:id="rId9"/>
    <p:sldId id="1961" r:id="rId10"/>
    <p:sldId id="1954" r:id="rId11"/>
    <p:sldId id="1962" r:id="rId12"/>
  </p:sldIdLst>
  <p:sldSz cx="12192000" cy="6858000"/>
  <p:notesSz cx="6731000" cy="98567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4B6"/>
    <a:srgbClr val="BBE0E3"/>
    <a:srgbClr val="FF6666"/>
    <a:srgbClr val="FF66FF"/>
    <a:srgbClr val="FF8000"/>
    <a:srgbClr val="FFCC66"/>
    <a:srgbClr val="FF3300"/>
    <a:srgbClr val="FF6699"/>
    <a:srgbClr val="DA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93"/>
    <p:restoredTop sz="94830"/>
  </p:normalViewPr>
  <p:slideViewPr>
    <p:cSldViewPr snapToGrid="0">
      <p:cViewPr varScale="1">
        <p:scale>
          <a:sx n="121" d="100"/>
          <a:sy n="121" d="100"/>
        </p:scale>
        <p:origin x="100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166848-B6B3-0E40-99EB-335DCCD76FFA}" type="datetime1">
              <a:rPr lang="en-US"/>
              <a:pPr>
                <a:defRPr/>
              </a:pPr>
              <a:t>10/31/25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6238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3175" y="9361488"/>
            <a:ext cx="2916238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353E13-0F1D-6B40-B39F-625C92486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705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1538"/>
            <a:ext cx="53848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E248C1-6CD0-9D4D-8471-F37741608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260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E248C1-6CD0-9D4D-8471-F37741608E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16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ED138-3267-AAB0-FE14-7DDF40091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B68358-2A6D-A9FD-20AD-07194348F2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91DBE8-A60D-29AB-FB70-2486BB8BDF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EDC98-B77F-76F1-AE78-99BA33EC77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E248C1-6CD0-9D4D-8471-F37741608E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55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B8259-BBDF-8362-7948-CE18A8F09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C1F034-68D1-0A9B-9DA1-A6D2F7BEB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E692D7-4C93-12BD-4371-BE9AA33E97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817A4-9DC5-2EAB-A488-B05DCBEC93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E248C1-6CD0-9D4D-8471-F37741608E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1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E248C1-6CD0-9D4D-8471-F37741608E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5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1045316"/>
            <a:ext cx="10363200" cy="2618155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4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228219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03886" y="51487"/>
            <a:ext cx="77473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j-lt"/>
                <a:cs typeface="Gill Sans"/>
              </a:defRPr>
            </a:lvl1pPr>
          </a:lstStyle>
          <a:p>
            <a:pPr>
              <a:defRPr/>
            </a:pPr>
            <a:fld id="{A6CB5233-B7CE-044C-AE1E-6509CF8A1EF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FE1FD3D4-A9CE-D346-94BB-B2860A56A2C0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2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A3739-25AE-9B4D-82FB-6034A9E6CE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645DE9C9-39AB-A4E7-0E9C-523B2DEF0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5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1045316"/>
            <a:ext cx="10363200" cy="2618155"/>
          </a:xfrm>
        </p:spPr>
        <p:txBody>
          <a:bodyPr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687F7-560A-2B41-8390-456840BCE5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3ADD3775-0A19-8F29-2742-940A692A3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6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25627"/>
            <a:ext cx="103632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25438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772FE-85F5-CD46-8AA0-D3679E1AE3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7B74CA90-A64C-E864-5664-E7F97F883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80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066" y="1009804"/>
            <a:ext cx="5813457" cy="639763"/>
          </a:xfrm>
        </p:spPr>
        <p:txBody>
          <a:bodyPr anchor="ctr" anchorCtr="1">
            <a:noAutofit/>
          </a:bodyPr>
          <a:lstStyle>
            <a:lvl1pPr marL="0" indent="0">
              <a:buNone/>
              <a:defRPr sz="37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066" y="1649563"/>
            <a:ext cx="5813457" cy="4758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359" y="1009804"/>
            <a:ext cx="5800727" cy="639763"/>
          </a:xfrm>
        </p:spPr>
        <p:txBody>
          <a:bodyPr anchor="ctr" anchorCtr="1">
            <a:noAutofit/>
          </a:bodyPr>
          <a:lstStyle>
            <a:lvl1pPr marL="0" indent="0">
              <a:buNone/>
              <a:defRPr sz="37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359" y="1649563"/>
            <a:ext cx="5800727" cy="4758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F5E40-C26F-8344-BA7E-7F3901B21C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6E7D081-2551-7386-812E-EBE5AB27B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"/>
            <a:ext cx="9551291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C7B6091-13E2-A4EB-75B4-6EDD9FD7F21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81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C9732-7090-5243-9344-BA656D1091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B5E856EA-F323-8926-C0A5-25995F829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1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F98F3DF1-1999-1244-9F76-F680F0D233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8AB5FCD-5BD1-D077-DD7A-10B09DD42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30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83066" y="265553"/>
            <a:ext cx="11826020" cy="6142183"/>
          </a:xfrm>
        </p:spPr>
        <p:txBody>
          <a:bodyPr/>
          <a:lstStyle>
            <a:lvl1pPr marL="342891" marR="0" indent="-342891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3200"/>
            </a:lvl1pPr>
            <a:lvl2pPr marL="742932" marR="0" indent="-28574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3000"/>
            </a:lvl2pPr>
            <a:lvl3pPr marL="1142971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/>
            </a:lvl3pPr>
            <a:lvl4pPr marL="1600160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2057349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A86CFBEA-1E9E-E94C-BA22-821B3DB666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7EE35DA2-0C1D-61AD-6C1B-F871DF54E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26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Figure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0088" y="68640"/>
            <a:ext cx="12031824" cy="6381536"/>
          </a:xfrm>
        </p:spPr>
        <p:txBody>
          <a:bodyPr/>
          <a:lstStyle>
            <a:lvl1pPr marL="342891" marR="0" indent="-342891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3200"/>
            </a:lvl1pPr>
            <a:lvl2pPr marL="742932" marR="0" indent="-28574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3000"/>
            </a:lvl2pPr>
            <a:lvl3pPr marL="1142971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/>
            </a:lvl3pPr>
            <a:lvl4pPr marL="1600160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 marL="2057349" marR="0" indent="-228594" algn="l" defTabSz="91437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AEE4DF05-7B23-3C4E-9D68-FE77BDFB06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00F04B1-65DD-50D5-ED23-C791E210E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82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83063" y="300191"/>
            <a:ext cx="5811340" cy="61075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211053" y="300191"/>
            <a:ext cx="5798033" cy="61075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5364A573-65F9-1C4B-9D3C-8192F03B94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8028960B-7BDD-AC9C-CCC3-65B5B9289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59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79" y="393184"/>
            <a:ext cx="4011084" cy="1162051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705" y="393184"/>
            <a:ext cx="7658381" cy="598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279" y="1555235"/>
            <a:ext cx="4011084" cy="482011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40A78AC1-05FD-3D46-BED2-D129CCE2DC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469624B1-B037-CE4E-98FE-DB5772AB9C7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9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7A4CE-4C1F-8D42-8379-15AFA4C6E5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B3E36D51-F31F-004F-98FE-39F03E98EB4A}" type="datetime1">
              <a:rPr lang="en-GB" smtClean="0"/>
              <a:t>31/10/2025</a:t>
            </a:fld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278908-888B-7FE0-EDAA-4D84071753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2914" y="1009650"/>
            <a:ext cx="1182617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92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7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D5B6572B-AEFC-8443-B0EA-934312F469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5DFDDF5-52D1-0EC8-79B1-AAD05107777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5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79329" y="225433"/>
            <a:ext cx="2929757" cy="6194425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3066" y="225433"/>
            <a:ext cx="8685775" cy="61944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/>
                </a:solidFill>
                <a:latin typeface="Gill Sans"/>
                <a:cs typeface="Gill Sans"/>
              </a:defRPr>
            </a:lvl1pPr>
          </a:lstStyle>
          <a:p>
            <a:pPr>
              <a:defRPr/>
            </a:pPr>
            <a:fld id="{7A286E29-852E-4D4F-98EA-CB4F978B6A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36A5D55-B04E-D8A5-8C50-1667B2A93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7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063" y="1010233"/>
            <a:ext cx="5811340" cy="539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211053" y="1010233"/>
            <a:ext cx="5798033" cy="539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0B9FE-645A-744F-9B0E-AAC2109965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7036EA1-B001-9464-944A-3874C4174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6457D1C7-0492-0446-8839-A61F2742604B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7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>
          <a:xfrm>
            <a:off x="183066" y="3763825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4"/>
          </p:nvPr>
        </p:nvSpPr>
        <p:spPr>
          <a:xfrm>
            <a:off x="183066" y="1010233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5"/>
          </p:nvPr>
        </p:nvSpPr>
        <p:spPr>
          <a:xfrm>
            <a:off x="6214603" y="3763825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6"/>
          </p:nvPr>
        </p:nvSpPr>
        <p:spPr>
          <a:xfrm>
            <a:off x="6214603" y="1010233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2FD52-CF31-4E4E-994A-3838AE3989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87123-09F7-46C5-4B49-EE4360B1B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013DE1A3-92B5-A54A-AA06-F0A738D48F29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5"/>
          </p:nvPr>
        </p:nvSpPr>
        <p:spPr>
          <a:xfrm>
            <a:off x="6214603" y="3763825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6"/>
          </p:nvPr>
        </p:nvSpPr>
        <p:spPr>
          <a:xfrm>
            <a:off x="6214603" y="1010233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83063" y="1010233"/>
            <a:ext cx="5811340" cy="539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255D-E416-C14E-9276-4D801D8232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6F731-B8DA-4BCB-3D75-212CAB2A8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9CBC523-2D77-0A4E-BCF2-07835E70CBB3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9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+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half" idx="19"/>
          </p:nvPr>
        </p:nvSpPr>
        <p:spPr>
          <a:xfrm>
            <a:off x="183066" y="3763825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4"/>
          </p:nvPr>
        </p:nvSpPr>
        <p:spPr>
          <a:xfrm>
            <a:off x="183066" y="1010233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9D669-7161-404E-A5F0-BC46F78847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89D28-EF71-E0C7-3250-32068FA0A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8C708275-9954-324B-9F97-52AFBD699525}" type="datetime1">
              <a:rPr lang="en-GB" smtClean="0"/>
              <a:t>31/10/2025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ED5E0-AA2E-B92F-9CB3-CB03CC479667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6214603" y="1010233"/>
            <a:ext cx="5794483" cy="539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69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9"/>
          </p:nvPr>
        </p:nvSpPr>
        <p:spPr>
          <a:xfrm>
            <a:off x="183887" y="3763825"/>
            <a:ext cx="11825199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4"/>
          </p:nvPr>
        </p:nvSpPr>
        <p:spPr>
          <a:xfrm>
            <a:off x="183887" y="1010233"/>
            <a:ext cx="11825199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9D124-DCDD-BE40-A0D2-2DF21D3423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D4A79-5698-609E-9376-EB3A42612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2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+ Two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6"/>
          </p:nvPr>
        </p:nvSpPr>
        <p:spPr>
          <a:xfrm>
            <a:off x="183062" y="1010233"/>
            <a:ext cx="1182602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9"/>
          </p:nvPr>
        </p:nvSpPr>
        <p:spPr>
          <a:xfrm>
            <a:off x="183066" y="3763825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7"/>
          </p:nvPr>
        </p:nvSpPr>
        <p:spPr>
          <a:xfrm>
            <a:off x="6214603" y="3763825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600EE-498A-6946-B69D-F6B361271D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7493F-BF55-5F5F-9A18-0A531480B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9467E42D-95C7-0E43-8CC2-9C16A1467B6B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1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+ One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half" idx="19"/>
          </p:nvPr>
        </p:nvSpPr>
        <p:spPr>
          <a:xfrm>
            <a:off x="183062" y="3763825"/>
            <a:ext cx="1182602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4"/>
          </p:nvPr>
        </p:nvSpPr>
        <p:spPr>
          <a:xfrm>
            <a:off x="183066" y="1010233"/>
            <a:ext cx="5812881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6"/>
          </p:nvPr>
        </p:nvSpPr>
        <p:spPr>
          <a:xfrm>
            <a:off x="6214603" y="1010233"/>
            <a:ext cx="5794483" cy="2644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6AEE1-7FD3-3C4D-9ACC-76361719C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596E7B4F-0D66-5623-64D9-972D57D54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24D1E32-5A1E-5148-B95B-C8EE198AB642}" type="datetime1">
              <a:rPr lang="en-GB" smtClean="0"/>
              <a:t>31/10/2025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814388"/>
          </a:xfrm>
          <a:prstGeom prst="rect">
            <a:avLst/>
          </a:prstGeom>
          <a:solidFill>
            <a:srgbClr val="1964B6"/>
          </a:solidFill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96B77F-BE9C-B52C-FED5-3D891E0C6A7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24" y="195853"/>
            <a:ext cx="2070376" cy="618536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914" y="1009650"/>
            <a:ext cx="1182617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4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03886" y="51487"/>
            <a:ext cx="77473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j-lt"/>
                <a:cs typeface="Gill Sans"/>
              </a:defRPr>
            </a:lvl1pPr>
          </a:lstStyle>
          <a:p>
            <a:pPr>
              <a:defRPr/>
            </a:pPr>
            <a:fld id="{A6CB5233-B7CE-044C-AE1E-6509CF8A1EF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"/>
            <a:ext cx="9551291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83887" y="6469063"/>
            <a:ext cx="645199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Gill Sans"/>
              </a:defRPr>
            </a:lvl1pPr>
          </a:lstStyle>
          <a:p>
            <a:pPr>
              <a:defRPr/>
            </a:pPr>
            <a:r>
              <a:rPr lang="en-US"/>
              <a:t>Jolly Shrewdness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9675111" y="6470523"/>
            <a:ext cx="2333975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3002CE0-6146-6745-B7A2-704024C63A10}" type="datetime1">
              <a:rPr lang="en-GB" smtClean="0"/>
              <a:t>31/10/2025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648F1-97B4-8D95-2CDA-E6C778FDAEE2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561982" y="598282"/>
            <a:ext cx="203917" cy="202855"/>
          </a:xfrm>
          <a:prstGeom prst="rect">
            <a:avLst/>
          </a:prstGeom>
        </p:spPr>
      </p:pic>
      <p:pic>
        <p:nvPicPr>
          <p:cNvPr id="9" name="Picture 8" descr="The Jolly Shrewdness logo">
            <a:extLst>
              <a:ext uri="{FF2B5EF4-FFF2-40B4-BE49-F238E27FC236}">
                <a16:creationId xmlns:a16="http://schemas.microsoft.com/office/drawing/2014/main" id="{4EC3FD0C-6392-B12D-5724-BAE80D5CFB72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0"/>
            <a:ext cx="805409" cy="8054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5" r:id="rId1"/>
    <p:sldLayoutId id="2147486402" r:id="rId2"/>
    <p:sldLayoutId id="2147486403" r:id="rId3"/>
    <p:sldLayoutId id="2147486404" r:id="rId4"/>
    <p:sldLayoutId id="2147486405" r:id="rId5"/>
    <p:sldLayoutId id="2147486406" r:id="rId6"/>
    <p:sldLayoutId id="2147486407" r:id="rId7"/>
    <p:sldLayoutId id="2147486408" r:id="rId8"/>
    <p:sldLayoutId id="2147486409" r:id="rId9"/>
    <p:sldLayoutId id="2147486410" r:id="rId10"/>
    <p:sldLayoutId id="2147486411" r:id="rId11"/>
    <p:sldLayoutId id="2147486412" r:id="rId12"/>
    <p:sldLayoutId id="2147486413" r:id="rId13"/>
    <p:sldLayoutId id="2147486414" r:id="rId14"/>
    <p:sldLayoutId id="2147486416" r:id="rId15"/>
    <p:sldLayoutId id="2147486417" r:id="rId16"/>
    <p:sldLayoutId id="2147486418" r:id="rId17"/>
    <p:sldLayoutId id="2147486419" r:id="rId18"/>
    <p:sldLayoutId id="2147486420" r:id="rId19"/>
    <p:sldLayoutId id="2147486421" r:id="rId20"/>
    <p:sldLayoutId id="2147486422" r:id="rId2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charset="-128"/>
          <a:cs typeface="Gill San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" charset="0"/>
          <a:ea typeface="ＭＳ Ｐゴシック" charset="-128"/>
          <a:cs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" charset="0"/>
          <a:ea typeface="ＭＳ Ｐゴシック" charset="-128"/>
          <a:cs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" charset="0"/>
          <a:ea typeface="ＭＳ Ｐゴシック" charset="-128"/>
          <a:cs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ill Sans" charset="0"/>
          <a:ea typeface="ＭＳ Ｐゴシック" charset="-128"/>
          <a:cs typeface="Gill Sans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Gill San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ＭＳ Ｐゴシック" charset="-128"/>
          <a:cs typeface="Gill San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Gill San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-128"/>
          <a:cs typeface="Gill San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  <a:cs typeface="Gill Sans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310" y="1045316"/>
            <a:ext cx="11561380" cy="3182903"/>
          </a:xfrm>
        </p:spPr>
        <p:txBody>
          <a:bodyPr>
            <a:normAutofit fontScale="90000"/>
          </a:bodyPr>
          <a:lstStyle/>
          <a:p>
            <a:r>
              <a:rPr lang="en-GB" sz="7200" noProof="0" dirty="0"/>
              <a:t>Trento PTC Fibre Beam Profile </a:t>
            </a:r>
            <a:r>
              <a:rPr lang="en-GB" sz="7200" dirty="0"/>
              <a:t>Measurement Comparisons with Film</a:t>
            </a:r>
            <a:endParaRPr lang="en-GB" sz="72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548" y="4501480"/>
            <a:ext cx="9080922" cy="1461998"/>
          </a:xfrm>
        </p:spPr>
        <p:txBody>
          <a:bodyPr>
            <a:normAutofit/>
          </a:bodyPr>
          <a:lstStyle/>
          <a:p>
            <a:r>
              <a:rPr lang="en-US" b="1" dirty="0"/>
              <a:t>Joe Bateman</a:t>
            </a:r>
          </a:p>
          <a:p>
            <a:r>
              <a:rPr lang="en-US" b="1" dirty="0"/>
              <a:t>University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9854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15E3-3847-C601-1E4E-0A4C345F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228 MeV Gaussian Fit Parameters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94AE57-5171-4C23-3E87-BEFF7428C7E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1544A-DEA3-F20C-31CE-2BA7C247BD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E36D51-F31F-004F-98FE-39F03E98EB4A}" type="datetime1">
              <a:rPr lang="en-GB" smtClean="0"/>
              <a:t>31/10/2025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733A151D-28F6-CBB8-4713-C1AAEC8EDE0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73028138"/>
                  </p:ext>
                </p:extLst>
              </p:nvPr>
            </p:nvGraphicFramePr>
            <p:xfrm>
              <a:off x="1329836" y="2087335"/>
              <a:ext cx="9135855" cy="2321378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827171">
                      <a:extLst>
                        <a:ext uri="{9D8B030D-6E8A-4147-A177-3AD203B41FA5}">
                          <a16:colId xmlns:a16="http://schemas.microsoft.com/office/drawing/2014/main" val="670334249"/>
                        </a:ext>
                      </a:extLst>
                    </a:gridCol>
                    <a:gridCol w="1827171">
                      <a:extLst>
                        <a:ext uri="{9D8B030D-6E8A-4147-A177-3AD203B41FA5}">
                          <a16:colId xmlns:a16="http://schemas.microsoft.com/office/drawing/2014/main" val="1441455363"/>
                        </a:ext>
                      </a:extLst>
                    </a:gridCol>
                    <a:gridCol w="1827171">
                      <a:extLst>
                        <a:ext uri="{9D8B030D-6E8A-4147-A177-3AD203B41FA5}">
                          <a16:colId xmlns:a16="http://schemas.microsoft.com/office/drawing/2014/main" val="1071937486"/>
                        </a:ext>
                      </a:extLst>
                    </a:gridCol>
                    <a:gridCol w="1827171">
                      <a:extLst>
                        <a:ext uri="{9D8B030D-6E8A-4147-A177-3AD203B41FA5}">
                          <a16:colId xmlns:a16="http://schemas.microsoft.com/office/drawing/2014/main" val="1546664087"/>
                        </a:ext>
                      </a:extLst>
                    </a:gridCol>
                    <a:gridCol w="1827171">
                      <a:extLst>
                        <a:ext uri="{9D8B030D-6E8A-4147-A177-3AD203B41FA5}">
                          <a16:colId xmlns:a16="http://schemas.microsoft.com/office/drawing/2014/main" val="1210763156"/>
                        </a:ext>
                      </a:extLst>
                    </a:gridCol>
                  </a:tblGrid>
                  <a:tr h="126635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Fibre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Film </a:t>
                          </a:r>
                        </a:p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2D Gaussian</a:t>
                          </a:r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Film </a:t>
                          </a:r>
                        </a:p>
                        <a:p>
                          <a:r>
                            <a:rPr lang="en-GB" dirty="0"/>
                            <a:t>1D Gaussian Slice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Film </a:t>
                          </a:r>
                        </a:p>
                        <a:p>
                          <a:r>
                            <a:rPr lang="en-GB" dirty="0"/>
                            <a:t>1D Gaussian Projection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3921519"/>
                      </a:ext>
                    </a:extLst>
                  </a:tr>
                  <a:tr h="51357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/>
                            <a:t> (mm)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3.502 ± 0.117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3.396 ± 0.001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3.338 ± 0.003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3.421 ± 0.005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1840534"/>
                      </a:ext>
                    </a:extLst>
                  </a:tr>
                  <a:tr h="54145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/>
                            <a:t> (mm)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3.479 ± 0.135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3.502 ± 0.001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3.450 ± 0.003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3.530 ± 0.003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55554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733A151D-28F6-CBB8-4713-C1AAEC8EDE0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73028138"/>
                  </p:ext>
                </p:extLst>
              </p:nvPr>
            </p:nvGraphicFramePr>
            <p:xfrm>
              <a:off x="1329836" y="2087335"/>
              <a:ext cx="9135855" cy="2321378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827171">
                      <a:extLst>
                        <a:ext uri="{9D8B030D-6E8A-4147-A177-3AD203B41FA5}">
                          <a16:colId xmlns:a16="http://schemas.microsoft.com/office/drawing/2014/main" val="670334249"/>
                        </a:ext>
                      </a:extLst>
                    </a:gridCol>
                    <a:gridCol w="1827171">
                      <a:extLst>
                        <a:ext uri="{9D8B030D-6E8A-4147-A177-3AD203B41FA5}">
                          <a16:colId xmlns:a16="http://schemas.microsoft.com/office/drawing/2014/main" val="1441455363"/>
                        </a:ext>
                      </a:extLst>
                    </a:gridCol>
                    <a:gridCol w="1827171">
                      <a:extLst>
                        <a:ext uri="{9D8B030D-6E8A-4147-A177-3AD203B41FA5}">
                          <a16:colId xmlns:a16="http://schemas.microsoft.com/office/drawing/2014/main" val="1071937486"/>
                        </a:ext>
                      </a:extLst>
                    </a:gridCol>
                    <a:gridCol w="1827171">
                      <a:extLst>
                        <a:ext uri="{9D8B030D-6E8A-4147-A177-3AD203B41FA5}">
                          <a16:colId xmlns:a16="http://schemas.microsoft.com/office/drawing/2014/main" val="1546664087"/>
                        </a:ext>
                      </a:extLst>
                    </a:gridCol>
                    <a:gridCol w="1827171">
                      <a:extLst>
                        <a:ext uri="{9D8B030D-6E8A-4147-A177-3AD203B41FA5}">
                          <a16:colId xmlns:a16="http://schemas.microsoft.com/office/drawing/2014/main" val="1210763156"/>
                        </a:ext>
                      </a:extLst>
                    </a:gridCol>
                  </a:tblGrid>
                  <a:tr h="126635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Fibre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Film </a:t>
                          </a:r>
                        </a:p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2D Gaussian</a:t>
                          </a:r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Film </a:t>
                          </a:r>
                        </a:p>
                        <a:p>
                          <a:r>
                            <a:rPr lang="en-GB" dirty="0"/>
                            <a:t>1D Gaussian Slice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Film </a:t>
                          </a:r>
                        </a:p>
                        <a:p>
                          <a:r>
                            <a:rPr lang="en-GB" dirty="0"/>
                            <a:t>1D Gaussian Projection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3921519"/>
                      </a:ext>
                    </a:extLst>
                  </a:tr>
                  <a:tr h="5135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48780" r="-402083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3.502 ± 0.117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3.396 ± 0.001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3.338 ± 0.003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3.421 ± 0.005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1840534"/>
                      </a:ext>
                    </a:extLst>
                  </a:tr>
                  <a:tr h="5414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32558" r="-402083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3.479 ± 0.135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3.502 ± 0.001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3.450 ± 0.003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3.530 ± 0.003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555544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93614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4D3E2-217E-608F-BB66-48213622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Observations and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07ADB6-696D-8D3D-C07A-F7B8B50110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826AA-E984-8B5F-1C67-1B0C5C9DE6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E36D51-F31F-004F-98FE-39F03E98EB4A}" type="datetime1">
              <a:rPr lang="en-GB" smtClean="0"/>
              <a:t>31/10/2025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D12B7B-A3D4-4248-F2E3-74DE7073C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3737" y="1220724"/>
                <a:ext cx="11507516" cy="5400675"/>
              </a:xfrm>
            </p:spPr>
            <p:txBody>
              <a:bodyPr/>
              <a:lstStyle/>
              <a:p>
                <a:r>
                  <a:rPr lang="en-GB" sz="2400" dirty="0"/>
                  <a:t>As expected, the beam size is indeed larger than reference values at isocentre as measured by fibre array. Likely due to beam monitors.</a:t>
                </a:r>
              </a:p>
              <a:p>
                <a:pPr lvl="1"/>
                <a:r>
                  <a:rPr lang="en-GB" sz="2200" dirty="0"/>
                  <a:t>Agrees with other observations i.e. QuARC energies being lower than reference energies and difference increases as energy decreases.</a:t>
                </a:r>
              </a:p>
              <a:p>
                <a:pPr lvl="1"/>
                <a:endParaRPr lang="en-GB" sz="2200" dirty="0"/>
              </a:p>
              <a:p>
                <a:r>
                  <a:rPr lang="en-GB" sz="2400" dirty="0"/>
                  <a:t>Impressive agreement between </a:t>
                </a:r>
                <a:r>
                  <a:rPr lang="en-GB" sz="2400" u="sng" dirty="0"/>
                  <a:t>uncalibrated </a:t>
                </a:r>
                <a:r>
                  <a:rPr lang="en-GB" sz="2400" dirty="0"/>
                  <a:t>fibre and film beam sizes. 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Large uncertainty of fibre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sz="2400" dirty="0"/>
                  <a:t> from fit compared to film measurements.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D12B7B-A3D4-4248-F2E3-74DE7073C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3737" y="1220724"/>
                <a:ext cx="11507516" cy="5400675"/>
              </a:xfrm>
              <a:blipFill>
                <a:blip r:embed="rId2"/>
                <a:stretch>
                  <a:fillRect l="-662" t="-9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67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6662-F18A-232C-0B22-E25F6851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and Setup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FBB32F-FB57-A789-DC4C-6FF6103FD7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D4684-89F5-A944-FBBF-F1A0A092DE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E36D51-F31F-004F-98FE-39F03E98EB4A}" type="datetime1">
              <a:rPr lang="en-GB" smtClean="0"/>
              <a:t>31/10/2025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4286B6-FB97-3188-6B95-8FF07B674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45" y="1371600"/>
            <a:ext cx="5368800" cy="5400675"/>
          </a:xfrm>
        </p:spPr>
        <p:txBody>
          <a:bodyPr/>
          <a:lstStyle/>
          <a:p>
            <a:r>
              <a:rPr lang="en-GB" sz="2400" dirty="0"/>
              <a:t>2 measurements performed at end of night 3 at Trento to compare beam size measured on </a:t>
            </a:r>
            <a:r>
              <a:rPr lang="en-GB" sz="2400" dirty="0" err="1"/>
              <a:t>radiochromic</a:t>
            </a:r>
            <a:r>
              <a:rPr lang="en-GB" sz="2400" dirty="0"/>
              <a:t> film to that by the fibre arrays (with the </a:t>
            </a:r>
            <a:r>
              <a:rPr lang="en-GB" sz="2400" dirty="0" err="1"/>
              <a:t>photodidoides</a:t>
            </a:r>
            <a:r>
              <a:rPr lang="en-GB" sz="2400"/>
              <a:t> in high gain mode).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err="1"/>
              <a:t>Radiochromic</a:t>
            </a:r>
            <a:r>
              <a:rPr lang="en-GB" sz="2400" dirty="0"/>
              <a:t> film attached directly in front of first fibre array (Y array).</a:t>
            </a:r>
          </a:p>
          <a:p>
            <a:endParaRPr lang="en-GB" sz="2400" dirty="0"/>
          </a:p>
          <a:p>
            <a:r>
              <a:rPr lang="en-GB" sz="2400" dirty="0"/>
              <a:t>Measurements at 228 MeV and 148 MeV.</a:t>
            </a:r>
          </a:p>
        </p:txBody>
      </p:sp>
      <p:pic>
        <p:nvPicPr>
          <p:cNvPr id="8" name="Picture 7" descr="A piece of wood with tape on it&#10;&#10;AI-generated content may be incorrect.">
            <a:extLst>
              <a:ext uri="{FF2B5EF4-FFF2-40B4-BE49-F238E27FC236}">
                <a16:creationId xmlns:a16="http://schemas.microsoft.com/office/drawing/2014/main" id="{29BD09E6-5244-0117-E032-D9B4EA476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70"/>
          <a:stretch>
            <a:fillRect/>
          </a:stretch>
        </p:blipFill>
        <p:spPr>
          <a:xfrm>
            <a:off x="8773439" y="923398"/>
            <a:ext cx="3357322" cy="29834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3D8D7F-5B1B-0E96-A75A-94DA74DEB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" t="34445" r="22067" b="9364"/>
          <a:stretch>
            <a:fillRect/>
          </a:stretch>
        </p:blipFill>
        <p:spPr>
          <a:xfrm>
            <a:off x="6302827" y="3909522"/>
            <a:ext cx="3091543" cy="29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0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EBF39-1BB1-37DF-4A13-11E6110F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Radiochromic</a:t>
            </a:r>
            <a:r>
              <a:rPr lang="en-GB" dirty="0"/>
              <a:t> Film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C9357D-73A8-CF85-4AC9-63CA1CC5D5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333E8-5F04-CAFA-8E67-AC4F2FDB1D8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E36D51-F31F-004F-98FE-39F03E98EB4A}" type="datetime1">
              <a:rPr lang="en-GB" smtClean="0"/>
              <a:t>31/10/2025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1D51592-4FCC-E9C0-1598-2CD2A541EE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914" y="1069848"/>
                <a:ext cx="5913086" cy="5400675"/>
              </a:xfrm>
            </p:spPr>
            <p:txBody>
              <a:bodyPr/>
              <a:lstStyle/>
              <a:p>
                <a:r>
                  <a:rPr lang="en-GB" sz="2400" dirty="0"/>
                  <a:t>Film scanned on flatbed scanner and saved as TIFF image, using 20-bit colour and 1200 dpi.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In </a:t>
                </a:r>
                <a:r>
                  <a:rPr lang="en-GB" sz="2400" dirty="0" err="1"/>
                  <a:t>radiochromic</a:t>
                </a:r>
                <a:r>
                  <a:rPr lang="en-GB" sz="2400" dirty="0"/>
                  <a:t> film dosimetry typically either the red or green colour channel is used (blue is more sensitive scanner and film artifacts).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Green channel used and converted to optical density (OD) using:</a:t>
                </a:r>
                <a:br>
                  <a:rPr lang="en-GB" sz="2400" dirty="0"/>
                </a:b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𝑂𝐷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𝑃𝑉</m:t>
                        </m:r>
                      </m:num>
                      <m:den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sup>
                        </m:sSup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1D51592-4FCC-E9C0-1598-2CD2A541EE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914" y="1069848"/>
                <a:ext cx="5913086" cy="5400675"/>
              </a:xfrm>
              <a:blipFill>
                <a:blip r:embed="rId2"/>
                <a:stretch>
                  <a:fillRect l="-1499" t="-939" r="-6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green and blue chart&#10;&#10;AI-generated content may be incorrect.">
            <a:extLst>
              <a:ext uri="{FF2B5EF4-FFF2-40B4-BE49-F238E27FC236}">
                <a16:creationId xmlns:a16="http://schemas.microsoft.com/office/drawing/2014/main" id="{F22C0B8E-5849-5DD4-87FB-248414B33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136" y="4096512"/>
            <a:ext cx="3392485" cy="2675763"/>
          </a:xfrm>
          <a:prstGeom prst="rect">
            <a:avLst/>
          </a:prstGeom>
        </p:spPr>
      </p:pic>
      <p:pic>
        <p:nvPicPr>
          <p:cNvPr id="14" name="Picture 13" descr="A green and blue chart&#10;&#10;AI-generated content may be incorrect.">
            <a:extLst>
              <a:ext uri="{FF2B5EF4-FFF2-40B4-BE49-F238E27FC236}">
                <a16:creationId xmlns:a16="http://schemas.microsoft.com/office/drawing/2014/main" id="{1D59322F-35E0-3207-2858-AF7AE9B11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788" y="883193"/>
            <a:ext cx="2828294" cy="29946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DA0174-8A06-EFB5-C693-95E25E2270B3}"/>
              </a:ext>
            </a:extLst>
          </p:cNvPr>
          <p:cNvSpPr txBox="1"/>
          <p:nvPr/>
        </p:nvSpPr>
        <p:spPr>
          <a:xfrm>
            <a:off x="6193971" y="1439787"/>
            <a:ext cx="3137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148 MeV </a:t>
            </a:r>
          </a:p>
          <a:p>
            <a:r>
              <a:rPr lang="en-GB" sz="2000" dirty="0"/>
              <a:t>10 </a:t>
            </a:r>
            <a:r>
              <a:rPr lang="en-GB" sz="2000" dirty="0" err="1"/>
              <a:t>nA</a:t>
            </a:r>
            <a:r>
              <a:rPr lang="en-GB" sz="2000" dirty="0"/>
              <a:t> ion source current </a:t>
            </a:r>
          </a:p>
          <a:p>
            <a:r>
              <a:rPr lang="en-GB" sz="2000" dirty="0"/>
              <a:t>10s acquisition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E214A4-0431-7111-AA00-6FD238448F9C}"/>
              </a:ext>
            </a:extLst>
          </p:cNvPr>
          <p:cNvSpPr txBox="1"/>
          <p:nvPr/>
        </p:nvSpPr>
        <p:spPr>
          <a:xfrm>
            <a:off x="5822493" y="5064729"/>
            <a:ext cx="3137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228 MeV </a:t>
            </a:r>
          </a:p>
          <a:p>
            <a:r>
              <a:rPr lang="en-GB" sz="2000" dirty="0"/>
              <a:t>7 </a:t>
            </a:r>
            <a:r>
              <a:rPr lang="en-GB" sz="2000" dirty="0" err="1"/>
              <a:t>nA</a:t>
            </a:r>
            <a:r>
              <a:rPr lang="en-GB" sz="2000" dirty="0"/>
              <a:t> ion source current </a:t>
            </a:r>
          </a:p>
          <a:p>
            <a:r>
              <a:rPr lang="en-GB" sz="2000" dirty="0"/>
              <a:t>5s acquisition</a:t>
            </a:r>
          </a:p>
        </p:txBody>
      </p:sp>
    </p:spTree>
    <p:extLst>
      <p:ext uri="{BB962C8B-B14F-4D97-AF65-F5344CB8AC3E}">
        <p14:creationId xmlns:p14="http://schemas.microsoft.com/office/powerpoint/2010/main" val="336315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4247A-C158-EEC6-5142-27D5A285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Gaussian Fitting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FDE8B6-83B2-EAC6-F810-C30184FE378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09A96-DB78-E850-9258-D134FB2D2C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E36D51-F31F-004F-98FE-39F03E98EB4A}" type="datetime1">
              <a:rPr lang="en-GB" smtClean="0"/>
              <a:t>31/10/2025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94410DC-F1DC-5786-154B-A6497D1DFB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914" y="1009650"/>
                <a:ext cx="7404429" cy="5400675"/>
              </a:xfrm>
            </p:spPr>
            <p:txBody>
              <a:bodyPr/>
              <a:lstStyle/>
              <a:p>
                <a:r>
                  <a:rPr lang="en-GB" dirty="0"/>
                  <a:t>3 methods used to determine beam size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from film profile:</a:t>
                </a:r>
              </a:p>
              <a:p>
                <a:pPr marL="971538" lvl="1" indent="-514350">
                  <a:buFont typeface="+mj-lt"/>
                  <a:buAutoNum type="arabicPeriod"/>
                </a:pPr>
                <a:r>
                  <a:rPr lang="en-GB" dirty="0"/>
                  <a:t>2D Gaussian fit applied to entire distribution</a:t>
                </a:r>
              </a:p>
              <a:p>
                <a:pPr marL="971538" lvl="1" indent="-514350">
                  <a:buFont typeface="+mj-lt"/>
                  <a:buAutoNum type="arabicPeriod"/>
                </a:pPr>
                <a:r>
                  <a:rPr lang="en-GB" dirty="0"/>
                  <a:t>1D Gaussian fit applied to X and Y slice (0.5 mm thick) across centre of profile</a:t>
                </a:r>
              </a:p>
              <a:p>
                <a:pPr marL="971538" lvl="1" indent="-514350">
                  <a:buFont typeface="+mj-lt"/>
                  <a:buAutoNum type="arabicPeriod"/>
                </a:pPr>
                <a:r>
                  <a:rPr lang="en-GB" dirty="0"/>
                  <a:t>1D projection of 2D distribution in X and Y (i.e. most similar to how fibre arrays measure the profile).</a:t>
                </a:r>
              </a:p>
              <a:p>
                <a:pPr marL="971538" lvl="1" indent="-514350">
                  <a:buFont typeface="+mj-lt"/>
                  <a:buAutoNum type="arabicPeriod"/>
                </a:pPr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94410DC-F1DC-5786-154B-A6497D1DFB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914" y="1009650"/>
                <a:ext cx="7404429" cy="5400675"/>
              </a:xfrm>
              <a:blipFill>
                <a:blip r:embed="rId2"/>
                <a:stretch>
                  <a:fillRect l="-1884" t="-1408" r="-11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7017326-3C89-319C-4C2B-730E9ED54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0"/>
          <a:stretch>
            <a:fillRect/>
          </a:stretch>
        </p:blipFill>
        <p:spPr>
          <a:xfrm>
            <a:off x="7216321" y="1219199"/>
            <a:ext cx="4792765" cy="364943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8F7B34-867F-8F03-AEDC-106DB0386D6A}"/>
              </a:ext>
            </a:extLst>
          </p:cNvPr>
          <p:cNvCxnSpPr>
            <a:cxnSpLocks/>
          </p:cNvCxnSpPr>
          <p:nvPr/>
        </p:nvCxnSpPr>
        <p:spPr>
          <a:xfrm flipV="1">
            <a:off x="9525000" y="1502229"/>
            <a:ext cx="0" cy="3015342"/>
          </a:xfrm>
          <a:prstGeom prst="line">
            <a:avLst/>
          </a:prstGeom>
          <a:ln w="38100">
            <a:solidFill>
              <a:schemeClr val="accent3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30E363-86F1-7C2B-62C5-5B8461164A6A}"/>
              </a:ext>
            </a:extLst>
          </p:cNvPr>
          <p:cNvCxnSpPr>
            <a:cxnSpLocks/>
          </p:cNvCxnSpPr>
          <p:nvPr/>
        </p:nvCxnSpPr>
        <p:spPr>
          <a:xfrm>
            <a:off x="7595940" y="3660161"/>
            <a:ext cx="3558395" cy="0"/>
          </a:xfrm>
          <a:prstGeom prst="line">
            <a:avLst/>
          </a:prstGeom>
          <a:ln w="38100">
            <a:solidFill>
              <a:schemeClr val="accent3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88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53D46-744D-DA95-E075-363870ED4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148 MeV 10 </a:t>
            </a:r>
            <a:r>
              <a:rPr lang="en-GB" dirty="0" err="1"/>
              <a:t>nA</a:t>
            </a:r>
            <a:r>
              <a:rPr lang="en-GB" dirty="0"/>
              <a:t> 10s – Fibre Array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9BB7F-201B-791B-82EE-C79F903C20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A6A8D-4A92-A9AB-14C2-6C514E940D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E36D51-F31F-004F-98FE-39F03E98EB4A}" type="datetime1">
              <a:rPr lang="en-GB" smtClean="0"/>
              <a:t>31/10/2025</a:t>
            </a:fld>
            <a:endParaRPr lang="en-US"/>
          </a:p>
        </p:txBody>
      </p:sp>
      <p:pic>
        <p:nvPicPr>
          <p:cNvPr id="8" name="Content Placeholder 7" descr="A graph of a beam profile&#10;&#10;AI-generated content may be incorrect.">
            <a:extLst>
              <a:ext uri="{FF2B5EF4-FFF2-40B4-BE49-F238E27FC236}">
                <a16:creationId xmlns:a16="http://schemas.microsoft.com/office/drawing/2014/main" id="{D298ECA7-8692-03AA-E77A-C6ADD4481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6" y="1790976"/>
            <a:ext cx="5969731" cy="3581839"/>
          </a:xfrm>
        </p:spPr>
      </p:pic>
      <p:pic>
        <p:nvPicPr>
          <p:cNvPr id="10" name="Picture 9" descr="A graph of a beam profile&#10;&#10;AI-generated content may be incorrect.">
            <a:extLst>
              <a:ext uri="{FF2B5EF4-FFF2-40B4-BE49-F238E27FC236}">
                <a16:creationId xmlns:a16="http://schemas.microsoft.com/office/drawing/2014/main" id="{21EEC015-D81A-265E-6C06-61A5B9CE7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47" y="1790976"/>
            <a:ext cx="5969732" cy="358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9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3090A-72F8-A49D-A420-9493BDD26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09C-4842-596B-5AC8-6B66F1A2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148 MeV 10 </a:t>
            </a:r>
            <a:r>
              <a:rPr lang="en-GB" dirty="0" err="1"/>
              <a:t>nA</a:t>
            </a:r>
            <a:r>
              <a:rPr lang="en-GB" dirty="0"/>
              <a:t> 10s – Film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2F81F4-F879-0491-0FB1-E1821C6B9F9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8971-856E-30DC-B51A-D5D9FC0E29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E36D51-F31F-004F-98FE-39F03E98EB4A}" type="datetime1">
              <a:rPr lang="en-GB" smtClean="0"/>
              <a:t>31/10/2025</a:t>
            </a:fld>
            <a:endParaRPr lang="en-US"/>
          </a:p>
        </p:txBody>
      </p:sp>
      <p:pic>
        <p:nvPicPr>
          <p:cNvPr id="12" name="Picture 11" descr="A diagram of a graph&#10;&#10;AI-generated content may be incorrect.">
            <a:extLst>
              <a:ext uri="{FF2B5EF4-FFF2-40B4-BE49-F238E27FC236}">
                <a16:creationId xmlns:a16="http://schemas.microsoft.com/office/drawing/2014/main" id="{FC0B8912-8EAB-4E44-820E-8BD0505F5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"/>
          <a:stretch>
            <a:fillRect/>
          </a:stretch>
        </p:blipFill>
        <p:spPr>
          <a:xfrm>
            <a:off x="6165536" y="3012728"/>
            <a:ext cx="5913085" cy="3793785"/>
          </a:xfrm>
          <a:prstGeom prst="rect">
            <a:avLst/>
          </a:prstGeom>
        </p:spPr>
      </p:pic>
      <p:pic>
        <p:nvPicPr>
          <p:cNvPr id="18" name="Picture 17" descr="A diagram of a colorful circle&#10;&#10;AI-generated content may be incorrect.">
            <a:extLst>
              <a:ext uri="{FF2B5EF4-FFF2-40B4-BE49-F238E27FC236}">
                <a16:creationId xmlns:a16="http://schemas.microsoft.com/office/drawing/2014/main" id="{7D0F5F54-5B2E-7C0F-40CC-D44ED90BA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/>
          <a:stretch>
            <a:fillRect/>
          </a:stretch>
        </p:blipFill>
        <p:spPr>
          <a:xfrm>
            <a:off x="2155438" y="905066"/>
            <a:ext cx="7772400" cy="2096403"/>
          </a:xfrm>
          <a:prstGeom prst="rect">
            <a:avLst/>
          </a:prstGeom>
        </p:spPr>
      </p:pic>
      <p:pic>
        <p:nvPicPr>
          <p:cNvPr id="20" name="Picture 19" descr="A diagram of a normal slice&#10;&#10;AI-generated content may be incorrect.">
            <a:extLst>
              <a:ext uri="{FF2B5EF4-FFF2-40B4-BE49-F238E27FC236}">
                <a16:creationId xmlns:a16="http://schemas.microsoft.com/office/drawing/2014/main" id="{0A91850F-D943-B85C-9EEF-F938D01DC8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/>
          <a:stretch>
            <a:fillRect/>
          </a:stretch>
        </p:blipFill>
        <p:spPr>
          <a:xfrm>
            <a:off x="-1" y="3012728"/>
            <a:ext cx="6037787" cy="384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6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FCD40-3B10-1FF3-96C8-7C874BF31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B8A80-33EA-5375-41E6-83D1C0BA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148 MeV Gaussian Fit Parameters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5C75ED-ABE0-4ACF-7685-C76CA1829C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42E01-C1A2-F0D4-1D3B-FA88D84095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E36D51-F31F-004F-98FE-39F03E98EB4A}" type="datetime1">
              <a:rPr lang="en-GB" smtClean="0"/>
              <a:t>31/10/2025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6">
                <a:extLst>
                  <a:ext uri="{FF2B5EF4-FFF2-40B4-BE49-F238E27FC236}">
                    <a16:creationId xmlns:a16="http://schemas.microsoft.com/office/drawing/2014/main" id="{8359F283-4914-CB20-C383-94A1CF0A7DA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84171988"/>
                  </p:ext>
                </p:extLst>
              </p:nvPr>
            </p:nvGraphicFramePr>
            <p:xfrm>
              <a:off x="1481559" y="2386781"/>
              <a:ext cx="9182368" cy="2321378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873684">
                      <a:extLst>
                        <a:ext uri="{9D8B030D-6E8A-4147-A177-3AD203B41FA5}">
                          <a16:colId xmlns:a16="http://schemas.microsoft.com/office/drawing/2014/main" val="670334249"/>
                        </a:ext>
                      </a:extLst>
                    </a:gridCol>
                    <a:gridCol w="1827171">
                      <a:extLst>
                        <a:ext uri="{9D8B030D-6E8A-4147-A177-3AD203B41FA5}">
                          <a16:colId xmlns:a16="http://schemas.microsoft.com/office/drawing/2014/main" val="1441455363"/>
                        </a:ext>
                      </a:extLst>
                    </a:gridCol>
                    <a:gridCol w="1837818">
                      <a:extLst>
                        <a:ext uri="{9D8B030D-6E8A-4147-A177-3AD203B41FA5}">
                          <a16:colId xmlns:a16="http://schemas.microsoft.com/office/drawing/2014/main" val="1071937486"/>
                        </a:ext>
                      </a:extLst>
                    </a:gridCol>
                    <a:gridCol w="1816524">
                      <a:extLst>
                        <a:ext uri="{9D8B030D-6E8A-4147-A177-3AD203B41FA5}">
                          <a16:colId xmlns:a16="http://schemas.microsoft.com/office/drawing/2014/main" val="1546664087"/>
                        </a:ext>
                      </a:extLst>
                    </a:gridCol>
                    <a:gridCol w="1827171">
                      <a:extLst>
                        <a:ext uri="{9D8B030D-6E8A-4147-A177-3AD203B41FA5}">
                          <a16:colId xmlns:a16="http://schemas.microsoft.com/office/drawing/2014/main" val="1210763156"/>
                        </a:ext>
                      </a:extLst>
                    </a:gridCol>
                  </a:tblGrid>
                  <a:tr h="126635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Fibre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Film </a:t>
                          </a:r>
                        </a:p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2D Gaussian</a:t>
                          </a:r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Film </a:t>
                          </a:r>
                        </a:p>
                        <a:p>
                          <a:r>
                            <a:rPr lang="en-GB" dirty="0"/>
                            <a:t>1D Gaussian Slice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Film </a:t>
                          </a:r>
                        </a:p>
                        <a:p>
                          <a:r>
                            <a:rPr lang="en-GB" dirty="0"/>
                            <a:t>1D Gaussian Projection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3921519"/>
                      </a:ext>
                    </a:extLst>
                  </a:tr>
                  <a:tr h="51357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/>
                            <a:t> (mm)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5.538 ± 0.938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5.491 ± 0.001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5.423 ± 0.012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5.588 ± 0.011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1840534"/>
                      </a:ext>
                    </a:extLst>
                  </a:tr>
                  <a:tr h="54145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/>
                            <a:t> (mm)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5.339 ± 1.062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5.353 ± 0.001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5.198 ± 0.012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5.399 ± 0.019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55554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6">
                <a:extLst>
                  <a:ext uri="{FF2B5EF4-FFF2-40B4-BE49-F238E27FC236}">
                    <a16:creationId xmlns:a16="http://schemas.microsoft.com/office/drawing/2014/main" id="{8359F283-4914-CB20-C383-94A1CF0A7DA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84171988"/>
                  </p:ext>
                </p:extLst>
              </p:nvPr>
            </p:nvGraphicFramePr>
            <p:xfrm>
              <a:off x="1481559" y="2386781"/>
              <a:ext cx="9182368" cy="2321378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873684">
                      <a:extLst>
                        <a:ext uri="{9D8B030D-6E8A-4147-A177-3AD203B41FA5}">
                          <a16:colId xmlns:a16="http://schemas.microsoft.com/office/drawing/2014/main" val="670334249"/>
                        </a:ext>
                      </a:extLst>
                    </a:gridCol>
                    <a:gridCol w="1827171">
                      <a:extLst>
                        <a:ext uri="{9D8B030D-6E8A-4147-A177-3AD203B41FA5}">
                          <a16:colId xmlns:a16="http://schemas.microsoft.com/office/drawing/2014/main" val="1441455363"/>
                        </a:ext>
                      </a:extLst>
                    </a:gridCol>
                    <a:gridCol w="1837818">
                      <a:extLst>
                        <a:ext uri="{9D8B030D-6E8A-4147-A177-3AD203B41FA5}">
                          <a16:colId xmlns:a16="http://schemas.microsoft.com/office/drawing/2014/main" val="1071937486"/>
                        </a:ext>
                      </a:extLst>
                    </a:gridCol>
                    <a:gridCol w="1816524">
                      <a:extLst>
                        <a:ext uri="{9D8B030D-6E8A-4147-A177-3AD203B41FA5}">
                          <a16:colId xmlns:a16="http://schemas.microsoft.com/office/drawing/2014/main" val="1546664087"/>
                        </a:ext>
                      </a:extLst>
                    </a:gridCol>
                    <a:gridCol w="1827171">
                      <a:extLst>
                        <a:ext uri="{9D8B030D-6E8A-4147-A177-3AD203B41FA5}">
                          <a16:colId xmlns:a16="http://schemas.microsoft.com/office/drawing/2014/main" val="1210763156"/>
                        </a:ext>
                      </a:extLst>
                    </a:gridCol>
                  </a:tblGrid>
                  <a:tr h="126635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Fibre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Film </a:t>
                          </a:r>
                        </a:p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2D Gaussian</a:t>
                          </a:r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Film </a:t>
                          </a:r>
                        </a:p>
                        <a:p>
                          <a:r>
                            <a:rPr lang="en-GB" dirty="0"/>
                            <a:t>1D Gaussian Slice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Film </a:t>
                          </a:r>
                        </a:p>
                        <a:p>
                          <a:r>
                            <a:rPr lang="en-GB" dirty="0"/>
                            <a:t>1D Gaussian Projection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3921519"/>
                      </a:ext>
                    </a:extLst>
                  </a:tr>
                  <a:tr h="5135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76" t="-248780" r="-390541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5.538 ± 0.938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5.491 ± 0.001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5.423 ± 0.012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5.588 ± 0.011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1840534"/>
                      </a:ext>
                    </a:extLst>
                  </a:tr>
                  <a:tr h="5414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76" t="-332558" r="-390541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/>
                            <a:t>5.339 ± 1.062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5.353 ± 0.001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5.198 ± 0.012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5.399 ± 0.019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555544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7267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6774-DF1A-2569-6381-9A8A6857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228 MeV 7nA 5s – </a:t>
            </a:r>
            <a:r>
              <a:rPr lang="en-GB" noProof="0" dirty="0"/>
              <a:t>Fibre</a:t>
            </a:r>
            <a:r>
              <a:rPr lang="en-US" dirty="0"/>
              <a:t> Array </a:t>
            </a:r>
          </a:p>
        </p:txBody>
      </p:sp>
      <p:pic>
        <p:nvPicPr>
          <p:cNvPr id="8" name="Content Placeholder 7" descr="A graph of a beam profile&#10;&#10;AI-generated content may be incorrect.">
            <a:extLst>
              <a:ext uri="{FF2B5EF4-FFF2-40B4-BE49-F238E27FC236}">
                <a16:creationId xmlns:a16="http://schemas.microsoft.com/office/drawing/2014/main" id="{77279D94-2C41-45AC-9D1F-72E8E8FEC42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3580"/>
            <a:ext cx="5748646" cy="34491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898-2937-61B5-13F2-DD8FAF2C22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1932A9-2A1D-17D8-52B6-D24AE55F74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3D2593B-D617-6346-9A98-4B998748B321}" type="datetime1">
              <a:rPr lang="en-GB" smtClean="0"/>
              <a:t>31/10/2025</a:t>
            </a:fld>
            <a:endParaRPr lang="en-US"/>
          </a:p>
        </p:txBody>
      </p:sp>
      <p:pic>
        <p:nvPicPr>
          <p:cNvPr id="10" name="Picture 9" descr="A graph of a beam profile&#10;&#10;AI-generated content may be incorrect.">
            <a:extLst>
              <a:ext uri="{FF2B5EF4-FFF2-40B4-BE49-F238E27FC236}">
                <a16:creationId xmlns:a16="http://schemas.microsoft.com/office/drawing/2014/main" id="{100662B4-CDFB-78D0-2F40-6E5D024DB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646" y="1888703"/>
            <a:ext cx="6031568" cy="361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77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A5077-0D58-D040-471E-CAFAC5C18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BDF0-0374-F96F-0DE0-46DDEFE0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228 MeV 7nA 5s - Film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BA31E-C0D7-589B-7048-DFF5CEC3C5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EE7A4CE-4C1F-8D42-8379-15AFA4C6E54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3CEA17-3D4A-B399-6299-ABF4514619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3D2593B-D617-6346-9A98-4B998748B321}" type="datetime1">
              <a:rPr lang="en-GB" smtClean="0"/>
              <a:t>31/10/2025</a:t>
            </a:fld>
            <a:endParaRPr lang="en-US"/>
          </a:p>
        </p:txBody>
      </p:sp>
      <p:pic>
        <p:nvPicPr>
          <p:cNvPr id="5" name="Picture 4" descr="A blue square with a rainbow circle&#10;&#10;AI-generated content may be incorrect.">
            <a:extLst>
              <a:ext uri="{FF2B5EF4-FFF2-40B4-BE49-F238E27FC236}">
                <a16:creationId xmlns:a16="http://schemas.microsoft.com/office/drawing/2014/main" id="{9DBB4337-E0A2-9F03-DE59-293C13C38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9"/>
          <a:stretch>
            <a:fillRect/>
          </a:stretch>
        </p:blipFill>
        <p:spPr>
          <a:xfrm>
            <a:off x="2049651" y="921543"/>
            <a:ext cx="7841601" cy="1929502"/>
          </a:xfrm>
          <a:prstGeom prst="rect">
            <a:avLst/>
          </a:prstGeom>
        </p:spPr>
      </p:pic>
      <p:pic>
        <p:nvPicPr>
          <p:cNvPr id="14" name="Picture 13" descr="A graph of a diagram&#10;&#10;AI-generated content may be incorrect.">
            <a:extLst>
              <a:ext uri="{FF2B5EF4-FFF2-40B4-BE49-F238E27FC236}">
                <a16:creationId xmlns:a16="http://schemas.microsoft.com/office/drawing/2014/main" id="{ACD8FD62-54E4-7C7D-03EE-0F2BD500C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/>
          <a:stretch>
            <a:fillRect/>
          </a:stretch>
        </p:blipFill>
        <p:spPr>
          <a:xfrm>
            <a:off x="5968483" y="2958199"/>
            <a:ext cx="6110138" cy="3899800"/>
          </a:xfrm>
          <a:prstGeom prst="rect">
            <a:avLst/>
          </a:prstGeom>
        </p:spPr>
      </p:pic>
      <p:pic>
        <p:nvPicPr>
          <p:cNvPr id="16" name="Picture 15" descr="A graph of a function&#10;&#10;AI-generated content may be incorrect.">
            <a:extLst>
              <a:ext uri="{FF2B5EF4-FFF2-40B4-BE49-F238E27FC236}">
                <a16:creationId xmlns:a16="http://schemas.microsoft.com/office/drawing/2014/main" id="{3925B67A-597C-9390-CBAE-D5B4BABF1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/>
          <a:stretch>
            <a:fillRect/>
          </a:stretch>
        </p:blipFill>
        <p:spPr>
          <a:xfrm>
            <a:off x="0" y="2958199"/>
            <a:ext cx="5975826" cy="38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57847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ollyShrewdness_SlideTemplate_2025" id="{F13E62A2-91E2-B84D-892C-BA0C69C99DE0}" vid="{B1373B73-47D0-E54E-A355-E4933A5D01A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1faf88fe-a998-4c5b-93c9-210a11d9a5c2}" enabled="0" method="" siteId="{1faf88fe-a998-4c5b-93c9-210a11d9a5c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1_Default Design</Template>
  <TotalTime>285</TotalTime>
  <Words>446</Words>
  <Application>Microsoft Macintosh PowerPoint</Application>
  <PresentationFormat>Widescreen</PresentationFormat>
  <Paragraphs>97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Cambria Math</vt:lpstr>
      <vt:lpstr>Gill Sans</vt:lpstr>
      <vt:lpstr>Helvetica</vt:lpstr>
      <vt:lpstr>1_Default Design</vt:lpstr>
      <vt:lpstr>Trento PTC Fibre Beam Profile Measurement Comparisons with Film</vt:lpstr>
      <vt:lpstr>Overview and Setup</vt:lpstr>
      <vt:lpstr>Radiochromic Film</vt:lpstr>
      <vt:lpstr>Gaussian Fitting</vt:lpstr>
      <vt:lpstr>148 MeV 10 nA 10s – Fibre Array </vt:lpstr>
      <vt:lpstr>148 MeV 10 nA 10s – Film </vt:lpstr>
      <vt:lpstr>148 MeV Gaussian Fit Parameters</vt:lpstr>
      <vt:lpstr>228 MeV 7nA 5s – Fibre Array </vt:lpstr>
      <vt:lpstr>228 MeV 7nA 5s - Film</vt:lpstr>
      <vt:lpstr>228 MeV Gaussian Fit Parameters</vt:lpstr>
      <vt:lpstr>Observations and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Bateman, Joseph</dc:creator>
  <cp:lastModifiedBy>Bateman, Joseph</cp:lastModifiedBy>
  <cp:revision>3</cp:revision>
  <cp:lastPrinted>2019-09-24T15:23:17Z</cp:lastPrinted>
  <dcterms:created xsi:type="dcterms:W3CDTF">2025-10-29T18:03:16Z</dcterms:created>
  <dcterms:modified xsi:type="dcterms:W3CDTF">2025-10-31T14:47:22Z</dcterms:modified>
</cp:coreProperties>
</file>