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1647" r:id="rId2"/>
    <p:sldId id="1952" r:id="rId3"/>
    <p:sldId id="1953" r:id="rId4"/>
    <p:sldId id="1954" r:id="rId5"/>
    <p:sldId id="1955" r:id="rId6"/>
    <p:sldId id="1957" r:id="rId7"/>
    <p:sldId id="1958" r:id="rId8"/>
    <p:sldId id="1961" r:id="rId9"/>
    <p:sldId id="1956" r:id="rId10"/>
    <p:sldId id="1960" r:id="rId11"/>
  </p:sldIdLst>
  <p:sldSz cx="12192000" cy="6858000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4B6"/>
    <a:srgbClr val="BBE0E3"/>
    <a:srgbClr val="FF6666"/>
    <a:srgbClr val="FF66FF"/>
    <a:srgbClr val="FF8000"/>
    <a:srgbClr val="FFCC66"/>
    <a:srgbClr val="FF3300"/>
    <a:srgbClr val="FF6699"/>
    <a:srgbClr val="D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8"/>
    <p:restoredTop sz="91421"/>
  </p:normalViewPr>
  <p:slideViewPr>
    <p:cSldViewPr snapToGrid="0">
      <p:cViewPr>
        <p:scale>
          <a:sx n="120" d="100"/>
          <a:sy n="120" d="100"/>
        </p:scale>
        <p:origin x="110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66848-B6B3-0E40-99EB-335DCCD76FFA}" type="datetime1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353E13-0F1D-6B40-B39F-625C9248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E248C1-6CD0-9D4D-8471-F3774160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28219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ED78D5F-71A1-914F-90C2-9ED04EB3B182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3739-25AE-9B4D-82FB-6034A9E6C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45DE9C9-39AB-A4E7-0E9C-523B2DEF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27F826C-BBE3-0B42-BD89-E1A795FB6513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87F7-560A-2B41-8390-456840BCE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ADD3775-0A19-8F29-2742-940A692A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EC6417A-F7DF-9B44-8FE7-87DC0FB82012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2562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2543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72FE-85F5-CD46-8AA0-D3679E1AE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B74CA90-A64C-E864-5664-E7F97F883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31AE12F-C41C-4C4B-8CE1-6176B37E6F4F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66" y="1009804"/>
            <a:ext cx="581345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66" y="1649563"/>
            <a:ext cx="581345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359" y="1009804"/>
            <a:ext cx="580072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359" y="1649563"/>
            <a:ext cx="580072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5E40-C26F-8344-BA7E-7F3901B21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E7D081-2551-7386-812E-EBE5AB27B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7B6091-13E2-A4EB-75B4-6EDD9FD7F2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42696DE5-70AD-834E-A02B-D90AFDD4C671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9732-7090-5243-9344-BA656D109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5E856EA-F323-8926-C0A5-25995F829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968D752-E087-F54C-9B34-8FCC17802D7F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F98F3DF1-1999-1244-9F76-F680F0D23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8AB5FCD-5BD1-D077-DD7A-10B09DD42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2A505061-539E-C64F-8ED4-3688FB6A1217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3066" y="265553"/>
            <a:ext cx="11826020" cy="6142183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86CFBEA-1E9E-E94C-BA22-821B3DB66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EE35DA2-0C1D-61AD-6C1B-F871DF54E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229B1E07-720C-4844-8BBD-B1419222C9CE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088" y="68640"/>
            <a:ext cx="12031824" cy="6381536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EE4DF05-7B23-3C4E-9D68-FE77BDFB0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00F04B1-65DD-50D5-ED23-C791E210E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F144A8A-174F-FE4C-989F-0534280F8034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83063" y="300191"/>
            <a:ext cx="5811340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211053" y="300191"/>
            <a:ext cx="5798033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5364A573-65F9-1C4B-9D3C-8192F03B9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028960B-7BDD-AC9C-CCC3-65B5B9289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6065EFD-7B9F-E449-A48A-C98C37800506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79" y="393184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05" y="393184"/>
            <a:ext cx="7658381" cy="598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279" y="1555235"/>
            <a:ext cx="4011084" cy="48201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0A78AC1-05FD-3D46-BED2-D129CCE2D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69624B1-B037-CE4E-98FE-DB5772AB9C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8A9003D-928E-4A4F-92C1-A8CF86E40373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A4CE-4C1F-8D42-8379-15AFA4C6E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54F8DD9F-F772-B94A-B0E8-F142B866CF29}" type="datetime1">
              <a:rPr lang="en-GB" smtClean="0"/>
              <a:t>19/08/2025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278908-888B-7FE0-EDAA-4D84071753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D5B6572B-AEFC-8443-B0EA-934312F46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5DFDDF5-52D1-0EC8-79B1-AAD05107777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249690C2-DC4A-8243-8492-BFD2DB9E8397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9329" y="225433"/>
            <a:ext cx="2929757" cy="61944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066" y="225433"/>
            <a:ext cx="8685775" cy="61944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7A286E29-852E-4D4F-98EA-CB4F978B6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36A5D55-B04E-D8A5-8C50-1667B2A93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8537823-EA69-1248-998C-B03D8A9655AC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1053" y="1010233"/>
            <a:ext cx="5798033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B9FE-645A-744F-9B0E-AAC21099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7036EA1-B001-9464-944A-3874C417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B1A6D89-31FD-FD45-90E5-BAA103E8F4AD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FD52-CF31-4E4E-994A-3838AE398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87123-09F7-46C5-4B49-EE4360B1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AF62BDE-AA46-D440-9A23-B25AF55D6D6E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55D-E416-C14E-9276-4D801D823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6F731-B8DA-4BCB-3D75-212CAB2A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2F223FD-DFBD-C44C-861D-5E3DC6DDE792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D669-7161-404E-A5F0-BC46F7884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89D28-EF71-E0C7-3250-32068FA0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1CFE687-BD18-4549-81A0-E3F5084696A9}" type="datetime1">
              <a:rPr lang="en-GB" smtClean="0"/>
              <a:t>19/08/2025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ED5E0-AA2E-B92F-9CB3-CB03CC47966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214603" y="1010233"/>
            <a:ext cx="5794483" cy="539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6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9"/>
          </p:nvPr>
        </p:nvSpPr>
        <p:spPr>
          <a:xfrm>
            <a:off x="183887" y="3763825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4"/>
          </p:nvPr>
        </p:nvSpPr>
        <p:spPr>
          <a:xfrm>
            <a:off x="183887" y="1010233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D124-DCDD-BE40-A0D2-2DF21D342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D4A79-5698-609E-9376-EB3A42612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4C99FBA-F5C4-3E43-940A-16DC8C7FDA38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6"/>
          </p:nvPr>
        </p:nvSpPr>
        <p:spPr>
          <a:xfrm>
            <a:off x="183062" y="1010233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7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0EE-498A-6946-B69D-F6B361271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7493F-BF55-5F5F-9A18-0A531480B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22DEDDA-3692-124F-8761-16A6243A8E74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2" y="3763825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AEE1-7FD3-3C4D-9ACC-76361719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96E7B4F-0D66-5623-64D9-972D57D5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C66F924-DF78-BC4B-84E2-1FCBDBAC66DC}" type="datetime1">
              <a:rPr lang="en-GB" smtClean="0"/>
              <a:t>19/08/2025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14388"/>
          </a:xfrm>
          <a:prstGeom prst="rect">
            <a:avLst/>
          </a:prstGeom>
          <a:solidFill>
            <a:srgbClr val="1964B6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6B77F-BE9C-B52C-FED5-3D891E0C6A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4" y="195853"/>
            <a:ext cx="2070376" cy="618536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4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4533336-241C-BF4C-AB3C-26D55117CC56}" type="datetime1">
              <a:rPr lang="en-GB" smtClean="0"/>
              <a:t>19/08/2025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48F1-97B4-8D95-2CDA-E6C778FDAEE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61982" y="598282"/>
            <a:ext cx="203917" cy="202855"/>
          </a:xfrm>
          <a:prstGeom prst="rect">
            <a:avLst/>
          </a:prstGeom>
        </p:spPr>
      </p:pic>
      <p:pic>
        <p:nvPicPr>
          <p:cNvPr id="9" name="Picture 8" descr="The Jolly Shrewdness logo">
            <a:extLst>
              <a:ext uri="{FF2B5EF4-FFF2-40B4-BE49-F238E27FC236}">
                <a16:creationId xmlns:a16="http://schemas.microsoft.com/office/drawing/2014/main" id="{4EC3FD0C-6392-B12D-5724-BAE80D5CFB7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"/>
            <a:ext cx="805409" cy="805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  <p:sldLayoutId id="2147486412" r:id="rId12"/>
    <p:sldLayoutId id="2147486413" r:id="rId13"/>
    <p:sldLayoutId id="2147486414" r:id="rId14"/>
    <p:sldLayoutId id="2147486416" r:id="rId15"/>
    <p:sldLayoutId id="2147486417" r:id="rId16"/>
    <p:sldLayoutId id="2147486418" r:id="rId17"/>
    <p:sldLayoutId id="2147486419" r:id="rId18"/>
    <p:sldLayoutId id="2147486420" r:id="rId19"/>
    <p:sldLayoutId id="2147486421" r:id="rId20"/>
    <p:sldLayoutId id="2147486422" r:id="rId2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Gill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Gill San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  <a:cs typeface="Gill San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Gill San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Gill San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  <a:cs typeface="Gill San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1045316"/>
            <a:ext cx="11561380" cy="3182903"/>
          </a:xfrm>
        </p:spPr>
        <p:txBody>
          <a:bodyPr>
            <a:normAutofit/>
          </a:bodyPr>
          <a:lstStyle/>
          <a:p>
            <a:r>
              <a:rPr lang="en-US" sz="7200" dirty="0"/>
              <a:t>PBT Meeting 19/8/25</a:t>
            </a:r>
            <a:br>
              <a:rPr lang="en-US" sz="7200" dirty="0"/>
            </a:br>
            <a:r>
              <a:rPr lang="en-US" sz="7200" dirty="0" err="1"/>
              <a:t>SciFi</a:t>
            </a:r>
            <a:r>
              <a:rPr lang="en-US" sz="7200" dirty="0"/>
              <a:t> array readout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48" y="4501480"/>
            <a:ext cx="9080922" cy="1461998"/>
          </a:xfrm>
        </p:spPr>
        <p:txBody>
          <a:bodyPr>
            <a:normAutofit/>
          </a:bodyPr>
          <a:lstStyle/>
          <a:p>
            <a:r>
              <a:rPr lang="en-US" b="1" dirty="0"/>
              <a:t>Joe Bateman</a:t>
            </a:r>
          </a:p>
          <a:p>
            <a:r>
              <a:rPr lang="en-US" b="1" dirty="0"/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98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8182-9AF0-3E89-3B9F-566740B3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Heidelberg </a:t>
            </a:r>
            <a:r>
              <a:rPr lang="en-GB" dirty="0" err="1"/>
              <a:t>SciFi</a:t>
            </a:r>
            <a:r>
              <a:rPr lang="en-GB" dirty="0"/>
              <a:t> Operating Range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BA3D3-360D-87D7-067D-38847031D3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3AF6-02B9-1C23-7F41-59761147D1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6F32E-1A7E-2EAC-6600-08BB55128D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F8DD9F-F772-B94A-B0E8-F142B866CF29}" type="datetime1">
              <a:rPr lang="en-GB" smtClean="0"/>
              <a:t>19/08/2025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0E9BD-4C62-EB0E-1535-370F540D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44" y="873127"/>
            <a:ext cx="6475502" cy="36414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25983B28-9041-81E5-F21F-8368C7784B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2914" y="1009650"/>
                <a:ext cx="5418797" cy="540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891" indent="-34289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Gill Sans"/>
                  </a:defRPr>
                </a:lvl1pPr>
                <a:lvl2pPr marL="742932" indent="-28574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3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Gill Sans"/>
                  </a:defRPr>
                </a:lvl2pPr>
                <a:lvl3pPr marL="1142971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Gill Sans"/>
                  </a:defRPr>
                </a:lvl3pPr>
                <a:lvl4pPr marL="1600160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Gill Sans"/>
                  </a:defRPr>
                </a:lvl4pPr>
                <a:lvl5pPr marL="2057349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Gill Sans"/>
                  </a:defRPr>
                </a:lvl5pPr>
                <a:lvl6pPr marL="2514537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+mn-lt"/>
                  </a:defRPr>
                </a:lvl6pPr>
                <a:lvl7pPr marL="2971726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+mn-lt"/>
                  </a:defRPr>
                </a:lvl7pPr>
                <a:lvl8pPr marL="3428914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+mn-lt"/>
                  </a:defRPr>
                </a:lvl8pPr>
                <a:lvl9pPr marL="3886103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/>
                  <a:t>No saturation when operating at </a:t>
                </a:r>
                <a14:m>
                  <m:oMath xmlns:m="http://schemas.openxmlformats.org/officeDocument/2006/math">
                    <m:r>
                      <a:rPr lang="en-GB" b="0" i="1" kern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b="1" kern="0" dirty="0"/>
              </a:p>
              <a:p>
                <a:r>
                  <a:rPr lang="en-GB" kern="0" dirty="0"/>
                  <a:t>and able to work at lowest intensity setting of </a:t>
                </a:r>
                <a14:m>
                  <m:oMath xmlns:m="http://schemas.openxmlformats.org/officeDocument/2006/math">
                    <m:r>
                      <a:rPr lang="en-GB" i="1" kern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GB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kern="0" dirty="0"/>
              </a:p>
              <a:p>
                <a:r>
                  <a:rPr lang="en-GB" kern="0" dirty="0"/>
                  <a:t>Factor of 25 in operating intensity</a:t>
                </a:r>
              </a:p>
            </p:txBody>
          </p:sp>
        </mc:Choice>
        <mc:Fallback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25983B28-9041-81E5-F21F-8368C7784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914" y="1009650"/>
                <a:ext cx="5418797" cy="5400675"/>
              </a:xfrm>
              <a:prstGeom prst="rect">
                <a:avLst/>
              </a:prstGeom>
              <a:blipFill>
                <a:blip r:embed="rId3"/>
                <a:stretch>
                  <a:fillRect l="-2570" t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6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6774-DF1A-2569-6381-9A8A685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"/>
            <a:ext cx="4757057" cy="814388"/>
          </a:xfrm>
        </p:spPr>
        <p:txBody>
          <a:bodyPr/>
          <a:lstStyle/>
          <a:p>
            <a:r>
              <a:rPr lang="en-US" sz="3200" dirty="0"/>
              <a:t>Heidelberg Signal Flow </a:t>
            </a:r>
          </a:p>
        </p:txBody>
      </p:sp>
      <p:pic>
        <p:nvPicPr>
          <p:cNvPr id="8" name="Content Placeholder 7" descr="A diagram of a circuit&#10;&#10;AI-generated content may be incorrect.">
            <a:extLst>
              <a:ext uri="{FF2B5EF4-FFF2-40B4-BE49-F238E27FC236}">
                <a16:creationId xmlns:a16="http://schemas.microsoft.com/office/drawing/2014/main" id="{8DE83CBF-FE48-EE85-C7BB-787E6F379F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2254" r="1808"/>
          <a:stretch>
            <a:fillRect/>
          </a:stretch>
        </p:blipFill>
        <p:spPr>
          <a:xfrm>
            <a:off x="0" y="1353208"/>
            <a:ext cx="7018210" cy="45577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898-2937-61B5-13F2-DD8FAF2C2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1932A9-2A1D-17D8-52B6-D24AE55F7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88FC39-C603-CD45-9B22-9284EA4E8B53}" type="datetime1">
              <a:rPr lang="en-GB" smtClean="0"/>
              <a:t>19/08/2025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9FCB1C-937F-7DA3-10CC-C80D1E49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38650"/>
              </p:ext>
            </p:extLst>
          </p:nvPr>
        </p:nvGraphicFramePr>
        <p:xfrm>
          <a:off x="6890656" y="0"/>
          <a:ext cx="5301344" cy="6858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9311">
                  <a:extLst>
                    <a:ext uri="{9D8B030D-6E8A-4147-A177-3AD203B41FA5}">
                      <a16:colId xmlns:a16="http://schemas.microsoft.com/office/drawing/2014/main" val="379995715"/>
                    </a:ext>
                  </a:extLst>
                </a:gridCol>
                <a:gridCol w="1494764">
                  <a:extLst>
                    <a:ext uri="{9D8B030D-6E8A-4147-A177-3AD203B41FA5}">
                      <a16:colId xmlns:a16="http://schemas.microsoft.com/office/drawing/2014/main" val="3754983385"/>
                    </a:ext>
                  </a:extLst>
                </a:gridCol>
                <a:gridCol w="1039925">
                  <a:extLst>
                    <a:ext uri="{9D8B030D-6E8A-4147-A177-3AD203B41FA5}">
                      <a16:colId xmlns:a16="http://schemas.microsoft.com/office/drawing/2014/main" val="3635039790"/>
                    </a:ext>
                  </a:extLst>
                </a:gridCol>
                <a:gridCol w="1267344">
                  <a:extLst>
                    <a:ext uri="{9D8B030D-6E8A-4147-A177-3AD203B41FA5}">
                      <a16:colId xmlns:a16="http://schemas.microsoft.com/office/drawing/2014/main" val="686620700"/>
                    </a:ext>
                  </a:extLst>
                </a:gridCol>
              </a:tblGrid>
              <a:tr h="589480">
                <a:tc>
                  <a:txBody>
                    <a:bodyPr/>
                    <a:lstStyle/>
                    <a:p>
                      <a:r>
                        <a:rPr lang="en-GB" sz="1400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81280"/>
                  </a:ext>
                </a:extLst>
              </a:tr>
              <a:tr h="546037">
                <a:tc>
                  <a:txBody>
                    <a:bodyPr/>
                    <a:lstStyle/>
                    <a:p>
                      <a:r>
                        <a:rPr lang="en-GB" sz="1400" dirty="0"/>
                        <a:t>Trigger 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sensor_trig</a:t>
                      </a:r>
                      <a:r>
                        <a:rPr lang="en-GB" sz="1400" dirty="0"/>
                        <a:t>[0-4]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PD array -&gt; 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diff. 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75827"/>
                  </a:ext>
                </a:extLst>
              </a:tr>
              <a:tr h="546037">
                <a:tc>
                  <a:txBody>
                    <a:bodyPr/>
                    <a:lstStyle/>
                    <a:p>
                      <a:r>
                        <a:rPr lang="en-GB" sz="1400" dirty="0"/>
                        <a:t>ADC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adc_sdo</a:t>
                      </a:r>
                      <a:r>
                        <a:rPr lang="en-GB" sz="1400" dirty="0"/>
                        <a:t>[0-4]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ADC -&gt; 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diff. pairs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16837"/>
                  </a:ext>
                </a:extLst>
              </a:tr>
              <a:tr h="995714">
                <a:tc>
                  <a:txBody>
                    <a:bodyPr/>
                    <a:lstStyle/>
                    <a:p>
                      <a:r>
                        <a:rPr lang="en-GB" sz="1400" dirty="0"/>
                        <a:t>Sensor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sensor_clk</a:t>
                      </a:r>
                      <a:r>
                        <a:rPr lang="en-GB" sz="1400" dirty="0"/>
                        <a:t>[0] (arrays 1,2,3) </a:t>
                      </a:r>
                    </a:p>
                    <a:p>
                      <a:r>
                        <a:rPr lang="en-GB" sz="1400" dirty="0" err="1"/>
                        <a:t>sensor_clk</a:t>
                      </a:r>
                      <a:r>
                        <a:rPr lang="en-GB" sz="1400" dirty="0"/>
                        <a:t>[1]</a:t>
                      </a:r>
                    </a:p>
                    <a:p>
                      <a:r>
                        <a:rPr lang="en-GB" sz="1400" dirty="0"/>
                        <a:t>(arrays 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FPGA -&gt; PD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 diff. 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99031"/>
                  </a:ext>
                </a:extLst>
              </a:tr>
              <a:tr h="1418430">
                <a:tc>
                  <a:txBody>
                    <a:bodyPr/>
                    <a:lstStyle/>
                    <a:p>
                      <a:r>
                        <a:rPr lang="en-GB" sz="1400" dirty="0"/>
                        <a:t>Sensor reset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sensor_reset</a:t>
                      </a:r>
                      <a:r>
                        <a:rPr lang="en-GB" sz="1400" dirty="0"/>
                        <a:t>[0] (arrays 1,2,3) </a:t>
                      </a:r>
                    </a:p>
                    <a:p>
                      <a:r>
                        <a:rPr lang="en-GB" sz="1400" dirty="0" err="1"/>
                        <a:t>sensor_reset</a:t>
                      </a:r>
                      <a:r>
                        <a:rPr lang="en-GB" sz="1400" dirty="0"/>
                        <a:t>[1]</a:t>
                      </a:r>
                    </a:p>
                    <a:p>
                      <a:r>
                        <a:rPr lang="en-GB" sz="1400" dirty="0"/>
                        <a:t>(arrays 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FPGA -&gt; PD array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 diff. 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54132"/>
                  </a:ext>
                </a:extLst>
              </a:tr>
              <a:tr h="995714">
                <a:tc>
                  <a:txBody>
                    <a:bodyPr/>
                    <a:lstStyle/>
                    <a:p>
                      <a:r>
                        <a:rPr lang="en-GB" sz="1400" dirty="0"/>
                        <a:t>ADC Convert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adc_cnv</a:t>
                      </a:r>
                      <a:r>
                        <a:rPr lang="en-GB" sz="1400" dirty="0"/>
                        <a:t>[0] (arrays 1,2,3) </a:t>
                      </a:r>
                    </a:p>
                    <a:p>
                      <a:r>
                        <a:rPr lang="en-GB" sz="1400" dirty="0" err="1"/>
                        <a:t>adc_cnv</a:t>
                      </a:r>
                      <a:r>
                        <a:rPr lang="en-GB" sz="1400" dirty="0"/>
                        <a:t>[1]</a:t>
                      </a:r>
                    </a:p>
                    <a:p>
                      <a:r>
                        <a:rPr lang="en-GB" sz="1400" dirty="0"/>
                        <a:t>(arrays 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FPGA -&gt; 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 diff. pairs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32034"/>
                  </a:ext>
                </a:extLst>
              </a:tr>
              <a:tr h="995714">
                <a:tc>
                  <a:txBody>
                    <a:bodyPr/>
                    <a:lstStyle/>
                    <a:p>
                      <a:r>
                        <a:rPr lang="en-GB" sz="1400" dirty="0"/>
                        <a:t>ADC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adc_sck</a:t>
                      </a:r>
                      <a:r>
                        <a:rPr lang="en-GB" sz="1400" dirty="0"/>
                        <a:t>[0] (arrays 1,2,3) </a:t>
                      </a:r>
                    </a:p>
                    <a:p>
                      <a:r>
                        <a:rPr lang="en-GB" sz="1400" dirty="0" err="1"/>
                        <a:t>adc_sck</a:t>
                      </a:r>
                      <a:r>
                        <a:rPr lang="en-GB" sz="1400" dirty="0"/>
                        <a:t>[1]</a:t>
                      </a:r>
                    </a:p>
                    <a:p>
                      <a:r>
                        <a:rPr lang="en-GB" sz="1400" dirty="0"/>
                        <a:t>(arrays 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FPGA -&gt; ADC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 diff. pairs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15703"/>
                  </a:ext>
                </a:extLst>
              </a:tr>
              <a:tr h="770875">
                <a:tc>
                  <a:txBody>
                    <a:bodyPr/>
                    <a:lstStyle/>
                    <a:p>
                      <a:r>
                        <a:rPr lang="en-GB" sz="1400" dirty="0"/>
                        <a:t>Gain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sensor_gainp</a:t>
                      </a:r>
                      <a:endParaRPr lang="en-GB" sz="1400" dirty="0"/>
                    </a:p>
                    <a:p>
                      <a:r>
                        <a:rPr lang="en-GB" sz="1400" dirty="0" err="1"/>
                        <a:t>sensor_gainn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FPGA -&gt; 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 single ended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94318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B1A53B-AC51-FC31-126A-9F44E6E21E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</p:spTree>
    <p:extLst>
      <p:ext uri="{BB962C8B-B14F-4D97-AF65-F5344CB8AC3E}">
        <p14:creationId xmlns:p14="http://schemas.microsoft.com/office/powerpoint/2010/main" val="260907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1A5D-6A49-742C-4A8E-04289768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HSMC Pin Assignments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5E942-F797-09EE-6453-91C2F4B3EA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362B3-B668-5B52-7EED-173E613420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19/8 PBT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DFAE5-705F-234D-164A-E5494C63C3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764DEC-02E2-7947-BEE2-DB837EEFB130}" type="datetime1">
              <a:rPr lang="en-GB" smtClean="0"/>
              <a:t>19/08/2025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39610-6847-07FD-6CF4-D5914B38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link_tx</a:t>
            </a:r>
            <a:r>
              <a:rPr lang="en-GB" dirty="0"/>
              <a:t>[0-3]: 4 differential pairs for data transmission</a:t>
            </a:r>
          </a:p>
          <a:p>
            <a:r>
              <a:rPr lang="en-GB" dirty="0" err="1"/>
              <a:t>link_rx</a:t>
            </a:r>
            <a:r>
              <a:rPr lang="en-GB" dirty="0"/>
              <a:t>[0-3]: 4 differential pairs for data reception</a:t>
            </a:r>
          </a:p>
          <a:p>
            <a:r>
              <a:rPr lang="en-GB" dirty="0" err="1"/>
              <a:t>link_dir</a:t>
            </a:r>
            <a:r>
              <a:rPr lang="en-GB" dirty="0"/>
              <a:t>[0-3]: 4 differential pairs for link direction control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94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EF61-2F15-1C49-A884-5DBEC310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HSMC Pin Assignments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83DB9-4D46-21D6-9B07-F3716FC6EA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80DB9-C7AD-C1D1-8925-649C831AD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04A20-1B21-31AB-D56D-4637EBDF4D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0CC5BF-00A9-2749-A131-4DCF494FE5E0}" type="datetime1">
              <a:rPr lang="en-GB" smtClean="0"/>
              <a:t>19/08/2025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EF9EC-290F-7141-2AE5-13A9EC5B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Function: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• ADC Data (Unique): 10 signals (5 differential pairs)</a:t>
            </a:r>
          </a:p>
          <a:p>
            <a:pPr marL="0" indent="0">
              <a:buNone/>
            </a:pPr>
            <a:r>
              <a:rPr lang="en-GB" sz="2400" dirty="0"/>
              <a:t>	• ADC Control (Shared): 8 signals (4 differential pairs)</a:t>
            </a:r>
          </a:p>
          <a:p>
            <a:pPr marL="0" indent="0">
              <a:buNone/>
            </a:pPr>
            <a:r>
              <a:rPr lang="en-GB" sz="2400" dirty="0"/>
              <a:t>	• Sensor Control: 20 signals</a:t>
            </a:r>
          </a:p>
          <a:p>
            <a:pPr marL="0" indent="0">
              <a:buNone/>
            </a:pPr>
            <a:r>
              <a:rPr lang="en-GB" sz="2400" dirty="0"/>
              <a:t>	• Communication Links: 24 signals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i="1" dirty="0"/>
              <a:t>• Total HSMC Utilisation: 62 signals</a:t>
            </a:r>
          </a:p>
          <a:p>
            <a:pPr marL="0" indent="0">
              <a:buNone/>
            </a:pPr>
            <a:endParaRPr lang="en-GB" sz="2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52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7C745-DFCB-AE1F-D863-95B1D77EB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530A-8F4F-B71A-794E-AAD29BC6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HSMC Pin Assignments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33164-E567-4740-EF85-D66FCDE2BA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6756D-95E7-2D05-5C02-69C092B68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79BCD-98D1-8EFC-2DA9-09B083906D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6051AA-55C8-EC46-80EF-584D496E0C40}" type="datetime1">
              <a:rPr lang="en-GB" smtClean="0"/>
              <a:t>19/08/2025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EFF7-D85D-894B-A412-1C50DC3CF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Direction:</a:t>
            </a:r>
          </a:p>
          <a:p>
            <a:pPr marL="0" indent="0">
              <a:buNone/>
            </a:pPr>
            <a:r>
              <a:rPr lang="en-GB" sz="2400" dirty="0"/>
              <a:t>	• Inputs to MAX10: 30 signals (primarily data and triggers)</a:t>
            </a:r>
          </a:p>
          <a:p>
            <a:pPr marL="0" indent="0">
              <a:buNone/>
            </a:pPr>
            <a:r>
              <a:rPr lang="en-GB" sz="2400" dirty="0"/>
              <a:t>	• Outputs from MAX10: 32 signals (primarily control and clocks)</a:t>
            </a:r>
          </a:p>
          <a:p>
            <a:pPr marL="0" indent="0">
              <a:buNone/>
            </a:pPr>
            <a:endParaRPr lang="en-GB" sz="2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48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6AF6-171D-8729-AE28-6C17E75C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Analogue Readout Wire Requirements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384DF-02DB-DDC3-456B-B232907B87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35F1F-C909-BC94-E675-F9F788A30C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9C7D64-FF30-4944-9B5F-ADF47E362681}" type="datetime1">
              <a:rPr lang="en-GB" smtClean="0"/>
              <a:t>19/08/2025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7E74C-3ECE-7AB1-5AF2-59606A21C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Analogue:</a:t>
            </a:r>
          </a:p>
          <a:p>
            <a:pPr lvl="1"/>
            <a:r>
              <a:rPr lang="en-GB" dirty="0"/>
              <a:t>With Full Sharing: - </a:t>
            </a:r>
            <a:r>
              <a:rPr lang="en-GB" i="1" dirty="0"/>
              <a:t>Unique</a:t>
            </a:r>
            <a:r>
              <a:rPr lang="en-GB" dirty="0"/>
              <a:t>: 8 wires (2 trigger pairs, 2 data pairs) - </a:t>
            </a:r>
            <a:r>
              <a:rPr lang="en-GB" i="1" dirty="0"/>
              <a:t>Shared</a:t>
            </a:r>
            <a:r>
              <a:rPr lang="en-GB" dirty="0"/>
              <a:t>: 10 wires (clock, reset, CNV, SCK, gain) - Total: </a:t>
            </a:r>
            <a:r>
              <a:rPr lang="en-GB" b="1" dirty="0"/>
              <a:t>18 wires</a:t>
            </a:r>
          </a:p>
          <a:p>
            <a:pPr lvl="1"/>
            <a:r>
              <a:rPr lang="en-GB" dirty="0"/>
              <a:t>Without Sharing: Total: </a:t>
            </a:r>
            <a:r>
              <a:rPr lang="en-GB" b="1" dirty="0"/>
              <a:t>26 wires</a:t>
            </a: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98DAE2-C280-1E3B-F904-43DB675021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</p:spTree>
    <p:extLst>
      <p:ext uri="{BB962C8B-B14F-4D97-AF65-F5344CB8AC3E}">
        <p14:creationId xmlns:p14="http://schemas.microsoft.com/office/powerpoint/2010/main" val="198508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0D07-5E62-4185-7DFE-86306A1B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Photodiode Readout Signals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932F7-B8E7-F1FA-1842-D5A1F7884F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FC8C7-AD85-51AC-E969-9FF42365F9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9D857D-EF7D-804C-A85F-82544DE72709}" type="datetime1">
              <a:rPr lang="en-GB" smtClean="0"/>
              <a:t>19/08/2025</a:t>
            </a:fld>
            <a:endParaRPr lang="en-US"/>
          </a:p>
        </p:txBody>
      </p:sp>
      <p:pic>
        <p:nvPicPr>
          <p:cNvPr id="8" name="Content Placeholder 7" descr="A table with text on it&#10;&#10;AI-generated content may be incorrect.">
            <a:extLst>
              <a:ext uri="{FF2B5EF4-FFF2-40B4-BE49-F238E27FC236}">
                <a16:creationId xmlns:a16="http://schemas.microsoft.com/office/drawing/2014/main" id="{E9C05B08-2E4C-297B-A170-40FC4520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7" y="1624528"/>
            <a:ext cx="5645853" cy="4336923"/>
          </a:xfr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1F9531-F3A3-7124-7D55-06758A45B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42" y="1815355"/>
            <a:ext cx="5159587" cy="4146096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DBA03A8-92F8-5061-BFA2-B6A75927CA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</p:spTree>
    <p:extLst>
      <p:ext uri="{BB962C8B-B14F-4D97-AF65-F5344CB8AC3E}">
        <p14:creationId xmlns:p14="http://schemas.microsoft.com/office/powerpoint/2010/main" val="147070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18AA-86FB-08EC-3454-EA3D18ED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348C-BE3F-7A48-B12C-D9A11D53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Digital v Analogue Readout Wire Requirements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C9441-B9D7-F1BA-B7D9-1341B6EA99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E429-2D31-A17D-402A-C61EB6900B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9C7D64-FF30-4944-9B5F-ADF47E362681}" type="datetime1">
              <a:rPr lang="en-GB" smtClean="0"/>
              <a:t>19/08/2025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A5284-959A-A3ED-1969-AD33C37C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Analogue:</a:t>
            </a:r>
          </a:p>
          <a:p>
            <a:pPr lvl="1"/>
            <a:r>
              <a:rPr lang="en-GB" dirty="0"/>
              <a:t>With Full Sharing: - </a:t>
            </a:r>
            <a:r>
              <a:rPr lang="en-GB" i="1" dirty="0"/>
              <a:t>Unique</a:t>
            </a:r>
            <a:r>
              <a:rPr lang="en-GB" dirty="0"/>
              <a:t>: 8 wires (2 trigger pairs, 2 data pairs) - </a:t>
            </a:r>
            <a:r>
              <a:rPr lang="en-GB" i="1" dirty="0"/>
              <a:t>Shared</a:t>
            </a:r>
            <a:r>
              <a:rPr lang="en-GB" dirty="0"/>
              <a:t>: 10 wires (clock, reset, CNV, SCK, gain) - Total: </a:t>
            </a:r>
            <a:r>
              <a:rPr lang="en-GB" b="1" dirty="0"/>
              <a:t>18 wires</a:t>
            </a:r>
          </a:p>
          <a:p>
            <a:pPr lvl="1"/>
            <a:r>
              <a:rPr lang="en-GB" dirty="0"/>
              <a:t>Without Sharing: Total: </a:t>
            </a:r>
            <a:r>
              <a:rPr lang="en-GB" b="1" dirty="0"/>
              <a:t>26 wires</a:t>
            </a:r>
          </a:p>
          <a:p>
            <a:endParaRPr lang="en-GB" dirty="0"/>
          </a:p>
          <a:p>
            <a:r>
              <a:rPr lang="en-GB" dirty="0"/>
              <a:t>Digital:</a:t>
            </a:r>
          </a:p>
          <a:p>
            <a:pPr lvl="1"/>
            <a:r>
              <a:rPr lang="en-GB" i="1" dirty="0"/>
              <a:t>Unique</a:t>
            </a:r>
            <a:r>
              <a:rPr lang="en-GB" dirty="0"/>
              <a:t>: 10 wires, </a:t>
            </a:r>
            <a:r>
              <a:rPr lang="en-GB" i="1" dirty="0"/>
              <a:t>Shared</a:t>
            </a:r>
            <a:r>
              <a:rPr lang="en-GB" dirty="0"/>
              <a:t>: 6 wires – Total: </a:t>
            </a:r>
            <a:r>
              <a:rPr lang="en-GB" b="1" dirty="0"/>
              <a:t>16 wires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934D96-6D19-F402-FB65-78BDA6CBD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</p:spTree>
    <p:extLst>
      <p:ext uri="{BB962C8B-B14F-4D97-AF65-F5344CB8AC3E}">
        <p14:creationId xmlns:p14="http://schemas.microsoft.com/office/powerpoint/2010/main" val="16426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03E7-AE60-F64E-A561-87A294DC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Range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1BE92-3345-E9B4-EA2E-11B7986BDA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40A1C-BD8F-6D8D-CBF9-F91C579F92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E76805-DA80-334C-B8D5-EBC64CEDC50C}" type="datetime1">
              <a:rPr lang="en-GB" smtClean="0"/>
              <a:t>19/08/2025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F6B2D-DD13-2BC5-4FA4-DB89080EA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16-bit ADC converter in Heidelberg Design</a:t>
            </a:r>
          </a:p>
          <a:p>
            <a:r>
              <a:rPr lang="en-GB" dirty="0"/>
              <a:t>S17285-128 PD arrays contain 14-bit ADC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9403A7B-A8C4-F439-FEA0-CC12F83B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2235200"/>
            <a:ext cx="6743700" cy="1193800"/>
          </a:xfrm>
          <a:prstGeom prst="rect">
            <a:avLst/>
          </a:prstGeom>
        </p:spPr>
      </p:pic>
      <p:pic>
        <p:nvPicPr>
          <p:cNvPr id="10" name="Picture 9" descr="A diagram of a wireframe&#10;&#10;AI-generated content may be incorrect.">
            <a:extLst>
              <a:ext uri="{FF2B5EF4-FFF2-40B4-BE49-F238E27FC236}">
                <a16:creationId xmlns:a16="http://schemas.microsoft.com/office/drawing/2014/main" id="{E24839D0-51BE-86E2-E42C-01A9EB4B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69" y="2947670"/>
            <a:ext cx="5976917" cy="341376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7C6497-F06D-A8EC-F093-64FCA8A95C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19/8 PBT Meeting</a:t>
            </a:r>
          </a:p>
        </p:txBody>
      </p:sp>
    </p:spTree>
    <p:extLst>
      <p:ext uri="{BB962C8B-B14F-4D97-AF65-F5344CB8AC3E}">
        <p14:creationId xmlns:p14="http://schemas.microsoft.com/office/powerpoint/2010/main" val="279021037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llyShrewdness_SlideTemplate_2025" id="{F13E62A2-91E2-B84D-892C-BA0C69C99DE0}" vid="{B1373B73-47D0-E54E-A355-E4933A5D0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1_Default Design</Template>
  <TotalTime>1796</TotalTime>
  <Words>533</Words>
  <Application>Microsoft Macintosh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Gill Sans</vt:lpstr>
      <vt:lpstr>Helvetica</vt:lpstr>
      <vt:lpstr>1_Default Design</vt:lpstr>
      <vt:lpstr>PBT Meeting 19/8/25 SciFi array readout</vt:lpstr>
      <vt:lpstr>Heidelberg Signal Flow </vt:lpstr>
      <vt:lpstr>Additional HSMC Pin Assignments</vt:lpstr>
      <vt:lpstr>HSMC Pin Assignments Summary</vt:lpstr>
      <vt:lpstr>HSMC Pin Assignments Summary</vt:lpstr>
      <vt:lpstr>Analogue Readout Wire Requirements </vt:lpstr>
      <vt:lpstr>Digital Photodiode Readout Signals</vt:lpstr>
      <vt:lpstr>Digital v Analogue Readout Wire Requirements </vt:lpstr>
      <vt:lpstr>Dynamic Range Comparison</vt:lpstr>
      <vt:lpstr>Heidelberg SciFi Operating Range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Bateman, Joseph</dc:creator>
  <cp:lastModifiedBy>Bateman, Joseph</cp:lastModifiedBy>
  <cp:revision>8</cp:revision>
  <cp:lastPrinted>2019-09-24T15:23:17Z</cp:lastPrinted>
  <dcterms:created xsi:type="dcterms:W3CDTF">2025-08-19T09:49:50Z</dcterms:created>
  <dcterms:modified xsi:type="dcterms:W3CDTF">2025-08-20T15:46:05Z</dcterms:modified>
</cp:coreProperties>
</file>