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1"/>
  </p:sldMasterIdLst>
  <p:notesMasterIdLst>
    <p:notesMasterId r:id="rId30"/>
  </p:notesMasterIdLst>
  <p:handoutMasterIdLst>
    <p:handoutMasterId r:id="rId31"/>
  </p:handoutMasterIdLst>
  <p:sldIdLst>
    <p:sldId id="1647" r:id="rId2"/>
    <p:sldId id="1952" r:id="rId3"/>
    <p:sldId id="1953" r:id="rId4"/>
    <p:sldId id="1954" r:id="rId5"/>
    <p:sldId id="1956" r:id="rId6"/>
    <p:sldId id="1892" r:id="rId7"/>
    <p:sldId id="1958" r:id="rId8"/>
    <p:sldId id="1957" r:id="rId9"/>
    <p:sldId id="1959" r:id="rId10"/>
    <p:sldId id="1969" r:id="rId11"/>
    <p:sldId id="1964" r:id="rId12"/>
    <p:sldId id="1963" r:id="rId13"/>
    <p:sldId id="1971" r:id="rId14"/>
    <p:sldId id="1965" r:id="rId15"/>
    <p:sldId id="1970" r:id="rId16"/>
    <p:sldId id="1967" r:id="rId17"/>
    <p:sldId id="1966" r:id="rId18"/>
    <p:sldId id="257" r:id="rId19"/>
    <p:sldId id="258" r:id="rId20"/>
    <p:sldId id="259" r:id="rId21"/>
    <p:sldId id="260" r:id="rId22"/>
    <p:sldId id="261" r:id="rId23"/>
    <p:sldId id="262" r:id="rId24"/>
    <p:sldId id="1961" r:id="rId25"/>
    <p:sldId id="1962" r:id="rId26"/>
    <p:sldId id="263" r:id="rId27"/>
    <p:sldId id="264" r:id="rId28"/>
    <p:sldId id="1960" r:id="rId29"/>
  </p:sldIdLst>
  <p:sldSz cx="12192000" cy="6858000"/>
  <p:notesSz cx="6731000" cy="985678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64B6"/>
    <a:srgbClr val="BBE0E3"/>
    <a:srgbClr val="FF6666"/>
    <a:srgbClr val="FF66FF"/>
    <a:srgbClr val="FF8000"/>
    <a:srgbClr val="FFCC66"/>
    <a:srgbClr val="FF3300"/>
    <a:srgbClr val="FF6699"/>
    <a:srgbClr val="DAE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C4B1156A-380E-4F78-BDF5-A606A8083BF9}" styleName="Medium Style 4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06"/>
    <p:restoredTop sz="94781"/>
  </p:normalViewPr>
  <p:slideViewPr>
    <p:cSldViewPr snapToGrid="0">
      <p:cViewPr varScale="1">
        <p:scale>
          <a:sx n="117" d="100"/>
          <a:sy n="117" d="100"/>
        </p:scale>
        <p:origin x="1192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6238" cy="492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3175" y="0"/>
            <a:ext cx="2916238" cy="492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F166848-B6B3-0E40-99EB-335DCCD76FFA}" type="datetime1">
              <a:rPr lang="en-US"/>
              <a:pPr>
                <a:defRPr/>
              </a:pPr>
              <a:t>10/10/25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61488"/>
            <a:ext cx="2916238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3175" y="9361488"/>
            <a:ext cx="2916238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4353E13-0F1D-6B40-B39F-625C92486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705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0963" y="739775"/>
            <a:ext cx="6569075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1538"/>
            <a:ext cx="5384800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3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1488"/>
            <a:ext cx="29162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1488"/>
            <a:ext cx="29162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FE248C1-6CD0-9D4D-8471-F37741608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260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E248C1-6CD0-9D4D-8471-F37741608E5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47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669041-A5EC-6247-8218-EA75AD2EECA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1293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8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914400" y="1045316"/>
            <a:ext cx="10363200" cy="2618155"/>
          </a:xfrm>
        </p:spPr>
        <p:txBody>
          <a:bodyPr/>
          <a:lstStyle>
            <a:lvl1pPr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4308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228219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 sz="4000"/>
            </a:lvl1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03886" y="51487"/>
            <a:ext cx="77473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j-lt"/>
                <a:cs typeface="Gill Sans"/>
              </a:defRPr>
            </a:lvl1pPr>
          </a:lstStyle>
          <a:p>
            <a:pPr>
              <a:defRPr/>
            </a:pPr>
            <a:fld id="{A6CB5233-B7CE-044C-AE1E-6509CF8A1EF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3134FF3B-EEB5-A645-9FFE-87B1261F9E73}" type="datetime1">
              <a:rPr lang="en-GB" smtClean="0"/>
              <a:t>10/10/2025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22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A3739-25AE-9B4D-82FB-6034A9E6CE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645DE9C9-39AB-A4E7-0E9C-523B2DEF0B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DA651DB9-A209-1B4D-8FC9-660AF31F6373}" type="datetime1">
              <a:rPr lang="en-GB" smtClean="0"/>
              <a:t>10/10/2025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57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ctrTitle"/>
          </p:nvPr>
        </p:nvSpPr>
        <p:spPr>
          <a:xfrm>
            <a:off x="914400" y="1045316"/>
            <a:ext cx="10363200" cy="2618155"/>
          </a:xfrm>
        </p:spPr>
        <p:txBody>
          <a:bodyPr/>
          <a:lstStyle>
            <a:lvl1pPr>
              <a:defRPr sz="60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687F7-560A-2B41-8390-456840BCE5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3ADD3775-0A19-8F29-2742-940A692A39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4DC98C3E-A6CA-7A47-9DC7-77C96D4508AE}" type="datetime1">
              <a:rPr lang="en-GB" smtClean="0"/>
              <a:t>10/10/2025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60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325627"/>
            <a:ext cx="10363200" cy="1362075"/>
          </a:xfrm>
        </p:spPr>
        <p:txBody>
          <a:bodyPr anchor="t"/>
          <a:lstStyle>
            <a:lvl1pPr algn="l">
              <a:defRPr sz="4000" b="0" cap="all">
                <a:solidFill>
                  <a:srgbClr val="000000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825438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772FE-85F5-CD46-8AA0-D3679E1AE3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7B74CA90-A64C-E864-5664-E7F97F883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740FC3A8-3000-AD45-8D30-5D7E215CFA1B}" type="datetime1">
              <a:rPr lang="en-GB" smtClean="0"/>
              <a:t>10/10/2025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80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066" y="1009804"/>
            <a:ext cx="5813457" cy="639763"/>
          </a:xfrm>
        </p:spPr>
        <p:txBody>
          <a:bodyPr anchor="ctr" anchorCtr="1">
            <a:noAutofit/>
          </a:bodyPr>
          <a:lstStyle>
            <a:lvl1pPr marL="0" indent="0">
              <a:buNone/>
              <a:defRPr sz="37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066" y="1649563"/>
            <a:ext cx="5813457" cy="4758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359" y="1009804"/>
            <a:ext cx="5800727" cy="639763"/>
          </a:xfrm>
        </p:spPr>
        <p:txBody>
          <a:bodyPr anchor="ctr" anchorCtr="1">
            <a:noAutofit/>
          </a:bodyPr>
          <a:lstStyle>
            <a:lvl1pPr marL="0" indent="0">
              <a:buNone/>
              <a:defRPr sz="37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359" y="1649563"/>
            <a:ext cx="5800727" cy="4758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F5E40-C26F-8344-BA7E-7F3901B21C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6E7D081-2551-7386-812E-EBE5AB27BD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"/>
            <a:ext cx="9551291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0C7B6091-13E2-A4EB-75B4-6EDD9FD7F21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F6F27723-530C-F74B-ADCA-66D728E7E55F}" type="datetime1">
              <a:rPr lang="en-GB" smtClean="0"/>
              <a:t>10/10/2025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81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C9732-7090-5243-9344-BA656D1091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B5E856EA-F323-8926-C0A5-25995F8291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169261D8-E6FE-E047-A407-15774B4B7165}" type="datetime1">
              <a:rPr lang="en-GB" smtClean="0"/>
              <a:t>10/10/2025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1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F98F3DF1-1999-1244-9F76-F680F0D233A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A8AB5FCD-5BD1-D077-DD7A-10B09DD425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5DC4C7FF-45C9-E045-9160-60ECC6B87ACC}" type="datetime1">
              <a:rPr lang="en-GB" smtClean="0"/>
              <a:t>10/10/2025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30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183066" y="265553"/>
            <a:ext cx="11826020" cy="6142183"/>
          </a:xfrm>
        </p:spPr>
        <p:txBody>
          <a:bodyPr/>
          <a:lstStyle>
            <a:lvl1pPr marL="342891" marR="0" indent="-342891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32" marR="0" indent="-28574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2971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160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349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A86CFBEA-1E9E-E94C-BA22-821B3DB666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7EE35DA2-0C1D-61AD-6C1B-F871DF54E7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398DB6D3-E671-324C-A04B-E70BB02CA978}" type="datetime1">
              <a:rPr lang="en-GB" smtClean="0"/>
              <a:t>10/10/2025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26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Figure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80088" y="68640"/>
            <a:ext cx="12031824" cy="6381536"/>
          </a:xfrm>
        </p:spPr>
        <p:txBody>
          <a:bodyPr/>
          <a:lstStyle>
            <a:lvl1pPr marL="342891" marR="0" indent="-342891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32" marR="0" indent="-28574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2971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160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349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AEE4DF05-7B23-3C4E-9D68-FE77BDFB06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400F04B1-65DD-50D5-ED23-C791E210E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12B8A4BE-CA24-3648-A621-A4238F7496C1}" type="datetime1">
              <a:rPr lang="en-GB" smtClean="0"/>
              <a:t>10/10/2025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82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83063" y="300191"/>
            <a:ext cx="5811340" cy="61075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211053" y="300191"/>
            <a:ext cx="5798033" cy="61075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5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5364A573-65F9-1C4B-9D3C-8192F03B94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8028960B-7BDD-AC9C-CCC3-65B5B92892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0C98D0DA-7F95-4D48-8D6A-9982DAD0A5D6}" type="datetime1">
              <a:rPr lang="en-GB" smtClean="0"/>
              <a:t>10/10/2025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59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279" y="393184"/>
            <a:ext cx="4011084" cy="1162051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0705" y="393184"/>
            <a:ext cx="7658381" cy="598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6279" y="1555235"/>
            <a:ext cx="4011084" cy="4820111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40A78AC1-05FD-3D46-BED2-D129CCE2DCB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469624B1-B037-CE4E-98FE-DB5772AB9C7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B9FC84A5-6C50-2A4C-9820-8E3594F2D8C6}" type="datetime1">
              <a:rPr lang="en-GB" smtClean="0"/>
              <a:t>10/10/2025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95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7A4CE-4C1F-8D42-8379-15AFA4C6E5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DE211E96-92E8-8146-AC80-4277347E81CA}" type="datetime1">
              <a:rPr lang="en-GB" smtClean="0"/>
              <a:t>10/10/2025</a:t>
            </a:fld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2278908-888B-7FE0-EDAA-4D84071753F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2914" y="1009650"/>
            <a:ext cx="11826172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92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7"/>
            <a:ext cx="7315200" cy="566739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GB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D5B6572B-AEFC-8443-B0EA-934312F469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A5DFDDF5-52D1-0EC8-79B1-AAD05107777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0C962DD1-3DCC-D94C-9D5D-F81105567C5A}" type="datetime1">
              <a:rPr lang="en-GB" smtClean="0"/>
              <a:t>10/10/2025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15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79329" y="225433"/>
            <a:ext cx="2929757" cy="6194425"/>
          </a:xfrm>
        </p:spPr>
        <p:txBody>
          <a:bodyPr vert="eaVert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3066" y="225433"/>
            <a:ext cx="8685775" cy="61944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7A286E29-852E-4D4F-98EA-CB4F978B6A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C36A5D55-B04E-D8A5-8C50-1667B2A93A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485DBB53-D9D3-1841-8886-0F6890E7D47A}" type="datetime1">
              <a:rPr lang="en-GB" smtClean="0"/>
              <a:t>10/10/2025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70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063" y="1010233"/>
            <a:ext cx="5811340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6211053" y="1010233"/>
            <a:ext cx="5798033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0B9FE-645A-744F-9B0E-AAC2109965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B7036EA1-B001-9464-944A-3874C41745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061B40CB-1955-744F-A623-3A4EF1220729}" type="datetime1">
              <a:rPr lang="en-GB" smtClean="0"/>
              <a:t>10/10/2025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78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183066" y="3763825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5"/>
          </p:nvPr>
        </p:nvSpPr>
        <p:spPr>
          <a:xfrm>
            <a:off x="6214603" y="3763825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6"/>
          </p:nvPr>
        </p:nvSpPr>
        <p:spPr>
          <a:xfrm>
            <a:off x="6214603" y="1010233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2FD52-CF31-4E4E-994A-3838AE3989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587123-09F7-46C5-4B49-EE4360B1BD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4F47BF27-DEC6-504E-9E0F-D3CF0010303E}" type="datetime1">
              <a:rPr lang="en-GB" smtClean="0"/>
              <a:t>10/10/2025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1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+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5"/>
          </p:nvPr>
        </p:nvSpPr>
        <p:spPr>
          <a:xfrm>
            <a:off x="6214603" y="3763825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6"/>
          </p:nvPr>
        </p:nvSpPr>
        <p:spPr>
          <a:xfrm>
            <a:off x="6214603" y="1010233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183063" y="1010233"/>
            <a:ext cx="5811340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D255D-E416-C14E-9276-4D801D8232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F6F731-B8DA-4BCB-3D75-212CAB2A86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0A4CAA71-EF94-9E4C-B3E8-ADC37F1580AD}" type="datetime1">
              <a:rPr lang="en-GB" smtClean="0"/>
              <a:t>10/10/2025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98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9"/>
          </p:nvPr>
        </p:nvSpPr>
        <p:spPr>
          <a:xfrm>
            <a:off x="183066" y="3763825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9D669-7161-404E-A5F0-BC46F78847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289D28-EF71-E0C7-3250-32068FA0A9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47F79216-D9D9-C847-8205-75ABEDA9D7F7}" type="datetime1">
              <a:rPr lang="en-GB" smtClean="0"/>
              <a:t>10/10/2025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AED5E0-AA2E-B92F-9CB3-CB03CC479667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6214603" y="1010233"/>
            <a:ext cx="5794483" cy="539807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5696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9"/>
          </p:nvPr>
        </p:nvSpPr>
        <p:spPr>
          <a:xfrm>
            <a:off x="183887" y="3763825"/>
            <a:ext cx="11825199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4"/>
          </p:nvPr>
        </p:nvSpPr>
        <p:spPr>
          <a:xfrm>
            <a:off x="183887" y="1010233"/>
            <a:ext cx="11825199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9D124-DCDD-BE40-A0D2-2DF21D3423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5D4A79-5698-609E-9376-EB3A42612A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76CB23F8-C822-3F48-97AF-9249C8BD1722}" type="datetime1">
              <a:rPr lang="en-GB" smtClean="0"/>
              <a:t>10/10/2025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26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+ 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6"/>
          </p:nvPr>
        </p:nvSpPr>
        <p:spPr>
          <a:xfrm>
            <a:off x="183062" y="1010233"/>
            <a:ext cx="1182602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9"/>
          </p:nvPr>
        </p:nvSpPr>
        <p:spPr>
          <a:xfrm>
            <a:off x="183066" y="3763825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7"/>
          </p:nvPr>
        </p:nvSpPr>
        <p:spPr>
          <a:xfrm>
            <a:off x="6214603" y="3763825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600EE-498A-6946-B69D-F6B361271D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E7493F-BF55-5F5F-9A18-0A531480B6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B9AF8A11-5070-AF46-AE84-7E6A13C1E224}" type="datetime1">
              <a:rPr lang="en-GB" smtClean="0"/>
              <a:t>10/10/2025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17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9"/>
          </p:nvPr>
        </p:nvSpPr>
        <p:spPr>
          <a:xfrm>
            <a:off x="183062" y="3763825"/>
            <a:ext cx="1182602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6"/>
          </p:nvPr>
        </p:nvSpPr>
        <p:spPr>
          <a:xfrm>
            <a:off x="6214603" y="1010233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6AEE1-7FD3-3C4D-9ACC-76361719C4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596E7B4F-0D66-5623-64D9-972D57D544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2114B5EF-7FD9-E34E-8ABF-0FADEA68A16D}" type="datetime1">
              <a:rPr lang="en-GB" smtClean="0"/>
              <a:t>10/10/2025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0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814388"/>
          </a:xfrm>
          <a:prstGeom prst="rect">
            <a:avLst/>
          </a:prstGeom>
          <a:solidFill>
            <a:srgbClr val="1964B6"/>
          </a:solidFill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96B77F-BE9C-B52C-FED5-3D891E0C6A78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624" y="195853"/>
            <a:ext cx="2070376" cy="618536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914" y="1009650"/>
            <a:ext cx="11826172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4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03886" y="51487"/>
            <a:ext cx="77473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j-lt"/>
                <a:cs typeface="Gill Sans"/>
              </a:defRPr>
            </a:lvl1pPr>
          </a:lstStyle>
          <a:p>
            <a:pPr>
              <a:defRPr/>
            </a:pPr>
            <a:fld id="{A6CB5233-B7CE-044C-AE1E-6509CF8A1EF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"/>
            <a:ext cx="9551291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4E5714D8-45A1-2343-B500-BC0F9F05BAAD}" type="datetime1">
              <a:rPr lang="en-GB" smtClean="0"/>
              <a:t>10/10/2025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1648F1-97B4-8D95-2CDA-E6C778FDAEE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0561982" y="598282"/>
            <a:ext cx="203917" cy="202855"/>
          </a:xfrm>
          <a:prstGeom prst="rect">
            <a:avLst/>
          </a:prstGeom>
        </p:spPr>
      </p:pic>
      <p:pic>
        <p:nvPicPr>
          <p:cNvPr id="9" name="Picture 8" descr="The Jolly Shrewdness logo">
            <a:extLst>
              <a:ext uri="{FF2B5EF4-FFF2-40B4-BE49-F238E27FC236}">
                <a16:creationId xmlns:a16="http://schemas.microsoft.com/office/drawing/2014/main" id="{4EC3FD0C-6392-B12D-5724-BAE80D5CFB72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80"/>
            <a:ext cx="805409" cy="80540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15" r:id="rId1"/>
    <p:sldLayoutId id="2147486402" r:id="rId2"/>
    <p:sldLayoutId id="2147486403" r:id="rId3"/>
    <p:sldLayoutId id="2147486404" r:id="rId4"/>
    <p:sldLayoutId id="2147486405" r:id="rId5"/>
    <p:sldLayoutId id="2147486406" r:id="rId6"/>
    <p:sldLayoutId id="2147486407" r:id="rId7"/>
    <p:sldLayoutId id="2147486408" r:id="rId8"/>
    <p:sldLayoutId id="2147486409" r:id="rId9"/>
    <p:sldLayoutId id="2147486410" r:id="rId10"/>
    <p:sldLayoutId id="2147486411" r:id="rId11"/>
    <p:sldLayoutId id="2147486412" r:id="rId12"/>
    <p:sldLayoutId id="2147486413" r:id="rId13"/>
    <p:sldLayoutId id="2147486414" r:id="rId14"/>
    <p:sldLayoutId id="2147486416" r:id="rId15"/>
    <p:sldLayoutId id="2147486417" r:id="rId16"/>
    <p:sldLayoutId id="2147486418" r:id="rId17"/>
    <p:sldLayoutId id="2147486419" r:id="rId18"/>
    <p:sldLayoutId id="2147486420" r:id="rId19"/>
    <p:sldLayoutId id="2147486421" r:id="rId20"/>
    <p:sldLayoutId id="2147486422" r:id="rId21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charset="-128"/>
          <a:cs typeface="Gill San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6pPr>
      <a:lvl7pPr marL="914377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Gill Sans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ea typeface="ＭＳ Ｐゴシック" charset="-128"/>
          <a:cs typeface="Gill Sans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Gill Sans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ＭＳ Ｐゴシック" charset="-128"/>
          <a:cs typeface="Gill Sans"/>
        </a:defRPr>
      </a:lvl4pPr>
      <a:lvl5pPr marL="2057349" indent="-228594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  <a:cs typeface="Gill Sans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5310" y="1045316"/>
            <a:ext cx="11561380" cy="3182903"/>
          </a:xfrm>
        </p:spPr>
        <p:txBody>
          <a:bodyPr>
            <a:normAutofit/>
          </a:bodyPr>
          <a:lstStyle/>
          <a:p>
            <a:r>
              <a:rPr lang="en-US" sz="7200" dirty="0"/>
              <a:t>PBT Meeting 08-10-2025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5548" y="4501480"/>
            <a:ext cx="9080922" cy="1461998"/>
          </a:xfrm>
        </p:spPr>
        <p:txBody>
          <a:bodyPr>
            <a:normAutofit/>
          </a:bodyPr>
          <a:lstStyle/>
          <a:p>
            <a:r>
              <a:rPr lang="en-US" b="1" dirty="0"/>
              <a:t>Joe Bateman</a:t>
            </a:r>
          </a:p>
          <a:p>
            <a:r>
              <a:rPr lang="en-US" b="1" dirty="0"/>
              <a:t>University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98545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D2FB8-DF8D-5B2F-D2E7-B3C6F69A7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A7D03-B2C5-F881-4CEA-A0C2288E9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Immediate goals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CED069-52F2-E446-4203-6912135C8B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161BE-D0D4-5296-DF15-B3F79D83FD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E211E96-92E8-8146-AC80-4277347E81CA}" type="datetime1">
              <a:rPr lang="en-GB" smtClean="0"/>
              <a:t>10/10/2025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973412-9312-6063-BA81-3F9F3CF54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GUI functionality and upgrades</a:t>
            </a:r>
          </a:p>
          <a:p>
            <a:pPr lvl="1"/>
            <a:r>
              <a:rPr lang="en-GB" sz="2400" dirty="0"/>
              <a:t>Make sure to </a:t>
            </a:r>
            <a:r>
              <a:rPr lang="en-GB" sz="2400" b="1" dirty="0"/>
              <a:t>fully understand</a:t>
            </a:r>
            <a:r>
              <a:rPr lang="en-GB" sz="2400" dirty="0"/>
              <a:t> how GUI in its current form works </a:t>
            </a:r>
          </a:p>
          <a:p>
            <a:pPr lvl="2"/>
            <a:r>
              <a:rPr lang="en-GB" sz="2000" dirty="0"/>
              <a:t>First test on debugging since currently only displays data for 6 boards but not for 7 or 8</a:t>
            </a:r>
          </a:p>
          <a:p>
            <a:pPr lvl="1"/>
            <a:endParaRPr lang="en-GB" sz="2000" dirty="0"/>
          </a:p>
          <a:p>
            <a:pPr lvl="1"/>
            <a:endParaRPr lang="en-GB" sz="2000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7227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993B7-5B2B-52F2-35B0-E305194DF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18495-0511-1E2D-12CB-F3D1172B3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Short/medium term goals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482951-6636-654F-B3A5-9877082B6BD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3B9CB-AC16-9127-5E65-2444297933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E211E96-92E8-8146-AC80-4277347E81CA}" type="datetime1">
              <a:rPr lang="en-GB" smtClean="0"/>
              <a:t>10/10/2025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DBAB8C5-6F6A-14BC-5BA5-78A2E972A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GUI functionality and upgrades</a:t>
            </a:r>
          </a:p>
          <a:p>
            <a:pPr lvl="1"/>
            <a:r>
              <a:rPr lang="en-GB" sz="2400" dirty="0"/>
              <a:t>Make necessary upgrades i.e. improve responsiveness and replay function </a:t>
            </a:r>
          </a:p>
          <a:p>
            <a:pPr lvl="1"/>
            <a:r>
              <a:rPr lang="en-GB" sz="2400" dirty="0"/>
              <a:t>Add fibre profile functionality </a:t>
            </a:r>
            <a:endParaRPr lang="en-GB" sz="3200" dirty="0"/>
          </a:p>
          <a:p>
            <a:pPr lvl="1"/>
            <a:endParaRPr lang="en-GB" sz="2000" dirty="0"/>
          </a:p>
          <a:p>
            <a:pPr lvl="1"/>
            <a:endParaRPr lang="en-GB" sz="2000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7984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DDADD-B105-D79F-1E03-A387587F7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Short/medium term goals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96529A-A099-75F7-C8B4-D53280BC343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B31A66-9C34-F42F-3411-5DC30C1DE7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E211E96-92E8-8146-AC80-4277347E81CA}" type="datetime1">
              <a:rPr lang="en-GB" smtClean="0"/>
              <a:t>10/10/2025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162C89-C9D6-3A80-2093-3EB4DC9EA1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Preparations for new readout electronics for </a:t>
            </a:r>
            <a:r>
              <a:rPr lang="en-GB" dirty="0" err="1"/>
              <a:t>SciFi</a:t>
            </a:r>
            <a:endParaRPr lang="en-GB" sz="2400" dirty="0"/>
          </a:p>
          <a:p>
            <a:pPr lvl="1"/>
            <a:r>
              <a:rPr lang="en-GB" sz="2400" dirty="0"/>
              <a:t>Gather as much info from Kirsty on signal requirements for S17285-128G photodiodes in order to assist for development of front end readout board </a:t>
            </a:r>
          </a:p>
          <a:p>
            <a:pPr lvl="2"/>
            <a:r>
              <a:rPr lang="en-GB" sz="2400" dirty="0"/>
              <a:t>Initial board for testing of new photodiodes with USB104 -&gt; possible beam test at HIT</a:t>
            </a:r>
          </a:p>
          <a:p>
            <a:pPr lvl="2"/>
            <a:r>
              <a:rPr lang="en-GB" sz="2400" dirty="0"/>
              <a:t>Final board once decided whether to proceed with digital readout or analogue readout with full Kria integration.</a:t>
            </a:r>
          </a:p>
          <a:p>
            <a:pPr lvl="1"/>
            <a:endParaRPr lang="en-GB" sz="2000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5114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CEC7D-14E0-0920-B215-CB6FCF701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9053F-1DD9-65CC-6129-6D4E402DA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Immediate term goals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5F12CF-7FBC-4698-AD51-D176858E1D6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D5BDC-D52C-0924-B800-E591CD69CAB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E211E96-92E8-8146-AC80-4277347E81CA}" type="datetime1">
              <a:rPr lang="en-GB" smtClean="0"/>
              <a:t>10/10/2025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CE2A8B8-BC64-2799-AE2C-D6E22A4F2C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Preparations for new readout electronics for </a:t>
            </a:r>
            <a:r>
              <a:rPr lang="en-GB" dirty="0" err="1"/>
              <a:t>SciFi</a:t>
            </a:r>
            <a:endParaRPr lang="en-GB" sz="2400" dirty="0"/>
          </a:p>
          <a:p>
            <a:pPr lvl="1"/>
            <a:r>
              <a:rPr lang="en-GB" sz="2400" dirty="0"/>
              <a:t>Gather as much info from Kirsty on signal requirements for S17285-128G photodiodes in order to assist for development of front end readout board </a:t>
            </a:r>
          </a:p>
          <a:p>
            <a:pPr lvl="2"/>
            <a:r>
              <a:rPr lang="en-GB" sz="1800" dirty="0"/>
              <a:t>Make sure to understand signal requirements etc to level of Saads </a:t>
            </a:r>
            <a:r>
              <a:rPr lang="en-GB" sz="1800" dirty="0" err="1"/>
              <a:t>QuARC</a:t>
            </a:r>
            <a:r>
              <a:rPr lang="en-GB" sz="1800" dirty="0"/>
              <a:t> </a:t>
            </a:r>
            <a:r>
              <a:rPr lang="en-GB" sz="1800" dirty="0" err="1"/>
              <a:t>powerpoint</a:t>
            </a:r>
            <a:r>
              <a:rPr lang="en-GB" sz="1800" dirty="0"/>
              <a:t> </a:t>
            </a:r>
          </a:p>
          <a:p>
            <a:pPr lvl="2"/>
            <a:r>
              <a:rPr lang="en-GB" sz="1800" dirty="0"/>
              <a:t>Download </a:t>
            </a:r>
            <a:r>
              <a:rPr lang="en-GB" sz="1800" dirty="0" err="1"/>
              <a:t>labview</a:t>
            </a:r>
            <a:r>
              <a:rPr lang="en-GB" sz="1800" dirty="0"/>
              <a:t> and prep NI for mocking up programme to test digital photodiodes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479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7BF99-3D11-3CF8-82EB-AFD2E5569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E3C90-1E6A-2CE9-56F0-26C90679D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Short/medium term goals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E63964-1F09-75BA-FFCD-E3094711658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53759-CD46-EF04-0F20-5AD7C47A76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E211E96-92E8-8146-AC80-4277347E81CA}" type="datetime1">
              <a:rPr lang="en-GB" smtClean="0"/>
              <a:t>10/10/2025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D0D1B9-737D-5721-80C7-8AA107356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Development of DAQ chain for next fibre readout electronics + </a:t>
            </a:r>
            <a:r>
              <a:rPr lang="en-GB" dirty="0" err="1"/>
              <a:t>QuARC</a:t>
            </a:r>
            <a:endParaRPr lang="en-GB" dirty="0"/>
          </a:p>
          <a:p>
            <a:pPr lvl="1"/>
            <a:r>
              <a:rPr lang="en-GB" sz="2400" dirty="0"/>
              <a:t>C++ code (or other if deemed more appropriate) for real-time readout and Gaussian fitting of fibre array profiles and display on GUI</a:t>
            </a:r>
          </a:p>
          <a:p>
            <a:pPr lvl="1"/>
            <a:r>
              <a:rPr lang="en-GB" sz="2400" dirty="0"/>
              <a:t>Methods to reconstruct 2d profile and position using 2x 1D profiles</a:t>
            </a:r>
          </a:p>
          <a:p>
            <a:pPr lvl="1"/>
            <a:r>
              <a:rPr lang="en-GB" sz="2400" dirty="0"/>
              <a:t>Development “Event Tagging” system to sync </a:t>
            </a:r>
            <a:r>
              <a:rPr lang="en-GB" sz="2400" dirty="0" err="1"/>
              <a:t>SciFi</a:t>
            </a:r>
            <a:r>
              <a:rPr lang="en-GB" sz="2400" dirty="0"/>
              <a:t> and </a:t>
            </a:r>
            <a:r>
              <a:rPr lang="en-GB" sz="2400" dirty="0" err="1"/>
              <a:t>QuARC</a:t>
            </a:r>
            <a:r>
              <a:rPr lang="en-GB" sz="2400" dirty="0"/>
              <a:t> “Events”</a:t>
            </a:r>
          </a:p>
          <a:p>
            <a:pPr lvl="1"/>
            <a:endParaRPr lang="en-GB" sz="2000" dirty="0"/>
          </a:p>
          <a:p>
            <a:pPr lvl="1"/>
            <a:endParaRPr lang="en-GB" sz="2000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9781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E916A-9D71-CBC6-785D-D52EF1EDE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MC Simulations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32C1CA-84F5-C79C-1BA2-FF114F105A6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59DFC-D4D8-6B3C-F83C-91808DC11ED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E211E96-92E8-8146-AC80-4277347E81CA}" type="datetime1">
              <a:rPr lang="en-GB" smtClean="0"/>
              <a:t>10/10/2025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12519D8-DCD9-05E6-8CDE-95F3C24C4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Detector Geant4 Simulations</a:t>
            </a:r>
          </a:p>
          <a:p>
            <a:pPr lvl="1"/>
            <a:r>
              <a:rPr lang="en-GB" sz="2800" dirty="0"/>
              <a:t>Further optimisations for </a:t>
            </a:r>
            <a:r>
              <a:rPr lang="en-GB" sz="2800" dirty="0" err="1"/>
              <a:t>QuARC</a:t>
            </a:r>
            <a:r>
              <a:rPr lang="en-GB" sz="2800" dirty="0"/>
              <a:t> simulation</a:t>
            </a:r>
          </a:p>
          <a:p>
            <a:pPr lvl="1"/>
            <a:r>
              <a:rPr lang="en-GB" sz="2800" dirty="0"/>
              <a:t>Work with Raffy to add on fibre arrays</a:t>
            </a:r>
          </a:p>
          <a:p>
            <a:pPr lvl="1"/>
            <a:endParaRPr lang="en-GB" sz="2800" dirty="0"/>
          </a:p>
          <a:p>
            <a:r>
              <a:rPr lang="en-GB" sz="3000" dirty="0"/>
              <a:t>3D Dose reconstruction</a:t>
            </a:r>
          </a:p>
          <a:p>
            <a:pPr lvl="1"/>
            <a:r>
              <a:rPr lang="en-GB" sz="2800" dirty="0"/>
              <a:t>TOPAS pipeline on plus1 and HEP batch farm working well</a:t>
            </a:r>
          </a:p>
          <a:p>
            <a:pPr lvl="1"/>
            <a:r>
              <a:rPr lang="en-GB" sz="2800" dirty="0"/>
              <a:t>FRED on GPU cluster? Worth seeking access to Hypatia or any other UCL ARC GPU clusters or cloud-based GPU computing?</a:t>
            </a:r>
          </a:p>
          <a:p>
            <a:pPr lvl="1"/>
            <a:r>
              <a:rPr lang="en-GB" sz="2800" dirty="0"/>
              <a:t>Other alternatives such as AI-based dose reconstruction – Matt from UCLH working on this for UCLH PBT PSQA</a:t>
            </a:r>
          </a:p>
        </p:txBody>
      </p:sp>
    </p:spTree>
    <p:extLst>
      <p:ext uri="{BB962C8B-B14F-4D97-AF65-F5344CB8AC3E}">
        <p14:creationId xmlns:p14="http://schemas.microsoft.com/office/powerpoint/2010/main" val="1469132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448DF-3234-5475-88DB-CF3254B76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Trento Beam Test Summary and Prelim Results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30ED54-9BA5-49E8-303E-00DAB4FA3EB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FC30A-B134-3974-6399-2B1BAA84A4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E211E96-92E8-8146-AC80-4277347E81CA}" type="datetime1">
              <a:rPr lang="en-GB" smtClean="0"/>
              <a:t>10/10/2025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F3D0196-1329-37DC-49D0-6B1E883EA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914" y="1009650"/>
            <a:ext cx="6903686" cy="5400675"/>
          </a:xfrm>
        </p:spPr>
        <p:txBody>
          <a:bodyPr/>
          <a:lstStyle/>
          <a:p>
            <a:r>
              <a:rPr lang="en-GB" sz="2800" dirty="0"/>
              <a:t>3 nights of measurements in the research room at Trento PTC</a:t>
            </a:r>
          </a:p>
          <a:p>
            <a:pPr lvl="1"/>
            <a:r>
              <a:rPr lang="en-GB" sz="2400" dirty="0"/>
              <a:t>Night 1: </a:t>
            </a:r>
            <a:r>
              <a:rPr lang="en-GB" sz="2400" dirty="0" err="1"/>
              <a:t>QuARC</a:t>
            </a:r>
            <a:r>
              <a:rPr lang="en-GB" sz="2400" dirty="0"/>
              <a:t> </a:t>
            </a:r>
          </a:p>
          <a:p>
            <a:pPr lvl="2"/>
            <a:r>
              <a:rPr lang="en-GB" sz="2000" dirty="0"/>
              <a:t>Calibrations and Bragg Peak measurements scaling current up to FLASH (briefly).</a:t>
            </a:r>
          </a:p>
          <a:p>
            <a:pPr lvl="1"/>
            <a:r>
              <a:rPr lang="en-GB" sz="2400" dirty="0"/>
              <a:t>Night 2: Combined </a:t>
            </a:r>
            <a:r>
              <a:rPr lang="en-GB" sz="2400" dirty="0" err="1"/>
              <a:t>QuARC</a:t>
            </a:r>
            <a:r>
              <a:rPr lang="en-GB" sz="2400" dirty="0"/>
              <a:t> + </a:t>
            </a:r>
            <a:r>
              <a:rPr lang="en-GB" sz="2400" dirty="0" err="1"/>
              <a:t>SciFi</a:t>
            </a:r>
            <a:r>
              <a:rPr lang="en-GB" sz="2400" dirty="0"/>
              <a:t>:</a:t>
            </a:r>
          </a:p>
          <a:p>
            <a:pPr lvl="2"/>
            <a:r>
              <a:rPr lang="en-GB" sz="2000" dirty="0"/>
              <a:t>Dynamic range testing (fibres at low gain)</a:t>
            </a:r>
          </a:p>
          <a:p>
            <a:pPr lvl="2"/>
            <a:r>
              <a:rPr lang="en-GB" sz="2000" dirty="0"/>
              <a:t>Beam position measurements </a:t>
            </a:r>
          </a:p>
          <a:p>
            <a:pPr lvl="1"/>
            <a:r>
              <a:rPr lang="en-GB" sz="2400" dirty="0"/>
              <a:t>Night 3: </a:t>
            </a:r>
            <a:r>
              <a:rPr lang="en-GB" sz="2400" dirty="0" err="1"/>
              <a:t>SciFi</a:t>
            </a:r>
            <a:r>
              <a:rPr lang="en-GB" sz="2400" dirty="0"/>
              <a:t> Measurements</a:t>
            </a:r>
          </a:p>
          <a:p>
            <a:pPr lvl="2"/>
            <a:r>
              <a:rPr lang="en-GB" sz="2000" dirty="0"/>
              <a:t>Dynamic range testing (fibres at low gain)</a:t>
            </a:r>
          </a:p>
          <a:p>
            <a:pPr lvl="2"/>
            <a:r>
              <a:rPr lang="en-GB" sz="2000" dirty="0"/>
              <a:t>Different spot sizes (varying energy)</a:t>
            </a:r>
          </a:p>
          <a:p>
            <a:pPr lvl="1"/>
            <a:endParaRPr lang="en-GB" sz="2800" dirty="0"/>
          </a:p>
          <a:p>
            <a:pPr lvl="1"/>
            <a:endParaRPr lang="en-GB" sz="28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7A78E55-528C-CFEA-7623-1110D97E7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520146" y="848554"/>
            <a:ext cx="3820160" cy="286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8" name="Picture 7" descr="A machine on a table&#10;&#10;AI-generated content may be incorrect.">
            <a:extLst>
              <a:ext uri="{FF2B5EF4-FFF2-40B4-BE49-F238E27FC236}">
                <a16:creationId xmlns:a16="http://schemas.microsoft.com/office/drawing/2014/main" id="{72055150-6138-512A-3968-449C00861F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289" y="3010760"/>
            <a:ext cx="2896745" cy="384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847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BB545-CB2E-27E4-18D7-FBAAD7956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SciFi</a:t>
            </a:r>
            <a:r>
              <a:rPr lang="en-GB" dirty="0"/>
              <a:t> Measurements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6AE22D-8D1A-9143-A84C-98B13EF1B8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07BB7-FB54-9D33-6450-D6EEA45ED12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E211E96-92E8-8146-AC80-4277347E81CA}" type="datetime1">
              <a:rPr lang="en-GB" smtClean="0"/>
              <a:t>10/10/2025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2B31C1F-3F78-A1C2-BBE0-C8E03DBD8C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" y="1009650"/>
            <a:ext cx="4066390" cy="5400675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54C3E2-4AB6-E368-7841-BB91C650CD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0" b="17833"/>
          <a:stretch>
            <a:fillRect/>
          </a:stretch>
        </p:blipFill>
        <p:spPr>
          <a:xfrm>
            <a:off x="4730510" y="1186815"/>
            <a:ext cx="3535845" cy="36233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B2E529-D3D7-9F58-63A2-5E4628CA4F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11" r="4667"/>
          <a:stretch>
            <a:fillRect/>
          </a:stretch>
        </p:blipFill>
        <p:spPr>
          <a:xfrm>
            <a:off x="8847146" y="1186815"/>
            <a:ext cx="2937184" cy="326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61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BB3FB-D8F6-2A59-F307-E799634CC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/>
              <a:t>148 MeV 300 </a:t>
            </a:r>
            <a:r>
              <a:rPr lang="en-GB" sz="3600" dirty="0" err="1"/>
              <a:t>nA</a:t>
            </a:r>
            <a:r>
              <a:rPr lang="en-GB" sz="3600" dirty="0"/>
              <a:t> Profiles at Low Gain and High Gain</a:t>
            </a:r>
          </a:p>
        </p:txBody>
      </p:sp>
      <p:pic>
        <p:nvPicPr>
          <p:cNvPr id="5" name="Content Placeholder 4" descr="A graph of a beam profile&#10;&#10;AI-generated content may be incorrect.">
            <a:extLst>
              <a:ext uri="{FF2B5EF4-FFF2-40B4-BE49-F238E27FC236}">
                <a16:creationId xmlns:a16="http://schemas.microsoft.com/office/drawing/2014/main" id="{AA6D738F-281B-B1A6-A272-87444C7F35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12985" y="1345568"/>
            <a:ext cx="4466490" cy="2679893"/>
          </a:xfrm>
        </p:spPr>
      </p:pic>
      <p:pic>
        <p:nvPicPr>
          <p:cNvPr id="7" name="Picture 6" descr="A graph of a beam profile&#10;&#10;AI-generated content may be incorrect.">
            <a:extLst>
              <a:ext uri="{FF2B5EF4-FFF2-40B4-BE49-F238E27FC236}">
                <a16:creationId xmlns:a16="http://schemas.microsoft.com/office/drawing/2014/main" id="{033ED971-C3A2-AA61-3C68-936D1F36E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311" y="1345569"/>
            <a:ext cx="4466489" cy="2679893"/>
          </a:xfrm>
          <a:prstGeom prst="rect">
            <a:avLst/>
          </a:prstGeom>
        </p:spPr>
      </p:pic>
      <p:pic>
        <p:nvPicPr>
          <p:cNvPr id="9" name="Picture 8" descr="A graph of a line graph&#10;&#10;AI-generated content may be incorrect.">
            <a:extLst>
              <a:ext uri="{FF2B5EF4-FFF2-40B4-BE49-F238E27FC236}">
                <a16:creationId xmlns:a16="http://schemas.microsoft.com/office/drawing/2014/main" id="{59627662-9B22-3FFA-66FD-CECA7F83F4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4169" y="4047527"/>
            <a:ext cx="4684122" cy="2810473"/>
          </a:xfrm>
          <a:prstGeom prst="rect">
            <a:avLst/>
          </a:prstGeom>
        </p:spPr>
      </p:pic>
      <p:pic>
        <p:nvPicPr>
          <p:cNvPr id="11" name="Picture 10" descr="A graph of a graph&#10;&#10;AI-generated content may be incorrect.">
            <a:extLst>
              <a:ext uri="{FF2B5EF4-FFF2-40B4-BE49-F238E27FC236}">
                <a16:creationId xmlns:a16="http://schemas.microsoft.com/office/drawing/2014/main" id="{1651BE13-50F0-C56B-55CE-542BD0E9B5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7310" y="4156040"/>
            <a:ext cx="4466489" cy="26798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DC6708-96F1-DBB0-39F0-FAA9FF938DC8}"/>
              </a:ext>
            </a:extLst>
          </p:cNvPr>
          <p:cNvSpPr txBox="1"/>
          <p:nvPr/>
        </p:nvSpPr>
        <p:spPr>
          <a:xfrm>
            <a:off x="838200" y="2362348"/>
            <a:ext cx="893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Low gain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9496F4-6F01-13EC-9674-110BFDE7CFBD}"/>
              </a:ext>
            </a:extLst>
          </p:cNvPr>
          <p:cNvSpPr txBox="1"/>
          <p:nvPr/>
        </p:nvSpPr>
        <p:spPr>
          <a:xfrm>
            <a:off x="838200" y="5172822"/>
            <a:ext cx="893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High gain</a:t>
            </a:r>
          </a:p>
        </p:txBody>
      </p:sp>
    </p:spTree>
    <p:extLst>
      <p:ext uri="{BB962C8B-B14F-4D97-AF65-F5344CB8AC3E}">
        <p14:creationId xmlns:p14="http://schemas.microsoft.com/office/powerpoint/2010/main" val="2792826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80D4A-B9F1-1ACD-F74C-1EB70DFA5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70 MeV 300 </a:t>
            </a:r>
            <a:r>
              <a:rPr lang="en-GB" sz="3200" dirty="0" err="1"/>
              <a:t>nA</a:t>
            </a:r>
            <a:r>
              <a:rPr lang="en-GB" sz="3200" dirty="0"/>
              <a:t> (max ion source current) High Gain</a:t>
            </a:r>
          </a:p>
        </p:txBody>
      </p:sp>
      <p:pic>
        <p:nvPicPr>
          <p:cNvPr id="5" name="Content Placeholder 4" descr="A graph of a beam profile&#10;&#10;AI-generated content may be incorrect.">
            <a:extLst>
              <a:ext uri="{FF2B5EF4-FFF2-40B4-BE49-F238E27FC236}">
                <a16:creationId xmlns:a16="http://schemas.microsoft.com/office/drawing/2014/main" id="{71DA2421-6744-5C04-B5C2-1A4319388F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308066"/>
            <a:ext cx="5429044" cy="3257427"/>
          </a:xfrm>
        </p:spPr>
      </p:pic>
      <p:pic>
        <p:nvPicPr>
          <p:cNvPr id="7" name="Picture 6" descr="A graph with a red line&#10;&#10;AI-generated content may be incorrect.">
            <a:extLst>
              <a:ext uri="{FF2B5EF4-FFF2-40B4-BE49-F238E27FC236}">
                <a16:creationId xmlns:a16="http://schemas.microsoft.com/office/drawing/2014/main" id="{C5DC9DC3-E0F2-836B-1601-FC0BB638C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666" y="2308065"/>
            <a:ext cx="5429047" cy="325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05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46774-DF1A-2569-6381-9A8A68570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Therapy QA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45898-2937-61B5-13F2-DD8FAF2C220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E1932A9-2A1D-17D8-52B6-D24AE55F744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6A1E337-E8F7-6B41-A2EB-1BA9017C1966}" type="datetime1">
              <a:rPr lang="en-GB" smtClean="0"/>
              <a:t>10/10/2025</a:t>
            </a:fld>
            <a:endParaRPr lang="en-US"/>
          </a:p>
        </p:txBody>
      </p:sp>
      <p:pic>
        <p:nvPicPr>
          <p:cNvPr id="7" name="Content Placeholder 11">
            <a:extLst>
              <a:ext uri="{FF2B5EF4-FFF2-40B4-BE49-F238E27FC236}">
                <a16:creationId xmlns:a16="http://schemas.microsoft.com/office/drawing/2014/main" id="{42A0CAA3-C8B1-D41F-EF2A-6BDE2A8F048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469" y="1108710"/>
            <a:ext cx="5339443" cy="2914650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812A4711-B7B7-DDEE-5C64-085B80806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914" y="1009650"/>
            <a:ext cx="5554946" cy="5400675"/>
          </a:xfrm>
        </p:spPr>
        <p:txBody>
          <a:bodyPr/>
          <a:lstStyle/>
          <a:p>
            <a:r>
              <a:rPr lang="en-GB" dirty="0"/>
              <a:t>Protons can provide a more targeted and localised dose distribution.</a:t>
            </a:r>
          </a:p>
          <a:p>
            <a:r>
              <a:rPr lang="en-GB" dirty="0"/>
              <a:t>However more susceptible to to range uncertainties etc. </a:t>
            </a:r>
          </a:p>
          <a:p>
            <a:r>
              <a:rPr lang="en-GB" dirty="0"/>
              <a:t>Accurate and efficient QA is vital to maximise clinical benefit of PBT.</a:t>
            </a:r>
          </a:p>
        </p:txBody>
      </p:sp>
      <p:pic>
        <p:nvPicPr>
          <p:cNvPr id="9" name="Picture 8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70D270FA-1B98-0845-8D1C-D14C213F8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50" y="4206597"/>
            <a:ext cx="3267342" cy="256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77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AAA4A-8218-415F-3747-DB14080AB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112 MeV High Gain</a:t>
            </a:r>
          </a:p>
        </p:txBody>
      </p:sp>
      <p:pic>
        <p:nvPicPr>
          <p:cNvPr id="5" name="Content Placeholder 4" descr="A graph of a beam profile&#10;&#10;AI-generated content may be incorrect.">
            <a:extLst>
              <a:ext uri="{FF2B5EF4-FFF2-40B4-BE49-F238E27FC236}">
                <a16:creationId xmlns:a16="http://schemas.microsoft.com/office/drawing/2014/main" id="{962B1442-C82E-B6A5-3D8C-E6B7B33B41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5380" y="1473138"/>
            <a:ext cx="4243762" cy="2546257"/>
          </a:xfrm>
        </p:spPr>
      </p:pic>
      <p:pic>
        <p:nvPicPr>
          <p:cNvPr id="7" name="Picture 6" descr="A graph of a beam profile&#10;&#10;AI-generated content may be incorrect.">
            <a:extLst>
              <a:ext uri="{FF2B5EF4-FFF2-40B4-BE49-F238E27FC236}">
                <a16:creationId xmlns:a16="http://schemas.microsoft.com/office/drawing/2014/main" id="{2E6EC671-9540-0AAF-27F3-1C750BBDC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215" y="1473239"/>
            <a:ext cx="4606178" cy="2763706"/>
          </a:xfrm>
          <a:prstGeom prst="rect">
            <a:avLst/>
          </a:prstGeom>
        </p:spPr>
      </p:pic>
      <p:pic>
        <p:nvPicPr>
          <p:cNvPr id="9" name="Picture 8" descr="A graph of a line graph&#10;&#10;AI-generated content may be incorrect.">
            <a:extLst>
              <a:ext uri="{FF2B5EF4-FFF2-40B4-BE49-F238E27FC236}">
                <a16:creationId xmlns:a16="http://schemas.microsoft.com/office/drawing/2014/main" id="{455E5891-0E7C-A101-91D7-2AEE7D991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696" y="4019395"/>
            <a:ext cx="4451130" cy="2670678"/>
          </a:xfrm>
          <a:prstGeom prst="rect">
            <a:avLst/>
          </a:prstGeom>
        </p:spPr>
      </p:pic>
      <p:pic>
        <p:nvPicPr>
          <p:cNvPr id="11" name="Picture 10" descr="A graph of a function&#10;&#10;AI-generated content may be incorrect.">
            <a:extLst>
              <a:ext uri="{FF2B5EF4-FFF2-40B4-BE49-F238E27FC236}">
                <a16:creationId xmlns:a16="http://schemas.microsoft.com/office/drawing/2014/main" id="{38FD3D15-5875-FB94-2B5A-F6E23AF638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0899" y="4187321"/>
            <a:ext cx="4451131" cy="26706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903338-1526-E79F-196D-CE4A063A1921}"/>
              </a:ext>
            </a:extLst>
          </p:cNvPr>
          <p:cNvSpPr txBox="1"/>
          <p:nvPr/>
        </p:nvSpPr>
        <p:spPr>
          <a:xfrm>
            <a:off x="838200" y="2249214"/>
            <a:ext cx="1064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100 </a:t>
            </a:r>
            <a:r>
              <a:rPr lang="en-GB" dirty="0" err="1"/>
              <a:t>nA</a:t>
            </a:r>
            <a:r>
              <a:rPr lang="en-GB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AE357A-CF75-AEC5-9562-592943596328}"/>
              </a:ext>
            </a:extLst>
          </p:cNvPr>
          <p:cNvSpPr txBox="1"/>
          <p:nvPr/>
        </p:nvSpPr>
        <p:spPr>
          <a:xfrm>
            <a:off x="1095703" y="4985402"/>
            <a:ext cx="1064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300 </a:t>
            </a:r>
            <a:r>
              <a:rPr lang="en-GB" dirty="0" err="1"/>
              <a:t>nA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2038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9301B-3EFC-9A6E-45F8-287E824BE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148 MeV 40 </a:t>
            </a:r>
            <a:r>
              <a:rPr lang="en-GB" dirty="0" err="1"/>
              <a:t>nA</a:t>
            </a:r>
            <a:r>
              <a:rPr lang="en-GB" dirty="0"/>
              <a:t>  High Gain</a:t>
            </a:r>
          </a:p>
        </p:txBody>
      </p:sp>
      <p:pic>
        <p:nvPicPr>
          <p:cNvPr id="5" name="Content Placeholder 4" descr="A graph of a beam profile&#10;&#10;AI-generated content may be incorrect.">
            <a:extLst>
              <a:ext uri="{FF2B5EF4-FFF2-40B4-BE49-F238E27FC236}">
                <a16:creationId xmlns:a16="http://schemas.microsoft.com/office/drawing/2014/main" id="{4DFE4B1B-5770-8FC1-2809-2FC15959E1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970" y="2098446"/>
            <a:ext cx="5497002" cy="3298201"/>
          </a:xfrm>
        </p:spPr>
      </p:pic>
      <p:pic>
        <p:nvPicPr>
          <p:cNvPr id="7" name="Picture 6" descr="A graph of a function&#10;&#10;AI-generated content may be incorrect.">
            <a:extLst>
              <a:ext uri="{FF2B5EF4-FFF2-40B4-BE49-F238E27FC236}">
                <a16:creationId xmlns:a16="http://schemas.microsoft.com/office/drawing/2014/main" id="{2A8F068F-3CB0-DC3C-B0B1-A8A997BF8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896" y="2014916"/>
            <a:ext cx="5870027" cy="352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90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3F3E6-9071-8CCF-70C8-15F891B39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179 MeV High Gain</a:t>
            </a:r>
          </a:p>
        </p:txBody>
      </p:sp>
      <p:pic>
        <p:nvPicPr>
          <p:cNvPr id="5" name="Content Placeholder 4" descr="A graph of a beam profile&#10;&#10;AI-generated content may be incorrect.">
            <a:extLst>
              <a:ext uri="{FF2B5EF4-FFF2-40B4-BE49-F238E27FC236}">
                <a16:creationId xmlns:a16="http://schemas.microsoft.com/office/drawing/2014/main" id="{C2BD01EC-DDD2-0518-3933-DA93D4E945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2700" y="1419881"/>
            <a:ext cx="4299153" cy="2579492"/>
          </a:xfrm>
        </p:spPr>
      </p:pic>
      <p:pic>
        <p:nvPicPr>
          <p:cNvPr id="7" name="Picture 6" descr="A graph of a graph&#10;&#10;AI-generated content may be incorrect.">
            <a:extLst>
              <a:ext uri="{FF2B5EF4-FFF2-40B4-BE49-F238E27FC236}">
                <a16:creationId xmlns:a16="http://schemas.microsoft.com/office/drawing/2014/main" id="{3CE3A3A1-0E13-1D46-366C-D2623E4DD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4327" y="1419881"/>
            <a:ext cx="4564637" cy="2738782"/>
          </a:xfrm>
          <a:prstGeom prst="rect">
            <a:avLst/>
          </a:prstGeom>
        </p:spPr>
      </p:pic>
      <p:pic>
        <p:nvPicPr>
          <p:cNvPr id="9" name="Picture 8" descr="A graph of a beam profile&#10;&#10;AI-generated content may be incorrect.">
            <a:extLst>
              <a:ext uri="{FF2B5EF4-FFF2-40B4-BE49-F238E27FC236}">
                <a16:creationId xmlns:a16="http://schemas.microsoft.com/office/drawing/2014/main" id="{6EEF91FD-59CB-B443-25D6-3414BCEBA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2701" y="4148373"/>
            <a:ext cx="4299153" cy="2579492"/>
          </a:xfrm>
          <a:prstGeom prst="rect">
            <a:avLst/>
          </a:prstGeom>
        </p:spPr>
      </p:pic>
      <p:pic>
        <p:nvPicPr>
          <p:cNvPr id="11" name="Picture 10" descr="A graph of a beam profile&#10;&#10;AI-generated content may be incorrect.">
            <a:extLst>
              <a:ext uri="{FF2B5EF4-FFF2-40B4-BE49-F238E27FC236}">
                <a16:creationId xmlns:a16="http://schemas.microsoft.com/office/drawing/2014/main" id="{34DAA91B-0AB6-C71F-99BA-E9BFE43163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9857" y="4185855"/>
            <a:ext cx="4453576" cy="26721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F634EA-8CF6-8FCD-BBA9-836756945EA4}"/>
              </a:ext>
            </a:extLst>
          </p:cNvPr>
          <p:cNvSpPr txBox="1"/>
          <p:nvPr/>
        </p:nvSpPr>
        <p:spPr>
          <a:xfrm>
            <a:off x="838200" y="2249214"/>
            <a:ext cx="1064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 </a:t>
            </a:r>
            <a:r>
              <a:rPr lang="en-GB" dirty="0" err="1"/>
              <a:t>nA</a:t>
            </a:r>
            <a:r>
              <a:rPr lang="en-GB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1BC5D3-D758-1D96-F3BA-FC12B22E6EF7}"/>
              </a:ext>
            </a:extLst>
          </p:cNvPr>
          <p:cNvSpPr txBox="1"/>
          <p:nvPr/>
        </p:nvSpPr>
        <p:spPr>
          <a:xfrm>
            <a:off x="838200" y="5371528"/>
            <a:ext cx="1064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 </a:t>
            </a:r>
            <a:r>
              <a:rPr lang="en-GB" dirty="0" err="1"/>
              <a:t>nA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7317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31247-01C6-9236-7A54-B3224E088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228 MeV 5 </a:t>
            </a:r>
            <a:r>
              <a:rPr lang="en-GB" dirty="0" err="1"/>
              <a:t>nA</a:t>
            </a:r>
            <a:r>
              <a:rPr lang="en-GB" dirty="0"/>
              <a:t> High Gain</a:t>
            </a:r>
          </a:p>
        </p:txBody>
      </p:sp>
      <p:pic>
        <p:nvPicPr>
          <p:cNvPr id="5" name="Content Placeholder 4" descr="A graph of a beam profile&#10;&#10;AI-generated content may be incorrect.">
            <a:extLst>
              <a:ext uri="{FF2B5EF4-FFF2-40B4-BE49-F238E27FC236}">
                <a16:creationId xmlns:a16="http://schemas.microsoft.com/office/drawing/2014/main" id="{D717EC18-F7EC-3A25-8C2B-140220E6A5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941924"/>
            <a:ext cx="5907741" cy="3544645"/>
          </a:xfrm>
        </p:spPr>
      </p:pic>
      <p:pic>
        <p:nvPicPr>
          <p:cNvPr id="7" name="Picture 6" descr="A graph of a beam profile&#10;&#10;AI-generated content may be incorrect.">
            <a:extLst>
              <a:ext uri="{FF2B5EF4-FFF2-40B4-BE49-F238E27FC236}">
                <a16:creationId xmlns:a16="http://schemas.microsoft.com/office/drawing/2014/main" id="{D6159A6E-7461-D491-AE53-F24955326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746" y="1850572"/>
            <a:ext cx="6059996" cy="363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815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B6549-ECE6-09B2-9552-734D20D9D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228 MeV 150 </a:t>
            </a:r>
            <a:r>
              <a:rPr lang="en-GB" dirty="0" err="1"/>
              <a:t>nA</a:t>
            </a:r>
            <a:r>
              <a:rPr lang="en-GB" dirty="0"/>
              <a:t> High Gain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9ED93F-4958-0853-421C-7334E727F99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CEADDD-A682-E437-8172-19E0D6889D8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E211E96-92E8-8146-AC80-4277347E81CA}" type="datetime1">
              <a:rPr lang="en-GB" smtClean="0"/>
              <a:t>10/10/2025</a:t>
            </a:fld>
            <a:endParaRPr lang="en-US"/>
          </a:p>
        </p:txBody>
      </p:sp>
      <p:pic>
        <p:nvPicPr>
          <p:cNvPr id="7" name="Content Placeholder 6" descr="A graph of a line graph&#10;&#10;AI-generated content may be incorrect.">
            <a:extLst>
              <a:ext uri="{FF2B5EF4-FFF2-40B4-BE49-F238E27FC236}">
                <a16:creationId xmlns:a16="http://schemas.microsoft.com/office/drawing/2014/main" id="{0612DC9F-71DC-8451-882D-30B096BE68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87500"/>
            <a:ext cx="5795010" cy="3477006"/>
          </a:xfrm>
        </p:spPr>
      </p:pic>
      <p:pic>
        <p:nvPicPr>
          <p:cNvPr id="9" name="Picture 8" descr="A graph of a beam profile&#10;&#10;AI-generated content may be incorrect.">
            <a:extLst>
              <a:ext uri="{FF2B5EF4-FFF2-40B4-BE49-F238E27FC236}">
                <a16:creationId xmlns:a16="http://schemas.microsoft.com/office/drawing/2014/main" id="{C13080F3-492E-E580-6889-635FB238C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11" y="1945292"/>
            <a:ext cx="6032023" cy="361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425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43194-6C2C-0E28-4265-C65892258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8B5FF-1C13-4109-B7FE-2D0DCC852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228 MeV 150 </a:t>
            </a:r>
            <a:r>
              <a:rPr lang="en-GB" dirty="0" err="1"/>
              <a:t>nA</a:t>
            </a:r>
            <a:r>
              <a:rPr lang="en-GB" dirty="0"/>
              <a:t> High Gain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01E177-AB71-C8F8-5C92-58B3D799F64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28337-1DDC-B634-FDD7-3CCAA52136E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E211E96-92E8-8146-AC80-4277347E81CA}" type="datetime1">
              <a:rPr lang="en-GB" smtClean="0"/>
              <a:t>10/10/2025</a:t>
            </a:fld>
            <a:endParaRPr lang="en-US"/>
          </a:p>
        </p:txBody>
      </p:sp>
      <p:pic>
        <p:nvPicPr>
          <p:cNvPr id="10" name="Picture 9" descr="A graph of a graph&#10;&#10;AI-generated content may be incorrect.">
            <a:extLst>
              <a:ext uri="{FF2B5EF4-FFF2-40B4-BE49-F238E27FC236}">
                <a16:creationId xmlns:a16="http://schemas.microsoft.com/office/drawing/2014/main" id="{D33BDAD6-5FB4-7891-66F7-2CA964349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4" y="2091690"/>
            <a:ext cx="5657852" cy="3394711"/>
          </a:xfrm>
          <a:prstGeom prst="rect">
            <a:avLst/>
          </a:prstGeom>
        </p:spPr>
      </p:pic>
      <p:pic>
        <p:nvPicPr>
          <p:cNvPr id="12" name="Picture 11" descr="A graph of a graph&#10;&#10;AI-generated content may be incorrect.">
            <a:extLst>
              <a:ext uri="{FF2B5EF4-FFF2-40B4-BE49-F238E27FC236}">
                <a16:creationId xmlns:a16="http://schemas.microsoft.com/office/drawing/2014/main" id="{54C4DFE6-F8B5-695D-FF60-2A6C56BB6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2091690"/>
            <a:ext cx="5657852" cy="339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181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2040D-3896-C3DF-F740-DE832FA5E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Position measurements using stage translation at 148 MeV 300 </a:t>
            </a:r>
            <a:r>
              <a:rPr lang="en-GB" sz="2800" dirty="0" err="1"/>
              <a:t>nA</a:t>
            </a:r>
            <a:r>
              <a:rPr lang="en-GB" sz="2800" dirty="0"/>
              <a:t> </a:t>
            </a:r>
          </a:p>
        </p:txBody>
      </p:sp>
      <p:pic>
        <p:nvPicPr>
          <p:cNvPr id="5" name="Content Placeholder 4" descr="A graph of a line graph&#10;&#10;AI-generated content may be incorrect.">
            <a:extLst>
              <a:ext uri="{FF2B5EF4-FFF2-40B4-BE49-F238E27FC236}">
                <a16:creationId xmlns:a16="http://schemas.microsoft.com/office/drawing/2014/main" id="{64AA5AB1-7F1E-6E04-D1AD-309A49B619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6683" y="1906306"/>
            <a:ext cx="7629329" cy="4543309"/>
          </a:xfrm>
        </p:spPr>
      </p:pic>
    </p:spTree>
    <p:extLst>
      <p:ext uri="{BB962C8B-B14F-4D97-AF65-F5344CB8AC3E}">
        <p14:creationId xmlns:p14="http://schemas.microsoft.com/office/powerpoint/2010/main" val="29180913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5BF58-0509-B6CF-7AD0-C50BC4E41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/>
              <a:t>Response Linearity at 148 MeV (using Amplitude of Gaussian Fit on Horizontal Array)</a:t>
            </a:r>
          </a:p>
        </p:txBody>
      </p:sp>
      <p:pic>
        <p:nvPicPr>
          <p:cNvPr id="11" name="Content Placeholder 10" descr="A graph of a graph&#10;&#10;AI-generated content may be incorrect.">
            <a:extLst>
              <a:ext uri="{FF2B5EF4-FFF2-40B4-BE49-F238E27FC236}">
                <a16:creationId xmlns:a16="http://schemas.microsoft.com/office/drawing/2014/main" id="{DED315CE-BCD7-6135-50CE-A68AFF2A3D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35" y="2020924"/>
            <a:ext cx="6051765" cy="360386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41056D-C40D-D042-1D0C-61538EC0B3B3}"/>
              </a:ext>
            </a:extLst>
          </p:cNvPr>
          <p:cNvSpPr txBox="1"/>
          <p:nvPr/>
        </p:nvSpPr>
        <p:spPr>
          <a:xfrm>
            <a:off x="2195757" y="1286563"/>
            <a:ext cx="155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Low gain</a:t>
            </a:r>
          </a:p>
        </p:txBody>
      </p:sp>
      <p:pic>
        <p:nvPicPr>
          <p:cNvPr id="14" name="Picture 13" descr="A graph of a graph&#10;&#10;AI-generated content may be incorrect.">
            <a:extLst>
              <a:ext uri="{FF2B5EF4-FFF2-40B4-BE49-F238E27FC236}">
                <a16:creationId xmlns:a16="http://schemas.microsoft.com/office/drawing/2014/main" id="{6953555C-F4C1-173C-2CDF-EE21B5BD3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20923"/>
            <a:ext cx="5931338" cy="35321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B0ECC7-7A92-E7BC-681F-862F9D22C1E3}"/>
              </a:ext>
            </a:extLst>
          </p:cNvPr>
          <p:cNvSpPr txBox="1"/>
          <p:nvPr/>
        </p:nvSpPr>
        <p:spPr>
          <a:xfrm>
            <a:off x="8806401" y="1286562"/>
            <a:ext cx="1659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High gain</a:t>
            </a:r>
          </a:p>
        </p:txBody>
      </p:sp>
    </p:spTree>
    <p:extLst>
      <p:ext uri="{BB962C8B-B14F-4D97-AF65-F5344CB8AC3E}">
        <p14:creationId xmlns:p14="http://schemas.microsoft.com/office/powerpoint/2010/main" val="36701856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91756-DD54-AA27-DD39-CA083B027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NI Output Traces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AF1899-743D-3A48-2153-9DB881D1AEF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ABF75-22C5-B3A5-0D41-D098D88963C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E211E96-92E8-8146-AC80-4277347E81CA}" type="datetime1">
              <a:rPr lang="en-GB" smtClean="0"/>
              <a:t>10/10/2025</a:t>
            </a:fld>
            <a:endParaRPr lang="en-US"/>
          </a:p>
        </p:txBody>
      </p:sp>
      <p:pic>
        <p:nvPicPr>
          <p:cNvPr id="7" name="Content Placeholder 6" descr="A graph of different sizes and shapes&#10;&#10;AI-generated content may be incorrect.">
            <a:extLst>
              <a:ext uri="{FF2B5EF4-FFF2-40B4-BE49-F238E27FC236}">
                <a16:creationId xmlns:a16="http://schemas.microsoft.com/office/drawing/2014/main" id="{678BFAAA-EDCF-1DFB-6FA5-285815AD7E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973607"/>
            <a:ext cx="5943600" cy="5087722"/>
          </a:xfrm>
        </p:spPr>
      </p:pic>
      <p:pic>
        <p:nvPicPr>
          <p:cNvPr id="9" name="Picture 8" descr="A screenshot of a graph&#10;&#10;AI-generated content may be incorrect.">
            <a:extLst>
              <a:ext uri="{FF2B5EF4-FFF2-40B4-BE49-F238E27FC236}">
                <a16:creationId xmlns:a16="http://schemas.microsoft.com/office/drawing/2014/main" id="{53ECD33A-B03B-B383-5D22-0B76BDAF1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607"/>
            <a:ext cx="5943600" cy="50877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7AA986-D373-2249-21E6-218454A5F4CB}"/>
              </a:ext>
            </a:extLst>
          </p:cNvPr>
          <p:cNvSpPr txBox="1"/>
          <p:nvPr/>
        </p:nvSpPr>
        <p:spPr>
          <a:xfrm>
            <a:off x="5511163" y="814389"/>
            <a:ext cx="1703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Video 1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44EE7E-CC03-7244-B86B-836B736E006F}"/>
              </a:ext>
            </a:extLst>
          </p:cNvPr>
          <p:cNvSpPr txBox="1"/>
          <p:nvPr/>
        </p:nvSpPr>
        <p:spPr>
          <a:xfrm>
            <a:off x="5511163" y="3207026"/>
            <a:ext cx="1703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Video 2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C3545A-5E9E-D725-DA0E-7F3DC994385F}"/>
              </a:ext>
            </a:extLst>
          </p:cNvPr>
          <p:cNvSpPr txBox="1"/>
          <p:nvPr/>
        </p:nvSpPr>
        <p:spPr>
          <a:xfrm>
            <a:off x="5524502" y="2090442"/>
            <a:ext cx="1703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Trigger 1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E6B4F3-F0A7-93F5-C7E2-05FD769DC711}"/>
              </a:ext>
            </a:extLst>
          </p:cNvPr>
          <p:cNvSpPr txBox="1"/>
          <p:nvPr/>
        </p:nvSpPr>
        <p:spPr>
          <a:xfrm>
            <a:off x="5396867" y="4483079"/>
            <a:ext cx="1703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Trigger 2 </a:t>
            </a:r>
          </a:p>
        </p:txBody>
      </p:sp>
    </p:spTree>
    <p:extLst>
      <p:ext uri="{BB962C8B-B14F-4D97-AF65-F5344CB8AC3E}">
        <p14:creationId xmlns:p14="http://schemas.microsoft.com/office/powerpoint/2010/main" val="70875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07F04-690E-FF8D-7E12-564B7FAD8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PBT QA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FE294D-79BA-E097-C54F-15FE2D48F21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73CD9-59D1-9D18-2D40-3DFFE6DC3BE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E211E96-92E8-8146-AC80-4277347E81CA}" type="datetime1">
              <a:rPr lang="en-GB" smtClean="0"/>
              <a:t>10/10/2025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5F83257-1B2A-558F-6334-B91FBAF56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4 key quantities to verify in particle therapy beam QA:</a:t>
            </a:r>
          </a:p>
          <a:p>
            <a:pPr lvl="1"/>
            <a:r>
              <a:rPr lang="en-GB" sz="2400" dirty="0"/>
              <a:t>Absolute dose </a:t>
            </a:r>
          </a:p>
          <a:p>
            <a:pPr lvl="1"/>
            <a:r>
              <a:rPr lang="en-GB" sz="2400" dirty="0"/>
              <a:t>Beam range </a:t>
            </a:r>
          </a:p>
          <a:p>
            <a:pPr lvl="1"/>
            <a:r>
              <a:rPr lang="en-GB" sz="2400" dirty="0"/>
              <a:t>Spot size</a:t>
            </a:r>
          </a:p>
          <a:p>
            <a:pPr lvl="1"/>
            <a:r>
              <a:rPr lang="en-GB" sz="2400" dirty="0"/>
              <a:t>Spot position </a:t>
            </a:r>
          </a:p>
          <a:p>
            <a:pPr lvl="1"/>
            <a:endParaRPr lang="en-GB" sz="2400" dirty="0"/>
          </a:p>
          <a:p>
            <a:r>
              <a:rPr lang="en-GB" sz="2400" dirty="0"/>
              <a:t>In PBT every treatment plan requires some form of patient-specific QA</a:t>
            </a:r>
          </a:p>
          <a:p>
            <a:pPr lvl="1"/>
            <a:r>
              <a:rPr lang="en-GB" sz="2400" dirty="0"/>
              <a:t>Either measurement based (time and resource consuming and ability to spot errors is limited)</a:t>
            </a:r>
          </a:p>
          <a:p>
            <a:pPr lvl="1"/>
            <a:r>
              <a:rPr lang="en-GB" sz="2400" dirty="0"/>
              <a:t>Or log-file based (fast and efficient but not allowed by every vendor and requires more stringent verification of parameters)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356E87-0022-9D85-604D-4273B6B30B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912" t="560" r="12094" b="4943"/>
          <a:stretch/>
        </p:blipFill>
        <p:spPr>
          <a:xfrm>
            <a:off x="9477256" y="1009650"/>
            <a:ext cx="2244098" cy="18782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7C5F6F-4EA4-6AE8-9C0B-31996F87F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6085" y="1716667"/>
            <a:ext cx="1873485" cy="1610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900E2F-A187-DE38-6322-20B912D5E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966" y="1899147"/>
            <a:ext cx="1739900" cy="1168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8CA0B7-00A6-BF49-51F8-9CE9016A35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5486" y="5343525"/>
            <a:ext cx="16192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589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46774-DF1A-2569-6381-9A8A68570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QuADProBe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45898-2937-61B5-13F2-DD8FAF2C220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E1932A9-2A1D-17D8-52B6-D24AE55F744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9592BA0-F4D0-2D45-A7AD-0224DC40DDFC}" type="datetime1">
              <a:rPr lang="en-GB" smtClean="0"/>
              <a:t>10/10/2025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FC68F-04D8-5DAC-3CCA-E4F3347A4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976" y="1010233"/>
            <a:ext cx="11814048" cy="5397501"/>
          </a:xfrm>
        </p:spPr>
        <p:txBody>
          <a:bodyPr/>
          <a:lstStyle/>
          <a:p>
            <a:pPr marL="0" indent="0" algn="ctr">
              <a:buNone/>
            </a:pPr>
            <a:r>
              <a:rPr lang="en-US" b="1" u="sng" dirty="0" err="1"/>
              <a:t>QuADProBe</a:t>
            </a:r>
            <a:r>
              <a:rPr lang="en-US" dirty="0"/>
              <a:t>: </a:t>
            </a:r>
            <a:r>
              <a:rPr lang="en-US" b="1" u="sng" dirty="0"/>
              <a:t>Qu</a:t>
            </a:r>
            <a:r>
              <a:rPr lang="en-US" dirty="0"/>
              <a:t>ality </a:t>
            </a:r>
            <a:r>
              <a:rPr lang="en-US" b="1" u="sng" dirty="0"/>
              <a:t>A</a:t>
            </a:r>
            <a:r>
              <a:rPr lang="en-US" dirty="0"/>
              <a:t>ssurance </a:t>
            </a:r>
            <a:r>
              <a:rPr lang="en-US" b="1" u="sng" dirty="0"/>
              <a:t>D</a:t>
            </a:r>
            <a:r>
              <a:rPr lang="en-US" dirty="0"/>
              <a:t>etector for </a:t>
            </a:r>
            <a:r>
              <a:rPr lang="en-US" b="1" u="sng" dirty="0"/>
              <a:t>Pro</a:t>
            </a:r>
            <a:r>
              <a:rPr lang="en-US" dirty="0"/>
              <a:t>ton </a:t>
            </a:r>
            <a:r>
              <a:rPr lang="en-US" b="1" u="sng" dirty="0"/>
              <a:t>Be</a:t>
            </a:r>
            <a:r>
              <a:rPr lang="en-US" dirty="0"/>
              <a:t>am Therapy </a:t>
            </a:r>
          </a:p>
          <a:p>
            <a:r>
              <a:rPr lang="en-US" dirty="0"/>
              <a:t>Aims:</a:t>
            </a:r>
          </a:p>
          <a:p>
            <a:pPr marL="457188" lvl="1" indent="0" algn="ctr">
              <a:buNone/>
            </a:pPr>
            <a:r>
              <a:rPr lang="en-US" dirty="0"/>
              <a:t>Develop a robust and affordable detector capable of providing:</a:t>
            </a:r>
          </a:p>
          <a:p>
            <a:pPr marL="457188" lvl="1" indent="0" algn="ctr">
              <a:buNone/>
            </a:pPr>
            <a:endParaRPr lang="en-US" dirty="0"/>
          </a:p>
          <a:p>
            <a:pPr marL="971538" lvl="1" indent="-514350" algn="ctr">
              <a:buAutoNum type="arabicParenR"/>
            </a:pPr>
            <a:r>
              <a:rPr lang="en-US" dirty="0"/>
              <a:t>All necessary beam measurements for PBS Machine QA: dose output, spot size, spot position and energy.</a:t>
            </a:r>
          </a:p>
          <a:p>
            <a:pPr marL="971538" lvl="1" indent="-514350" algn="ctr">
              <a:buAutoNum type="arabicParenR"/>
            </a:pPr>
            <a:endParaRPr lang="en-US" dirty="0"/>
          </a:p>
          <a:p>
            <a:pPr marL="971538" lvl="1" indent="-514350" algn="ctr">
              <a:buAutoNum type="arabicParenR"/>
            </a:pPr>
            <a:r>
              <a:rPr lang="en-US" dirty="0"/>
              <a:t>Real-time measurements of these parameters during a PSQA “dry-run”.</a:t>
            </a:r>
          </a:p>
        </p:txBody>
      </p:sp>
    </p:spTree>
    <p:extLst>
      <p:ext uri="{BB962C8B-B14F-4D97-AF65-F5344CB8AC3E}">
        <p14:creationId xmlns:p14="http://schemas.microsoft.com/office/powerpoint/2010/main" val="1363280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E8CFC-72D6-CFB9-E49B-9A3219B54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729C9-EE81-648D-E3B8-6E24248D5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QuADProBe</a:t>
            </a:r>
            <a:r>
              <a:rPr lang="en-US" dirty="0"/>
              <a:t> Current Status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2BD634-8DD8-FB92-4E3F-56F8E6A2327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D6B1E0-01DF-71F9-83BA-A92ED117434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E211E96-92E8-8146-AC80-4277347E81CA}" type="datetime1">
              <a:rPr lang="en-GB" smtClean="0"/>
              <a:t>10/10/2025</a:t>
            </a:fld>
            <a:endParaRPr lang="en-US"/>
          </a:p>
        </p:txBody>
      </p:sp>
      <p:pic>
        <p:nvPicPr>
          <p:cNvPr id="7" name="Content Placeholder 6" descr="A black box with black rectangular objects&#10;&#10;AI-generated content may be incorrect.">
            <a:extLst>
              <a:ext uri="{FF2B5EF4-FFF2-40B4-BE49-F238E27FC236}">
                <a16:creationId xmlns:a16="http://schemas.microsoft.com/office/drawing/2014/main" id="{4AC4A040-7D2D-BB84-088B-FB0D94FDE9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8"/>
          <a:stretch>
            <a:fillRect/>
          </a:stretch>
        </p:blipFill>
        <p:spPr>
          <a:xfrm rot="16200000">
            <a:off x="1504939" y="701051"/>
            <a:ext cx="4195631" cy="6473987"/>
          </a:xfrm>
        </p:spPr>
      </p:pic>
      <p:pic>
        <p:nvPicPr>
          <p:cNvPr id="6" name="Picture 5" descr="A close-up of a device&#10;&#10;AI-generated content may be incorrect.">
            <a:extLst>
              <a:ext uri="{FF2B5EF4-FFF2-40B4-BE49-F238E27FC236}">
                <a16:creationId xmlns:a16="http://schemas.microsoft.com/office/drawing/2014/main" id="{AE68BA78-9ED6-912B-2A1C-0465D9C7F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8" t="19833" r="8238" b="10166"/>
          <a:stretch>
            <a:fillRect/>
          </a:stretch>
        </p:blipFill>
        <p:spPr>
          <a:xfrm>
            <a:off x="9266188" y="3499218"/>
            <a:ext cx="2504895" cy="2718490"/>
          </a:xfrm>
          <a:prstGeom prst="rect">
            <a:avLst/>
          </a:prstGeom>
        </p:spPr>
      </p:pic>
      <p:pic>
        <p:nvPicPr>
          <p:cNvPr id="8" name="Content Placeholder 1">
            <a:extLst>
              <a:ext uri="{FF2B5EF4-FFF2-40B4-BE49-F238E27FC236}">
                <a16:creationId xmlns:a16="http://schemas.microsoft.com/office/drawing/2014/main" id="{FCE124AB-C56B-583C-1873-74C386E0CB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745" t="8772" r="22745" b="8772"/>
          <a:stretch>
            <a:fillRect/>
          </a:stretch>
        </p:blipFill>
        <p:spPr>
          <a:xfrm>
            <a:off x="7385067" y="911693"/>
            <a:ext cx="2214846" cy="2233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4A4C5A-615A-8342-D542-25B541123C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5979" y="1235223"/>
            <a:ext cx="2151129" cy="121001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4DE7AD7-1691-EC13-11C4-2AF2CEC567D4}"/>
              </a:ext>
            </a:extLst>
          </p:cNvPr>
          <p:cNvCxnSpPr>
            <a:cxnSpLocks/>
          </p:cNvCxnSpPr>
          <p:nvPr/>
        </p:nvCxnSpPr>
        <p:spPr>
          <a:xfrm flipV="1">
            <a:off x="3897630" y="2445234"/>
            <a:ext cx="3348990" cy="9837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1CF7BC8-A63A-6BB9-95AB-986019FFB0C6}"/>
              </a:ext>
            </a:extLst>
          </p:cNvPr>
          <p:cNvSpPr txBox="1"/>
          <p:nvPr/>
        </p:nvSpPr>
        <p:spPr>
          <a:xfrm>
            <a:off x="5560231" y="1168146"/>
            <a:ext cx="1279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QuARC</a:t>
            </a:r>
            <a:endParaRPr lang="en-GB" b="1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69F786A-185C-92BD-674F-236038330EDD}"/>
              </a:ext>
            </a:extLst>
          </p:cNvPr>
          <p:cNvCxnSpPr>
            <a:cxnSpLocks/>
          </p:cNvCxnSpPr>
          <p:nvPr/>
        </p:nvCxnSpPr>
        <p:spPr>
          <a:xfrm>
            <a:off x="1373305" y="4075188"/>
            <a:ext cx="6982025" cy="10111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6C8DD93-B5A8-1782-8D54-90CBB50DE799}"/>
              </a:ext>
            </a:extLst>
          </p:cNvPr>
          <p:cNvSpPr txBox="1"/>
          <p:nvPr/>
        </p:nvSpPr>
        <p:spPr>
          <a:xfrm>
            <a:off x="7815751" y="3938016"/>
            <a:ext cx="1281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SciFi</a:t>
            </a:r>
            <a:endParaRPr lang="en-GB" b="1" dirty="0"/>
          </a:p>
          <a:p>
            <a:r>
              <a:rPr lang="en-GB" b="1" dirty="0"/>
              <a:t>Tracker</a:t>
            </a:r>
          </a:p>
        </p:txBody>
      </p:sp>
    </p:spTree>
    <p:extLst>
      <p:ext uri="{BB962C8B-B14F-4D97-AF65-F5344CB8AC3E}">
        <p14:creationId xmlns:p14="http://schemas.microsoft.com/office/powerpoint/2010/main" val="1378421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ADCC6AE-E1AC-A0DE-5BB2-AD02AFCAF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QuARC</a:t>
            </a:r>
            <a:endParaRPr lang="en-US" dirty="0"/>
          </a:p>
        </p:txBody>
      </p:sp>
      <p:pic>
        <p:nvPicPr>
          <p:cNvPr id="12" name="Content Placeholder 13" descr="Chart&#10;&#10;Description automatically generated">
            <a:extLst>
              <a:ext uri="{FF2B5EF4-FFF2-40B4-BE49-F238E27FC236}">
                <a16:creationId xmlns:a16="http://schemas.microsoft.com/office/drawing/2014/main" id="{6F10D928-F476-07B5-923F-B02367693F26}"/>
              </a:ext>
            </a:extLst>
          </p:cNvPr>
          <p:cNvPicPr>
            <a:picLocks noGrp="1" noChangeAspect="1"/>
          </p:cNvPicPr>
          <p:nvPr>
            <p:ph sz="half" idx="26"/>
          </p:nvPr>
        </p:nvPicPr>
        <p:blipFill>
          <a:blip r:embed="rId2"/>
          <a:stretch>
            <a:fillRect/>
          </a:stretch>
        </p:blipFill>
        <p:spPr>
          <a:xfrm>
            <a:off x="8645500" y="1009650"/>
            <a:ext cx="3433121" cy="2644775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96D4911-5C87-D627-4B9C-9D247148E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063" y="1010233"/>
            <a:ext cx="5581896" cy="539750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Quality Assurance Range Calorimeter (QuARC) constructed from plastic scintillator:</a:t>
            </a:r>
          </a:p>
          <a:p>
            <a:pPr lvl="1"/>
            <a:r>
              <a:rPr lang="en-US" dirty="0"/>
              <a:t>Protons intercepted by a series of optically-isolated polystyrene scintillator sheets.</a:t>
            </a:r>
          </a:p>
          <a:p>
            <a:pPr lvl="1"/>
            <a:r>
              <a:rPr lang="en-US" dirty="0"/>
              <a:t>Measure light output with photodiodes.</a:t>
            </a:r>
          </a:p>
          <a:p>
            <a:pPr lvl="1"/>
            <a:r>
              <a:rPr lang="en-US" dirty="0"/>
              <a:t>Light output of each sheet nonlinear to dose, but quenching described by Birks’ Law:</a:t>
            </a:r>
          </a:p>
          <a:p>
            <a:pPr lvl="2"/>
            <a:r>
              <a:rPr lang="en-US" dirty="0"/>
              <a:t>Fit data with analytical depth-light model.</a:t>
            </a:r>
          </a:p>
          <a:p>
            <a:pPr lvl="2"/>
            <a:r>
              <a:rPr lang="en-US" dirty="0"/>
              <a:t>Reconstruct Bragg depth-dose curve and measure proton range.</a:t>
            </a:r>
          </a:p>
          <a:p>
            <a:pPr lvl="1"/>
            <a:r>
              <a:rPr lang="en-US" dirty="0"/>
              <a:t>Photodiodes coupled to fast, modular electronics and an FPGA to read light levels at over 5 kHz.</a:t>
            </a:r>
          </a:p>
          <a:p>
            <a:pPr lvl="1"/>
            <a:r>
              <a:rPr lang="en-US" dirty="0"/>
              <a:t>FPGA connects to on-board PC (Raspberry Pi) via USB.</a:t>
            </a:r>
          </a:p>
          <a:p>
            <a:pPr lvl="1"/>
            <a:r>
              <a:rPr lang="en-US" dirty="0"/>
              <a:t>Connection to on-board PC via ethernet/</a:t>
            </a:r>
            <a:r>
              <a:rPr lang="en-US" dirty="0" err="1"/>
              <a:t>WiFi</a:t>
            </a:r>
            <a:r>
              <a:rPr lang="en-US" dirty="0"/>
              <a:t>.</a:t>
            </a:r>
          </a:p>
          <a:p>
            <a:r>
              <a:rPr lang="en-US" dirty="0"/>
              <a:t>Key benefits:</a:t>
            </a:r>
          </a:p>
          <a:p>
            <a:pPr lvl="1"/>
            <a:r>
              <a:rPr lang="en-US" dirty="0"/>
              <a:t>Plastic scintillator inexpensive and water-equivalent.</a:t>
            </a:r>
          </a:p>
          <a:p>
            <a:pPr lvl="1"/>
            <a:r>
              <a:rPr lang="en-US" dirty="0"/>
              <a:t>Range reconstructed with single beam delivery.</a:t>
            </a:r>
          </a:p>
          <a:p>
            <a:pPr lvl="1"/>
            <a:r>
              <a:rPr lang="en-US" dirty="0"/>
              <a:t>Easy detector setup and no optical artefacts.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83964E-D0DB-6B04-8ABE-09525221A756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0403A1A-4C3D-6092-75D9-AC6EBE9919F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26/07/2025</a:t>
            </a:r>
            <a:endParaRPr lang="en-US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E790DBDE-F592-D99A-6B77-366CC97CAD94}"/>
              </a:ext>
            </a:extLst>
          </p:cNvPr>
          <p:cNvPicPr>
            <a:picLocks noGrp="1" noChangeAspect="1"/>
          </p:cNvPicPr>
          <p:nvPr>
            <p:ph sz="half" idx="25"/>
          </p:nvPr>
        </p:nvPicPr>
        <p:blipFill>
          <a:blip r:embed="rId3"/>
          <a:srcRect l="22745" t="8772" r="22745" b="8772"/>
          <a:stretch>
            <a:fillRect/>
          </a:stretch>
        </p:blipFill>
        <p:spPr>
          <a:xfrm>
            <a:off x="9065277" y="3688343"/>
            <a:ext cx="3058093" cy="3083932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B99030-2127-8E46-B0BF-561D680A6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167505" y="1667807"/>
            <a:ext cx="4174410" cy="27829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AB4EC2-92B2-F8BD-E5EC-3781B2AB5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3920" y="5224106"/>
            <a:ext cx="2781580" cy="156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442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3F504-86D2-3B66-6B14-8CF13A47E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SciFi</a:t>
            </a:r>
            <a:r>
              <a:rPr lang="en-GB" dirty="0"/>
              <a:t> Profile Monitor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B533B8-5E0A-DC49-C1FC-42A91A32102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B22DB5-5F59-9298-1BE9-9487BF5348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E211E96-92E8-8146-AC80-4277347E81CA}" type="datetime1">
              <a:rPr lang="en-GB" smtClean="0"/>
              <a:t>10/10/2025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1B3D59-8743-5020-FF63-6ED177CC8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914" y="1009650"/>
            <a:ext cx="4903436" cy="540067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1600" dirty="0">
                <a:cs typeface="Times New Roman" panose="02020603050405020304" pitchFamily="18" charset="0"/>
              </a:rPr>
              <a:t>2 orthogonal 10 cm x 10 cm arrays made of BCF-60 plastic scintillating fibres by Saint-Gobain, 0.50 </a:t>
            </a:r>
            <a:r>
              <a:rPr lang="en-GB" sz="1600" dirty="0">
                <a:solidFill>
                  <a:srgbClr val="021F39"/>
                </a:solidFill>
              </a:rPr>
              <a:t>± 0.13 </a:t>
            </a:r>
            <a:r>
              <a:rPr lang="en-GB" sz="1600" dirty="0">
                <a:cs typeface="Times New Roman" panose="02020603050405020304" pitchFamily="18" charset="0"/>
              </a:rPr>
              <a:t>mm diameter. Emission peak at 530 nm.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>
                <a:cs typeface="Times New Roman" panose="02020603050405020304" pitchFamily="18" charset="0"/>
              </a:rPr>
              <a:t>128-photodiodes array (Hamamatsu S13865), single and cascade operation. Image size: </a:t>
            </a:r>
            <a:r>
              <a:rPr lang="en-GB" sz="1600" dirty="0">
                <a:solidFill>
                  <a:srgbClr val="333333"/>
                </a:solidFill>
                <a:cs typeface="Times New Roman" panose="02020603050405020304" pitchFamily="18" charset="0"/>
              </a:rPr>
              <a:t>51.2 x 0.6 mm, pixel pitch 0.4 mm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>
                <a:cs typeface="Times New Roman" panose="02020603050405020304" pitchFamily="18" charset="0"/>
              </a:rPr>
              <a:t>Hamamatsu C9118-02 CMOS driver circuit provides multiplexed data at up to 4 MHz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>
                <a:cs typeface="Times New Roman" panose="02020603050405020304" pitchFamily="18" charset="0"/>
              </a:rPr>
              <a:t>Analogic video output from the pixels array readout using NI USB-6366 Multifunction I/O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202122"/>
                </a:solidFill>
                <a:cs typeface="Arial" panose="020B0604020202020204" pitchFamily="34" charset="0"/>
              </a:rPr>
              <a:t>In low gain the dark output voltage is typ. 0.005 mV, max 0.1 mV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202122"/>
                </a:solidFill>
                <a:cs typeface="Arial" panose="020B0604020202020204" pitchFamily="34" charset="0"/>
              </a:rPr>
              <a:t>The saturation output voltage is min. 3 V </a:t>
            </a:r>
            <a:r>
              <a:rPr lang="en-US" altLang="en-US" sz="1600" dirty="0" err="1">
                <a:solidFill>
                  <a:srgbClr val="202122"/>
                </a:solidFill>
                <a:cs typeface="Arial" panose="020B0604020202020204" pitchFamily="34" charset="0"/>
              </a:rPr>
              <a:t>typ</a:t>
            </a:r>
            <a:r>
              <a:rPr lang="en-US" altLang="en-US" sz="1600" dirty="0">
                <a:solidFill>
                  <a:srgbClr val="202122"/>
                </a:solidFill>
                <a:cs typeface="Arial" panose="020B0604020202020204" pitchFamily="34" charset="0"/>
              </a:rPr>
              <a:t> 3.5 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202122"/>
                </a:solidFill>
                <a:cs typeface="Arial" panose="020B0604020202020204" pitchFamily="34" charset="0"/>
              </a:rPr>
              <a:t>MCLK 1 </a:t>
            </a:r>
            <a:r>
              <a:rPr lang="en-US" altLang="en-US" sz="1600" dirty="0" err="1">
                <a:solidFill>
                  <a:srgbClr val="202122"/>
                </a:solidFill>
                <a:cs typeface="Arial" panose="020B0604020202020204" pitchFamily="34" charset="0"/>
              </a:rPr>
              <a:t>MHz.</a:t>
            </a:r>
            <a:r>
              <a:rPr lang="en-US" altLang="en-US" sz="1600" dirty="0">
                <a:solidFill>
                  <a:srgbClr val="202122"/>
                </a:solidFill>
                <a:cs typeface="Arial" panose="020B0604020202020204" pitchFamily="34" charset="0"/>
              </a:rPr>
              <a:t> Suggested min. reset time 10us and suggested min. integration time 17+4x128 clocks = 529 us.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202122"/>
                </a:solidFill>
                <a:cs typeface="Arial" panose="020B0604020202020204" pitchFamily="34" charset="0"/>
              </a:rPr>
              <a:t>FPGA high period of RESET clock (reset) = 50 us, low period (integration) 950 us</a:t>
            </a:r>
          </a:p>
          <a:p>
            <a:endParaRPr lang="en-GB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78CC32E-95AB-7875-813D-423BAEB0E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01036"/>
            <a:ext cx="256464" cy="602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53920" tIns="4761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Content Placeholder 5" descr="A close-up of a device&#10;&#10;AI-generated content may be incorrect.">
            <a:extLst>
              <a:ext uri="{FF2B5EF4-FFF2-40B4-BE49-F238E27FC236}">
                <a16:creationId xmlns:a16="http://schemas.microsoft.com/office/drawing/2014/main" id="{B9C096CD-41CC-E253-6BEF-429129F64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8" t="19833" r="8238" b="10166"/>
          <a:stretch>
            <a:fillRect/>
          </a:stretch>
        </p:blipFill>
        <p:spPr bwMode="auto">
          <a:xfrm>
            <a:off x="5554980" y="1009650"/>
            <a:ext cx="3600450" cy="3907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9" name="Picture 8" descr="A diagram of a function&#10;&#10;AI-generated content may be incorrect.">
            <a:extLst>
              <a:ext uri="{FF2B5EF4-FFF2-40B4-BE49-F238E27FC236}">
                <a16:creationId xmlns:a16="http://schemas.microsoft.com/office/drawing/2014/main" id="{01D5C0AF-732C-1690-1D91-80EA8146B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229" y="4212465"/>
            <a:ext cx="2455950" cy="194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52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B943A-3C57-F154-7C76-184B469CA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QuADProBe</a:t>
            </a:r>
            <a:r>
              <a:rPr lang="en-GB" dirty="0"/>
              <a:t>: My Working Areas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4E64C6-794F-7F4D-06A8-DF3097E89F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44F91-AA9D-091E-0C28-34D34D21763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E211E96-92E8-8146-AC80-4277347E81CA}" type="datetime1">
              <a:rPr lang="en-GB" smtClean="0"/>
              <a:t>10/10/2025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A308C2D-65B4-4211-018D-37C6A82F1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800" b="1" dirty="0"/>
              <a:t>Detector Hardware</a:t>
            </a:r>
          </a:p>
          <a:p>
            <a:pPr lvl="1"/>
            <a:r>
              <a:rPr lang="en-GB" sz="1600" dirty="0"/>
              <a:t>2</a:t>
            </a:r>
            <a:r>
              <a:rPr lang="en-GB" sz="1600" baseline="30000" dirty="0"/>
              <a:t>nd</a:t>
            </a:r>
            <a:r>
              <a:rPr lang="en-GB" sz="1600" dirty="0"/>
              <a:t> </a:t>
            </a:r>
            <a:r>
              <a:rPr lang="en-GB" sz="1600" dirty="0" err="1"/>
              <a:t>SciFi</a:t>
            </a:r>
            <a:r>
              <a:rPr lang="en-GB" sz="1600" dirty="0"/>
              <a:t> prototype with digital readout photodiode arrays</a:t>
            </a:r>
          </a:p>
          <a:p>
            <a:endParaRPr lang="en-GB" sz="1600" dirty="0"/>
          </a:p>
          <a:p>
            <a:r>
              <a:rPr lang="en-GB" sz="1800" b="1" dirty="0"/>
              <a:t>DAQ, GUI, Postprocessing and Analysis</a:t>
            </a:r>
          </a:p>
          <a:p>
            <a:pPr lvl="1"/>
            <a:r>
              <a:rPr lang="en-GB" sz="1600" dirty="0"/>
              <a:t>Trento fibre data analysis </a:t>
            </a:r>
          </a:p>
          <a:p>
            <a:pPr lvl="1"/>
            <a:r>
              <a:rPr lang="en-GB" sz="1600" dirty="0"/>
              <a:t>Trento / UCLH / PPTC </a:t>
            </a:r>
            <a:r>
              <a:rPr lang="en-GB" sz="1600" dirty="0" err="1"/>
              <a:t>QuARC</a:t>
            </a:r>
            <a:r>
              <a:rPr lang="en-GB" sz="1600" dirty="0"/>
              <a:t> data analysis </a:t>
            </a:r>
          </a:p>
          <a:p>
            <a:pPr lvl="1"/>
            <a:r>
              <a:rPr lang="en-GB" sz="1600" dirty="0"/>
              <a:t>GUI upgrades</a:t>
            </a:r>
          </a:p>
          <a:p>
            <a:pPr lvl="1"/>
            <a:r>
              <a:rPr lang="en-GB" sz="1600" dirty="0"/>
              <a:t>Development of DAQ chain for next fibre readout electronics + 4 sided </a:t>
            </a:r>
            <a:r>
              <a:rPr lang="en-GB" sz="1600" dirty="0" err="1"/>
              <a:t>QuARC</a:t>
            </a:r>
            <a:r>
              <a:rPr lang="en-GB" sz="1600" dirty="0"/>
              <a:t> readout</a:t>
            </a:r>
          </a:p>
          <a:p>
            <a:endParaRPr lang="en-GB" sz="1600" dirty="0"/>
          </a:p>
          <a:p>
            <a:r>
              <a:rPr lang="en-GB" sz="1600" dirty="0"/>
              <a:t> </a:t>
            </a:r>
            <a:r>
              <a:rPr lang="en-GB" sz="1800" b="1" dirty="0"/>
              <a:t>Detector Simulation</a:t>
            </a:r>
          </a:p>
          <a:p>
            <a:pPr lvl="1"/>
            <a:r>
              <a:rPr lang="en-GB" sz="1600" dirty="0"/>
              <a:t>Geant4 </a:t>
            </a:r>
            <a:r>
              <a:rPr lang="en-GB" sz="1600" dirty="0" err="1"/>
              <a:t>QuARC</a:t>
            </a:r>
            <a:r>
              <a:rPr lang="en-GB" sz="1600" dirty="0"/>
              <a:t> simulation</a:t>
            </a:r>
          </a:p>
          <a:p>
            <a:pPr lvl="1"/>
            <a:r>
              <a:rPr lang="en-GB" sz="1600" dirty="0"/>
              <a:t>Geant4 </a:t>
            </a:r>
            <a:r>
              <a:rPr lang="en-GB" sz="1600" dirty="0" err="1"/>
              <a:t>QuADProBe</a:t>
            </a:r>
            <a:r>
              <a:rPr lang="en-GB" sz="1600" dirty="0"/>
              <a:t> Simulation</a:t>
            </a:r>
          </a:p>
          <a:p>
            <a:pPr marL="0" indent="0">
              <a:buNone/>
            </a:pPr>
            <a:endParaRPr lang="en-GB" sz="1800" b="1" dirty="0"/>
          </a:p>
          <a:p>
            <a:r>
              <a:rPr lang="en-GB" sz="1800" b="1" dirty="0"/>
              <a:t>3D Dose Reconstruction </a:t>
            </a:r>
          </a:p>
          <a:p>
            <a:pPr lvl="1"/>
            <a:r>
              <a:rPr lang="en-GB" sz="1800" dirty="0"/>
              <a:t>TOPAS simulation pipeline over plus1 + HEP batch farm</a:t>
            </a:r>
          </a:p>
          <a:p>
            <a:pPr lvl="1"/>
            <a:r>
              <a:rPr lang="en-GB" sz="1800" dirty="0"/>
              <a:t>Alternatives for faster reconstruction</a:t>
            </a:r>
          </a:p>
          <a:p>
            <a:pPr lvl="2"/>
            <a:r>
              <a:rPr lang="en-GB" sz="1600" dirty="0"/>
              <a:t>GPU-based MC codes e.g. FRED</a:t>
            </a:r>
          </a:p>
          <a:p>
            <a:pPr lvl="2"/>
            <a:r>
              <a:rPr lang="en-GB" sz="1600" dirty="0"/>
              <a:t>AI based dose reconstruction: CNNs/PINNs for dose in water – 3D CNNs / Transformers for patient CT</a:t>
            </a:r>
          </a:p>
          <a:p>
            <a:pPr lvl="1"/>
            <a:endParaRPr lang="en-GB" sz="2000" dirty="0"/>
          </a:p>
          <a:p>
            <a:pPr lvl="1"/>
            <a:endParaRPr lang="en-GB" sz="2000" b="1" dirty="0"/>
          </a:p>
          <a:p>
            <a:endParaRPr lang="en-GB" sz="28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2928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5B864-3A7F-311F-633D-B5071C331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Immediate term goals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1AFCC9-2260-AA2D-6DAC-267965A7341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A0FDA-63E0-5F22-949C-36FCDF5239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E211E96-92E8-8146-AC80-4277347E81CA}" type="datetime1">
              <a:rPr lang="en-GB" smtClean="0"/>
              <a:t>10/10/2025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A6FF826-3445-0EA5-EC30-A9E664770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Trento Beam Test Data Analysis </a:t>
            </a:r>
          </a:p>
          <a:p>
            <a:pPr lvl="1"/>
            <a:r>
              <a:rPr lang="en-GB" dirty="0" err="1"/>
              <a:t>SciFi</a:t>
            </a:r>
            <a:r>
              <a:rPr lang="en-GB" dirty="0"/>
              <a:t> Measurements </a:t>
            </a:r>
          </a:p>
          <a:p>
            <a:pPr lvl="2"/>
            <a:r>
              <a:rPr lang="en-GB" sz="2400" dirty="0"/>
              <a:t>Preliminary analysis </a:t>
            </a:r>
          </a:p>
          <a:p>
            <a:pPr lvl="2"/>
            <a:r>
              <a:rPr lang="en-GB" sz="2400" dirty="0"/>
              <a:t>Continue code upgrades with Raffy </a:t>
            </a:r>
          </a:p>
          <a:p>
            <a:pPr lvl="1"/>
            <a:r>
              <a:rPr lang="en-GB" dirty="0" err="1"/>
              <a:t>QuARC</a:t>
            </a:r>
            <a:r>
              <a:rPr lang="en-GB" dirty="0"/>
              <a:t> Measurements</a:t>
            </a:r>
          </a:p>
          <a:p>
            <a:pPr lvl="2"/>
            <a:r>
              <a:rPr lang="en-GB" sz="2400" dirty="0"/>
              <a:t>Continue analysis with Sonia’s code as well as looking at beam position measurements </a:t>
            </a:r>
          </a:p>
          <a:p>
            <a:pPr lvl="2"/>
            <a:r>
              <a:rPr lang="en-GB" sz="2400" dirty="0"/>
              <a:t>Make any necessary modifications </a:t>
            </a:r>
          </a:p>
          <a:p>
            <a:r>
              <a:rPr lang="en-GB" dirty="0"/>
              <a:t>Paper preparation from PPTC/UCLH/Trento (&amp; Geant4 simulations?)</a:t>
            </a:r>
          </a:p>
          <a:p>
            <a:pPr lvl="1"/>
            <a:r>
              <a:rPr lang="en-GB" sz="2400" dirty="0"/>
              <a:t>Dual-sided </a:t>
            </a:r>
            <a:r>
              <a:rPr lang="en-GB" sz="2400" dirty="0" err="1"/>
              <a:t>QuARC</a:t>
            </a:r>
            <a:r>
              <a:rPr lang="en-GB" sz="2400" dirty="0"/>
              <a:t> readout </a:t>
            </a:r>
          </a:p>
          <a:p>
            <a:pPr lvl="1"/>
            <a:r>
              <a:rPr lang="en-GB" sz="2400" dirty="0"/>
              <a:t>Correlation of position and size with </a:t>
            </a:r>
            <a:r>
              <a:rPr lang="en-GB" sz="2400" dirty="0" err="1"/>
              <a:t>SciFi</a:t>
            </a:r>
            <a:r>
              <a:rPr lang="en-GB" sz="2400" dirty="0"/>
              <a:t> 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6371248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JollyShrewdness_SlideTemplate_2025" id="{F13E62A2-91E2-B84D-892C-BA0C69C99DE0}" vid="{B1373B73-47D0-E54E-A355-E4933A5D01A3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Metadata/LabelInfo.xml><?xml version="1.0" encoding="utf-8"?>
<clbl:labelList xmlns:clbl="http://schemas.microsoft.com/office/2020/mipLabelMetadata">
  <clbl:label id="{1faf88fe-a998-4c5b-93c9-210a11d9a5c2}" enabled="0" method="" siteId="{1faf88fe-a998-4c5b-93c9-210a11d9a5c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1_Default Design</Template>
  <TotalTime>2280</TotalTime>
  <Words>1164</Words>
  <Application>Microsoft Macintosh PowerPoint</Application>
  <PresentationFormat>Widescreen</PresentationFormat>
  <Paragraphs>197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Gill Sans</vt:lpstr>
      <vt:lpstr>Helvetica</vt:lpstr>
      <vt:lpstr>Times New Roman</vt:lpstr>
      <vt:lpstr>1_Default Design</vt:lpstr>
      <vt:lpstr>PBT Meeting 08-10-2025 </vt:lpstr>
      <vt:lpstr>Proton Therapy QA</vt:lpstr>
      <vt:lpstr>PBT QA</vt:lpstr>
      <vt:lpstr>QuADProBe</vt:lpstr>
      <vt:lpstr>QuADProBe Current Status</vt:lpstr>
      <vt:lpstr>QuARC</vt:lpstr>
      <vt:lpstr>SciFi Profile Monitor</vt:lpstr>
      <vt:lpstr>QuADProBe: My Working Areas</vt:lpstr>
      <vt:lpstr>Immediate term goals</vt:lpstr>
      <vt:lpstr>Immediate goals </vt:lpstr>
      <vt:lpstr>Short/medium term goals </vt:lpstr>
      <vt:lpstr>Short/medium term goals </vt:lpstr>
      <vt:lpstr>Immediate term goals </vt:lpstr>
      <vt:lpstr>Short/medium term goals </vt:lpstr>
      <vt:lpstr>MC Simulations</vt:lpstr>
      <vt:lpstr>Trento Beam Test Summary and Prelim Results </vt:lpstr>
      <vt:lpstr>SciFi Measurements </vt:lpstr>
      <vt:lpstr>148 MeV 300 nA Profiles at Low Gain and High Gain</vt:lpstr>
      <vt:lpstr>70 MeV 300 nA (max ion source current) High Gain</vt:lpstr>
      <vt:lpstr>112 MeV High Gain</vt:lpstr>
      <vt:lpstr>148 MeV 40 nA  High Gain</vt:lpstr>
      <vt:lpstr>179 MeV High Gain</vt:lpstr>
      <vt:lpstr>228 MeV 5 nA High Gain</vt:lpstr>
      <vt:lpstr>228 MeV 150 nA High Gain</vt:lpstr>
      <vt:lpstr>228 MeV 150 nA High Gain</vt:lpstr>
      <vt:lpstr>Position measurements using stage translation at 148 MeV 300 nA </vt:lpstr>
      <vt:lpstr>Response Linearity at 148 MeV (using Amplitude of Gaussian Fit on Horizontal Array)</vt:lpstr>
      <vt:lpstr>NI Output Traces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Bateman, Joseph</dc:creator>
  <cp:lastModifiedBy>Bateman, Joseph</cp:lastModifiedBy>
  <cp:revision>15</cp:revision>
  <cp:lastPrinted>2019-09-24T15:23:17Z</cp:lastPrinted>
  <dcterms:created xsi:type="dcterms:W3CDTF">2025-10-08T08:01:34Z</dcterms:created>
  <dcterms:modified xsi:type="dcterms:W3CDTF">2025-10-11T19:04:12Z</dcterms:modified>
</cp:coreProperties>
</file>