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1647" r:id="rId2"/>
    <p:sldId id="1987" r:id="rId3"/>
    <p:sldId id="1967" r:id="rId4"/>
    <p:sldId id="257" r:id="rId5"/>
    <p:sldId id="258" r:id="rId6"/>
    <p:sldId id="262" r:id="rId7"/>
    <p:sldId id="263" r:id="rId8"/>
    <p:sldId id="259" r:id="rId9"/>
    <p:sldId id="264" r:id="rId10"/>
    <p:sldId id="260" r:id="rId11"/>
    <p:sldId id="261" r:id="rId12"/>
    <p:sldId id="268" r:id="rId13"/>
    <p:sldId id="269" r:id="rId14"/>
    <p:sldId id="266" r:id="rId15"/>
    <p:sldId id="270" r:id="rId16"/>
    <p:sldId id="271" r:id="rId17"/>
    <p:sldId id="267" r:id="rId18"/>
    <p:sldId id="1952" r:id="rId19"/>
    <p:sldId id="1953" r:id="rId20"/>
    <p:sldId id="1954" r:id="rId21"/>
    <p:sldId id="2017" r:id="rId22"/>
    <p:sldId id="2008" r:id="rId23"/>
    <p:sldId id="2009" r:id="rId24"/>
    <p:sldId id="2011" r:id="rId25"/>
    <p:sldId id="2012" r:id="rId26"/>
    <p:sldId id="2021" r:id="rId27"/>
    <p:sldId id="2020" r:id="rId28"/>
    <p:sldId id="2019" r:id="rId29"/>
    <p:sldId id="2018" r:id="rId30"/>
    <p:sldId id="2013" r:id="rId31"/>
    <p:sldId id="2014" r:id="rId32"/>
  </p:sldIdLst>
  <p:sldSz cx="12192000" cy="6858000"/>
  <p:notesSz cx="6731000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964B6"/>
    <a:srgbClr val="BBE0E3"/>
    <a:srgbClr val="FF6666"/>
    <a:srgbClr val="FF66FF"/>
    <a:srgbClr val="FF8000"/>
    <a:srgbClr val="FFCC66"/>
    <a:srgbClr val="FF6699"/>
    <a:srgbClr val="D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51"/>
    <p:restoredTop sz="94817"/>
  </p:normalViewPr>
  <p:slideViewPr>
    <p:cSldViewPr snapToGrid="0">
      <p:cViewPr varScale="1">
        <p:scale>
          <a:sx n="199" d="100"/>
          <a:sy n="199" d="100"/>
        </p:scale>
        <p:origin x="8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96020658707984E-2"/>
          <c:y val="5.9782608695652176E-2"/>
          <c:w val="0.9745328291793619"/>
          <c:h val="0.9402173913043477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Sheet1!$A$1:$A$64</c:f>
              <c:numCache>
                <c:formatCode>General</c:formatCode>
                <c:ptCount val="64"/>
                <c:pt idx="0">
                  <c:v>5.3</c:v>
                </c:pt>
                <c:pt idx="1">
                  <c:v>8.3000000000000007</c:v>
                </c:pt>
                <c:pt idx="2">
                  <c:v>11.3</c:v>
                </c:pt>
                <c:pt idx="3">
                  <c:v>14.3</c:v>
                </c:pt>
                <c:pt idx="4">
                  <c:v>17.3</c:v>
                </c:pt>
                <c:pt idx="5">
                  <c:v>20.3</c:v>
                </c:pt>
                <c:pt idx="6">
                  <c:v>23.3</c:v>
                </c:pt>
                <c:pt idx="7">
                  <c:v>25.3</c:v>
                </c:pt>
                <c:pt idx="8">
                  <c:v>27.3</c:v>
                </c:pt>
                <c:pt idx="9">
                  <c:v>29.3</c:v>
                </c:pt>
                <c:pt idx="10">
                  <c:v>31.3</c:v>
                </c:pt>
                <c:pt idx="11">
                  <c:v>33.299999999999997</c:v>
                </c:pt>
                <c:pt idx="12">
                  <c:v>33.5</c:v>
                </c:pt>
                <c:pt idx="13">
                  <c:v>33.700000000000003</c:v>
                </c:pt>
                <c:pt idx="14">
                  <c:v>33.9</c:v>
                </c:pt>
                <c:pt idx="15">
                  <c:v>34.1</c:v>
                </c:pt>
                <c:pt idx="16">
                  <c:v>34.299999999999997</c:v>
                </c:pt>
                <c:pt idx="17">
                  <c:v>34.5</c:v>
                </c:pt>
                <c:pt idx="18">
                  <c:v>34.700000000000003</c:v>
                </c:pt>
                <c:pt idx="19">
                  <c:v>34.9</c:v>
                </c:pt>
                <c:pt idx="20">
                  <c:v>35.1</c:v>
                </c:pt>
                <c:pt idx="21">
                  <c:v>35.299999999999997</c:v>
                </c:pt>
                <c:pt idx="22">
                  <c:v>35.5</c:v>
                </c:pt>
                <c:pt idx="23">
                  <c:v>35.700000000000003</c:v>
                </c:pt>
                <c:pt idx="24">
                  <c:v>35.9</c:v>
                </c:pt>
                <c:pt idx="25">
                  <c:v>36.1</c:v>
                </c:pt>
                <c:pt idx="26">
                  <c:v>36.299999999999997</c:v>
                </c:pt>
                <c:pt idx="27">
                  <c:v>36.5</c:v>
                </c:pt>
                <c:pt idx="28">
                  <c:v>36.700000000000003</c:v>
                </c:pt>
                <c:pt idx="29">
                  <c:v>36.9</c:v>
                </c:pt>
                <c:pt idx="30">
                  <c:v>37.1</c:v>
                </c:pt>
                <c:pt idx="31">
                  <c:v>37.299999999999997</c:v>
                </c:pt>
                <c:pt idx="32">
                  <c:v>37.5</c:v>
                </c:pt>
                <c:pt idx="33">
                  <c:v>37.700000000000003</c:v>
                </c:pt>
                <c:pt idx="34">
                  <c:v>37.9</c:v>
                </c:pt>
                <c:pt idx="35">
                  <c:v>38.1</c:v>
                </c:pt>
                <c:pt idx="36">
                  <c:v>38.299999999999997</c:v>
                </c:pt>
                <c:pt idx="37">
                  <c:v>38.5</c:v>
                </c:pt>
                <c:pt idx="38">
                  <c:v>38.700000000000003</c:v>
                </c:pt>
                <c:pt idx="39">
                  <c:v>38.9</c:v>
                </c:pt>
                <c:pt idx="40">
                  <c:v>39.1</c:v>
                </c:pt>
                <c:pt idx="41">
                  <c:v>39.299999999999997</c:v>
                </c:pt>
                <c:pt idx="42">
                  <c:v>39.5</c:v>
                </c:pt>
                <c:pt idx="43">
                  <c:v>39.700000000000003</c:v>
                </c:pt>
                <c:pt idx="44">
                  <c:v>39.9</c:v>
                </c:pt>
                <c:pt idx="45">
                  <c:v>40.1</c:v>
                </c:pt>
                <c:pt idx="46">
                  <c:v>40.299999999999997</c:v>
                </c:pt>
                <c:pt idx="47">
                  <c:v>40.5</c:v>
                </c:pt>
                <c:pt idx="48">
                  <c:v>40.700000000000003</c:v>
                </c:pt>
                <c:pt idx="49">
                  <c:v>40.9</c:v>
                </c:pt>
                <c:pt idx="50">
                  <c:v>41.1</c:v>
                </c:pt>
                <c:pt idx="51">
                  <c:v>41.3</c:v>
                </c:pt>
                <c:pt idx="52">
                  <c:v>41.5</c:v>
                </c:pt>
                <c:pt idx="53">
                  <c:v>41.7</c:v>
                </c:pt>
                <c:pt idx="54">
                  <c:v>41.9</c:v>
                </c:pt>
                <c:pt idx="55">
                  <c:v>42.1</c:v>
                </c:pt>
                <c:pt idx="56">
                  <c:v>42.3</c:v>
                </c:pt>
                <c:pt idx="57">
                  <c:v>42.5</c:v>
                </c:pt>
                <c:pt idx="58">
                  <c:v>42.7</c:v>
                </c:pt>
                <c:pt idx="59">
                  <c:v>42.8</c:v>
                </c:pt>
                <c:pt idx="60">
                  <c:v>43</c:v>
                </c:pt>
                <c:pt idx="61">
                  <c:v>43.2</c:v>
                </c:pt>
                <c:pt idx="62">
                  <c:v>43.4</c:v>
                </c:pt>
                <c:pt idx="63">
                  <c:v>43.6</c:v>
                </c:pt>
              </c:numCache>
            </c:numRef>
          </c:xVal>
          <c:yVal>
            <c:numRef>
              <c:f>Sheet1!$B$1:$B$64</c:f>
              <c:numCache>
                <c:formatCode>General</c:formatCode>
                <c:ptCount val="64"/>
                <c:pt idx="0">
                  <c:v>0.378</c:v>
                </c:pt>
                <c:pt idx="1">
                  <c:v>0.39200000000000002</c:v>
                </c:pt>
                <c:pt idx="2">
                  <c:v>0.40799999999999997</c:v>
                </c:pt>
                <c:pt idx="3">
                  <c:v>0.42799999999999999</c:v>
                </c:pt>
                <c:pt idx="4">
                  <c:v>0.44900000000000001</c:v>
                </c:pt>
                <c:pt idx="5">
                  <c:v>0.47299999999999998</c:v>
                </c:pt>
                <c:pt idx="6">
                  <c:v>0.504</c:v>
                </c:pt>
                <c:pt idx="7">
                  <c:v>0.53</c:v>
                </c:pt>
                <c:pt idx="8">
                  <c:v>0.56100000000000005</c:v>
                </c:pt>
                <c:pt idx="9">
                  <c:v>0.6</c:v>
                </c:pt>
                <c:pt idx="10">
                  <c:v>0.65</c:v>
                </c:pt>
                <c:pt idx="11">
                  <c:v>0.71799999999999997</c:v>
                </c:pt>
                <c:pt idx="12">
                  <c:v>0.72799999999999998</c:v>
                </c:pt>
                <c:pt idx="13">
                  <c:v>0.73599999999999999</c:v>
                </c:pt>
                <c:pt idx="14">
                  <c:v>0.745</c:v>
                </c:pt>
                <c:pt idx="15">
                  <c:v>0.755</c:v>
                </c:pt>
                <c:pt idx="16">
                  <c:v>0.76600000000000001</c:v>
                </c:pt>
                <c:pt idx="17">
                  <c:v>0.77600000000000002</c:v>
                </c:pt>
                <c:pt idx="18">
                  <c:v>0.78800000000000003</c:v>
                </c:pt>
                <c:pt idx="19">
                  <c:v>0.8</c:v>
                </c:pt>
                <c:pt idx="20">
                  <c:v>0.81200000000000006</c:v>
                </c:pt>
                <c:pt idx="21">
                  <c:v>0.82599999999999996</c:v>
                </c:pt>
                <c:pt idx="22">
                  <c:v>0.83899999999999997</c:v>
                </c:pt>
                <c:pt idx="23">
                  <c:v>0.85399999999999998</c:v>
                </c:pt>
                <c:pt idx="24">
                  <c:v>0.87</c:v>
                </c:pt>
                <c:pt idx="25">
                  <c:v>0.88800000000000001</c:v>
                </c:pt>
                <c:pt idx="26">
                  <c:v>0.90600000000000003</c:v>
                </c:pt>
                <c:pt idx="27">
                  <c:v>0.92500000000000004</c:v>
                </c:pt>
                <c:pt idx="28">
                  <c:v>0.94599999999999995</c:v>
                </c:pt>
                <c:pt idx="29">
                  <c:v>0.96699999999999997</c:v>
                </c:pt>
                <c:pt idx="30">
                  <c:v>0.99199999999999999</c:v>
                </c:pt>
                <c:pt idx="31">
                  <c:v>1.0189999999999999</c:v>
                </c:pt>
                <c:pt idx="32">
                  <c:v>1.048</c:v>
                </c:pt>
                <c:pt idx="33">
                  <c:v>1.081</c:v>
                </c:pt>
                <c:pt idx="34">
                  <c:v>1.1180000000000001</c:v>
                </c:pt>
                <c:pt idx="35">
                  <c:v>1.1599999999999999</c:v>
                </c:pt>
                <c:pt idx="36">
                  <c:v>1.2090000000000001</c:v>
                </c:pt>
                <c:pt idx="37">
                  <c:v>1.266</c:v>
                </c:pt>
                <c:pt idx="38">
                  <c:v>1.33</c:v>
                </c:pt>
                <c:pt idx="39">
                  <c:v>1.4019999999999999</c:v>
                </c:pt>
                <c:pt idx="40">
                  <c:v>1.4730000000000001</c:v>
                </c:pt>
                <c:pt idx="41">
                  <c:v>1.5409999999999999</c:v>
                </c:pt>
                <c:pt idx="42">
                  <c:v>1.593</c:v>
                </c:pt>
                <c:pt idx="43">
                  <c:v>1.62</c:v>
                </c:pt>
                <c:pt idx="44">
                  <c:v>1.617</c:v>
                </c:pt>
                <c:pt idx="45">
                  <c:v>1.58</c:v>
                </c:pt>
                <c:pt idx="46">
                  <c:v>1.51</c:v>
                </c:pt>
                <c:pt idx="47">
                  <c:v>1.413</c:v>
                </c:pt>
                <c:pt idx="48">
                  <c:v>1.2949999999999999</c:v>
                </c:pt>
                <c:pt idx="49">
                  <c:v>1.1539999999999999</c:v>
                </c:pt>
                <c:pt idx="50">
                  <c:v>0.998</c:v>
                </c:pt>
                <c:pt idx="51">
                  <c:v>0.83299999999999996</c:v>
                </c:pt>
                <c:pt idx="52">
                  <c:v>0.66900000000000004</c:v>
                </c:pt>
                <c:pt idx="53">
                  <c:v>0.51400000000000001</c:v>
                </c:pt>
                <c:pt idx="54">
                  <c:v>0.36799999999999999</c:v>
                </c:pt>
                <c:pt idx="55">
                  <c:v>0.248</c:v>
                </c:pt>
                <c:pt idx="56">
                  <c:v>0.156</c:v>
                </c:pt>
                <c:pt idx="57">
                  <c:v>9.0999999999999998E-2</c:v>
                </c:pt>
                <c:pt idx="58">
                  <c:v>4.9000000000000002E-2</c:v>
                </c:pt>
                <c:pt idx="59">
                  <c:v>3.4000000000000002E-2</c:v>
                </c:pt>
                <c:pt idx="60">
                  <c:v>1.6E-2</c:v>
                </c:pt>
                <c:pt idx="61">
                  <c:v>6.0000000000000001E-3</c:v>
                </c:pt>
                <c:pt idx="62">
                  <c:v>2E-3</c:v>
                </c:pt>
                <c:pt idx="6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91E-0345-88D7-958575890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9657775"/>
        <c:axId val="1738949791"/>
      </c:scatterChart>
      <c:valAx>
        <c:axId val="1739657775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1738949791"/>
        <c:crosses val="autoZero"/>
        <c:crossBetween val="midCat"/>
      </c:valAx>
      <c:valAx>
        <c:axId val="1738949791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739657775"/>
        <c:crosses val="autoZero"/>
        <c:crossBetween val="midCat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st="50800" dir="5400000" sx="1000" sy="1000" algn="ctr" rotWithShape="0">
            <a:srgbClr val="000000"/>
          </a:outerShdw>
        </a:effectLst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09790147716099E-4"/>
          <c:y val="7.1357996042721522E-3"/>
          <c:w val="0.97043010752688175"/>
          <c:h val="0.9402173913043477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9437FF"/>
              </a:solidFill>
              <a:round/>
            </a:ln>
            <a:effectLst/>
          </c:spPr>
          <c:marker>
            <c:symbol val="none"/>
          </c:marker>
          <c:xVal>
            <c:numRef>
              <c:f>Sheet1!$A$1:$A$64</c:f>
              <c:numCache>
                <c:formatCode>General</c:formatCode>
                <c:ptCount val="64"/>
                <c:pt idx="0">
                  <c:v>5.3</c:v>
                </c:pt>
                <c:pt idx="1">
                  <c:v>8.3000000000000007</c:v>
                </c:pt>
                <c:pt idx="2">
                  <c:v>11.3</c:v>
                </c:pt>
                <c:pt idx="3">
                  <c:v>14.3</c:v>
                </c:pt>
                <c:pt idx="4">
                  <c:v>17.3</c:v>
                </c:pt>
                <c:pt idx="5">
                  <c:v>20.3</c:v>
                </c:pt>
                <c:pt idx="6">
                  <c:v>23.3</c:v>
                </c:pt>
                <c:pt idx="7">
                  <c:v>25.3</c:v>
                </c:pt>
                <c:pt idx="8">
                  <c:v>27.3</c:v>
                </c:pt>
                <c:pt idx="9">
                  <c:v>29.3</c:v>
                </c:pt>
                <c:pt idx="10">
                  <c:v>31.3</c:v>
                </c:pt>
                <c:pt idx="11">
                  <c:v>33.299999999999997</c:v>
                </c:pt>
                <c:pt idx="12">
                  <c:v>33.5</c:v>
                </c:pt>
                <c:pt idx="13">
                  <c:v>33.700000000000003</c:v>
                </c:pt>
                <c:pt idx="14">
                  <c:v>33.9</c:v>
                </c:pt>
                <c:pt idx="15">
                  <c:v>34.1</c:v>
                </c:pt>
                <c:pt idx="16">
                  <c:v>34.299999999999997</c:v>
                </c:pt>
                <c:pt idx="17">
                  <c:v>34.5</c:v>
                </c:pt>
                <c:pt idx="18">
                  <c:v>34.700000000000003</c:v>
                </c:pt>
                <c:pt idx="19">
                  <c:v>34.9</c:v>
                </c:pt>
                <c:pt idx="20">
                  <c:v>35.1</c:v>
                </c:pt>
                <c:pt idx="21">
                  <c:v>35.299999999999997</c:v>
                </c:pt>
                <c:pt idx="22">
                  <c:v>35.5</c:v>
                </c:pt>
                <c:pt idx="23">
                  <c:v>35.700000000000003</c:v>
                </c:pt>
                <c:pt idx="24">
                  <c:v>35.9</c:v>
                </c:pt>
                <c:pt idx="25">
                  <c:v>36.1</c:v>
                </c:pt>
                <c:pt idx="26">
                  <c:v>36.299999999999997</c:v>
                </c:pt>
                <c:pt idx="27">
                  <c:v>36.5</c:v>
                </c:pt>
                <c:pt idx="28">
                  <c:v>36.700000000000003</c:v>
                </c:pt>
                <c:pt idx="29">
                  <c:v>36.9</c:v>
                </c:pt>
                <c:pt idx="30">
                  <c:v>37.1</c:v>
                </c:pt>
                <c:pt idx="31">
                  <c:v>37.299999999999997</c:v>
                </c:pt>
                <c:pt idx="32">
                  <c:v>37.5</c:v>
                </c:pt>
                <c:pt idx="33">
                  <c:v>37.700000000000003</c:v>
                </c:pt>
                <c:pt idx="34">
                  <c:v>37.9</c:v>
                </c:pt>
                <c:pt idx="35">
                  <c:v>38.1</c:v>
                </c:pt>
                <c:pt idx="36">
                  <c:v>38.299999999999997</c:v>
                </c:pt>
                <c:pt idx="37">
                  <c:v>38.5</c:v>
                </c:pt>
                <c:pt idx="38">
                  <c:v>38.700000000000003</c:v>
                </c:pt>
                <c:pt idx="39">
                  <c:v>38.9</c:v>
                </c:pt>
                <c:pt idx="40">
                  <c:v>39.1</c:v>
                </c:pt>
                <c:pt idx="41">
                  <c:v>39.299999999999997</c:v>
                </c:pt>
                <c:pt idx="42">
                  <c:v>39.5</c:v>
                </c:pt>
                <c:pt idx="43">
                  <c:v>39.700000000000003</c:v>
                </c:pt>
                <c:pt idx="44">
                  <c:v>39.9</c:v>
                </c:pt>
                <c:pt idx="45">
                  <c:v>40.1</c:v>
                </c:pt>
                <c:pt idx="46">
                  <c:v>40.299999999999997</c:v>
                </c:pt>
                <c:pt idx="47">
                  <c:v>40.5</c:v>
                </c:pt>
                <c:pt idx="48">
                  <c:v>40.700000000000003</c:v>
                </c:pt>
                <c:pt idx="49">
                  <c:v>40.9</c:v>
                </c:pt>
                <c:pt idx="50">
                  <c:v>41.1</c:v>
                </c:pt>
                <c:pt idx="51">
                  <c:v>41.3</c:v>
                </c:pt>
                <c:pt idx="52">
                  <c:v>41.5</c:v>
                </c:pt>
                <c:pt idx="53">
                  <c:v>41.7</c:v>
                </c:pt>
                <c:pt idx="54">
                  <c:v>41.9</c:v>
                </c:pt>
                <c:pt idx="55">
                  <c:v>42.1</c:v>
                </c:pt>
                <c:pt idx="56">
                  <c:v>42.3</c:v>
                </c:pt>
                <c:pt idx="57">
                  <c:v>42.5</c:v>
                </c:pt>
                <c:pt idx="58">
                  <c:v>42.7</c:v>
                </c:pt>
                <c:pt idx="59">
                  <c:v>42.8</c:v>
                </c:pt>
                <c:pt idx="60">
                  <c:v>43</c:v>
                </c:pt>
                <c:pt idx="61">
                  <c:v>43.2</c:v>
                </c:pt>
                <c:pt idx="62">
                  <c:v>43.4</c:v>
                </c:pt>
                <c:pt idx="63">
                  <c:v>43.6</c:v>
                </c:pt>
              </c:numCache>
            </c:numRef>
          </c:xVal>
          <c:yVal>
            <c:numRef>
              <c:f>Sheet1!$B$1:$B$64</c:f>
              <c:numCache>
                <c:formatCode>General</c:formatCode>
                <c:ptCount val="64"/>
                <c:pt idx="0">
                  <c:v>0.378</c:v>
                </c:pt>
                <c:pt idx="1">
                  <c:v>0.39200000000000002</c:v>
                </c:pt>
                <c:pt idx="2">
                  <c:v>0.40799999999999997</c:v>
                </c:pt>
                <c:pt idx="3">
                  <c:v>0.42799999999999999</c:v>
                </c:pt>
                <c:pt idx="4">
                  <c:v>0.44900000000000001</c:v>
                </c:pt>
                <c:pt idx="5">
                  <c:v>0.47299999999999998</c:v>
                </c:pt>
                <c:pt idx="6">
                  <c:v>0.504</c:v>
                </c:pt>
                <c:pt idx="7">
                  <c:v>0.53</c:v>
                </c:pt>
                <c:pt idx="8">
                  <c:v>0.56100000000000005</c:v>
                </c:pt>
                <c:pt idx="9">
                  <c:v>0.6</c:v>
                </c:pt>
                <c:pt idx="10">
                  <c:v>0.65</c:v>
                </c:pt>
                <c:pt idx="11">
                  <c:v>0.71799999999999997</c:v>
                </c:pt>
                <c:pt idx="12">
                  <c:v>0.72799999999999998</c:v>
                </c:pt>
                <c:pt idx="13">
                  <c:v>0.73599999999999999</c:v>
                </c:pt>
                <c:pt idx="14">
                  <c:v>0.745</c:v>
                </c:pt>
                <c:pt idx="15">
                  <c:v>0.755</c:v>
                </c:pt>
                <c:pt idx="16">
                  <c:v>0.76600000000000001</c:v>
                </c:pt>
                <c:pt idx="17">
                  <c:v>0.77600000000000002</c:v>
                </c:pt>
                <c:pt idx="18">
                  <c:v>0.78800000000000003</c:v>
                </c:pt>
                <c:pt idx="19">
                  <c:v>0.8</c:v>
                </c:pt>
                <c:pt idx="20">
                  <c:v>0.81200000000000006</c:v>
                </c:pt>
                <c:pt idx="21">
                  <c:v>0.82599999999999996</c:v>
                </c:pt>
                <c:pt idx="22">
                  <c:v>0.83899999999999997</c:v>
                </c:pt>
                <c:pt idx="23">
                  <c:v>0.85399999999999998</c:v>
                </c:pt>
                <c:pt idx="24">
                  <c:v>0.87</c:v>
                </c:pt>
                <c:pt idx="25">
                  <c:v>0.88800000000000001</c:v>
                </c:pt>
                <c:pt idx="26">
                  <c:v>0.90600000000000003</c:v>
                </c:pt>
                <c:pt idx="27">
                  <c:v>0.92500000000000004</c:v>
                </c:pt>
                <c:pt idx="28">
                  <c:v>0.94599999999999995</c:v>
                </c:pt>
                <c:pt idx="29">
                  <c:v>0.96699999999999997</c:v>
                </c:pt>
                <c:pt idx="30">
                  <c:v>0.99199999999999999</c:v>
                </c:pt>
                <c:pt idx="31">
                  <c:v>1.0189999999999999</c:v>
                </c:pt>
                <c:pt idx="32">
                  <c:v>1.048</c:v>
                </c:pt>
                <c:pt idx="33">
                  <c:v>1.081</c:v>
                </c:pt>
                <c:pt idx="34">
                  <c:v>1.1180000000000001</c:v>
                </c:pt>
                <c:pt idx="35">
                  <c:v>1.1599999999999999</c:v>
                </c:pt>
                <c:pt idx="36">
                  <c:v>1.2090000000000001</c:v>
                </c:pt>
                <c:pt idx="37">
                  <c:v>1.266</c:v>
                </c:pt>
                <c:pt idx="38">
                  <c:v>1.33</c:v>
                </c:pt>
                <c:pt idx="39">
                  <c:v>1.4019999999999999</c:v>
                </c:pt>
                <c:pt idx="40">
                  <c:v>1.4730000000000001</c:v>
                </c:pt>
                <c:pt idx="41">
                  <c:v>1.5409999999999999</c:v>
                </c:pt>
                <c:pt idx="42">
                  <c:v>1.593</c:v>
                </c:pt>
                <c:pt idx="43">
                  <c:v>1.62</c:v>
                </c:pt>
                <c:pt idx="44">
                  <c:v>1.617</c:v>
                </c:pt>
                <c:pt idx="45">
                  <c:v>1.58</c:v>
                </c:pt>
                <c:pt idx="46">
                  <c:v>1.51</c:v>
                </c:pt>
                <c:pt idx="47">
                  <c:v>1.413</c:v>
                </c:pt>
                <c:pt idx="48">
                  <c:v>1.2949999999999999</c:v>
                </c:pt>
                <c:pt idx="49">
                  <c:v>1.1539999999999999</c:v>
                </c:pt>
                <c:pt idx="50">
                  <c:v>0.998</c:v>
                </c:pt>
                <c:pt idx="51">
                  <c:v>0.83299999999999996</c:v>
                </c:pt>
                <c:pt idx="52">
                  <c:v>0.66900000000000004</c:v>
                </c:pt>
                <c:pt idx="53">
                  <c:v>0.51400000000000001</c:v>
                </c:pt>
                <c:pt idx="54">
                  <c:v>0.36799999999999999</c:v>
                </c:pt>
                <c:pt idx="55">
                  <c:v>0.248</c:v>
                </c:pt>
                <c:pt idx="56">
                  <c:v>0.156</c:v>
                </c:pt>
                <c:pt idx="57">
                  <c:v>9.0999999999999998E-2</c:v>
                </c:pt>
                <c:pt idx="58">
                  <c:v>4.9000000000000002E-2</c:v>
                </c:pt>
                <c:pt idx="59">
                  <c:v>3.4000000000000002E-2</c:v>
                </c:pt>
                <c:pt idx="60">
                  <c:v>1.6E-2</c:v>
                </c:pt>
                <c:pt idx="61">
                  <c:v>6.0000000000000001E-3</c:v>
                </c:pt>
                <c:pt idx="62">
                  <c:v>2E-3</c:v>
                </c:pt>
                <c:pt idx="6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F2-8D4A-BBD6-E45B345D5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9657775"/>
        <c:axId val="1738949791"/>
      </c:scatterChart>
      <c:valAx>
        <c:axId val="1739657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8949791"/>
        <c:crosses val="autoZero"/>
        <c:crossBetween val="midCat"/>
      </c:valAx>
      <c:valAx>
        <c:axId val="17389497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9657775"/>
        <c:crosses val="autoZero"/>
        <c:crossBetween val="midCat"/>
      </c:valAx>
      <c:spPr>
        <a:solidFill>
          <a:schemeClr val="bg1">
            <a:alpha val="0"/>
          </a:schemeClr>
        </a:solidFill>
        <a:ln>
          <a:noFill/>
        </a:ln>
        <a:effectLst>
          <a:outerShdw blurRad="50800" dist="50800" dir="5400000" sx="1000" sy="1000" algn="ctr" rotWithShape="0">
            <a:srgbClr val="000000"/>
          </a:outerShdw>
        </a:effectLst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166848-B6B3-0E40-99EB-335DCCD76FFA}" type="datetime1">
              <a:rPr lang="en-US"/>
              <a:pPr>
                <a:defRPr/>
              </a:pPr>
              <a:t>10/31/25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353E13-0F1D-6B40-B39F-625C9248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0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E248C1-6CD0-9D4D-8471-F37741608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6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E248C1-6CD0-9D4D-8471-F37741608E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8F398-1746-8847-95CD-87D467C1F9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3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E248C1-6CD0-9D4D-8471-F37741608E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4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28219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E1FD3D4-A9CE-D346-94BB-B2860A56A2C0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3739-25AE-9B4D-82FB-6034A9E6CE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645DE9C9-39AB-A4E7-0E9C-523B2DEF0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687F7-560A-2B41-8390-456840BCE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ADD3775-0A19-8F29-2742-940A692A3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25627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2543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72FE-85F5-CD46-8AA0-D3679E1AE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B74CA90-A64C-E864-5664-E7F97F883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066" y="1009804"/>
            <a:ext cx="5813457" cy="639763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7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66" y="1649563"/>
            <a:ext cx="581345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359" y="1009804"/>
            <a:ext cx="5800727" cy="639763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7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359" y="1649563"/>
            <a:ext cx="580072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5E40-C26F-8344-BA7E-7F3901B21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6E7D081-2551-7386-812E-EBE5AB27B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"/>
            <a:ext cx="955129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C7B6091-13E2-A4EB-75B4-6EDD9FD7F2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9732-7090-5243-9344-BA656D109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5E856EA-F323-8926-C0A5-25995F829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F98F3DF1-1999-1244-9F76-F680F0D23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8AB5FCD-5BD1-D077-DD7A-10B09DD42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83066" y="265553"/>
            <a:ext cx="11826020" cy="6142183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86CFBEA-1E9E-E94C-BA22-821B3DB66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EE35DA2-0C1D-61AD-6C1B-F871DF54E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088" y="68640"/>
            <a:ext cx="12031824" cy="6381536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EE4DF05-7B23-3C4E-9D68-FE77BDFB0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00F04B1-65DD-50D5-ED23-C791E210E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83063" y="300191"/>
            <a:ext cx="5811340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211053" y="300191"/>
            <a:ext cx="5798033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5364A573-65F9-1C4B-9D3C-8192F03B9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028960B-7BDD-AC9C-CCC3-65B5B9289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9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79" y="393184"/>
            <a:ext cx="4011084" cy="116205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05" y="393184"/>
            <a:ext cx="7658381" cy="598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279" y="1555235"/>
            <a:ext cx="4011084" cy="48201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0A78AC1-05FD-3D46-BED2-D129CCE2D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69624B1-B037-CE4E-98FE-DB5772AB9C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A4CE-4C1F-8D42-8379-15AFA4C6E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278908-888B-7FE0-EDAA-4D84071753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2914" y="1009650"/>
            <a:ext cx="1182617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D5B6572B-AEFC-8443-B0EA-934312F469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5DFDDF5-52D1-0EC8-79B1-AAD05107777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9329" y="225433"/>
            <a:ext cx="2929757" cy="61944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066" y="225433"/>
            <a:ext cx="8685775" cy="61944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7A286E29-852E-4D4F-98EA-CB4F978B6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36A5D55-B04E-D8A5-8C50-1667B2A93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11053" y="1010233"/>
            <a:ext cx="5798033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B9FE-645A-744F-9B0E-AAC21099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7036EA1-B001-9464-944A-3874C4174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457D1C7-0492-0446-8839-A61F2742604B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5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FD52-CF31-4E4E-994A-3838AE398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87123-09F7-46C5-4B49-EE4360B1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013DE1A3-92B5-A54A-AA06-F0A738D48F29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5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255D-E416-C14E-9276-4D801D823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6F731-B8DA-4BCB-3D75-212CAB2A8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9CBC523-2D77-0A4E-BCF2-07835E70CBB3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9D669-7161-404E-A5F0-BC46F7884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89D28-EF71-E0C7-3250-32068FA0A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C708275-9954-324B-9F97-52AFBD699525}" type="datetime1">
              <a:rPr lang="en-GB" smtClean="0"/>
              <a:t>31/10/2025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ED5E0-AA2E-B92F-9CB3-CB03CC479667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214603" y="1010233"/>
            <a:ext cx="5794483" cy="539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69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9"/>
          </p:nvPr>
        </p:nvSpPr>
        <p:spPr>
          <a:xfrm>
            <a:off x="183887" y="3763825"/>
            <a:ext cx="11825199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4"/>
          </p:nvPr>
        </p:nvSpPr>
        <p:spPr>
          <a:xfrm>
            <a:off x="183887" y="1010233"/>
            <a:ext cx="11825199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D124-DCDD-BE40-A0D2-2DF21D342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D4A79-5698-609E-9376-EB3A42612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6"/>
          </p:nvPr>
        </p:nvSpPr>
        <p:spPr>
          <a:xfrm>
            <a:off x="183062" y="1010233"/>
            <a:ext cx="1182602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7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00EE-498A-6946-B69D-F6B361271D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7493F-BF55-5F5F-9A18-0A531480B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467E42D-95C7-0E43-8CC2-9C16A1467B6B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2" y="3763825"/>
            <a:ext cx="1182602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AEE1-7FD3-3C4D-9ACC-76361719C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96E7B4F-0D66-5623-64D9-972D57D54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14388"/>
          </a:xfrm>
          <a:prstGeom prst="rect">
            <a:avLst/>
          </a:prstGeom>
          <a:solidFill>
            <a:srgbClr val="1964B6"/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96B77F-BE9C-B52C-FED5-3D891E0C6A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4" y="195853"/>
            <a:ext cx="2070376" cy="618536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914" y="1009650"/>
            <a:ext cx="1182617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4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"/>
            <a:ext cx="955129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002CE0-6146-6745-B7A2-704024C63A10}" type="datetime1">
              <a:rPr lang="en-GB" smtClean="0"/>
              <a:t>31/10/2025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648F1-97B4-8D95-2CDA-E6C778FDAEE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561982" y="598282"/>
            <a:ext cx="203917" cy="202855"/>
          </a:xfrm>
          <a:prstGeom prst="rect">
            <a:avLst/>
          </a:prstGeom>
        </p:spPr>
      </p:pic>
      <p:pic>
        <p:nvPicPr>
          <p:cNvPr id="9" name="Picture 8" descr="The Jolly Shrewdness logo">
            <a:extLst>
              <a:ext uri="{FF2B5EF4-FFF2-40B4-BE49-F238E27FC236}">
                <a16:creationId xmlns:a16="http://schemas.microsoft.com/office/drawing/2014/main" id="{4EC3FD0C-6392-B12D-5724-BAE80D5CFB7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0"/>
            <a:ext cx="805409" cy="805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5" r:id="rId1"/>
    <p:sldLayoutId id="2147486402" r:id="rId2"/>
    <p:sldLayoutId id="2147486403" r:id="rId3"/>
    <p:sldLayoutId id="2147486404" r:id="rId4"/>
    <p:sldLayoutId id="2147486405" r:id="rId5"/>
    <p:sldLayoutId id="2147486406" r:id="rId6"/>
    <p:sldLayoutId id="2147486407" r:id="rId7"/>
    <p:sldLayoutId id="2147486408" r:id="rId8"/>
    <p:sldLayoutId id="2147486409" r:id="rId9"/>
    <p:sldLayoutId id="2147486410" r:id="rId10"/>
    <p:sldLayoutId id="2147486411" r:id="rId11"/>
    <p:sldLayoutId id="2147486412" r:id="rId12"/>
    <p:sldLayoutId id="2147486413" r:id="rId13"/>
    <p:sldLayoutId id="2147486414" r:id="rId14"/>
    <p:sldLayoutId id="2147486416" r:id="rId15"/>
    <p:sldLayoutId id="2147486417" r:id="rId16"/>
    <p:sldLayoutId id="2147486418" r:id="rId17"/>
    <p:sldLayoutId id="2147486419" r:id="rId18"/>
    <p:sldLayoutId id="2147486420" r:id="rId19"/>
    <p:sldLayoutId id="2147486421" r:id="rId20"/>
    <p:sldLayoutId id="2147486422" r:id="rId2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-128"/>
          <a:cs typeface="Gill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Gill San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  <a:cs typeface="Gill San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Gill San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  <a:cs typeface="Gill San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  <a:cs typeface="Gill San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0" y="1045316"/>
            <a:ext cx="11561380" cy="3182903"/>
          </a:xfrm>
        </p:spPr>
        <p:txBody>
          <a:bodyPr>
            <a:normAutofit/>
          </a:bodyPr>
          <a:lstStyle/>
          <a:p>
            <a:r>
              <a:rPr lang="en-US" sz="7200" dirty="0"/>
              <a:t>UCL PBT Meeting</a:t>
            </a:r>
            <a:br>
              <a:rPr lang="en-US" sz="7200" dirty="0"/>
            </a:br>
            <a:r>
              <a:rPr lang="en-US" sz="7200" dirty="0"/>
              <a:t>29-10-2025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48" y="4501480"/>
            <a:ext cx="9080922" cy="1461998"/>
          </a:xfrm>
        </p:spPr>
        <p:txBody>
          <a:bodyPr>
            <a:normAutofit/>
          </a:bodyPr>
          <a:lstStyle/>
          <a:p>
            <a:r>
              <a:rPr lang="en-US" b="1" dirty="0"/>
              <a:t>Joe Bateman</a:t>
            </a:r>
          </a:p>
          <a:p>
            <a:r>
              <a:rPr lang="en-US" b="1" dirty="0"/>
              <a:t>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9854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E6C9A-FD71-0F2B-896E-3620D5CD4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70F2-40D4-D745-03B2-879867A5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10C1A-A0A5-3029-7F0E-F454C6009FC6}"/>
              </a:ext>
            </a:extLst>
          </p:cNvPr>
          <p:cNvSpPr txBox="1"/>
          <p:nvPr/>
        </p:nvSpPr>
        <p:spPr>
          <a:xfrm>
            <a:off x="759268" y="1644521"/>
            <a:ext cx="161589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ST Front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DC4EA-E381-C355-0D1A-778D27BA8DF9}"/>
              </a:ext>
            </a:extLst>
          </p:cNvPr>
          <p:cNvSpPr txBox="1"/>
          <p:nvPr/>
        </p:nvSpPr>
        <p:spPr>
          <a:xfrm>
            <a:off x="759268" y="4945713"/>
            <a:ext cx="15742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ST Back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1D1B23-5F21-3260-47DE-404AEC5ED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341485" y="-790103"/>
            <a:ext cx="3045367" cy="634825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9E4E95-DF78-289A-9FFD-2AEAE2680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41484" y="2161191"/>
            <a:ext cx="3045369" cy="63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8B8FC-66CC-CFF7-25E8-337957158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564B-6C62-795C-48EC-C1AA209E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34CAD-89AA-59EF-BAF1-7181D82A0187}"/>
              </a:ext>
            </a:extLst>
          </p:cNvPr>
          <p:cNvSpPr txBox="1"/>
          <p:nvPr/>
        </p:nvSpPr>
        <p:spPr>
          <a:xfrm>
            <a:off x="780288" y="1732995"/>
            <a:ext cx="161589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ST Front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E9349-3462-6A61-5E0F-EB565AC61409}"/>
              </a:ext>
            </a:extLst>
          </p:cNvPr>
          <p:cNvSpPr txBox="1"/>
          <p:nvPr/>
        </p:nvSpPr>
        <p:spPr>
          <a:xfrm>
            <a:off x="477520" y="4851923"/>
            <a:ext cx="15742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ST Back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CF1D18-E39F-C9A9-07D7-3664F2ABE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265236" y="-762616"/>
            <a:ext cx="2964696" cy="618008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6BE2E7-E8DD-0A91-7072-8FFFE214B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23472" y="2156785"/>
            <a:ext cx="3048224" cy="63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A847-8E50-4F53-1577-9B8BBBE2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179 MeV 300 </a:t>
            </a:r>
            <a:r>
              <a:rPr lang="en-GB" dirty="0" err="1"/>
              <a:t>nA</a:t>
            </a:r>
            <a:r>
              <a:rPr lang="en-GB" dirty="0"/>
              <a:t> Side 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1DE048-9EE4-037B-C761-C2BA530B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89137" y="752677"/>
            <a:ext cx="3861079" cy="5352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03406F-7A71-2384-C10C-6C7479400EA1}"/>
              </a:ext>
            </a:extLst>
          </p:cNvPr>
          <p:cNvSpPr txBox="1"/>
          <p:nvPr/>
        </p:nvSpPr>
        <p:spPr>
          <a:xfrm>
            <a:off x="1024127" y="5534310"/>
            <a:ext cx="3403496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60" dirty="0"/>
              <a:t>E</a:t>
            </a:r>
            <a:r>
              <a:rPr lang="en-GB" sz="3360" baseline="-25000" dirty="0"/>
              <a:t>0 </a:t>
            </a:r>
            <a:r>
              <a:rPr lang="en-GB" sz="3360" dirty="0"/>
              <a:t>= 178.68 MeV</a:t>
            </a:r>
          </a:p>
          <a:p>
            <a:r>
              <a:rPr lang="en-GB" sz="3360" dirty="0"/>
              <a:t>kB = 0.10169</a:t>
            </a:r>
          </a:p>
        </p:txBody>
      </p:sp>
      <p:pic>
        <p:nvPicPr>
          <p:cNvPr id="8" name="Picture 7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AD556FEC-2DE7-0B93-AE4B-47C82E15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63" b="2417"/>
          <a:stretch>
            <a:fillRect/>
          </a:stretch>
        </p:blipFill>
        <p:spPr>
          <a:xfrm>
            <a:off x="6096000" y="1545124"/>
            <a:ext cx="5294692" cy="3767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B5CF8F-35B4-8AB7-2719-22F860FB94A6}"/>
              </a:ext>
            </a:extLst>
          </p:cNvPr>
          <p:cNvSpPr txBox="1"/>
          <p:nvPr/>
        </p:nvSpPr>
        <p:spPr>
          <a:xfrm>
            <a:off x="6900671" y="5619655"/>
            <a:ext cx="3403496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60" dirty="0"/>
              <a:t>E</a:t>
            </a:r>
            <a:r>
              <a:rPr lang="en-GB" sz="3360" baseline="-25000" dirty="0"/>
              <a:t>0 </a:t>
            </a:r>
            <a:r>
              <a:rPr lang="en-GB" sz="3360" dirty="0"/>
              <a:t>= 178.18 MeV</a:t>
            </a:r>
          </a:p>
          <a:p>
            <a:r>
              <a:rPr lang="en-GB" sz="3360" dirty="0"/>
              <a:t>kB = 0.0995859</a:t>
            </a:r>
            <a:endParaRPr lang="en-GB" sz="2880" dirty="0"/>
          </a:p>
          <a:p>
            <a:endParaRPr lang="en-GB" sz="336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4CA37-9A91-BE35-B373-4FFAE80FDD10}"/>
              </a:ext>
            </a:extLst>
          </p:cNvPr>
          <p:cNvSpPr txBox="1"/>
          <p:nvPr/>
        </p:nvSpPr>
        <p:spPr>
          <a:xfrm>
            <a:off x="458267" y="1092858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Fit restricted to +/- 5mm of peak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41EEE-5731-3262-370C-4D4D0C82E4FD}"/>
              </a:ext>
            </a:extLst>
          </p:cNvPr>
          <p:cNvSpPr txBox="1"/>
          <p:nvPr/>
        </p:nvSpPr>
        <p:spPr>
          <a:xfrm>
            <a:off x="7343804" y="1206594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Fit over entire data set </a:t>
            </a:r>
          </a:p>
        </p:txBody>
      </p:sp>
    </p:spTree>
    <p:extLst>
      <p:ext uri="{BB962C8B-B14F-4D97-AF65-F5344CB8AC3E}">
        <p14:creationId xmlns:p14="http://schemas.microsoft.com/office/powerpoint/2010/main" val="168516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5C218-442A-A40D-31F4-3CD733997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4AB1-E855-59F5-8E46-DDEB3A2C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179 MeV 300 </a:t>
            </a:r>
            <a:r>
              <a:rPr lang="en-GB" dirty="0" err="1"/>
              <a:t>nA</a:t>
            </a:r>
            <a:r>
              <a:rPr lang="en-GB" dirty="0"/>
              <a:t> </a:t>
            </a:r>
          </a:p>
        </p:txBody>
      </p:sp>
      <p:pic>
        <p:nvPicPr>
          <p:cNvPr id="8" name="Picture 7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C432DDAF-EC62-ECC7-C9B5-BF155005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63" b="2417"/>
          <a:stretch>
            <a:fillRect/>
          </a:stretch>
        </p:blipFill>
        <p:spPr>
          <a:xfrm>
            <a:off x="241738" y="1812392"/>
            <a:ext cx="5294692" cy="3767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B42D1C-EBA9-6645-9FA5-5E685177076C}"/>
              </a:ext>
            </a:extLst>
          </p:cNvPr>
          <p:cNvSpPr txBox="1"/>
          <p:nvPr/>
        </p:nvSpPr>
        <p:spPr>
          <a:xfrm>
            <a:off x="1962911" y="5661878"/>
            <a:ext cx="3403496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60" dirty="0"/>
              <a:t>E</a:t>
            </a:r>
            <a:r>
              <a:rPr lang="en-GB" sz="3360" baseline="-25000" dirty="0"/>
              <a:t>0 </a:t>
            </a:r>
            <a:r>
              <a:rPr lang="en-GB" sz="3360" dirty="0"/>
              <a:t>= 178.18 MeV</a:t>
            </a:r>
          </a:p>
          <a:p>
            <a:r>
              <a:rPr lang="en-GB" sz="3360" dirty="0"/>
              <a:t>kB = 0.0995859</a:t>
            </a:r>
            <a:endParaRPr lang="en-GB" sz="2880" dirty="0"/>
          </a:p>
          <a:p>
            <a:endParaRPr lang="en-GB" sz="336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8DC15-62E9-2AD1-C536-E6B966604F60}"/>
              </a:ext>
            </a:extLst>
          </p:cNvPr>
          <p:cNvSpPr txBox="1"/>
          <p:nvPr/>
        </p:nvSpPr>
        <p:spPr>
          <a:xfrm>
            <a:off x="1754107" y="1276861"/>
            <a:ext cx="133491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Side A </a:t>
            </a:r>
          </a:p>
        </p:txBody>
      </p:sp>
      <p:pic>
        <p:nvPicPr>
          <p:cNvPr id="7" name="Picture 6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D47C630D-E39A-CBB1-C8D2-4B4FBC8777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05" b="2494"/>
          <a:stretch>
            <a:fillRect/>
          </a:stretch>
        </p:blipFill>
        <p:spPr>
          <a:xfrm>
            <a:off x="5904292" y="1690689"/>
            <a:ext cx="5080700" cy="3673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F50132-E15D-8A1A-F5E3-E5AECC88F671}"/>
              </a:ext>
            </a:extLst>
          </p:cNvPr>
          <p:cNvSpPr txBox="1"/>
          <p:nvPr/>
        </p:nvSpPr>
        <p:spPr>
          <a:xfrm>
            <a:off x="6864170" y="5661877"/>
            <a:ext cx="3353803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60" dirty="0"/>
              <a:t>E</a:t>
            </a:r>
            <a:r>
              <a:rPr lang="en-GB" sz="3360" baseline="-25000" dirty="0"/>
              <a:t>0 </a:t>
            </a:r>
            <a:r>
              <a:rPr lang="en-GB" sz="3360" dirty="0"/>
              <a:t>= 177.9 MeV</a:t>
            </a:r>
            <a:endParaRPr lang="en-GB" sz="4800" dirty="0"/>
          </a:p>
          <a:p>
            <a:r>
              <a:rPr lang="en-GB" sz="3360" dirty="0"/>
              <a:t>kB = </a:t>
            </a:r>
            <a:r>
              <a:rPr lang="en-GB" sz="2880" dirty="0"/>
              <a:t> 1.87366e-05</a:t>
            </a:r>
          </a:p>
          <a:p>
            <a:endParaRPr lang="en-GB" sz="2880" dirty="0"/>
          </a:p>
          <a:p>
            <a:endParaRPr lang="en-GB" sz="336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2DE5F-C3E4-D556-B2E8-8316859B6302}"/>
              </a:ext>
            </a:extLst>
          </p:cNvPr>
          <p:cNvSpPr txBox="1"/>
          <p:nvPr/>
        </p:nvSpPr>
        <p:spPr>
          <a:xfrm>
            <a:off x="7206154" y="1225753"/>
            <a:ext cx="13756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Side B </a:t>
            </a:r>
          </a:p>
        </p:txBody>
      </p:sp>
    </p:spTree>
    <p:extLst>
      <p:ext uri="{BB962C8B-B14F-4D97-AF65-F5344CB8AC3E}">
        <p14:creationId xmlns:p14="http://schemas.microsoft.com/office/powerpoint/2010/main" val="50225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7AC8-6290-5814-8701-31C0D929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179 MeV 20 </a:t>
            </a:r>
            <a:r>
              <a:rPr lang="en-GB" dirty="0" err="1"/>
              <a:t>nA</a:t>
            </a:r>
            <a:endParaRPr lang="en-GB" dirty="0"/>
          </a:p>
        </p:txBody>
      </p:sp>
      <p:pic>
        <p:nvPicPr>
          <p:cNvPr id="5" name="Content Placeholder 4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608B1DD8-FE41-6682-43B7-730C053E4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401" b="2024"/>
          <a:stretch>
            <a:fillRect/>
          </a:stretch>
        </p:blipFill>
        <p:spPr>
          <a:xfrm>
            <a:off x="822629" y="1921790"/>
            <a:ext cx="5139258" cy="3710915"/>
          </a:xfrm>
        </p:spPr>
      </p:pic>
      <p:pic>
        <p:nvPicPr>
          <p:cNvPr id="7" name="Picture 6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A38BE467-89D6-B754-18A8-3E7A9B23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46" b="1268"/>
          <a:stretch>
            <a:fillRect/>
          </a:stretch>
        </p:blipFill>
        <p:spPr>
          <a:xfrm>
            <a:off x="5961889" y="1805879"/>
            <a:ext cx="5407482" cy="3936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40C44E-6555-966A-32B8-BEDD06513699}"/>
              </a:ext>
            </a:extLst>
          </p:cNvPr>
          <p:cNvSpPr txBox="1"/>
          <p:nvPr/>
        </p:nvSpPr>
        <p:spPr>
          <a:xfrm>
            <a:off x="2010139" y="1604478"/>
            <a:ext cx="133491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Side 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CD3E9-B9AE-EEAC-2798-61355E0E0E9D}"/>
              </a:ext>
            </a:extLst>
          </p:cNvPr>
          <p:cNvSpPr txBox="1"/>
          <p:nvPr/>
        </p:nvSpPr>
        <p:spPr>
          <a:xfrm>
            <a:off x="6838170" y="1382878"/>
            <a:ext cx="13756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Side B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F53C8-283B-4261-D7C4-F7FBBB03233A}"/>
              </a:ext>
            </a:extLst>
          </p:cNvPr>
          <p:cNvSpPr txBox="1"/>
          <p:nvPr/>
        </p:nvSpPr>
        <p:spPr>
          <a:xfrm>
            <a:off x="2072640" y="5864352"/>
            <a:ext cx="3369640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kB = 0.105512</a:t>
            </a:r>
          </a:p>
          <a:p>
            <a:r>
              <a:rPr lang="en-GB" sz="2880" dirty="0"/>
              <a:t>Sigma_0 = 3.11298</a:t>
            </a:r>
          </a:p>
          <a:p>
            <a:endParaRPr lang="en-GB" sz="288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DBD87-C337-851A-E2D1-B5C3C3688E4B}"/>
              </a:ext>
            </a:extLst>
          </p:cNvPr>
          <p:cNvSpPr txBox="1"/>
          <p:nvPr/>
        </p:nvSpPr>
        <p:spPr>
          <a:xfrm>
            <a:off x="7350041" y="5857624"/>
            <a:ext cx="3397084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kB = 7.32185e-06</a:t>
            </a:r>
          </a:p>
          <a:p>
            <a:r>
              <a:rPr lang="en-GB" sz="2880" dirty="0"/>
              <a:t>Sigma_0 = 3.03636</a:t>
            </a:r>
          </a:p>
          <a:p>
            <a:endParaRPr lang="en-GB" sz="2880" dirty="0"/>
          </a:p>
          <a:p>
            <a:endParaRPr lang="en-GB" sz="2880" dirty="0"/>
          </a:p>
        </p:txBody>
      </p:sp>
    </p:spTree>
    <p:extLst>
      <p:ext uri="{BB962C8B-B14F-4D97-AF65-F5344CB8AC3E}">
        <p14:creationId xmlns:p14="http://schemas.microsoft.com/office/powerpoint/2010/main" val="36978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3AA7E-471B-7508-B486-55FE2207D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BA2C-0126-F21C-AF21-73533CD8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179 MeV 300 </a:t>
            </a:r>
            <a:r>
              <a:rPr lang="en-GB" dirty="0" err="1"/>
              <a:t>nA</a:t>
            </a:r>
            <a:r>
              <a:rPr lang="en-GB" dirty="0"/>
              <a:t> </a:t>
            </a:r>
          </a:p>
        </p:txBody>
      </p:sp>
      <p:pic>
        <p:nvPicPr>
          <p:cNvPr id="8" name="Picture 7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09614069-12A9-05C5-5DD1-FBF2290FF8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63" b="2417"/>
          <a:stretch>
            <a:fillRect/>
          </a:stretch>
        </p:blipFill>
        <p:spPr>
          <a:xfrm>
            <a:off x="609600" y="1713185"/>
            <a:ext cx="5294692" cy="3767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C32543-2883-6664-39A0-B4DA3C1266DF}"/>
              </a:ext>
            </a:extLst>
          </p:cNvPr>
          <p:cNvSpPr txBox="1"/>
          <p:nvPr/>
        </p:nvSpPr>
        <p:spPr>
          <a:xfrm>
            <a:off x="1962911" y="5661878"/>
            <a:ext cx="3403496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60" dirty="0"/>
              <a:t>E</a:t>
            </a:r>
            <a:r>
              <a:rPr lang="en-GB" sz="3360" baseline="-25000" dirty="0"/>
              <a:t>0 </a:t>
            </a:r>
            <a:r>
              <a:rPr lang="en-GB" sz="3360" dirty="0"/>
              <a:t>= 178.18 MeV</a:t>
            </a:r>
          </a:p>
          <a:p>
            <a:r>
              <a:rPr lang="en-GB" sz="3360" dirty="0"/>
              <a:t>kB = 0.0995859</a:t>
            </a:r>
            <a:endParaRPr lang="en-GB" sz="2880" dirty="0"/>
          </a:p>
          <a:p>
            <a:endParaRPr lang="en-GB" sz="336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EE365-2DDF-EC05-B342-3EE3F19B0841}"/>
              </a:ext>
            </a:extLst>
          </p:cNvPr>
          <p:cNvSpPr txBox="1"/>
          <p:nvPr/>
        </p:nvSpPr>
        <p:spPr>
          <a:xfrm>
            <a:off x="1754107" y="1276861"/>
            <a:ext cx="133491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Side 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DB48F-91EE-0B0B-DFFA-B0B031C595FD}"/>
              </a:ext>
            </a:extLst>
          </p:cNvPr>
          <p:cNvSpPr txBox="1"/>
          <p:nvPr/>
        </p:nvSpPr>
        <p:spPr>
          <a:xfrm>
            <a:off x="6386857" y="5512053"/>
            <a:ext cx="5051383" cy="2542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GB" baseline="-25000" dirty="0"/>
              <a:t>0 </a:t>
            </a:r>
            <a:r>
              <a:rPr lang="en-GB" dirty="0"/>
              <a:t>= 179.98 MeV</a:t>
            </a:r>
            <a:endParaRPr lang="en-GB" sz="3600" dirty="0"/>
          </a:p>
          <a:p>
            <a:r>
              <a:rPr lang="en-GB" dirty="0"/>
              <a:t>kB = </a:t>
            </a:r>
            <a:r>
              <a:rPr lang="en-GB" sz="2000" dirty="0"/>
              <a:t>  0.01 </a:t>
            </a:r>
          </a:p>
          <a:p>
            <a:r>
              <a:rPr lang="en-GB" sz="2000" dirty="0"/>
              <a:t>(lower limit of restricted range: 0.01 – 0.15)</a:t>
            </a:r>
          </a:p>
          <a:p>
            <a:endParaRPr lang="en-GB" sz="2880" dirty="0"/>
          </a:p>
          <a:p>
            <a:endParaRPr lang="en-GB" sz="2880" dirty="0"/>
          </a:p>
          <a:p>
            <a:endParaRPr lang="en-GB" sz="3360" dirty="0"/>
          </a:p>
        </p:txBody>
      </p:sp>
      <p:pic>
        <p:nvPicPr>
          <p:cNvPr id="11" name="Picture 10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D367F180-9956-FFDC-2E88-ECD35D34D4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15"/>
          <a:stretch>
            <a:fillRect/>
          </a:stretch>
        </p:blipFill>
        <p:spPr>
          <a:xfrm>
            <a:off x="6096000" y="1524768"/>
            <a:ext cx="5262134" cy="3808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A9E4FD-B285-E7D1-07D7-F3D3D6A66BF0}"/>
              </a:ext>
            </a:extLst>
          </p:cNvPr>
          <p:cNvSpPr txBox="1"/>
          <p:nvPr/>
        </p:nvSpPr>
        <p:spPr>
          <a:xfrm>
            <a:off x="8317374" y="1276860"/>
            <a:ext cx="13756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Side B </a:t>
            </a:r>
          </a:p>
        </p:txBody>
      </p:sp>
    </p:spTree>
    <p:extLst>
      <p:ext uri="{BB962C8B-B14F-4D97-AF65-F5344CB8AC3E}">
        <p14:creationId xmlns:p14="http://schemas.microsoft.com/office/powerpoint/2010/main" val="394302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54A99-509F-9918-8425-D45128E3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2636-DAEF-0FDD-F6CE-C05AF51D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179 MeV 300 </a:t>
            </a:r>
            <a:r>
              <a:rPr lang="en-GB" dirty="0" err="1"/>
              <a:t>nA</a:t>
            </a:r>
            <a:r>
              <a:rPr lang="en-GB" dirty="0"/>
              <a:t> </a:t>
            </a:r>
          </a:p>
        </p:txBody>
      </p:sp>
      <p:pic>
        <p:nvPicPr>
          <p:cNvPr id="8" name="Picture 7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04B06DF8-A1D1-DE64-1472-27BBF32DF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63" b="2417"/>
          <a:stretch>
            <a:fillRect/>
          </a:stretch>
        </p:blipFill>
        <p:spPr>
          <a:xfrm>
            <a:off x="609600" y="1713185"/>
            <a:ext cx="5294692" cy="3767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E01E5C-BFA3-FCB3-0B45-6A712FD32852}"/>
              </a:ext>
            </a:extLst>
          </p:cNvPr>
          <p:cNvSpPr txBox="1"/>
          <p:nvPr/>
        </p:nvSpPr>
        <p:spPr>
          <a:xfrm>
            <a:off x="1962911" y="5661878"/>
            <a:ext cx="3403496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60" dirty="0"/>
              <a:t>E</a:t>
            </a:r>
            <a:r>
              <a:rPr lang="en-GB" sz="3360" baseline="-25000" dirty="0"/>
              <a:t>0 </a:t>
            </a:r>
            <a:r>
              <a:rPr lang="en-GB" sz="3360" dirty="0"/>
              <a:t>= 178.18 MeV</a:t>
            </a:r>
          </a:p>
          <a:p>
            <a:r>
              <a:rPr lang="en-GB" sz="3360" dirty="0"/>
              <a:t>kB = 0.0995859</a:t>
            </a:r>
            <a:endParaRPr lang="en-GB" sz="2880" dirty="0"/>
          </a:p>
          <a:p>
            <a:endParaRPr lang="en-GB" sz="336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44284-0F27-82E6-9B3A-D55B461B1DFB}"/>
              </a:ext>
            </a:extLst>
          </p:cNvPr>
          <p:cNvSpPr txBox="1"/>
          <p:nvPr/>
        </p:nvSpPr>
        <p:spPr>
          <a:xfrm>
            <a:off x="1754107" y="1276861"/>
            <a:ext cx="133491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Side 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33B73-36C8-045E-921A-98CC5ECD687B}"/>
              </a:ext>
            </a:extLst>
          </p:cNvPr>
          <p:cNvSpPr txBox="1"/>
          <p:nvPr/>
        </p:nvSpPr>
        <p:spPr>
          <a:xfrm>
            <a:off x="6287712" y="5480935"/>
            <a:ext cx="5148385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60" dirty="0"/>
              <a:t>E</a:t>
            </a:r>
            <a:r>
              <a:rPr lang="en-GB" sz="3360" baseline="-25000" dirty="0"/>
              <a:t>0 </a:t>
            </a:r>
            <a:r>
              <a:rPr lang="en-GB" sz="3360" dirty="0"/>
              <a:t>= 178.59 MeV</a:t>
            </a:r>
            <a:endParaRPr lang="en-GB" sz="4800" dirty="0"/>
          </a:p>
          <a:p>
            <a:r>
              <a:rPr lang="en-GB" sz="3360" dirty="0"/>
              <a:t>kB = </a:t>
            </a:r>
            <a:r>
              <a:rPr lang="en-GB" sz="2880" dirty="0"/>
              <a:t>  </a:t>
            </a:r>
            <a:r>
              <a:rPr lang="en-GB" sz="2000" dirty="0"/>
              <a:t>0.15 (upper limit of restricted range: 0.05 – 0.15)</a:t>
            </a:r>
          </a:p>
          <a:p>
            <a:endParaRPr lang="en-GB" sz="2880" dirty="0"/>
          </a:p>
          <a:p>
            <a:endParaRPr lang="en-GB" sz="2880" dirty="0"/>
          </a:p>
          <a:p>
            <a:endParaRPr lang="en-GB" sz="3360" dirty="0"/>
          </a:p>
        </p:txBody>
      </p:sp>
      <p:pic>
        <p:nvPicPr>
          <p:cNvPr id="5" name="Picture 4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C491F9AE-5A91-B11B-0F11-BD3F40D51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31" y="1690689"/>
            <a:ext cx="5238092" cy="37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5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E963-7E52-A972-AD4E-4FE95E70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179 MeV 40 </a:t>
            </a:r>
            <a:r>
              <a:rPr lang="en-GB" dirty="0" err="1"/>
              <a:t>nA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6BBF8-39B4-12FF-76BD-EED8E9AC1F1B}"/>
              </a:ext>
            </a:extLst>
          </p:cNvPr>
          <p:cNvSpPr txBox="1"/>
          <p:nvPr/>
        </p:nvSpPr>
        <p:spPr>
          <a:xfrm>
            <a:off x="1658111" y="5196007"/>
            <a:ext cx="3403496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60" dirty="0"/>
              <a:t>E</a:t>
            </a:r>
            <a:r>
              <a:rPr lang="en-GB" sz="3360" baseline="-25000" dirty="0"/>
              <a:t>0 </a:t>
            </a:r>
            <a:r>
              <a:rPr lang="en-GB" sz="3360" dirty="0"/>
              <a:t>= 178.18 MeV</a:t>
            </a:r>
          </a:p>
          <a:p>
            <a:r>
              <a:rPr lang="en-GB" sz="3360" dirty="0"/>
              <a:t>kB = </a:t>
            </a:r>
            <a:r>
              <a:rPr lang="en-GB" sz="2880" dirty="0"/>
              <a:t>0.10059</a:t>
            </a:r>
          </a:p>
          <a:p>
            <a:endParaRPr lang="en-GB" sz="2880" dirty="0"/>
          </a:p>
          <a:p>
            <a:endParaRPr lang="en-GB" sz="3360" dirty="0"/>
          </a:p>
        </p:txBody>
      </p:sp>
      <p:pic>
        <p:nvPicPr>
          <p:cNvPr id="6" name="Picture 5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8660C6C0-36FD-735F-10E7-9924B571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82" b="1264"/>
          <a:stretch>
            <a:fillRect/>
          </a:stretch>
        </p:blipFill>
        <p:spPr>
          <a:xfrm>
            <a:off x="852760" y="1745670"/>
            <a:ext cx="4771644" cy="3450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F0A506-8E8C-2972-5693-FC2A1B98A664}"/>
              </a:ext>
            </a:extLst>
          </p:cNvPr>
          <p:cNvSpPr txBox="1"/>
          <p:nvPr/>
        </p:nvSpPr>
        <p:spPr>
          <a:xfrm>
            <a:off x="2182369" y="1440396"/>
            <a:ext cx="125271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Side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50458-2DD7-5C2F-BBF5-7EE78734CDEF}"/>
              </a:ext>
            </a:extLst>
          </p:cNvPr>
          <p:cNvSpPr txBox="1"/>
          <p:nvPr/>
        </p:nvSpPr>
        <p:spPr>
          <a:xfrm>
            <a:off x="6254916" y="5220922"/>
            <a:ext cx="5445722" cy="252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60" dirty="0"/>
              <a:t>E</a:t>
            </a:r>
            <a:r>
              <a:rPr lang="en-GB" sz="3360" baseline="-25000" dirty="0"/>
              <a:t>0 </a:t>
            </a:r>
            <a:r>
              <a:rPr lang="en-GB" sz="3360" dirty="0"/>
              <a:t>= 178.03 MeV</a:t>
            </a:r>
          </a:p>
          <a:p>
            <a:r>
              <a:rPr lang="en-GB" sz="3360" dirty="0"/>
              <a:t>kB = </a:t>
            </a:r>
            <a:r>
              <a:rPr lang="en-GB" sz="2880" dirty="0"/>
              <a:t> 0.01 (lower limit of range)</a:t>
            </a:r>
          </a:p>
          <a:p>
            <a:endParaRPr lang="en-GB" sz="2880" dirty="0"/>
          </a:p>
          <a:p>
            <a:endParaRPr lang="en-GB" sz="2880" dirty="0"/>
          </a:p>
          <a:p>
            <a:endParaRPr lang="en-GB" sz="3360" dirty="0"/>
          </a:p>
        </p:txBody>
      </p:sp>
      <p:pic>
        <p:nvPicPr>
          <p:cNvPr id="10" name="Picture 9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1DF5C3C9-A61B-E113-2638-64452947B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67" b="1289"/>
          <a:stretch>
            <a:fillRect/>
          </a:stretch>
        </p:blipFill>
        <p:spPr>
          <a:xfrm>
            <a:off x="6096000" y="1745670"/>
            <a:ext cx="4647802" cy="33560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39037-D732-2D77-2764-D9F102E48311}"/>
              </a:ext>
            </a:extLst>
          </p:cNvPr>
          <p:cNvSpPr txBox="1"/>
          <p:nvPr/>
        </p:nvSpPr>
        <p:spPr>
          <a:xfrm>
            <a:off x="7935922" y="1469090"/>
            <a:ext cx="127310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Side B</a:t>
            </a:r>
          </a:p>
        </p:txBody>
      </p:sp>
    </p:spTree>
    <p:extLst>
      <p:ext uri="{BB962C8B-B14F-4D97-AF65-F5344CB8AC3E}">
        <p14:creationId xmlns:p14="http://schemas.microsoft.com/office/powerpoint/2010/main" val="8045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6774-DF1A-2569-6381-9A8A6857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149 MeV Centered </a:t>
            </a:r>
          </a:p>
        </p:txBody>
      </p:sp>
      <p:pic>
        <p:nvPicPr>
          <p:cNvPr id="8" name="Content Placeholder 7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1A6DD256-ECBD-4749-E4D4-EAC89FF90D0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0" y="1938502"/>
            <a:ext cx="5067300" cy="364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898-2937-61B5-13F2-DD8FAF2C22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1932A9-2A1D-17D8-52B6-D24AE55F7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D2593B-D617-6346-9A98-4B998748B321}" type="datetime1">
              <a:rPr lang="en-GB" smtClean="0"/>
              <a:t>31/10/2025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A757C-0DB2-C00B-18E0-A7A755396062}"/>
              </a:ext>
            </a:extLst>
          </p:cNvPr>
          <p:cNvSpPr txBox="1"/>
          <p:nvPr/>
        </p:nvSpPr>
        <p:spPr>
          <a:xfrm>
            <a:off x="1870841" y="151349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pic>
        <p:nvPicPr>
          <p:cNvPr id="11" name="Picture 10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9DCC6485-8A7B-4CC4-999F-B7DF922C0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78" y="1975155"/>
            <a:ext cx="5067300" cy="3644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440355-2537-3098-53BA-E92333C191AF}"/>
              </a:ext>
            </a:extLst>
          </p:cNvPr>
          <p:cNvSpPr txBox="1"/>
          <p:nvPr/>
        </p:nvSpPr>
        <p:spPr>
          <a:xfrm>
            <a:off x="6743216" y="14768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0907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C44D-B933-8B89-511D-104631C2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149 MeV Beam Spot 20 mm to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17E01-5483-A8D0-5535-38C56DDBFA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3C016-1135-AA61-3247-734AC443CC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0E550E71-E1B3-06E4-9E87-3DB9551D3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5" y="1819276"/>
            <a:ext cx="5067300" cy="3644900"/>
          </a:xfrm>
        </p:spPr>
      </p:pic>
      <p:pic>
        <p:nvPicPr>
          <p:cNvPr id="10" name="Picture 9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34030CA4-B229-C502-8754-6A5B2E67E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29" y="1818546"/>
            <a:ext cx="50673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617EFE-B234-397E-BB74-959D64C1C604}"/>
              </a:ext>
            </a:extLst>
          </p:cNvPr>
          <p:cNvSpPr txBox="1"/>
          <p:nvPr/>
        </p:nvSpPr>
        <p:spPr>
          <a:xfrm>
            <a:off x="3026979" y="13978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7F1905-8A11-F7BD-3EC0-A5BF426EC3E6}"/>
              </a:ext>
            </a:extLst>
          </p:cNvPr>
          <p:cNvSpPr txBox="1"/>
          <p:nvPr/>
        </p:nvSpPr>
        <p:spPr>
          <a:xfrm>
            <a:off x="7535917" y="148195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2494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48DF-3234-5475-88DB-CF3254B7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30" y="-133793"/>
            <a:ext cx="10515600" cy="1325563"/>
          </a:xfrm>
        </p:spPr>
        <p:txBody>
          <a:bodyPr/>
          <a:lstStyle/>
          <a:p>
            <a:pPr algn="ctr"/>
            <a:r>
              <a:rPr lang="en-GB" sz="3200" dirty="0"/>
              <a:t>Trento Beam Test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3D0196-1329-37DC-49D0-6B1E883E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5390"/>
            <a:ext cx="5774029" cy="5400675"/>
          </a:xfrm>
        </p:spPr>
        <p:txBody>
          <a:bodyPr/>
          <a:lstStyle/>
          <a:p>
            <a:r>
              <a:rPr lang="en-GB" sz="2800" dirty="0"/>
              <a:t>3 nights of measurements in the research room at Trento PTC</a:t>
            </a:r>
          </a:p>
          <a:p>
            <a:pPr lvl="1"/>
            <a:r>
              <a:rPr lang="en-GB" sz="2400" dirty="0"/>
              <a:t>Night 1: </a:t>
            </a:r>
            <a:r>
              <a:rPr lang="en-GB" sz="2400" dirty="0" err="1"/>
              <a:t>QuARC</a:t>
            </a:r>
            <a:r>
              <a:rPr lang="en-GB" sz="2400" dirty="0"/>
              <a:t> </a:t>
            </a:r>
          </a:p>
          <a:p>
            <a:pPr lvl="2"/>
            <a:r>
              <a:rPr lang="en-GB" sz="2000" dirty="0"/>
              <a:t>Calibrations and </a:t>
            </a:r>
            <a:r>
              <a:rPr lang="en-GB" sz="2000" b="1" dirty="0"/>
              <a:t>Bragg Peak measurements</a:t>
            </a:r>
            <a:r>
              <a:rPr lang="en-GB" sz="2000" dirty="0"/>
              <a:t> scaling current up to FLASH (briefly).</a:t>
            </a:r>
          </a:p>
          <a:p>
            <a:pPr lvl="1"/>
            <a:r>
              <a:rPr lang="en-GB" sz="2400" dirty="0"/>
              <a:t>Night 2: Combined </a:t>
            </a:r>
            <a:r>
              <a:rPr lang="en-GB" sz="2400" dirty="0" err="1"/>
              <a:t>QuARC</a:t>
            </a:r>
            <a:r>
              <a:rPr lang="en-GB" sz="2400" dirty="0"/>
              <a:t> + </a:t>
            </a:r>
            <a:r>
              <a:rPr lang="en-GB" sz="2400" dirty="0" err="1"/>
              <a:t>SciFi</a:t>
            </a:r>
            <a:r>
              <a:rPr lang="en-GB" sz="2400" dirty="0"/>
              <a:t>:</a:t>
            </a:r>
          </a:p>
          <a:p>
            <a:pPr lvl="2"/>
            <a:r>
              <a:rPr lang="en-GB" sz="2000" dirty="0"/>
              <a:t>Dynamic range testing (fibres at low gain)</a:t>
            </a:r>
          </a:p>
          <a:p>
            <a:pPr lvl="2"/>
            <a:r>
              <a:rPr lang="en-GB" sz="2000" dirty="0"/>
              <a:t>Beam position measurements </a:t>
            </a:r>
          </a:p>
          <a:p>
            <a:pPr lvl="1"/>
            <a:r>
              <a:rPr lang="en-GB" sz="2400" dirty="0"/>
              <a:t>Night 3: </a:t>
            </a:r>
            <a:r>
              <a:rPr lang="en-GB" sz="2400" dirty="0" err="1"/>
              <a:t>SciFi</a:t>
            </a:r>
            <a:r>
              <a:rPr lang="en-GB" sz="2400" dirty="0"/>
              <a:t> Measurements</a:t>
            </a:r>
          </a:p>
          <a:p>
            <a:pPr lvl="2"/>
            <a:r>
              <a:rPr lang="en-GB" sz="2000" dirty="0"/>
              <a:t>Dynamic range testing (fibres at high gain)</a:t>
            </a:r>
          </a:p>
          <a:p>
            <a:pPr lvl="2"/>
            <a:r>
              <a:rPr lang="en-GB" sz="2000" dirty="0"/>
              <a:t>Different spot sizes (varying energy)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</p:txBody>
      </p:sp>
      <p:pic>
        <p:nvPicPr>
          <p:cNvPr id="8" name="Picture 7" descr="A machine on a table&#10;&#10;AI-generated content may be incorrect.">
            <a:extLst>
              <a:ext uri="{FF2B5EF4-FFF2-40B4-BE49-F238E27FC236}">
                <a16:creationId xmlns:a16="http://schemas.microsoft.com/office/drawing/2014/main" id="{72055150-6138-512A-3968-449C0086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55" y="3010761"/>
            <a:ext cx="2896745" cy="38472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AB0BF3-1050-A9E7-0413-5022B437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52" y="928336"/>
            <a:ext cx="4165609" cy="31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6" descr="A black box with black rectangular objects&#10;&#10;AI-generated content may be incorrect.">
            <a:extLst>
              <a:ext uri="{FF2B5EF4-FFF2-40B4-BE49-F238E27FC236}">
                <a16:creationId xmlns:a16="http://schemas.microsoft.com/office/drawing/2014/main" id="{1BA9C0B8-9460-5FB5-B5AE-48D3E7A02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/>
          <a:stretch>
            <a:fillRect/>
          </a:stretch>
        </p:blipFill>
        <p:spPr bwMode="auto">
          <a:xfrm rot="16200000">
            <a:off x="6377877" y="3461402"/>
            <a:ext cx="2606860" cy="402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18084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C42F-3F58-F10D-93BB-FAB78471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149 MeV Beam Spot 20 mm to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0605E-5A15-730E-ABD5-A78AD6C395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8C92F-8F0C-9F19-604C-CACCDE5534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C5C9DE69-EB61-7327-988D-C04F64DA0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9" y="2184619"/>
            <a:ext cx="5067300" cy="36449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52E0B-CF6B-4165-9D20-014F84D31DBE}"/>
              </a:ext>
            </a:extLst>
          </p:cNvPr>
          <p:cNvSpPr txBox="1"/>
          <p:nvPr/>
        </p:nvSpPr>
        <p:spPr>
          <a:xfrm>
            <a:off x="1471448" y="178675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pic>
        <p:nvPicPr>
          <p:cNvPr id="11" name="Picture 10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DB96FDB6-56DC-E355-734E-8F52AD520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5" y="2184619"/>
            <a:ext cx="5067300" cy="3644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679476-21CE-F922-B0FA-322525063523}"/>
              </a:ext>
            </a:extLst>
          </p:cNvPr>
          <p:cNvSpPr txBox="1"/>
          <p:nvPr/>
        </p:nvSpPr>
        <p:spPr>
          <a:xfrm>
            <a:off x="6635488" y="17229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5548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567D-2526-2DE7-80EB-D811374F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Calibration Effect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4D0A0-E7FA-6F55-1129-391F09F898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07D6A-0017-6D5C-F9FC-67AF2CC0A1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Jolly Shrewdness Footer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817EE-69A5-5068-12A3-D6E2B5C6C0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07B058-04BC-47CD-AB2B-346A6FF11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599873" y="-600664"/>
            <a:ext cx="2952734" cy="615514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3A2FE-3909-1D14-18E4-3C16D37A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49464" y="-716779"/>
            <a:ext cx="2952735" cy="6155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DC3B5-72F0-F6D0-287B-36F198B21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18780" y="2262641"/>
            <a:ext cx="2940475" cy="61295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CD94E6-F18F-DA7C-A511-2C25D435E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65201" y="2400521"/>
            <a:ext cx="2797348" cy="58312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D596C4E-7B15-0667-2900-D349D56F76BC}"/>
              </a:ext>
            </a:extLst>
          </p:cNvPr>
          <p:cNvSpPr/>
          <p:nvPr/>
        </p:nvSpPr>
        <p:spPr>
          <a:xfrm>
            <a:off x="9885751" y="4942876"/>
            <a:ext cx="722568" cy="7865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5CC1D-BCE1-9B1A-840D-D65319C299A4}"/>
              </a:ext>
            </a:extLst>
          </p:cNvPr>
          <p:cNvSpPr txBox="1"/>
          <p:nvPr/>
        </p:nvSpPr>
        <p:spPr>
          <a:xfrm>
            <a:off x="7897091" y="4482478"/>
            <a:ext cx="2097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Calibration disproportionally increases B-side signal around Bragg peak to make it look like a smaller kB.</a:t>
            </a:r>
          </a:p>
        </p:txBody>
      </p:sp>
    </p:spTree>
    <p:extLst>
      <p:ext uri="{BB962C8B-B14F-4D97-AF65-F5344CB8AC3E}">
        <p14:creationId xmlns:p14="http://schemas.microsoft.com/office/powerpoint/2010/main" val="401265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3A38-E33E-4660-22D1-369356DA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Position Scan - reconstructed 148 MeV Bragg Curves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D048C7-93B8-95E9-FA73-81FBC6342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55338" y="802899"/>
            <a:ext cx="2751406" cy="36620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948C5-C62F-4CE1-6FE0-B266DF357E0E}"/>
              </a:ext>
            </a:extLst>
          </p:cNvPr>
          <p:cNvSpPr txBox="1"/>
          <p:nvPr/>
        </p:nvSpPr>
        <p:spPr>
          <a:xfrm>
            <a:off x="454001" y="4408689"/>
            <a:ext cx="33409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Beam 20mm to left</a:t>
            </a:r>
          </a:p>
          <a:p>
            <a:r>
              <a:rPr lang="en-GB" sz="1400" dirty="0"/>
              <a:t>A: R</a:t>
            </a:r>
            <a:r>
              <a:rPr lang="en-GB" sz="1400" baseline="-25000" dirty="0"/>
              <a:t>0</a:t>
            </a:r>
            <a:r>
              <a:rPr lang="en-GB" sz="1400" dirty="0"/>
              <a:t> = 151.47 mm, E</a:t>
            </a:r>
            <a:r>
              <a:rPr lang="en-GB" sz="1400" baseline="-25000" dirty="0"/>
              <a:t>0</a:t>
            </a:r>
            <a:r>
              <a:rPr lang="en-GB" sz="1400" dirty="0"/>
              <a:t> = 146.91 MeV</a:t>
            </a:r>
          </a:p>
          <a:p>
            <a:r>
              <a:rPr lang="en-GB" sz="1400" dirty="0"/>
              <a:t>B: R</a:t>
            </a:r>
            <a:r>
              <a:rPr lang="en-GB" sz="1400" baseline="-25000" dirty="0"/>
              <a:t>0</a:t>
            </a:r>
            <a:r>
              <a:rPr lang="en-GB" sz="1400" dirty="0"/>
              <a:t> = 151.51 mm, E</a:t>
            </a:r>
            <a:r>
              <a:rPr lang="en-GB" sz="1400" baseline="-25000" dirty="0"/>
              <a:t>0</a:t>
            </a:r>
            <a:r>
              <a:rPr lang="en-GB" sz="1400" dirty="0"/>
              <a:t> = 146.93 MeV</a:t>
            </a:r>
          </a:p>
          <a:p>
            <a:r>
              <a:rPr lang="en-GB" sz="1400" dirty="0" err="1"/>
              <a:t>Avg</a:t>
            </a:r>
            <a:r>
              <a:rPr lang="en-GB" sz="1400" dirty="0"/>
              <a:t>: R</a:t>
            </a:r>
            <a:r>
              <a:rPr lang="en-GB" sz="1400" baseline="-25000" dirty="0"/>
              <a:t>0</a:t>
            </a:r>
            <a:r>
              <a:rPr lang="en-GB" sz="1400" dirty="0"/>
              <a:t> = 151.49 mm, E</a:t>
            </a:r>
            <a:r>
              <a:rPr lang="en-GB" sz="1400" baseline="-25000" dirty="0"/>
              <a:t>0</a:t>
            </a:r>
            <a:r>
              <a:rPr lang="en-GB" sz="1400" dirty="0"/>
              <a:t> = 146.92 MeV</a:t>
            </a:r>
          </a:p>
          <a:p>
            <a:r>
              <a:rPr lang="en-GB" sz="1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C917A-410F-94DC-C615-117406A0A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04209" y="784744"/>
            <a:ext cx="2861104" cy="3808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CC1D89-D1EC-5ACB-C348-A5DAF791181E}"/>
              </a:ext>
            </a:extLst>
          </p:cNvPr>
          <p:cNvSpPr txBox="1"/>
          <p:nvPr/>
        </p:nvSpPr>
        <p:spPr>
          <a:xfrm>
            <a:off x="8563981" y="4270189"/>
            <a:ext cx="35396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Beam 20mm to right</a:t>
            </a:r>
          </a:p>
          <a:p>
            <a:r>
              <a:rPr lang="en-GB" sz="1400" dirty="0"/>
              <a:t>A: R</a:t>
            </a:r>
            <a:r>
              <a:rPr lang="en-GB" sz="1400" baseline="-25000" dirty="0"/>
              <a:t>0</a:t>
            </a:r>
            <a:r>
              <a:rPr lang="en-GB" sz="1400" dirty="0"/>
              <a:t> = 151.46 mm, E</a:t>
            </a:r>
            <a:r>
              <a:rPr lang="en-GB" sz="1400" baseline="-25000" dirty="0"/>
              <a:t>0</a:t>
            </a:r>
            <a:r>
              <a:rPr lang="en-GB" sz="1400" dirty="0"/>
              <a:t> = 146.9 MeV</a:t>
            </a:r>
          </a:p>
          <a:p>
            <a:r>
              <a:rPr lang="en-GB" sz="1400" dirty="0"/>
              <a:t>B: R</a:t>
            </a:r>
            <a:r>
              <a:rPr lang="en-GB" sz="1400" baseline="-25000" dirty="0"/>
              <a:t>0</a:t>
            </a:r>
            <a:r>
              <a:rPr lang="en-GB" sz="1400" dirty="0"/>
              <a:t> = 151.73 mm, E</a:t>
            </a:r>
            <a:r>
              <a:rPr lang="en-GB" sz="1400" baseline="-25000" dirty="0"/>
              <a:t>0</a:t>
            </a:r>
            <a:r>
              <a:rPr lang="en-GB" sz="1400" dirty="0"/>
              <a:t> = 147.05 MeV</a:t>
            </a:r>
          </a:p>
          <a:p>
            <a:r>
              <a:rPr lang="en-GB" sz="1400" dirty="0" err="1"/>
              <a:t>Avg</a:t>
            </a:r>
            <a:r>
              <a:rPr lang="en-GB" sz="1400" dirty="0"/>
              <a:t>: R</a:t>
            </a:r>
            <a:r>
              <a:rPr lang="en-GB" sz="1400" baseline="-25000" dirty="0"/>
              <a:t>0</a:t>
            </a:r>
            <a:r>
              <a:rPr lang="en-GB" sz="1400" dirty="0"/>
              <a:t> = 151.595 mm, E</a:t>
            </a:r>
            <a:r>
              <a:rPr lang="en-GB" sz="1400" baseline="-25000" dirty="0"/>
              <a:t>0</a:t>
            </a:r>
            <a:r>
              <a:rPr lang="en-GB" sz="1400" dirty="0"/>
              <a:t> = 146.975 MeV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96D78-EC14-B1D7-BB5A-5AB145167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365849" y="784745"/>
            <a:ext cx="2861102" cy="3808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240D8A-DF18-A64E-CF02-481A923F6228}"/>
              </a:ext>
            </a:extLst>
          </p:cNvPr>
          <p:cNvSpPr txBox="1"/>
          <p:nvPr/>
        </p:nvSpPr>
        <p:spPr>
          <a:xfrm>
            <a:off x="4151779" y="4485633"/>
            <a:ext cx="3808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Beam in centre</a:t>
            </a:r>
          </a:p>
          <a:p>
            <a:r>
              <a:rPr lang="en-GB" sz="1400" dirty="0"/>
              <a:t>A: R</a:t>
            </a:r>
            <a:r>
              <a:rPr lang="en-GB" sz="1400" baseline="-25000" dirty="0"/>
              <a:t>0</a:t>
            </a:r>
            <a:r>
              <a:rPr lang="en-GB" sz="1400" dirty="0"/>
              <a:t> = 151.29 mm, E</a:t>
            </a:r>
            <a:r>
              <a:rPr lang="en-GB" sz="1400" baseline="-25000" dirty="0"/>
              <a:t>0</a:t>
            </a:r>
            <a:r>
              <a:rPr lang="en-GB" sz="1400" dirty="0"/>
              <a:t> = 146.81 MeV</a:t>
            </a:r>
          </a:p>
          <a:p>
            <a:r>
              <a:rPr lang="en-GB" sz="1400" dirty="0"/>
              <a:t>B: R</a:t>
            </a:r>
            <a:r>
              <a:rPr lang="en-GB" sz="1400" baseline="-25000" dirty="0"/>
              <a:t>0</a:t>
            </a:r>
            <a:r>
              <a:rPr lang="en-GB" sz="1400" dirty="0"/>
              <a:t> = 151.51 mm, E</a:t>
            </a:r>
            <a:r>
              <a:rPr lang="en-GB" sz="1400" baseline="-25000" dirty="0"/>
              <a:t>0</a:t>
            </a:r>
            <a:r>
              <a:rPr lang="en-GB" sz="1400" dirty="0"/>
              <a:t> = 146.93 MeV</a:t>
            </a:r>
          </a:p>
          <a:p>
            <a:r>
              <a:rPr lang="en-GB" sz="1400" dirty="0" err="1"/>
              <a:t>Avg</a:t>
            </a:r>
            <a:r>
              <a:rPr lang="en-GB" sz="1400" dirty="0"/>
              <a:t>: R</a:t>
            </a:r>
            <a:r>
              <a:rPr lang="en-GB" sz="1400" baseline="-25000" dirty="0"/>
              <a:t>0</a:t>
            </a:r>
            <a:r>
              <a:rPr lang="en-GB" sz="1400" dirty="0"/>
              <a:t> = 151.4 mm, E</a:t>
            </a:r>
            <a:r>
              <a:rPr lang="en-GB" sz="1400" baseline="-25000" dirty="0"/>
              <a:t>0</a:t>
            </a:r>
            <a:r>
              <a:rPr lang="en-GB" sz="1400" dirty="0"/>
              <a:t> = 146.87 MeV</a:t>
            </a:r>
          </a:p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9702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4E0BC0-EF72-7181-D4BF-06500F5FC9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QuARC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 Measurements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4E0BC0-EF72-7181-D4BF-06500F5FC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8"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DC019EA-5324-83AC-DF34-6D6291762AA3}"/>
              </a:ext>
            </a:extLst>
          </p:cNvPr>
          <p:cNvSpPr txBox="1"/>
          <p:nvPr/>
        </p:nvSpPr>
        <p:spPr>
          <a:xfrm>
            <a:off x="779929" y="2326341"/>
            <a:ext cx="151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Uncalibrated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A9900-D611-356B-A533-A9FF27FEA83F}"/>
              </a:ext>
            </a:extLst>
          </p:cNvPr>
          <p:cNvSpPr txBox="1"/>
          <p:nvPr/>
        </p:nvSpPr>
        <p:spPr>
          <a:xfrm>
            <a:off x="995082" y="4719918"/>
            <a:ext cx="12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Calibrated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461A65-07DE-BE24-271A-3E740255B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763967" y="-601902"/>
            <a:ext cx="5707062" cy="8841267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83BCF8-D713-B741-F033-19B9728731E3}"/>
              </a:ext>
            </a:extLst>
          </p:cNvPr>
          <p:cNvCxnSpPr>
            <a:cxnSpLocks/>
          </p:cNvCxnSpPr>
          <p:nvPr/>
        </p:nvCxnSpPr>
        <p:spPr>
          <a:xfrm flipV="1">
            <a:off x="8171352" y="4114800"/>
            <a:ext cx="0" cy="2275490"/>
          </a:xfrm>
          <a:prstGeom prst="line">
            <a:avLst/>
          </a:prstGeom>
          <a:ln w="28575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ED80C-3937-A01B-BD32-8FC59FCFDD46}"/>
              </a:ext>
            </a:extLst>
          </p:cNvPr>
          <p:cNvCxnSpPr>
            <a:cxnSpLocks/>
          </p:cNvCxnSpPr>
          <p:nvPr/>
        </p:nvCxnSpPr>
        <p:spPr>
          <a:xfrm flipV="1">
            <a:off x="9316100" y="4114800"/>
            <a:ext cx="0" cy="2275490"/>
          </a:xfrm>
          <a:prstGeom prst="line">
            <a:avLst/>
          </a:prstGeom>
          <a:ln w="28575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206EAC3-9951-6B06-252D-C972F988B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5" y="814389"/>
            <a:ext cx="3274581" cy="11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67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B1C2A1-F6C1-D370-1FA3-89DE7BE513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QuARC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 Measurements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B1C2A1-F6C1-D370-1FA3-89DE7BE51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38"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FE22B-AC68-86CF-B3EC-0DAC4EC558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A1AEC-40A1-9FC4-7833-F326DFC2DE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 descr="A graph with a red line and blue dots&#10;&#10;AI-generated content may be incorrect.">
            <a:extLst>
              <a:ext uri="{FF2B5EF4-FFF2-40B4-BE49-F238E27FC236}">
                <a16:creationId xmlns:a16="http://schemas.microsoft.com/office/drawing/2014/main" id="{69ABBDDE-E7BC-B5E9-E478-3B0DC90DF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45" y="1085723"/>
            <a:ext cx="9042400" cy="5384800"/>
          </a:xfrm>
        </p:spPr>
      </p:pic>
    </p:spTree>
    <p:extLst>
      <p:ext uri="{BB962C8B-B14F-4D97-AF65-F5344CB8AC3E}">
        <p14:creationId xmlns:p14="http://schemas.microsoft.com/office/powerpoint/2010/main" val="3972495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B50B-9D21-E66A-BE8E-A3B25416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QuARC and Fibre Correlation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81D7D-B72E-FC94-D278-6A79CA8E02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8265B-8341-95B6-0C23-B238E4F9A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 descr="A graph with a red line and blue dots&#10;&#10;AI-generated content may be incorrect.">
            <a:extLst>
              <a:ext uri="{FF2B5EF4-FFF2-40B4-BE49-F238E27FC236}">
                <a16:creationId xmlns:a16="http://schemas.microsoft.com/office/drawing/2014/main" id="{AFE38B1A-14B3-91E9-E9D0-A9B853862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6" y="2105285"/>
            <a:ext cx="5660073" cy="337060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B34BB6-58D1-88D1-C0CE-7B32E66122E6}"/>
              </a:ext>
            </a:extLst>
          </p:cNvPr>
          <p:cNvSpPr txBox="1"/>
          <p:nvPr/>
        </p:nvSpPr>
        <p:spPr>
          <a:xfrm>
            <a:off x="6921439" y="1218984"/>
            <a:ext cx="461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Centred</a:t>
            </a:r>
          </a:p>
          <a:p>
            <a:r>
              <a:rPr lang="en-GB" dirty="0"/>
              <a:t>(fibre mean shifted by 1.60 mm) </a:t>
            </a:r>
          </a:p>
        </p:txBody>
      </p:sp>
      <p:pic>
        <p:nvPicPr>
          <p:cNvPr id="11" name="Picture 10" descr="A graph with a red line and blue dots&#10;&#10;AI-generated content may be incorrect.">
            <a:extLst>
              <a:ext uri="{FF2B5EF4-FFF2-40B4-BE49-F238E27FC236}">
                <a16:creationId xmlns:a16="http://schemas.microsoft.com/office/drawing/2014/main" id="{6A9ADA66-6449-06C5-BB4D-CDB2F9A36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52" y="2049981"/>
            <a:ext cx="6306352" cy="3760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D8BDF8-F506-A786-937B-2D4262A0A3EB}"/>
              </a:ext>
            </a:extLst>
          </p:cNvPr>
          <p:cNvSpPr txBox="1"/>
          <p:nvPr/>
        </p:nvSpPr>
        <p:spPr>
          <a:xfrm>
            <a:off x="2585922" y="1223956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Uncentred </a:t>
            </a:r>
          </a:p>
        </p:txBody>
      </p:sp>
    </p:spTree>
    <p:extLst>
      <p:ext uri="{BB962C8B-B14F-4D97-AF65-F5344CB8AC3E}">
        <p14:creationId xmlns:p14="http://schemas.microsoft.com/office/powerpoint/2010/main" val="2141438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B1503-8309-27C2-E8A1-3428367DD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6A1D-4B1F-4861-9524-988CAD75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QuARC and Fibre Correlation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A7D8F-D730-4088-C040-45D8B640F1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A8B0E-EE1E-1ECD-65E8-51470DA177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11" name="Picture 10" descr="A graph with a red line and blue dots&#10;&#10;AI-generated content may be incorrect.">
            <a:extLst>
              <a:ext uri="{FF2B5EF4-FFF2-40B4-BE49-F238E27FC236}">
                <a16:creationId xmlns:a16="http://schemas.microsoft.com/office/drawing/2014/main" id="{721C58C9-3499-C3E3-229F-622077F8C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4" y="1444487"/>
            <a:ext cx="8934100" cy="53277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D40DAD-0166-07AC-6C91-50689C8782E8}"/>
              </a:ext>
            </a:extLst>
          </p:cNvPr>
          <p:cNvSpPr txBox="1"/>
          <p:nvPr/>
        </p:nvSpPr>
        <p:spPr>
          <a:xfrm>
            <a:off x="4746027" y="814389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Uncentred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8E394D-D93D-9012-5D47-59CFE6078F6C}"/>
              </a:ext>
            </a:extLst>
          </p:cNvPr>
          <p:cNvSpPr/>
          <p:nvPr/>
        </p:nvSpPr>
        <p:spPr>
          <a:xfrm>
            <a:off x="6013447" y="3429000"/>
            <a:ext cx="424069" cy="4505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926B7D-EA3E-D8EA-D800-1F90C251FA6D}"/>
              </a:ext>
            </a:extLst>
          </p:cNvPr>
          <p:cNvCxnSpPr/>
          <p:nvPr/>
        </p:nvCxnSpPr>
        <p:spPr>
          <a:xfrm>
            <a:off x="4028661" y="1815548"/>
            <a:ext cx="1086678" cy="31805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9A1308-05A2-DDC6-56E8-E05E0F628718}"/>
              </a:ext>
            </a:extLst>
          </p:cNvPr>
          <p:cNvCxnSpPr>
            <a:cxnSpLocks/>
          </p:cNvCxnSpPr>
          <p:nvPr/>
        </p:nvCxnSpPr>
        <p:spPr>
          <a:xfrm flipH="1" flipV="1">
            <a:off x="5515654" y="2354628"/>
            <a:ext cx="580346" cy="107437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87AFE0-C493-2020-E421-5CD6AD1B9DDA}"/>
              </a:ext>
            </a:extLst>
          </p:cNvPr>
          <p:cNvSpPr txBox="1"/>
          <p:nvPr/>
        </p:nvSpPr>
        <p:spPr>
          <a:xfrm>
            <a:off x="3594294" y="2029907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Intercept is at -0.002 mm !!</a:t>
            </a:r>
          </a:p>
        </p:txBody>
      </p:sp>
    </p:spTree>
    <p:extLst>
      <p:ext uri="{BB962C8B-B14F-4D97-AF65-F5344CB8AC3E}">
        <p14:creationId xmlns:p14="http://schemas.microsoft.com/office/powerpoint/2010/main" val="3534229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8778-66BA-F451-5476-7544540B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Fibre Linearity – 148 MeV Low Gain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ADC1B-DE4C-AF35-1D74-8127D12D6A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754E-F015-C002-3D38-C2CEF849CE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 descr="A graph of a graph with numbers and a red and blue line&#10;&#10;AI-generated content may be incorrect.">
            <a:extLst>
              <a:ext uri="{FF2B5EF4-FFF2-40B4-BE49-F238E27FC236}">
                <a16:creationId xmlns:a16="http://schemas.microsoft.com/office/drawing/2014/main" id="{5A778664-67F3-56F4-B089-D3D089078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73" y="1705733"/>
            <a:ext cx="5948048" cy="3446533"/>
          </a:xfrm>
        </p:spPr>
      </p:pic>
      <p:pic>
        <p:nvPicPr>
          <p:cNvPr id="9" name="Picture 8" descr="A graph with a red and blue line&#10;&#10;AI-generated content may be incorrect.">
            <a:extLst>
              <a:ext uri="{FF2B5EF4-FFF2-40B4-BE49-F238E27FC236}">
                <a16:creationId xmlns:a16="http://schemas.microsoft.com/office/drawing/2014/main" id="{C1337C9C-768F-E4E1-7F89-30073CC4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0326"/>
            <a:ext cx="5948050" cy="344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5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890D-8CB1-0F59-B73F-5D2ED2B1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Fibre Linearity – 148 MeV High Gain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3B617-8A41-A162-F7D6-A798E73D82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DC123-13B7-2110-3712-CE8CAB8245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3DC22BC4-1F48-D95E-B3CD-E65B4B936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45" y="1870159"/>
            <a:ext cx="5849676" cy="3389532"/>
          </a:xfrm>
        </p:spPr>
      </p:pic>
      <p:pic>
        <p:nvPicPr>
          <p:cNvPr id="9" name="Picture 8" descr="A graph with a red and blue line&#10;&#10;AI-generated content may be incorrect.">
            <a:extLst>
              <a:ext uri="{FF2B5EF4-FFF2-40B4-BE49-F238E27FC236}">
                <a16:creationId xmlns:a16="http://schemas.microsoft.com/office/drawing/2014/main" id="{D00BF333-607F-E914-063D-C1122FE3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" y="1836690"/>
            <a:ext cx="5849678" cy="33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7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0C44-72FF-9E2C-3A88-CB62413C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Fibre Linearity – 228 MeV High Gain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9210A-ED0A-C690-5F89-278E9CABB9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B943A-03C6-F3CD-CC2F-3BECAB3ECF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 descr="A graph of a graph showing a number of numbers and a line&#10;&#10;AI-generated content may be incorrect.">
            <a:extLst>
              <a:ext uri="{FF2B5EF4-FFF2-40B4-BE49-F238E27FC236}">
                <a16:creationId xmlns:a16="http://schemas.microsoft.com/office/drawing/2014/main" id="{BE145D53-A2A1-88A1-268D-D0600C750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8186"/>
            <a:ext cx="5917789" cy="3429000"/>
          </a:xfrm>
        </p:spPr>
      </p:pic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91BDD920-446B-3851-63C5-3AC84BE0F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5" y="2068186"/>
            <a:ext cx="59177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4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4652F-7D15-6425-4987-598EB62D3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A8BB-C817-4495-7CF9-70216F50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4984"/>
            <a:ext cx="9551291" cy="814388"/>
          </a:xfrm>
        </p:spPr>
        <p:txBody>
          <a:bodyPr/>
          <a:lstStyle/>
          <a:p>
            <a:r>
              <a:rPr lang="en-US"/>
              <a:t>Detector Calibration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A8D37D9B-EE2D-BCA0-6065-1D057E62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34" t="10241" r="27635"/>
          <a:stretch>
            <a:fillRect/>
          </a:stretch>
        </p:blipFill>
        <p:spPr>
          <a:xfrm>
            <a:off x="3875025" y="2134137"/>
            <a:ext cx="3903648" cy="415536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B980FF7-75EE-470F-0EE6-2B907A6953CD}"/>
              </a:ext>
            </a:extLst>
          </p:cNvPr>
          <p:cNvGraphicFramePr>
            <a:graphicFrameLocks/>
          </p:cNvGraphicFramePr>
          <p:nvPr/>
        </p:nvGraphicFramePr>
        <p:xfrm>
          <a:off x="-329184" y="922703"/>
          <a:ext cx="8561832" cy="355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980FF7-75EE-470F-0EE6-2B907A6953CD}"/>
              </a:ext>
            </a:extLst>
          </p:cNvPr>
          <p:cNvGraphicFramePr>
            <a:graphicFrameLocks/>
          </p:cNvGraphicFramePr>
          <p:nvPr/>
        </p:nvGraphicFramePr>
        <p:xfrm>
          <a:off x="3315462" y="1102262"/>
          <a:ext cx="8561832" cy="355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1738D9-9AD9-0B0F-03EC-E07545FFCE5D}"/>
              </a:ext>
            </a:extLst>
          </p:cNvPr>
          <p:cNvCxnSpPr>
            <a:cxnSpLocks/>
          </p:cNvCxnSpPr>
          <p:nvPr/>
        </p:nvCxnSpPr>
        <p:spPr>
          <a:xfrm flipH="1">
            <a:off x="3431477" y="3666744"/>
            <a:ext cx="45171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AFA6ED-D4D4-54B3-3D1C-7AF9727B47EF}"/>
              </a:ext>
            </a:extLst>
          </p:cNvPr>
          <p:cNvSpPr txBox="1"/>
          <p:nvPr/>
        </p:nvSpPr>
        <p:spPr>
          <a:xfrm>
            <a:off x="9248749" y="4660683"/>
            <a:ext cx="2174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9437FF"/>
                </a:solidFill>
              </a:rPr>
              <a:t>245 MeV, front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318D3-7AAE-6177-2DD7-829723E15AB9}"/>
              </a:ext>
            </a:extLst>
          </p:cNvPr>
          <p:cNvSpPr txBox="1"/>
          <p:nvPr/>
        </p:nvSpPr>
        <p:spPr>
          <a:xfrm>
            <a:off x="183887" y="4660683"/>
            <a:ext cx="220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C000"/>
                </a:solidFill>
              </a:rPr>
              <a:t>245 MeV,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F41F8D-A09F-8622-BCA6-364E66E6F3EE}"/>
                  </a:ext>
                </a:extLst>
              </p:cNvPr>
              <p:cNvSpPr txBox="1"/>
              <p:nvPr/>
            </p:nvSpPr>
            <p:spPr>
              <a:xfrm>
                <a:off x="3315462" y="1529356"/>
                <a:ext cx="4358822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𝑐𝑜𝑒𝑓𝑓𝑖𝑐𝑖𝑒𝑛𝑡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𝑏𝑎𝑐𝑘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𝑓𝑟𝑜𝑛𝑡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F41F8D-A09F-8622-BCA6-364E66E6F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462" y="1529356"/>
                <a:ext cx="4358822" cy="604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172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1786-D993-A6E9-F813-A42A4299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30/10 Run007 (300 </a:t>
            </a:r>
            <a:r>
              <a:rPr lang="en-GB" dirty="0" err="1"/>
              <a:t>nA</a:t>
            </a:r>
            <a:r>
              <a:rPr lang="en-GB" dirty="0"/>
              <a:t> 149 MeV)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3C79F-27A7-5E39-023D-638254BD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B4798-65A7-D241-E904-24F6466BED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Picture 7" descr="A graph of a beam profile&#10;&#10;AI-generated content may be incorrect.">
            <a:extLst>
              <a:ext uri="{FF2B5EF4-FFF2-40B4-BE49-F238E27FC236}">
                <a16:creationId xmlns:a16="http://schemas.microsoft.com/office/drawing/2014/main" id="{90506785-0F6B-28CA-1E0C-A58623CCF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22" y="942781"/>
            <a:ext cx="5430931" cy="3258558"/>
          </a:xfrm>
          <a:prstGeom prst="rect">
            <a:avLst/>
          </a:prstGeom>
        </p:spPr>
      </p:pic>
      <p:pic>
        <p:nvPicPr>
          <p:cNvPr id="12" name="Picture 11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49A57C73-1A14-2C10-E54B-0708C9F2F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11" b="1757"/>
          <a:stretch>
            <a:fillRect/>
          </a:stretch>
        </p:blipFill>
        <p:spPr>
          <a:xfrm>
            <a:off x="76205" y="814389"/>
            <a:ext cx="4200343" cy="3026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4AB710-5F59-D88E-8E76-E1002ADB42B1}"/>
              </a:ext>
            </a:extLst>
          </p:cNvPr>
          <p:cNvSpPr txBox="1"/>
          <p:nvPr/>
        </p:nvSpPr>
        <p:spPr>
          <a:xfrm>
            <a:off x="4157828" y="10190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pic>
        <p:nvPicPr>
          <p:cNvPr id="15" name="Picture 14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67EFD46B-A553-2D26-6C39-C7B591A8C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80" b="1320"/>
          <a:stretch>
            <a:fillRect/>
          </a:stretch>
        </p:blipFill>
        <p:spPr>
          <a:xfrm>
            <a:off x="0" y="3818733"/>
            <a:ext cx="4183117" cy="30260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BD29F8-189D-DE2D-7399-EADFE497E14D}"/>
              </a:ext>
            </a:extLst>
          </p:cNvPr>
          <p:cNvSpPr txBox="1"/>
          <p:nvPr/>
        </p:nvSpPr>
        <p:spPr>
          <a:xfrm>
            <a:off x="4092715" y="37661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75F638-F501-0A5D-2B30-18F72CB507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841" t="7396" r="-1" b="1878"/>
          <a:stretch>
            <a:fillRect/>
          </a:stretch>
        </p:blipFill>
        <p:spPr>
          <a:xfrm rot="5400000">
            <a:off x="7085343" y="1803925"/>
            <a:ext cx="2570935" cy="75032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B4DF9A-BFE8-5BDB-2825-27EAB28177EB}"/>
              </a:ext>
            </a:extLst>
          </p:cNvPr>
          <p:cNvSpPr txBox="1"/>
          <p:nvPr/>
        </p:nvSpPr>
        <p:spPr>
          <a:xfrm>
            <a:off x="7178952" y="4696847"/>
            <a:ext cx="4831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Avg</a:t>
            </a:r>
            <a:r>
              <a:rPr lang="en-GB" dirty="0"/>
              <a:t> shift =  -0.027795 -&gt; 1.52 mm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423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06A8-A12F-2EDC-05DE-7C1CF5A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29/10 179 MeV 300 </a:t>
            </a:r>
            <a:r>
              <a:rPr lang="en-GB" dirty="0" err="1"/>
              <a:t>nA</a:t>
            </a:r>
            <a:r>
              <a:rPr lang="en-GB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B72FDB-A5A2-7A27-92D6-7AEF2B6347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3261A-15CD-2468-F8F3-D1EF65E651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45076E-6CBA-ADF1-CB5F-1F75E6EBB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7869"/>
          <a:stretch>
            <a:fillRect/>
          </a:stretch>
        </p:blipFill>
        <p:spPr>
          <a:xfrm rot="5400000">
            <a:off x="4776770" y="1608823"/>
            <a:ext cx="2636373" cy="7834513"/>
          </a:xfrm>
        </p:spPr>
      </p:pic>
      <p:pic>
        <p:nvPicPr>
          <p:cNvPr id="10" name="Picture 9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E5D1AEB5-4484-601D-D83C-2B4A026E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1" b="1340"/>
          <a:stretch>
            <a:fillRect/>
          </a:stretch>
        </p:blipFill>
        <p:spPr>
          <a:xfrm>
            <a:off x="36895" y="870630"/>
            <a:ext cx="4430969" cy="3281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00ABA3-E1B1-73A8-6821-9C1FB76198BB}"/>
              </a:ext>
            </a:extLst>
          </p:cNvPr>
          <p:cNvSpPr txBox="1"/>
          <p:nvPr/>
        </p:nvSpPr>
        <p:spPr>
          <a:xfrm>
            <a:off x="4055154" y="1092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pic>
        <p:nvPicPr>
          <p:cNvPr id="15" name="Picture 14" descr="A graph of water equivalent thickness&#10;&#10;AI-generated content may be incorrect.">
            <a:extLst>
              <a:ext uri="{FF2B5EF4-FFF2-40B4-BE49-F238E27FC236}">
                <a16:creationId xmlns:a16="http://schemas.microsoft.com/office/drawing/2014/main" id="{BE4B71BD-2BCE-A730-DB81-C5F73D6AE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2032"/>
          <a:stretch>
            <a:fillRect/>
          </a:stretch>
        </p:blipFill>
        <p:spPr>
          <a:xfrm>
            <a:off x="5154929" y="966444"/>
            <a:ext cx="4716476" cy="33769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26BE1E-2D1B-D443-25FC-5286D570AF58}"/>
              </a:ext>
            </a:extLst>
          </p:cNvPr>
          <p:cNvSpPr txBox="1"/>
          <p:nvPr/>
        </p:nvSpPr>
        <p:spPr>
          <a:xfrm>
            <a:off x="8408623" y="132341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36E5EA-463E-10B6-A64C-49E77D8686CB}"/>
              </a:ext>
            </a:extLst>
          </p:cNvPr>
          <p:cNvSpPr txBox="1"/>
          <p:nvPr/>
        </p:nvSpPr>
        <p:spPr>
          <a:xfrm>
            <a:off x="4250079" y="4862309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Shift = -0.04924 - &gt; 2.78mm</a:t>
            </a:r>
          </a:p>
        </p:txBody>
      </p:sp>
    </p:spTree>
    <p:extLst>
      <p:ext uri="{BB962C8B-B14F-4D97-AF65-F5344CB8AC3E}">
        <p14:creationId xmlns:p14="http://schemas.microsoft.com/office/powerpoint/2010/main" val="271824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A2EE-22F1-BDDE-F1DB-0012A9F0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A Shoot through comparisons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F934F0-E073-4192-0365-69BE36FD4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953" t="4177" b="8127"/>
          <a:stretch>
            <a:fillRect/>
          </a:stretch>
        </p:blipFill>
        <p:spPr>
          <a:xfrm rot="5400000">
            <a:off x="4295050" y="-2086033"/>
            <a:ext cx="3498102" cy="1208820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705DF-34D0-A316-0436-0E953B67E02F}"/>
              </a:ext>
            </a:extLst>
          </p:cNvPr>
          <p:cNvSpPr txBox="1"/>
          <p:nvPr/>
        </p:nvSpPr>
        <p:spPr>
          <a:xfrm>
            <a:off x="161630" y="1895085"/>
            <a:ext cx="150554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PD Charge (</a:t>
            </a:r>
            <a:r>
              <a:rPr lang="en-GB" sz="144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3894D-C5C3-0C87-1C3E-51CBF676E534}"/>
              </a:ext>
            </a:extLst>
          </p:cNvPr>
          <p:cNvSpPr txBox="1"/>
          <p:nvPr/>
        </p:nvSpPr>
        <p:spPr>
          <a:xfrm>
            <a:off x="2298700" y="174735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249B6-BE33-1201-E147-690A18A9EEE1}"/>
              </a:ext>
            </a:extLst>
          </p:cNvPr>
          <p:cNvSpPr txBox="1"/>
          <p:nvPr/>
        </p:nvSpPr>
        <p:spPr>
          <a:xfrm>
            <a:off x="5109279" y="174735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7CEEA-039A-82C0-9636-333F2AF6FBC0}"/>
              </a:ext>
            </a:extLst>
          </p:cNvPr>
          <p:cNvSpPr txBox="1"/>
          <p:nvPr/>
        </p:nvSpPr>
        <p:spPr>
          <a:xfrm>
            <a:off x="8940800" y="171450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99465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F23C-BB32-9E41-E13D-F0E2F7F8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B Shoot through comparisons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8CAD41-CC11-D668-CCDC-63F6FC032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03" t="3114" r="-1" b="7146"/>
          <a:stretch>
            <a:fillRect/>
          </a:stretch>
        </p:blipFill>
        <p:spPr>
          <a:xfrm rot="5400000">
            <a:off x="4341079" y="-1937544"/>
            <a:ext cx="3509843" cy="1191269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58CB4A-7CC8-7AB4-DBAE-B45246DE05E7}"/>
              </a:ext>
            </a:extLst>
          </p:cNvPr>
          <p:cNvSpPr txBox="1"/>
          <p:nvPr/>
        </p:nvSpPr>
        <p:spPr>
          <a:xfrm>
            <a:off x="584106" y="1949949"/>
            <a:ext cx="150554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PD Charge (</a:t>
            </a:r>
            <a:r>
              <a:rPr lang="en-GB" sz="1440" dirty="0" err="1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06B45-545E-E88B-2346-65320C2CD9E2}"/>
              </a:ext>
            </a:extLst>
          </p:cNvPr>
          <p:cNvSpPr txBox="1"/>
          <p:nvPr/>
        </p:nvSpPr>
        <p:spPr>
          <a:xfrm>
            <a:off x="2298700" y="174735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47834-1BF6-7E35-8359-4380C5F86A19}"/>
              </a:ext>
            </a:extLst>
          </p:cNvPr>
          <p:cNvSpPr txBox="1"/>
          <p:nvPr/>
        </p:nvSpPr>
        <p:spPr>
          <a:xfrm>
            <a:off x="5109279" y="174735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3DBE9-3E91-CB76-D6A2-043EFBDC90B4}"/>
              </a:ext>
            </a:extLst>
          </p:cNvPr>
          <p:cNvSpPr txBox="1"/>
          <p:nvPr/>
        </p:nvSpPr>
        <p:spPr>
          <a:xfrm>
            <a:off x="8940800" y="171450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327774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D26C-DE32-E30E-B213-35A13BDA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A Calibrated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6847B6-EF3C-21EF-0C7B-BA0EA7B10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301" b="6939"/>
          <a:stretch>
            <a:fillRect/>
          </a:stretch>
        </p:blipFill>
        <p:spPr>
          <a:xfrm rot="5400000">
            <a:off x="4144056" y="-2121495"/>
            <a:ext cx="3749661" cy="120967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F6FCD-05D8-BD20-A132-8CC2C1E2C4D3}"/>
              </a:ext>
            </a:extLst>
          </p:cNvPr>
          <p:cNvSpPr txBox="1"/>
          <p:nvPr/>
        </p:nvSpPr>
        <p:spPr>
          <a:xfrm>
            <a:off x="-29491" y="1895085"/>
            <a:ext cx="256352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Normalised PD Charge (</a:t>
            </a:r>
            <a:r>
              <a:rPr lang="en-GB" sz="1440" dirty="0" err="1">
                <a:latin typeface="Arial" panose="020B0604020202020204" pitchFamily="34" charset="0"/>
                <a:cs typeface="Arial" panose="020B0604020202020204" pitchFamily="34" charset="0"/>
              </a:rPr>
              <a:t>a.u</a:t>
            </a:r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5AE12-0AD4-BEE2-D5E1-35AF3F3D713D}"/>
              </a:ext>
            </a:extLst>
          </p:cNvPr>
          <p:cNvSpPr txBox="1"/>
          <p:nvPr/>
        </p:nvSpPr>
        <p:spPr>
          <a:xfrm>
            <a:off x="2298700" y="174735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9FD5F5-6213-ABBC-CD95-47054BB04B64}"/>
              </a:ext>
            </a:extLst>
          </p:cNvPr>
          <p:cNvSpPr txBox="1"/>
          <p:nvPr/>
        </p:nvSpPr>
        <p:spPr>
          <a:xfrm>
            <a:off x="5109279" y="174735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00980-A2C4-0B85-B324-E6E7C6606CAC}"/>
              </a:ext>
            </a:extLst>
          </p:cNvPr>
          <p:cNvSpPr txBox="1"/>
          <p:nvPr/>
        </p:nvSpPr>
        <p:spPr>
          <a:xfrm>
            <a:off x="8940800" y="171450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122549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B4C9-E198-65D1-56E7-26FFAFF1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B Calibrated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9E0E1F-9FDB-F33D-18F9-3DC12361A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438" b="6636"/>
          <a:stretch>
            <a:fillRect/>
          </a:stretch>
        </p:blipFill>
        <p:spPr>
          <a:xfrm rot="5400000">
            <a:off x="3900155" y="-1813944"/>
            <a:ext cx="4256317" cy="120566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0FCE2-845F-24A4-087C-DB7A08D89509}"/>
              </a:ext>
            </a:extLst>
          </p:cNvPr>
          <p:cNvSpPr txBox="1"/>
          <p:nvPr/>
        </p:nvSpPr>
        <p:spPr>
          <a:xfrm>
            <a:off x="135376" y="2052050"/>
            <a:ext cx="256352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Normalised PD Charge (</a:t>
            </a:r>
            <a:r>
              <a:rPr lang="en-GB" sz="1440" dirty="0" err="1">
                <a:latin typeface="Arial" panose="020B0604020202020204" pitchFamily="34" charset="0"/>
                <a:cs typeface="Arial" panose="020B0604020202020204" pitchFamily="34" charset="0"/>
              </a:rPr>
              <a:t>a.u</a:t>
            </a:r>
            <a:r>
              <a:rPr lang="en-GB" sz="144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120F8-838F-3371-68D3-F9FD26830B7B}"/>
              </a:ext>
            </a:extLst>
          </p:cNvPr>
          <p:cNvSpPr txBox="1"/>
          <p:nvPr/>
        </p:nvSpPr>
        <p:spPr>
          <a:xfrm>
            <a:off x="2298700" y="174735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C1E38C-B271-A862-8D14-8935CABD082F}"/>
              </a:ext>
            </a:extLst>
          </p:cNvPr>
          <p:cNvSpPr txBox="1"/>
          <p:nvPr/>
        </p:nvSpPr>
        <p:spPr>
          <a:xfrm>
            <a:off x="5109279" y="174735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69037-DB4B-09B5-C8E5-41B0BA584AFC}"/>
              </a:ext>
            </a:extLst>
          </p:cNvPr>
          <p:cNvSpPr txBox="1"/>
          <p:nvPr/>
        </p:nvSpPr>
        <p:spPr>
          <a:xfrm>
            <a:off x="8940800" y="171450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13871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3322-F8AD-AEF2-EFB0-63562A96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1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45A384-1494-C786-8352-CD1C4092A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344669" y="-580137"/>
            <a:ext cx="2903466" cy="60524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9A663-CF67-9C54-C653-5FE300AE6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62581" y="2291631"/>
            <a:ext cx="2960791" cy="6171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CBF5AA-50A5-CBE2-309E-2EE7B6564F1E}"/>
              </a:ext>
            </a:extLst>
          </p:cNvPr>
          <p:cNvSpPr txBox="1"/>
          <p:nvPr/>
        </p:nvSpPr>
        <p:spPr>
          <a:xfrm>
            <a:off x="914400" y="1598587"/>
            <a:ext cx="161589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ST Front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ED3E2-98E1-9EA1-8A95-B976725D1CBF}"/>
              </a:ext>
            </a:extLst>
          </p:cNvPr>
          <p:cNvSpPr txBox="1"/>
          <p:nvPr/>
        </p:nvSpPr>
        <p:spPr>
          <a:xfrm>
            <a:off x="1162402" y="5113879"/>
            <a:ext cx="15742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80" dirty="0"/>
              <a:t>ST Back</a:t>
            </a:r>
          </a:p>
        </p:txBody>
      </p:sp>
    </p:spTree>
    <p:extLst>
      <p:ext uri="{BB962C8B-B14F-4D97-AF65-F5344CB8AC3E}">
        <p14:creationId xmlns:p14="http://schemas.microsoft.com/office/powerpoint/2010/main" val="336237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1856-0633-EF95-B1D1-0DA8B3BB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1 High Current ST Front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9EEAB39-FAA7-9DE1-E7E3-3044B7E94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258297" y="-660505"/>
            <a:ext cx="4338486" cy="9043833"/>
          </a:xfrm>
        </p:spPr>
      </p:pic>
    </p:spTree>
    <p:extLst>
      <p:ext uri="{BB962C8B-B14F-4D97-AF65-F5344CB8AC3E}">
        <p14:creationId xmlns:p14="http://schemas.microsoft.com/office/powerpoint/2010/main" val="47960535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llyShrewdness_SlideTemplate_2025" id="{F13E62A2-91E2-B84D-892C-BA0C69C99DE0}" vid="{B1373B73-47D0-E54E-A355-E4933A5D0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1_Default Design</Template>
  <TotalTime>297</TotalTime>
  <Words>644</Words>
  <Application>Microsoft Macintosh PowerPoint</Application>
  <PresentationFormat>Widescreen</PresentationFormat>
  <Paragraphs>170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Cambria Math</vt:lpstr>
      <vt:lpstr>Gill Sans</vt:lpstr>
      <vt:lpstr>Helvetica</vt:lpstr>
      <vt:lpstr>1_Default Design</vt:lpstr>
      <vt:lpstr>UCL PBT Meeting 29-10-2025 </vt:lpstr>
      <vt:lpstr>Trento Beam Test Summary</vt:lpstr>
      <vt:lpstr>Detector Calibration</vt:lpstr>
      <vt:lpstr>Side A Shoot through comparisons</vt:lpstr>
      <vt:lpstr>Side B Shoot through comparisons</vt:lpstr>
      <vt:lpstr>Side A Calibrated</vt:lpstr>
      <vt:lpstr>Side B Calibrated </vt:lpstr>
      <vt:lpstr>Module 1 </vt:lpstr>
      <vt:lpstr>Module 1 High Current ST Front</vt:lpstr>
      <vt:lpstr>Module 2 </vt:lpstr>
      <vt:lpstr>Module 3 </vt:lpstr>
      <vt:lpstr>179 MeV 300 nA Side A</vt:lpstr>
      <vt:lpstr>179 MeV 300 nA </vt:lpstr>
      <vt:lpstr>179 MeV 20 nA</vt:lpstr>
      <vt:lpstr>179 MeV 300 nA </vt:lpstr>
      <vt:lpstr>179 MeV 300 nA </vt:lpstr>
      <vt:lpstr>179 MeV 40 nA </vt:lpstr>
      <vt:lpstr>149 MeV Centered </vt:lpstr>
      <vt:lpstr>149 MeV Beam Spot 20 mm to right</vt:lpstr>
      <vt:lpstr>149 MeV Beam Spot 20 mm to left</vt:lpstr>
      <vt:lpstr>Calibration Effect</vt:lpstr>
      <vt:lpstr>Position Scan - reconstructed 148 MeV Bragg Curves</vt:lpstr>
      <vt:lpstr>QuARC Δ/Σ Measurements</vt:lpstr>
      <vt:lpstr>QuARC Δ/Σ Measurements</vt:lpstr>
      <vt:lpstr>QuARC and Fibre Correlation</vt:lpstr>
      <vt:lpstr>QuARC and Fibre Correlation</vt:lpstr>
      <vt:lpstr>Fibre Linearity – 148 MeV Low Gain</vt:lpstr>
      <vt:lpstr>Fibre Linearity – 148 MeV High Gain</vt:lpstr>
      <vt:lpstr>Fibre Linearity – 228 MeV High Gain</vt:lpstr>
      <vt:lpstr>30/10 Run007 (300 nA 149 MeV)</vt:lpstr>
      <vt:lpstr>29/10 179 MeV 300 nA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Bateman, Joseph</dc:creator>
  <cp:lastModifiedBy>Bateman, Joseph</cp:lastModifiedBy>
  <cp:revision>12</cp:revision>
  <cp:lastPrinted>2019-09-24T15:23:17Z</cp:lastPrinted>
  <dcterms:created xsi:type="dcterms:W3CDTF">2025-10-28T16:12:33Z</dcterms:created>
  <dcterms:modified xsi:type="dcterms:W3CDTF">2025-10-31T15:10:47Z</dcterms:modified>
</cp:coreProperties>
</file>