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1647" r:id="rId2"/>
    <p:sldId id="1962" r:id="rId3"/>
    <p:sldId id="1960" r:id="rId4"/>
    <p:sldId id="1961" r:id="rId5"/>
    <p:sldId id="1952" r:id="rId6"/>
    <p:sldId id="1953" r:id="rId7"/>
    <p:sldId id="1956" r:id="rId8"/>
    <p:sldId id="1964" r:id="rId9"/>
    <p:sldId id="1954" r:id="rId10"/>
    <p:sldId id="1955" r:id="rId11"/>
    <p:sldId id="1957" r:id="rId12"/>
    <p:sldId id="1958" r:id="rId13"/>
    <p:sldId id="1963" r:id="rId14"/>
  </p:sldIdLst>
  <p:sldSz cx="12192000" cy="6858000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4B6"/>
    <a:srgbClr val="BBE0E3"/>
    <a:srgbClr val="FF6666"/>
    <a:srgbClr val="FF66FF"/>
    <a:srgbClr val="FF8000"/>
    <a:srgbClr val="FFCC66"/>
    <a:srgbClr val="FF3300"/>
    <a:srgbClr val="FF6699"/>
    <a:srgbClr val="D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8"/>
    <p:restoredTop sz="94681"/>
  </p:normalViewPr>
  <p:slideViewPr>
    <p:cSldViewPr snapToGrid="0">
      <p:cViewPr varScale="1">
        <p:scale>
          <a:sx n="116" d="100"/>
          <a:sy n="116" d="100"/>
        </p:scale>
        <p:origin x="12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166848-B6B3-0E40-99EB-335DCCD76FFA}" type="datetime1">
              <a:rPr lang="en-US"/>
              <a:pPr>
                <a:defRPr/>
              </a:pPr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353E13-0F1D-6B40-B39F-625C9248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0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E248C1-6CD0-9D4D-8471-F3774160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6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4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28219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60C7A76-022C-C948-A6A5-326111F687A2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3739-25AE-9B4D-82FB-6034A9E6CE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45DE9C9-39AB-A4E7-0E9C-523B2DEF0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77DC4FDC-6A9A-FA43-A604-6704DD98F06C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87F7-560A-2B41-8390-456840BCE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ADD3775-0A19-8F29-2742-940A692A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61C7400-50BF-724B-9C9A-9999D3625FF2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25627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2543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72FE-85F5-CD46-8AA0-D3679E1AE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B74CA90-A64C-E864-5664-E7F97F883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1E70567-6B47-3D41-91AC-D078D0715B4D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066" y="1009804"/>
            <a:ext cx="5813457" cy="639763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7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66" y="1649563"/>
            <a:ext cx="581345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359" y="1009804"/>
            <a:ext cx="5800727" cy="639763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7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359" y="1649563"/>
            <a:ext cx="580072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5E40-C26F-8344-BA7E-7F3901B21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E7D081-2551-7386-812E-EBE5AB27B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C7B6091-13E2-A4EB-75B4-6EDD9FD7F2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5EBAE7D-E46B-D642-A104-34A7CACA35DA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9732-7090-5243-9344-BA656D109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5E856EA-F323-8926-C0A5-25995F829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57060B2-B053-774C-8758-094224DF9ACA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F98F3DF1-1999-1244-9F76-F680F0D23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8AB5FCD-5BD1-D077-DD7A-10B09DD42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6AF1561-AE3C-AF4B-965F-D297EB62CA6B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3066" y="265553"/>
            <a:ext cx="11826020" cy="6142183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86CFBEA-1E9E-E94C-BA22-821B3DB66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EE35DA2-0C1D-61AD-6C1B-F871DF54E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DF45860B-7EFA-AB44-ADA9-F576B3F0A6F4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088" y="68640"/>
            <a:ext cx="12031824" cy="6381536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EE4DF05-7B23-3C4E-9D68-FE77BDFB0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00F04B1-65DD-50D5-ED23-C791E210E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936C461-24A9-6049-8A02-AAED2533E054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83063" y="300191"/>
            <a:ext cx="5811340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211053" y="300191"/>
            <a:ext cx="5798033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5364A573-65F9-1C4B-9D3C-8192F03B9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028960B-7BDD-AC9C-CCC3-65B5B9289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9925019-D46C-544B-BD4A-8466EAF17C35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9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79" y="393184"/>
            <a:ext cx="4011084" cy="116205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05" y="393184"/>
            <a:ext cx="7658381" cy="598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279" y="1555235"/>
            <a:ext cx="4011084" cy="48201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0A78AC1-05FD-3D46-BED2-D129CCE2D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69624B1-B037-CE4E-98FE-DB5772AB9C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A19C7F1-6077-354E-978F-C15F8B3013CE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A4CE-4C1F-8D42-8379-15AFA4C6E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4024067B-AAF2-C345-A156-A31BCC3D9583}" type="datetime1">
              <a:rPr lang="en-GB" smtClean="0"/>
              <a:t>26/11/2025</a:t>
            </a:fld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278908-888B-7FE0-EDAA-4D84071753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2914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D5B6572B-AEFC-8443-B0EA-934312F46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5DFDDF5-52D1-0EC8-79B1-AAD05107777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7AFA8A0C-F957-464E-B095-2E3A66B76091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9329" y="225433"/>
            <a:ext cx="2929757" cy="61944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066" y="225433"/>
            <a:ext cx="8685775" cy="61944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7A286E29-852E-4D4F-98EA-CB4F978B6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36A5D55-B04E-D8A5-8C50-1667B2A93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9173A21-04EE-C44A-ADF8-39D148A5028E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1053" y="1010233"/>
            <a:ext cx="5798033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B9FE-645A-744F-9B0E-AAC21099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7036EA1-B001-9464-944A-3874C4174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C63540B-F0C5-6E48-BFDC-EC20BFAE56E4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5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FD52-CF31-4E4E-994A-3838AE398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87123-09F7-46C5-4B49-EE4360B1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1B596BE-EE93-DB46-A817-6A0BD2FAB3C3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5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255D-E416-C14E-9276-4D801D823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6F731-B8DA-4BCB-3D75-212CAB2A8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4CD36CF3-B684-0749-8C03-93950F7BBDD4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9D669-7161-404E-A5F0-BC46F7884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89D28-EF71-E0C7-3250-32068FA0A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DB7589D7-17CF-9649-B441-5897CBF1056D}" type="datetime1">
              <a:rPr lang="en-GB" smtClean="0"/>
              <a:t>26/11/2025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ED5E0-AA2E-B92F-9CB3-CB03CC479667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214603" y="1010233"/>
            <a:ext cx="5794483" cy="539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69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9"/>
          </p:nvPr>
        </p:nvSpPr>
        <p:spPr>
          <a:xfrm>
            <a:off x="183887" y="3763825"/>
            <a:ext cx="11825199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4"/>
          </p:nvPr>
        </p:nvSpPr>
        <p:spPr>
          <a:xfrm>
            <a:off x="183887" y="1010233"/>
            <a:ext cx="11825199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D124-DCDD-BE40-A0D2-2DF21D342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D4A79-5698-609E-9376-EB3A42612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DE92615-3919-6A4E-974A-DFE853BE5324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6"/>
          </p:nvPr>
        </p:nvSpPr>
        <p:spPr>
          <a:xfrm>
            <a:off x="183062" y="1010233"/>
            <a:ext cx="1182602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7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00EE-498A-6946-B69D-F6B361271D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7493F-BF55-5F5F-9A18-0A531480B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B20035A-5DE7-6A40-87E7-178D393A88EA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2" y="3763825"/>
            <a:ext cx="1182602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AEE1-7FD3-3C4D-9ACC-76361719C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96E7B4F-0D66-5623-64D9-972D57D54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589B95B7-C628-A748-9543-5B4E93A1A6E4}" type="datetime1">
              <a:rPr lang="en-GB" smtClean="0"/>
              <a:t>26/11/2025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14388"/>
          </a:xfrm>
          <a:prstGeom prst="rect">
            <a:avLst/>
          </a:prstGeom>
          <a:solidFill>
            <a:srgbClr val="1964B6"/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96B77F-BE9C-B52C-FED5-3D891E0C6A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4" y="195853"/>
            <a:ext cx="2070376" cy="618536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914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4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50F956A-EFA3-DF43-A15A-BA86CC04855F}" type="datetime1">
              <a:rPr lang="en-GB" smtClean="0"/>
              <a:t>26/11/2025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648F1-97B4-8D95-2CDA-E6C778FDAEE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561982" y="598282"/>
            <a:ext cx="203917" cy="202855"/>
          </a:xfrm>
          <a:prstGeom prst="rect">
            <a:avLst/>
          </a:prstGeom>
        </p:spPr>
      </p:pic>
      <p:pic>
        <p:nvPicPr>
          <p:cNvPr id="9" name="Picture 8" descr="The Jolly Shrewdness logo">
            <a:extLst>
              <a:ext uri="{FF2B5EF4-FFF2-40B4-BE49-F238E27FC236}">
                <a16:creationId xmlns:a16="http://schemas.microsoft.com/office/drawing/2014/main" id="{4EC3FD0C-6392-B12D-5724-BAE80D5CFB7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0"/>
            <a:ext cx="805409" cy="805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5" r:id="rId1"/>
    <p:sldLayoutId id="2147486402" r:id="rId2"/>
    <p:sldLayoutId id="2147486403" r:id="rId3"/>
    <p:sldLayoutId id="2147486404" r:id="rId4"/>
    <p:sldLayoutId id="2147486405" r:id="rId5"/>
    <p:sldLayoutId id="2147486406" r:id="rId6"/>
    <p:sldLayoutId id="2147486407" r:id="rId7"/>
    <p:sldLayoutId id="2147486408" r:id="rId8"/>
    <p:sldLayoutId id="2147486409" r:id="rId9"/>
    <p:sldLayoutId id="2147486410" r:id="rId10"/>
    <p:sldLayoutId id="2147486411" r:id="rId11"/>
    <p:sldLayoutId id="2147486412" r:id="rId12"/>
    <p:sldLayoutId id="2147486413" r:id="rId13"/>
    <p:sldLayoutId id="2147486414" r:id="rId14"/>
    <p:sldLayoutId id="2147486416" r:id="rId15"/>
    <p:sldLayoutId id="2147486417" r:id="rId16"/>
    <p:sldLayoutId id="2147486418" r:id="rId17"/>
    <p:sldLayoutId id="2147486419" r:id="rId18"/>
    <p:sldLayoutId id="2147486420" r:id="rId19"/>
    <p:sldLayoutId id="2147486421" r:id="rId20"/>
    <p:sldLayoutId id="2147486422" r:id="rId2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Gill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Gill San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  <a:cs typeface="Gill San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Gill San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  <a:cs typeface="Gill San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  <a:cs typeface="Gill San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0" y="1045316"/>
            <a:ext cx="11561380" cy="3182903"/>
          </a:xfrm>
        </p:spPr>
        <p:txBody>
          <a:bodyPr>
            <a:normAutofit/>
          </a:bodyPr>
          <a:lstStyle/>
          <a:p>
            <a:r>
              <a:rPr lang="en-US" sz="7200" dirty="0"/>
              <a:t>UCL HEP PBT Meeting 26-11-2025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48" y="4501480"/>
            <a:ext cx="9080922" cy="1461998"/>
          </a:xfrm>
        </p:spPr>
        <p:txBody>
          <a:bodyPr>
            <a:normAutofit/>
          </a:bodyPr>
          <a:lstStyle/>
          <a:p>
            <a:r>
              <a:rPr lang="en-US" b="1" dirty="0"/>
              <a:t>Joe Bateman</a:t>
            </a:r>
          </a:p>
          <a:p>
            <a:r>
              <a:rPr lang="en-US" b="1" dirty="0"/>
              <a:t>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98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621F-5415-C94E-383F-37253227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UCLH Couch Shifts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7F715C-D153-6F46-32A0-02A3C9B08A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65DDF-6FEE-18EB-7487-B59B3C5F54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2A0E6E-655D-CF47-A3D9-7C9739FB417A}" type="datetime1">
              <a:rPr lang="en-GB" smtClean="0"/>
              <a:t>26/11/2025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AF5015-5E1C-9B31-3586-BD9690F6C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86658" y="800558"/>
            <a:ext cx="4321560" cy="6694876"/>
          </a:xfrm>
        </p:spPr>
      </p:pic>
      <p:pic>
        <p:nvPicPr>
          <p:cNvPr id="11" name="Picture 10" descr="A graph with a red line&#10;&#10;AI-generated content may be incorrect.">
            <a:extLst>
              <a:ext uri="{FF2B5EF4-FFF2-40B4-BE49-F238E27FC236}">
                <a16:creationId xmlns:a16="http://schemas.microsoft.com/office/drawing/2014/main" id="{51C8E197-B450-ED96-FF2E-C930A187E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199" b="894"/>
          <a:stretch>
            <a:fillRect/>
          </a:stretch>
        </p:blipFill>
        <p:spPr>
          <a:xfrm>
            <a:off x="6096000" y="2096353"/>
            <a:ext cx="6009653" cy="35630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48F542-886C-68D6-B463-9C0EB1495280}"/>
              </a:ext>
            </a:extLst>
          </p:cNvPr>
          <p:cNvSpPr txBox="1"/>
          <p:nvPr/>
        </p:nvSpPr>
        <p:spPr>
          <a:xfrm>
            <a:off x="237623" y="991772"/>
            <a:ext cx="600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Couch shifted in 10 mm increments between -20 mm and 20 mm (although + 20 mm file overwritten) </a:t>
            </a:r>
          </a:p>
        </p:txBody>
      </p:sp>
    </p:spTree>
    <p:extLst>
      <p:ext uri="{BB962C8B-B14F-4D97-AF65-F5344CB8AC3E}">
        <p14:creationId xmlns:p14="http://schemas.microsoft.com/office/powerpoint/2010/main" val="202634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66B2-2501-0135-721E-F663A604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5x5x10 box field Layer 1 (153 MeV)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C025D-2AEC-994C-4FC5-E9F4860990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40B7A-5974-F201-2C9E-48E1325F24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29B54E-FC67-1949-87B0-E20941014BF8}" type="datetime1">
              <a:rPr lang="en-GB" smtClean="0"/>
              <a:t>26/11/2025</a:t>
            </a:fld>
            <a:endParaRPr lang="en-US"/>
          </a:p>
        </p:txBody>
      </p:sp>
      <p:pic>
        <p:nvPicPr>
          <p:cNvPr id="8" name="Content Placeholder 7" descr="A graph with blue squares&#10;&#10;AI-generated content may be incorrect.">
            <a:extLst>
              <a:ext uri="{FF2B5EF4-FFF2-40B4-BE49-F238E27FC236}">
                <a16:creationId xmlns:a16="http://schemas.microsoft.com/office/drawing/2014/main" id="{75DC8A11-D2FC-F166-B445-30BF74257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" y="1744020"/>
            <a:ext cx="7083966" cy="4011622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44B67FE-0ED7-1A1D-7C80-E4FE2726B05C}"/>
              </a:ext>
            </a:extLst>
          </p:cNvPr>
          <p:cNvSpPr txBox="1"/>
          <p:nvPr/>
        </p:nvSpPr>
        <p:spPr>
          <a:xfrm>
            <a:off x="9766461" y="2070432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0 mm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F9DA24D-DCFB-AD99-B8FC-52C07D8D738B}"/>
              </a:ext>
            </a:extLst>
          </p:cNvPr>
          <p:cNvSpPr txBox="1"/>
          <p:nvPr/>
        </p:nvSpPr>
        <p:spPr>
          <a:xfrm>
            <a:off x="8555868" y="2078958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-20 mm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DD19EA-62F2-758B-D4AC-CAA2F40CA28F}"/>
              </a:ext>
            </a:extLst>
          </p:cNvPr>
          <p:cNvSpPr txBox="1"/>
          <p:nvPr/>
        </p:nvSpPr>
        <p:spPr>
          <a:xfrm>
            <a:off x="10684214" y="207895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+20 mm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1E18FC-0890-7193-CF5B-3B6A9B30FF6E}"/>
              </a:ext>
            </a:extLst>
          </p:cNvPr>
          <p:cNvSpPr txBox="1"/>
          <p:nvPr/>
        </p:nvSpPr>
        <p:spPr>
          <a:xfrm>
            <a:off x="2330892" y="2105717"/>
            <a:ext cx="84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pb11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2B129AF-F9A3-B18D-701F-3367B907FF1F}"/>
              </a:ext>
            </a:extLst>
          </p:cNvPr>
          <p:cNvCxnSpPr>
            <a:cxnSpLocks/>
          </p:cNvCxnSpPr>
          <p:nvPr/>
        </p:nvCxnSpPr>
        <p:spPr>
          <a:xfrm>
            <a:off x="3073711" y="2394534"/>
            <a:ext cx="38888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E9CCEBF-4A68-1DE0-DABB-C978607AAC46}"/>
              </a:ext>
            </a:extLst>
          </p:cNvPr>
          <p:cNvSpPr txBox="1"/>
          <p:nvPr/>
        </p:nvSpPr>
        <p:spPr>
          <a:xfrm>
            <a:off x="4584103" y="217251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pb20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5CA2C4E-914A-CA3F-68D9-2957C95AB9EA}"/>
              </a:ext>
            </a:extLst>
          </p:cNvPr>
          <p:cNvGrpSpPr/>
          <p:nvPr/>
        </p:nvGrpSpPr>
        <p:grpSpPr>
          <a:xfrm>
            <a:off x="8134809" y="2774941"/>
            <a:ext cx="3482674" cy="2205832"/>
            <a:chOff x="8208579" y="2467974"/>
            <a:chExt cx="3482674" cy="220583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C24C672-3898-8A2D-326D-44F48B079E19}"/>
                </a:ext>
              </a:extLst>
            </p:cNvPr>
            <p:cNvGrpSpPr/>
            <p:nvPr/>
          </p:nvGrpSpPr>
          <p:grpSpPr>
            <a:xfrm>
              <a:off x="9012621" y="2467974"/>
              <a:ext cx="2112580" cy="2205832"/>
              <a:chOff x="5039710" y="1839311"/>
              <a:chExt cx="2112580" cy="220583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AB09BDC-C928-1693-5637-828591AA3CD5}"/>
                  </a:ext>
                </a:extLst>
              </p:cNvPr>
              <p:cNvGrpSpPr/>
              <p:nvPr/>
            </p:nvGrpSpPr>
            <p:grpSpPr>
              <a:xfrm>
                <a:off x="5039710" y="1839311"/>
                <a:ext cx="2112580" cy="304800"/>
                <a:chOff x="3972910" y="1755228"/>
                <a:chExt cx="2112580" cy="304800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EBA09317-3E9C-DA12-9A52-A113434C3569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BAC941CD-50A3-4B81-03A0-4CD3118222BE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23A36C75-E830-A535-342A-6E5DE2781528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C5D80E69-BC58-D3A2-8690-E5F8EB2A5FFE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5401BAD7-DC80-0D07-59C1-BC863031D25E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3286A4A-984F-F5FD-EF71-332BBF540D81}"/>
                  </a:ext>
                </a:extLst>
              </p:cNvPr>
              <p:cNvGrpSpPr/>
              <p:nvPr/>
            </p:nvGrpSpPr>
            <p:grpSpPr>
              <a:xfrm>
                <a:off x="5039710" y="2307022"/>
                <a:ext cx="2112580" cy="304800"/>
                <a:chOff x="3972910" y="1755228"/>
                <a:chExt cx="2112580" cy="304800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02E37935-9FED-3767-2475-11244075F748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477CC67-5C36-1786-8DB0-FD038FD3FD0D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22F95DAE-2EC4-FF50-7A93-C47CC5974581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BA2AA107-B4DC-BA63-825A-D1B3225B4018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E82458B-008E-E6DC-BECF-0E2A574621DF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82AD0C19-A59B-BFC5-FB5A-6C55C06F7C5B}"/>
                  </a:ext>
                </a:extLst>
              </p:cNvPr>
              <p:cNvGrpSpPr/>
              <p:nvPr/>
            </p:nvGrpSpPr>
            <p:grpSpPr>
              <a:xfrm>
                <a:off x="5039710" y="2785243"/>
                <a:ext cx="2112580" cy="304800"/>
                <a:chOff x="3972910" y="1755228"/>
                <a:chExt cx="2112580" cy="304800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490F23EF-649E-EEBE-5645-7222AF70F3D8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39A41806-0259-D803-8CFE-87EE9B5D4188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314E45D8-38DE-7090-F417-1B2A8E7F0570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C2E48F4C-AF08-4AD7-7041-8ECB8892A2AE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69163E3D-66AC-3C3B-7024-1E8612CF764A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D65F4DE-BD6D-D3A1-9C65-03431F40A8BA}"/>
                  </a:ext>
                </a:extLst>
              </p:cNvPr>
              <p:cNvGrpSpPr/>
              <p:nvPr/>
            </p:nvGrpSpPr>
            <p:grpSpPr>
              <a:xfrm>
                <a:off x="5039710" y="3276600"/>
                <a:ext cx="2112580" cy="304800"/>
                <a:chOff x="3972910" y="1755228"/>
                <a:chExt cx="2112580" cy="304800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BF6DAF79-9E68-108D-2D21-047A1619AD44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7C81982D-92E7-4015-8317-B5AE15325F37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BB15211C-35B7-C52B-B794-E7AABBD3A6CD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9AAFEBB-FC8E-696F-6362-347C6F9FD6F0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8CD54B19-4BDB-076B-1704-1EB3E8B03A4C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B5BEEBF-57C5-9F3D-AE59-AE0D2D406474}"/>
                  </a:ext>
                </a:extLst>
              </p:cNvPr>
              <p:cNvGrpSpPr/>
              <p:nvPr/>
            </p:nvGrpSpPr>
            <p:grpSpPr>
              <a:xfrm>
                <a:off x="5039710" y="3740343"/>
                <a:ext cx="2112580" cy="304800"/>
                <a:chOff x="3972910" y="1755228"/>
                <a:chExt cx="2112580" cy="304800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9F806D0-DFAB-CD9A-3127-D64EEDAFDF96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297E40D-A1F5-6843-5605-D41265CDD4EE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73A2041C-CD2B-DDB7-E077-5AD8A3F77E57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ED20D53-63FF-5478-94B7-C9A84BC2D491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5CE917EE-2BFC-BE19-5F21-FE1BF670383C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E491E05-77EB-88AA-0959-5CFBAF4FAF75}"/>
                </a:ext>
              </a:extLst>
            </p:cNvPr>
            <p:cNvSpPr/>
            <p:nvPr/>
          </p:nvSpPr>
          <p:spPr>
            <a:xfrm>
              <a:off x="8598429" y="3424416"/>
              <a:ext cx="98881" cy="3172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9CE470-C6AA-25FF-D450-3B65C8C14BD1}"/>
                </a:ext>
              </a:extLst>
            </p:cNvPr>
            <p:cNvSpPr/>
            <p:nvPr/>
          </p:nvSpPr>
          <p:spPr>
            <a:xfrm>
              <a:off x="11351173" y="3424416"/>
              <a:ext cx="94593" cy="3172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B27C6E0-BC66-3A21-146D-0E9BAC9BB172}"/>
                </a:ext>
              </a:extLst>
            </p:cNvPr>
            <p:cNvSpPr txBox="1"/>
            <p:nvPr/>
          </p:nvSpPr>
          <p:spPr>
            <a:xfrm>
              <a:off x="8208579" y="296391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F5B9C62-333A-27D8-47FA-048D7EAF5A19}"/>
                </a:ext>
              </a:extLst>
            </p:cNvPr>
            <p:cNvSpPr txBox="1"/>
            <p:nvPr/>
          </p:nvSpPr>
          <p:spPr>
            <a:xfrm>
              <a:off x="11301403" y="29146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8D4F64D-234F-2DC4-232A-3C15B07B5CC9}"/>
                </a:ext>
              </a:extLst>
            </p:cNvPr>
            <p:cNvCxnSpPr>
              <a:cxnSpLocks/>
            </p:cNvCxnSpPr>
            <p:nvPr/>
          </p:nvCxnSpPr>
          <p:spPr>
            <a:xfrm>
              <a:off x="9096705" y="3111505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F4995AB-8FCE-2269-0201-7230EE8FC09F}"/>
                </a:ext>
              </a:extLst>
            </p:cNvPr>
            <p:cNvCxnSpPr>
              <a:cxnSpLocks/>
            </p:cNvCxnSpPr>
            <p:nvPr/>
          </p:nvCxnSpPr>
          <p:spPr>
            <a:xfrm>
              <a:off x="9080939" y="4062918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F95CC71-F539-C594-7796-6FF43CDC2D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0939" y="3561051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9BCCBF5-18E4-7710-DB66-BE6C0121DA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6705" y="2625629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CD72D721-0325-8386-F5ED-F2871732E41B}"/>
                </a:ext>
              </a:extLst>
            </p:cNvPr>
            <p:cNvCxnSpPr>
              <a:cxnSpLocks/>
            </p:cNvCxnSpPr>
            <p:nvPr/>
          </p:nvCxnSpPr>
          <p:spPr>
            <a:xfrm>
              <a:off x="10993822" y="3122190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6A61065-1766-6A7F-F539-645FC55F1832}"/>
                </a:ext>
              </a:extLst>
            </p:cNvPr>
            <p:cNvCxnSpPr>
              <a:cxnSpLocks/>
            </p:cNvCxnSpPr>
            <p:nvPr/>
          </p:nvCxnSpPr>
          <p:spPr>
            <a:xfrm>
              <a:off x="9149256" y="2739740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AE7EEAA-9722-24F6-6A3E-979B5009E7CF}"/>
                </a:ext>
              </a:extLst>
            </p:cNvPr>
            <p:cNvCxnSpPr>
              <a:cxnSpLocks/>
            </p:cNvCxnSpPr>
            <p:nvPr/>
          </p:nvCxnSpPr>
          <p:spPr>
            <a:xfrm>
              <a:off x="9149257" y="3708196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3B8A8EE-76FF-ADB7-EB78-2AA07DF970BF}"/>
                </a:ext>
              </a:extLst>
            </p:cNvPr>
            <p:cNvCxnSpPr>
              <a:cxnSpLocks/>
            </p:cNvCxnSpPr>
            <p:nvPr/>
          </p:nvCxnSpPr>
          <p:spPr>
            <a:xfrm>
              <a:off x="10978057" y="4151331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99BBF4E-B396-E853-508E-39179853A470}"/>
              </a:ext>
            </a:extLst>
          </p:cNvPr>
          <p:cNvCxnSpPr>
            <a:cxnSpLocks/>
          </p:cNvCxnSpPr>
          <p:nvPr/>
        </p:nvCxnSpPr>
        <p:spPr>
          <a:xfrm>
            <a:off x="5176096" y="2567382"/>
            <a:ext cx="38888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E80959-9CE5-2C34-3A45-5C1ACDB314D9}"/>
              </a:ext>
            </a:extLst>
          </p:cNvPr>
          <p:cNvCxnSpPr>
            <a:cxnSpLocks/>
          </p:cNvCxnSpPr>
          <p:nvPr/>
        </p:nvCxnSpPr>
        <p:spPr>
          <a:xfrm flipH="1">
            <a:off x="8977280" y="4795333"/>
            <a:ext cx="197069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8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954A-CC61-BCCC-4E26-8DEDCBCA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UCLH 5x5x10 box field Layer 1 (153 MeV)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FD572-0575-86A0-EC6B-7590876E53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1947B-7064-13C2-84EB-9FED675C45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6B766C-CA33-2D4A-8557-0156ABF09CF1}" type="datetime1">
              <a:rPr lang="en-GB" smtClean="0"/>
              <a:t>26/11/2025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E80EE3-297B-459C-C42E-ECB16047F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959" t="6407"/>
          <a:stretch>
            <a:fillRect/>
          </a:stretch>
        </p:blipFill>
        <p:spPr>
          <a:xfrm rot="5400000">
            <a:off x="1925638" y="-886447"/>
            <a:ext cx="3312722" cy="7047923"/>
          </a:xfr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816D9F-6449-B677-1874-4CA8DA5F4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81528"/>
              </p:ext>
            </p:extLst>
          </p:nvPr>
        </p:nvGraphicFramePr>
        <p:xfrm>
          <a:off x="8706315" y="917670"/>
          <a:ext cx="2984938" cy="3097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469">
                  <a:extLst>
                    <a:ext uri="{9D8B030D-6E8A-4147-A177-3AD203B41FA5}">
                      <a16:colId xmlns:a16="http://schemas.microsoft.com/office/drawing/2014/main" val="411098423"/>
                    </a:ext>
                  </a:extLst>
                </a:gridCol>
                <a:gridCol w="1492469">
                  <a:extLst>
                    <a:ext uri="{9D8B030D-6E8A-4147-A177-3AD203B41FA5}">
                      <a16:colId xmlns:a16="http://schemas.microsoft.com/office/drawing/2014/main" val="2547609448"/>
                    </a:ext>
                  </a:extLst>
                </a:gridCol>
              </a:tblGrid>
              <a:tr h="4828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PB #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X Position (mm)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4535303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21.5734725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9705771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10.989817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444470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-0.0939031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8927041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-11.01985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4184878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-21.282869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9762509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-20.01521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4783092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-10.080626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7926165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0.11362465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2851918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10.5059938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053848"/>
                  </a:ext>
                </a:extLst>
              </a:tr>
              <a:tr h="2614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20.9976154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72240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3752FB9-7F37-B8D3-D2DE-8587CEE0A277}"/>
              </a:ext>
            </a:extLst>
          </p:cNvPr>
          <p:cNvGrpSpPr/>
          <p:nvPr/>
        </p:nvGrpSpPr>
        <p:grpSpPr>
          <a:xfrm>
            <a:off x="6716110" y="4450131"/>
            <a:ext cx="3482674" cy="2205832"/>
            <a:chOff x="8208579" y="2467974"/>
            <a:chExt cx="3482674" cy="22058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54482F-545E-34C0-5B06-1882245C0AEB}"/>
                </a:ext>
              </a:extLst>
            </p:cNvPr>
            <p:cNvGrpSpPr/>
            <p:nvPr/>
          </p:nvGrpSpPr>
          <p:grpSpPr>
            <a:xfrm>
              <a:off x="9012621" y="2467974"/>
              <a:ext cx="2112580" cy="2205832"/>
              <a:chOff x="5039710" y="1839311"/>
              <a:chExt cx="2112580" cy="220583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6CAC60F-E068-149A-D407-18CBF4F37387}"/>
                  </a:ext>
                </a:extLst>
              </p:cNvPr>
              <p:cNvGrpSpPr/>
              <p:nvPr/>
            </p:nvGrpSpPr>
            <p:grpSpPr>
              <a:xfrm>
                <a:off x="5039710" y="1839311"/>
                <a:ext cx="2112580" cy="304800"/>
                <a:chOff x="3972910" y="1755228"/>
                <a:chExt cx="2112580" cy="304800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B2ED2DA-A07C-FB27-13CC-89F108EC13BE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2A23CD29-6E48-1004-E28D-015F3EAE0F62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D5D0140-D165-4C05-AB33-85DF2A1FBFDF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7C1E324-C9CB-27A3-EACD-83F6A7FAE723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77FAD707-BF9F-FE92-9551-65EED34939AE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FD14273-10A5-E4FD-B310-A92E3931065B}"/>
                  </a:ext>
                </a:extLst>
              </p:cNvPr>
              <p:cNvGrpSpPr/>
              <p:nvPr/>
            </p:nvGrpSpPr>
            <p:grpSpPr>
              <a:xfrm>
                <a:off x="5039710" y="2307022"/>
                <a:ext cx="2112580" cy="304800"/>
                <a:chOff x="3972910" y="1755228"/>
                <a:chExt cx="2112580" cy="30480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315FC9B-C81F-E789-BEC3-64CC9AF3E385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FFF22B3-17DA-3412-DE8D-46399FE01836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2D889380-E613-A0E4-4FDB-F2196E09DB4D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B80B230-2C95-B5EE-4BAB-74BF1A19CB1E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43A99ED-B457-F5B9-FAD1-6672A35C8171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80FFD35-6BA2-32E8-2144-BC62121B44F6}"/>
                  </a:ext>
                </a:extLst>
              </p:cNvPr>
              <p:cNvGrpSpPr/>
              <p:nvPr/>
            </p:nvGrpSpPr>
            <p:grpSpPr>
              <a:xfrm>
                <a:off x="5039710" y="2785243"/>
                <a:ext cx="2112580" cy="304800"/>
                <a:chOff x="3972910" y="1755228"/>
                <a:chExt cx="2112580" cy="30480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66DE8C8-6EC8-94C1-33D3-69DF3C89BFA5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B1E562B-4905-D1FF-4773-A8FA6C638E94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906851A-6E6D-9C2E-9E29-B49672AD402D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DBDDEB8-F6DE-E73A-17AC-07D2CB646BF7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ADBB748-A037-4399-D31F-60EFB0D3E61B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3484D22-8284-5899-B9A2-DCEB32F4B157}"/>
                  </a:ext>
                </a:extLst>
              </p:cNvPr>
              <p:cNvGrpSpPr/>
              <p:nvPr/>
            </p:nvGrpSpPr>
            <p:grpSpPr>
              <a:xfrm>
                <a:off x="5039710" y="3276600"/>
                <a:ext cx="2112580" cy="304800"/>
                <a:chOff x="3972910" y="1755228"/>
                <a:chExt cx="2112580" cy="304800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2760BFE-A120-8A72-EDBA-76C1CF7E8A26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8894A01-C69F-B6C5-7424-BD4B2C9936B4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101AF07-0CA5-7095-4A72-A8C0A77ED11D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AE90CF9-0740-CECE-2DA7-8208E2CDDF83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4064A44-5B2A-E3E1-9F87-882AF124AE8F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46B5137-7163-1B56-2D5C-50ACA9328E84}"/>
                  </a:ext>
                </a:extLst>
              </p:cNvPr>
              <p:cNvGrpSpPr/>
              <p:nvPr/>
            </p:nvGrpSpPr>
            <p:grpSpPr>
              <a:xfrm>
                <a:off x="5039710" y="3740343"/>
                <a:ext cx="2112580" cy="304800"/>
                <a:chOff x="3972910" y="1755228"/>
                <a:chExt cx="2112580" cy="304800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42A5340-EBA6-55F8-FEB9-8A454680B9DE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F6DE44C-A644-FC64-1FEF-861D748473A8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C93D74FA-1E6A-2B4D-89EB-B7AD44BF4007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B00090C0-A290-1355-B7B8-85B35056351E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302E58D-15BE-0889-D2EF-05E87794D7F5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AEAAD4-030F-35F0-821B-100FC34773AD}"/>
                </a:ext>
              </a:extLst>
            </p:cNvPr>
            <p:cNvSpPr/>
            <p:nvPr/>
          </p:nvSpPr>
          <p:spPr>
            <a:xfrm>
              <a:off x="8602717" y="3424416"/>
              <a:ext cx="94593" cy="3172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96DF87-6D8A-1B80-8B3D-33C679AB84FA}"/>
                </a:ext>
              </a:extLst>
            </p:cNvPr>
            <p:cNvSpPr/>
            <p:nvPr/>
          </p:nvSpPr>
          <p:spPr>
            <a:xfrm>
              <a:off x="11351173" y="3424416"/>
              <a:ext cx="94593" cy="3172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D65C61-5842-F7E4-8FD7-07EE14E36279}"/>
                </a:ext>
              </a:extLst>
            </p:cNvPr>
            <p:cNvSpPr txBox="1"/>
            <p:nvPr/>
          </p:nvSpPr>
          <p:spPr>
            <a:xfrm>
              <a:off x="8208579" y="296391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F64694-BCE9-9767-8873-1B6D195EB68E}"/>
                </a:ext>
              </a:extLst>
            </p:cNvPr>
            <p:cNvSpPr txBox="1"/>
            <p:nvPr/>
          </p:nvSpPr>
          <p:spPr>
            <a:xfrm>
              <a:off x="11301403" y="29146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E6AFD10-F4AB-B097-DD63-9A9C3124F4D8}"/>
                </a:ext>
              </a:extLst>
            </p:cNvPr>
            <p:cNvCxnSpPr>
              <a:cxnSpLocks/>
            </p:cNvCxnSpPr>
            <p:nvPr/>
          </p:nvCxnSpPr>
          <p:spPr>
            <a:xfrm>
              <a:off x="9096705" y="3111505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5E5C5B-84D4-2C89-1AEC-7F005393A278}"/>
                </a:ext>
              </a:extLst>
            </p:cNvPr>
            <p:cNvCxnSpPr>
              <a:cxnSpLocks/>
            </p:cNvCxnSpPr>
            <p:nvPr/>
          </p:nvCxnSpPr>
          <p:spPr>
            <a:xfrm>
              <a:off x="9080939" y="4062918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910132D-E047-2881-4F0B-465895B4E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0939" y="3561051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A18C81-9F5D-7A9E-55E3-AB92C475E2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6705" y="2625629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75C3C6-EA20-2535-A40C-170713A5944B}"/>
                </a:ext>
              </a:extLst>
            </p:cNvPr>
            <p:cNvCxnSpPr>
              <a:cxnSpLocks/>
            </p:cNvCxnSpPr>
            <p:nvPr/>
          </p:nvCxnSpPr>
          <p:spPr>
            <a:xfrm>
              <a:off x="10993822" y="3122190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D7E9C1-D620-4887-4D6A-E8DEBB884AEE}"/>
                </a:ext>
              </a:extLst>
            </p:cNvPr>
            <p:cNvCxnSpPr>
              <a:cxnSpLocks/>
            </p:cNvCxnSpPr>
            <p:nvPr/>
          </p:nvCxnSpPr>
          <p:spPr>
            <a:xfrm>
              <a:off x="9149256" y="2739740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C327D01-EBE4-47AF-9E19-102218602BB7}"/>
                </a:ext>
              </a:extLst>
            </p:cNvPr>
            <p:cNvCxnSpPr>
              <a:cxnSpLocks/>
            </p:cNvCxnSpPr>
            <p:nvPr/>
          </p:nvCxnSpPr>
          <p:spPr>
            <a:xfrm>
              <a:off x="9149257" y="3708196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635AAD3-7F23-7CC7-57A4-CD15DF8F27B1}"/>
                </a:ext>
              </a:extLst>
            </p:cNvPr>
            <p:cNvCxnSpPr>
              <a:cxnSpLocks/>
            </p:cNvCxnSpPr>
            <p:nvPr/>
          </p:nvCxnSpPr>
          <p:spPr>
            <a:xfrm>
              <a:off x="10978057" y="4151331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07A8FAD-7FA0-BCEA-999B-6F849A2C5E39}"/>
              </a:ext>
            </a:extLst>
          </p:cNvPr>
          <p:cNvSpPr txBox="1"/>
          <p:nvPr/>
        </p:nvSpPr>
        <p:spPr>
          <a:xfrm>
            <a:off x="8177399" y="4074798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0 mm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55819F-E922-48EC-AE73-2057A18D32B3}"/>
              </a:ext>
            </a:extLst>
          </p:cNvPr>
          <p:cNvSpPr txBox="1"/>
          <p:nvPr/>
        </p:nvSpPr>
        <p:spPr>
          <a:xfrm>
            <a:off x="6966806" y="4083324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-20 mm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29B68B-C337-85E6-F59B-F31B174237D3}"/>
              </a:ext>
            </a:extLst>
          </p:cNvPr>
          <p:cNvSpPr txBox="1"/>
          <p:nvPr/>
        </p:nvSpPr>
        <p:spPr>
          <a:xfrm>
            <a:off x="9095152" y="403720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+20 mm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419853-A139-E872-D95D-C2463DE95620}"/>
              </a:ext>
            </a:extLst>
          </p:cNvPr>
          <p:cNvSpPr txBox="1"/>
          <p:nvPr/>
        </p:nvSpPr>
        <p:spPr>
          <a:xfrm>
            <a:off x="9806152" y="5553718"/>
            <a:ext cx="84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pb11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6661BA-16A7-5CF8-371C-E3E39E10AC61}"/>
              </a:ext>
            </a:extLst>
          </p:cNvPr>
          <p:cNvCxnSpPr>
            <a:cxnSpLocks/>
          </p:cNvCxnSpPr>
          <p:nvPr/>
        </p:nvCxnSpPr>
        <p:spPr>
          <a:xfrm flipH="1">
            <a:off x="7520152" y="6507819"/>
            <a:ext cx="197069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E31D177-92E3-1519-D00E-5E82BB6D0614}"/>
              </a:ext>
            </a:extLst>
          </p:cNvPr>
          <p:cNvCxnSpPr>
            <a:cxnSpLocks/>
            <a:stCxn id="60" idx="1"/>
            <a:endCxn id="45" idx="4"/>
          </p:cNvCxnSpPr>
          <p:nvPr/>
        </p:nvCxnSpPr>
        <p:spPr>
          <a:xfrm flipH="1" flipV="1">
            <a:off x="9490842" y="5690353"/>
            <a:ext cx="315310" cy="9419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11417A5-570B-B379-C6F2-B0DDADE70CCC}"/>
              </a:ext>
            </a:extLst>
          </p:cNvPr>
          <p:cNvSpPr txBox="1"/>
          <p:nvPr/>
        </p:nvSpPr>
        <p:spPr>
          <a:xfrm>
            <a:off x="9795645" y="611641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pb20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BEA63C3-27C0-8601-8A3E-2495A733E382}"/>
              </a:ext>
            </a:extLst>
          </p:cNvPr>
          <p:cNvCxnSpPr>
            <a:cxnSpLocks/>
          </p:cNvCxnSpPr>
          <p:nvPr/>
        </p:nvCxnSpPr>
        <p:spPr>
          <a:xfrm flipH="1" flipV="1">
            <a:off x="9574926" y="6190173"/>
            <a:ext cx="315310" cy="9419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2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55200-4F14-6C92-C3E4-1C66A2A2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5160-1451-C824-0D1A-96FC9B9E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DE693-AEB8-303C-D663-DEF77BC2DB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22B81-B10B-6F6F-2D9E-DF1340F2BA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24067B-AAF2-C345-A156-A31BCC3D9583}" type="datetime1">
              <a:rPr lang="en-GB" smtClean="0"/>
              <a:t>26/11/2025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A3145-8961-EB11-C2FE-1483D9E0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Preparing slides for Nuvia on Prague, UCLH and Trento sheet response.</a:t>
            </a:r>
          </a:p>
          <a:p>
            <a:endParaRPr lang="en-GB" dirty="0"/>
          </a:p>
          <a:p>
            <a:r>
              <a:rPr lang="en-GB" dirty="0"/>
              <a:t>Downloaded community version of LabView on personal Mac to get to grips with LabView – will install full version Windows partition of dual-booted Intel MacBook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76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9ED9-287F-07C1-1D3D-94D20AAE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for paper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87DE57-04B7-4F38-9B63-7BED16C128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74CA-3C54-50E1-E456-AE37C37388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24067B-AAF2-C345-A156-A31BCC3D9583}" type="datetime1">
              <a:rPr lang="en-GB" smtClean="0"/>
              <a:t>26/11/2025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388E5F-FECA-8AF8-CE47-9BC38759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Dug into UCLH May 2025 beam test data to analyse single spot position SOBP and 5x5 box field for figures for paper.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34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3640-B31B-4BFA-B01D-432A68C3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UCLH SOBP Reconstruction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9F7C4-186F-ABA1-E5B5-34402A426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E8571-DAD4-C4D3-118B-77751C05A3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E7068-EA0C-1944-96C3-00D72D62DCF7}" type="datetime1">
              <a:rPr lang="en-GB" smtClean="0"/>
              <a:t>26/11/2025</a:t>
            </a:fld>
            <a:endParaRPr lang="en-US"/>
          </a:p>
        </p:txBody>
      </p:sp>
      <p:pic>
        <p:nvPicPr>
          <p:cNvPr id="8" name="Content Placeholder 7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9AF87F92-0610-7C05-D8C1-AEBC48DD6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37" y="1215355"/>
            <a:ext cx="7846849" cy="4427289"/>
          </a:xfr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F77060C-BC7C-D25C-A640-8338BB81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8"/>
          <a:stretch>
            <a:fillRect/>
          </a:stretch>
        </p:blipFill>
        <p:spPr>
          <a:xfrm>
            <a:off x="182914" y="1215355"/>
            <a:ext cx="3844404" cy="40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46A4-FDFE-54AD-FFBB-BB043FE2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Pristine Bragg </a:t>
            </a:r>
            <a:r>
              <a:rPr lang="en-GB"/>
              <a:t>Peak Measurement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84AD0-7FE7-B195-4615-F6B171671C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E4FD0-63B1-5437-37C4-D78AE723E2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BC117A-E8C1-9948-B818-08E1C0829DC1}" type="datetime1">
              <a:rPr lang="en-GB" smtClean="0"/>
              <a:t>26/11/2025</a:t>
            </a:fld>
            <a:endParaRPr lang="en-US"/>
          </a:p>
        </p:txBody>
      </p:sp>
      <p:pic>
        <p:nvPicPr>
          <p:cNvPr id="8" name="Content Placeholder 7" descr="A graph with blue line&#10;&#10;AI-generated content may be incorrect.">
            <a:extLst>
              <a:ext uri="{FF2B5EF4-FFF2-40B4-BE49-F238E27FC236}">
                <a16:creationId xmlns:a16="http://schemas.microsoft.com/office/drawing/2014/main" id="{644B37F4-CBB3-F572-B41D-4AB25C538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47" y="1069848"/>
            <a:ext cx="9717906" cy="5400675"/>
          </a:xfrm>
        </p:spPr>
      </p:pic>
    </p:spTree>
    <p:extLst>
      <p:ext uri="{BB962C8B-B14F-4D97-AF65-F5344CB8AC3E}">
        <p14:creationId xmlns:p14="http://schemas.microsoft.com/office/powerpoint/2010/main" val="155626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6774-DF1A-2569-6381-9A8A6857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UCLH SOBP Reconstruction </a:t>
            </a:r>
          </a:p>
        </p:txBody>
      </p:sp>
      <p:pic>
        <p:nvPicPr>
          <p:cNvPr id="8" name="Content Placeholder 7" descr="A graph of a normalized beam&#10;&#10;AI-generated content may be incorrect.">
            <a:extLst>
              <a:ext uri="{FF2B5EF4-FFF2-40B4-BE49-F238E27FC236}">
                <a16:creationId xmlns:a16="http://schemas.microsoft.com/office/drawing/2014/main" id="{25B49A63-7C79-8B64-DF31-3CB59EFF6F8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82" y="942246"/>
            <a:ext cx="7050788" cy="5397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898-2937-61B5-13F2-DD8FAF2C22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1932A9-2A1D-17D8-52B6-D24AE55F7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0E8ACD-087B-934E-9DEE-C48E939F53D9}" type="datetime1">
              <a:rPr lang="en-GB" smtClean="0"/>
              <a:t>26/11/2025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410DF-C8BE-9006-31FD-84137D5376D5}"/>
              </a:ext>
            </a:extLst>
          </p:cNvPr>
          <p:cNvSpPr txBox="1"/>
          <p:nvPr/>
        </p:nvSpPr>
        <p:spPr>
          <a:xfrm>
            <a:off x="273270" y="1366345"/>
            <a:ext cx="3541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Initial attempt weighting each BP (from averaged values across measurement) using total </a:t>
            </a:r>
            <a:r>
              <a:rPr lang="en-GB" dirty="0" err="1"/>
              <a:t>QuARC</a:t>
            </a:r>
            <a:r>
              <a:rPr lang="en-GB" dirty="0"/>
              <a:t> charge per beamlet </a:t>
            </a:r>
          </a:p>
        </p:txBody>
      </p:sp>
      <p:pic>
        <p:nvPicPr>
          <p:cNvPr id="3" name="Content Placeholder 7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0F67FD18-61DF-8781-443C-C3D8E3F6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14" y="3939137"/>
            <a:ext cx="474583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0907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12D4-EF82-62CC-09DD-3FB2688B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UCLH SOBP Reconstruction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EBDC0-A59F-B7EE-7AB3-E9C23BFE88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D5D67-443A-A992-B389-5DD1F0038F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723758-F82C-5745-8CA5-5ABDC52BFB4D}" type="datetime1">
              <a:rPr lang="en-GB" smtClean="0"/>
              <a:t>26/11/2025</a:t>
            </a:fld>
            <a:endParaRPr lang="en-US"/>
          </a:p>
        </p:txBody>
      </p:sp>
      <p:pic>
        <p:nvPicPr>
          <p:cNvPr id="8" name="Content Placeholder 7" descr="A diagram of a graph&#10;&#10;AI-generated content may be incorrect.">
            <a:extLst>
              <a:ext uri="{FF2B5EF4-FFF2-40B4-BE49-F238E27FC236}">
                <a16:creationId xmlns:a16="http://schemas.microsoft.com/office/drawing/2014/main" id="{663B2B5C-478C-4F0D-5211-1BEBE4ED7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64" y="1079271"/>
            <a:ext cx="7591322" cy="523484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0733BB-C1AA-DE14-EF75-F25E4CB69937}"/>
              </a:ext>
            </a:extLst>
          </p:cNvPr>
          <p:cNvSpPr txBox="1"/>
          <p:nvPr/>
        </p:nvSpPr>
        <p:spPr>
          <a:xfrm>
            <a:off x="700413" y="1466130"/>
            <a:ext cx="3573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SOBP Statistics</a:t>
            </a:r>
          </a:p>
          <a:p>
            <a:r>
              <a:rPr lang="en-GB" sz="1800" dirty="0"/>
              <a:t>Plateau (90% level): 109.545 mm to 172.58 mm</a:t>
            </a:r>
          </a:p>
          <a:p>
            <a:r>
              <a:rPr lang="en-GB" sz="1800" dirty="0"/>
              <a:t>Plateau width: 63.035 mm</a:t>
            </a:r>
          </a:p>
          <a:p>
            <a:r>
              <a:rPr lang="en-GB" sz="1800" dirty="0"/>
              <a:t>Plateau mean : 4.68837 </a:t>
            </a:r>
            <a:r>
              <a:rPr lang="en-GB" sz="1800" dirty="0" err="1"/>
              <a:t>a.u</a:t>
            </a:r>
            <a:r>
              <a:rPr lang="en-GB" sz="1800" dirty="0"/>
              <a:t>.</a:t>
            </a:r>
          </a:p>
          <a:p>
            <a:r>
              <a:rPr lang="en-GB" sz="1800" dirty="0"/>
              <a:t>Plateau std dev: 0.129093 </a:t>
            </a:r>
            <a:r>
              <a:rPr lang="en-GB" sz="1800" dirty="0" err="1"/>
              <a:t>a.u</a:t>
            </a:r>
            <a:r>
              <a:rPr lang="en-GB" sz="1800" dirty="0"/>
              <a:t>.</a:t>
            </a:r>
          </a:p>
          <a:p>
            <a:r>
              <a:rPr lang="en-GB" sz="1800" dirty="0"/>
              <a:t>Flatness: 2.75347%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25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F397-10B4-EE37-6C30-C6D45089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050" y="31852"/>
            <a:ext cx="9551291" cy="814388"/>
          </a:xfrm>
        </p:spPr>
        <p:txBody>
          <a:bodyPr/>
          <a:lstStyle/>
          <a:p>
            <a:r>
              <a:rPr lang="en-GB" dirty="0"/>
              <a:t>5x5x10 box field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26C4-95F0-D5B7-6240-51C3A94F43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A1C95-D7BA-AD05-D2DE-BBECB0A959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480934-5EB8-5742-A379-6183AE12811D}" type="datetime1">
              <a:rPr lang="en-GB" smtClean="0"/>
              <a:t>26/11/2025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BDAE7-D729-C999-902E-1196A72F814C}"/>
              </a:ext>
            </a:extLst>
          </p:cNvPr>
          <p:cNvSpPr txBox="1"/>
          <p:nvPr/>
        </p:nvSpPr>
        <p:spPr>
          <a:xfrm>
            <a:off x="9766461" y="2070432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0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8214C-6219-7951-9368-4C4025B02DEC}"/>
              </a:ext>
            </a:extLst>
          </p:cNvPr>
          <p:cNvSpPr txBox="1"/>
          <p:nvPr/>
        </p:nvSpPr>
        <p:spPr>
          <a:xfrm>
            <a:off x="8555868" y="2078958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-20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A55FF9-1173-2B73-6217-8D21C8B546A1}"/>
              </a:ext>
            </a:extLst>
          </p:cNvPr>
          <p:cNvSpPr txBox="1"/>
          <p:nvPr/>
        </p:nvSpPr>
        <p:spPr>
          <a:xfrm>
            <a:off x="10684214" y="207895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+20 mm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4C1C7E-EC00-7C1C-39C8-9F0E58AA7026}"/>
              </a:ext>
            </a:extLst>
          </p:cNvPr>
          <p:cNvGrpSpPr/>
          <p:nvPr/>
        </p:nvGrpSpPr>
        <p:grpSpPr>
          <a:xfrm>
            <a:off x="8134809" y="2774941"/>
            <a:ext cx="3482674" cy="2205832"/>
            <a:chOff x="8208579" y="2467974"/>
            <a:chExt cx="3482674" cy="220583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0F4B01-0968-F63A-45A7-38BCD6CF76A5}"/>
                </a:ext>
              </a:extLst>
            </p:cNvPr>
            <p:cNvGrpSpPr/>
            <p:nvPr/>
          </p:nvGrpSpPr>
          <p:grpSpPr>
            <a:xfrm>
              <a:off x="9012621" y="2467974"/>
              <a:ext cx="2112580" cy="2205832"/>
              <a:chOff x="5039710" y="1839311"/>
              <a:chExt cx="2112580" cy="2205832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BAD98FA-78FD-1CC8-32F0-F940FF4F1A02}"/>
                  </a:ext>
                </a:extLst>
              </p:cNvPr>
              <p:cNvGrpSpPr/>
              <p:nvPr/>
            </p:nvGrpSpPr>
            <p:grpSpPr>
              <a:xfrm>
                <a:off x="5039710" y="1839311"/>
                <a:ext cx="2112580" cy="304800"/>
                <a:chOff x="3972910" y="1755228"/>
                <a:chExt cx="2112580" cy="3048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529790F1-D16C-3A6A-898C-77A783CA0A75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DAC1CBA2-CA21-FF6D-34B3-2EB4A27B54E8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9081A8B4-7970-3932-340A-0F6D6279F1DB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6766DF9-99D8-27EF-55E9-C776FC4CAF78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757A637-31A5-A18D-B4E8-E57F007578E0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AF73925-8A81-A0E6-5C24-C11F17904F37}"/>
                  </a:ext>
                </a:extLst>
              </p:cNvPr>
              <p:cNvGrpSpPr/>
              <p:nvPr/>
            </p:nvGrpSpPr>
            <p:grpSpPr>
              <a:xfrm>
                <a:off x="5039710" y="2307022"/>
                <a:ext cx="2112580" cy="304800"/>
                <a:chOff x="3972910" y="1755228"/>
                <a:chExt cx="2112580" cy="30480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F5D5EDE-D617-8DC7-BA6C-21DA11DE5F24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AD6000BE-FB69-DA77-C123-E5B18E58F236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ADBF987B-0725-0239-C87F-89A441DBD005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F9A7B08-1F89-5099-A387-AEA0961BEAF2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A8E369AF-976B-8355-F51F-18126A1A80FF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DA0687C-EDFB-7EEF-989A-F59F32BAEFAA}"/>
                  </a:ext>
                </a:extLst>
              </p:cNvPr>
              <p:cNvGrpSpPr/>
              <p:nvPr/>
            </p:nvGrpSpPr>
            <p:grpSpPr>
              <a:xfrm>
                <a:off x="5039710" y="2785243"/>
                <a:ext cx="2112580" cy="304800"/>
                <a:chOff x="3972910" y="1755228"/>
                <a:chExt cx="2112580" cy="304800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6F80B64A-D7F7-0EEC-311C-80C6DD3D739F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0A1CDCD-FDAC-16C1-5C61-3AB2C6070574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F8BC6F5-159E-1D45-574A-D12266DBAE4D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3885391-B1A5-C618-292B-15EF16EF6F77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5A7BAAA-DC34-A79C-D258-7FC7631F87DA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3CCAA7E-AFCC-171F-0816-F4453E8E071B}"/>
                  </a:ext>
                </a:extLst>
              </p:cNvPr>
              <p:cNvGrpSpPr/>
              <p:nvPr/>
            </p:nvGrpSpPr>
            <p:grpSpPr>
              <a:xfrm>
                <a:off x="5039710" y="3276600"/>
                <a:ext cx="2112580" cy="304800"/>
                <a:chOff x="3972910" y="1755228"/>
                <a:chExt cx="2112580" cy="304800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8D381DE-3E05-7C1B-251C-A0AA7B6D35E5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DCC2A02-FC2F-1FAE-5896-995BFD1FED53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1759EEC-3C97-6E28-38AF-DD837A25B969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7BF740D-BA61-26F7-7840-2E5DD8BD5F0E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9DAE30F2-808B-3A38-63B0-AA4E55F6AFEB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9DD2D68-03D0-E3A2-9749-3F2B4072728B}"/>
                  </a:ext>
                </a:extLst>
              </p:cNvPr>
              <p:cNvGrpSpPr/>
              <p:nvPr/>
            </p:nvGrpSpPr>
            <p:grpSpPr>
              <a:xfrm>
                <a:off x="5039710" y="3740343"/>
                <a:ext cx="2112580" cy="304800"/>
                <a:chOff x="3972910" y="1755228"/>
                <a:chExt cx="2112580" cy="304800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3B5DD80-04BE-46BB-17E1-15499F614023}"/>
                    </a:ext>
                  </a:extLst>
                </p:cNvPr>
                <p:cNvSpPr/>
                <p:nvPr/>
              </p:nvSpPr>
              <p:spPr>
                <a:xfrm>
                  <a:off x="39729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D75E40F-BEBE-35F7-F62A-7E042010094D}"/>
                    </a:ext>
                  </a:extLst>
                </p:cNvPr>
                <p:cNvSpPr/>
                <p:nvPr/>
              </p:nvSpPr>
              <p:spPr>
                <a:xfrm>
                  <a:off x="4430110" y="176573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6A72C67-FC96-93B2-7F50-4031E2E44C21}"/>
                    </a:ext>
                  </a:extLst>
                </p:cNvPr>
                <p:cNvSpPr/>
                <p:nvPr/>
              </p:nvSpPr>
              <p:spPr>
                <a:xfrm>
                  <a:off x="48873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CA37F7F-85B8-FB1D-2FD5-E3A52F8F7BEE}"/>
                    </a:ext>
                  </a:extLst>
                </p:cNvPr>
                <p:cNvSpPr/>
                <p:nvPr/>
              </p:nvSpPr>
              <p:spPr>
                <a:xfrm>
                  <a:off x="53445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A991754-691F-78F5-F812-8A62664F18AF}"/>
                    </a:ext>
                  </a:extLst>
                </p:cNvPr>
                <p:cNvSpPr/>
                <p:nvPr/>
              </p:nvSpPr>
              <p:spPr>
                <a:xfrm>
                  <a:off x="5801710" y="1755228"/>
                  <a:ext cx="283780" cy="2942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72390D-0534-C735-ADA5-A2FC753828D9}"/>
                </a:ext>
              </a:extLst>
            </p:cNvPr>
            <p:cNvSpPr/>
            <p:nvPr/>
          </p:nvSpPr>
          <p:spPr>
            <a:xfrm>
              <a:off x="8598429" y="3424416"/>
              <a:ext cx="98881" cy="3172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FB0E1F-C29D-3867-D171-C6BF5EA4F0C6}"/>
                </a:ext>
              </a:extLst>
            </p:cNvPr>
            <p:cNvSpPr/>
            <p:nvPr/>
          </p:nvSpPr>
          <p:spPr>
            <a:xfrm>
              <a:off x="11351173" y="3424416"/>
              <a:ext cx="94593" cy="3172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F9C691-9597-6BA3-0FAF-4B45694D7C40}"/>
                </a:ext>
              </a:extLst>
            </p:cNvPr>
            <p:cNvSpPr txBox="1"/>
            <p:nvPr/>
          </p:nvSpPr>
          <p:spPr>
            <a:xfrm>
              <a:off x="8208579" y="296391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68352A-B2D1-3DD5-8E76-3A54633CE754}"/>
                </a:ext>
              </a:extLst>
            </p:cNvPr>
            <p:cNvSpPr txBox="1"/>
            <p:nvPr/>
          </p:nvSpPr>
          <p:spPr>
            <a:xfrm>
              <a:off x="11301403" y="29146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AD27EBD-489F-60FA-9A6E-72A95BB891CE}"/>
                </a:ext>
              </a:extLst>
            </p:cNvPr>
            <p:cNvCxnSpPr>
              <a:cxnSpLocks/>
            </p:cNvCxnSpPr>
            <p:nvPr/>
          </p:nvCxnSpPr>
          <p:spPr>
            <a:xfrm>
              <a:off x="9096705" y="3111505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1D888E8-F223-9F67-D762-F4F1B5E1C62C}"/>
                </a:ext>
              </a:extLst>
            </p:cNvPr>
            <p:cNvCxnSpPr>
              <a:cxnSpLocks/>
            </p:cNvCxnSpPr>
            <p:nvPr/>
          </p:nvCxnSpPr>
          <p:spPr>
            <a:xfrm>
              <a:off x="9080939" y="4062918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045B3EF-F376-6EDD-4E2A-3FC5A9117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0939" y="3561051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919FDBF-F073-9BCB-A1C6-966FF78BD9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6705" y="2625629"/>
              <a:ext cx="197069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3BC6E90-F223-33CB-67AC-400B6DA3833B}"/>
                </a:ext>
              </a:extLst>
            </p:cNvPr>
            <p:cNvCxnSpPr>
              <a:cxnSpLocks/>
            </p:cNvCxnSpPr>
            <p:nvPr/>
          </p:nvCxnSpPr>
          <p:spPr>
            <a:xfrm>
              <a:off x="10993822" y="3122190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2ACE3D1-D733-DB82-5086-C5759F7D4FF8}"/>
                </a:ext>
              </a:extLst>
            </p:cNvPr>
            <p:cNvCxnSpPr>
              <a:cxnSpLocks/>
            </p:cNvCxnSpPr>
            <p:nvPr/>
          </p:nvCxnSpPr>
          <p:spPr>
            <a:xfrm>
              <a:off x="9149256" y="2739740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768C761-A96D-336D-C1C0-6579A475E6CE}"/>
                </a:ext>
              </a:extLst>
            </p:cNvPr>
            <p:cNvCxnSpPr>
              <a:cxnSpLocks/>
            </p:cNvCxnSpPr>
            <p:nvPr/>
          </p:nvCxnSpPr>
          <p:spPr>
            <a:xfrm>
              <a:off x="9149257" y="3708196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142CE78-C580-349F-7A27-62C18EBCA51F}"/>
                </a:ext>
              </a:extLst>
            </p:cNvPr>
            <p:cNvCxnSpPr>
              <a:cxnSpLocks/>
            </p:cNvCxnSpPr>
            <p:nvPr/>
          </p:nvCxnSpPr>
          <p:spPr>
            <a:xfrm>
              <a:off x="10978057" y="4151331"/>
              <a:ext cx="0" cy="33703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0F2CE2-73D4-6048-F43E-371B1992D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2" y="1741630"/>
            <a:ext cx="7772400" cy="4049123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786FD4-361D-B6E8-CDDA-5B0C3EA4C7ED}"/>
              </a:ext>
            </a:extLst>
          </p:cNvPr>
          <p:cNvCxnSpPr>
            <a:cxnSpLocks/>
          </p:cNvCxnSpPr>
          <p:nvPr/>
        </p:nvCxnSpPr>
        <p:spPr>
          <a:xfrm flipH="1">
            <a:off x="9007169" y="4795333"/>
            <a:ext cx="197069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8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E9A6B-E30C-9827-D4B6-C5106301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92F1-BFB2-19F5-8F82-0FA48235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5x5x10 box field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321B5-0D82-DEDA-B8B6-4A2CCB3EF9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C7C02-4A28-BF01-DFB0-1A22DB64F6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480934-5EB8-5742-A379-6183AE12811D}" type="datetime1">
              <a:rPr lang="en-GB" smtClean="0"/>
              <a:t>26/11/2025</a:t>
            </a:fld>
            <a:endParaRPr lang="en-US"/>
          </a:p>
        </p:txBody>
      </p:sp>
      <p:pic>
        <p:nvPicPr>
          <p:cNvPr id="10" name="Picture 9" descr="A graph showing a number of numbers&#10;&#10;AI-generated content may be incorrect.">
            <a:extLst>
              <a:ext uri="{FF2B5EF4-FFF2-40B4-BE49-F238E27FC236}">
                <a16:creationId xmlns:a16="http://schemas.microsoft.com/office/drawing/2014/main" id="{D606C19C-550E-E094-1804-A30B5DE28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91" y="3429000"/>
            <a:ext cx="5933695" cy="3343275"/>
          </a:xfrm>
          <a:prstGeom prst="rect">
            <a:avLst/>
          </a:prstGeom>
        </p:spPr>
      </p:pic>
      <p:pic>
        <p:nvPicPr>
          <p:cNvPr id="14" name="Content Placeholder 13" descr="A graph showing a number of points&#10;&#10;AI-generated content may be incorrect.">
            <a:extLst>
              <a:ext uri="{FF2B5EF4-FFF2-40B4-BE49-F238E27FC236}">
                <a16:creationId xmlns:a16="http://schemas.microsoft.com/office/drawing/2014/main" id="{64454DBB-3882-B906-6AB6-512D46EBF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882"/>
            <a:ext cx="6117216" cy="3446679"/>
          </a:xfrm>
        </p:spPr>
      </p:pic>
    </p:spTree>
    <p:extLst>
      <p:ext uri="{BB962C8B-B14F-4D97-AF65-F5344CB8AC3E}">
        <p14:creationId xmlns:p14="http://schemas.microsoft.com/office/powerpoint/2010/main" val="49327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3522-5BA3-71C9-954E-4260010E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UCLH 5by5 box SOBP reconstruction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7A2DB-A19F-4FB3-91C6-CEEA397688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ADB12-4D31-B3D9-D6A5-0DBE3BC74C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D1BD8E-FDB8-5942-8449-1DF3770295B6}" type="datetime1">
              <a:rPr lang="en-GB" smtClean="0"/>
              <a:t>26/11/2025</a:t>
            </a:fld>
            <a:endParaRPr lang="en-US"/>
          </a:p>
        </p:txBody>
      </p:sp>
      <p:pic>
        <p:nvPicPr>
          <p:cNvPr id="8" name="Content Placeholder 7" descr="A graph of a diagram&#10;&#10;AI-generated content may be incorrect.">
            <a:extLst>
              <a:ext uri="{FF2B5EF4-FFF2-40B4-BE49-F238E27FC236}">
                <a16:creationId xmlns:a16="http://schemas.microsoft.com/office/drawing/2014/main" id="{C24872C4-ABF1-09F8-1BDD-E992BDC5C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31" y="1009650"/>
            <a:ext cx="7840739" cy="5400675"/>
          </a:xfrm>
        </p:spPr>
      </p:pic>
    </p:spTree>
    <p:extLst>
      <p:ext uri="{BB962C8B-B14F-4D97-AF65-F5344CB8AC3E}">
        <p14:creationId xmlns:p14="http://schemas.microsoft.com/office/powerpoint/2010/main" val="157389922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llyShrewdness_SlideTemplate_2025" id="{F13E62A2-91E2-B84D-892C-BA0C69C99DE0}" vid="{B1373B73-47D0-E54E-A355-E4933A5D0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1_Default Design</Template>
  <TotalTime>169</TotalTime>
  <Words>289</Words>
  <Application>Microsoft Macintosh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 Narrow</vt:lpstr>
      <vt:lpstr>Arial</vt:lpstr>
      <vt:lpstr>Gill Sans</vt:lpstr>
      <vt:lpstr>Helvetica</vt:lpstr>
      <vt:lpstr>1_Default Design</vt:lpstr>
      <vt:lpstr>UCL HEP PBT Meeting 26-11-2025</vt:lpstr>
      <vt:lpstr>Analysis for paper</vt:lpstr>
      <vt:lpstr>UCLH SOBP Reconstruction </vt:lpstr>
      <vt:lpstr>Pristine Bragg Peak Measurement </vt:lpstr>
      <vt:lpstr>UCLH SOBP Reconstruction </vt:lpstr>
      <vt:lpstr>UCLH SOBP Reconstruction </vt:lpstr>
      <vt:lpstr>5x5x10 box field </vt:lpstr>
      <vt:lpstr>5x5x10 box field </vt:lpstr>
      <vt:lpstr>UCLH 5by5 box SOBP reconstruction</vt:lpstr>
      <vt:lpstr>UCLH Couch Shifts</vt:lpstr>
      <vt:lpstr>5x5x10 box field Layer 1 (153 MeV)</vt:lpstr>
      <vt:lpstr>UCLH 5x5x10 box field Layer 1 (153 MeV)</vt:lpstr>
      <vt:lpstr>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Bateman, Joseph</dc:creator>
  <cp:lastModifiedBy>Bateman, Joseph</cp:lastModifiedBy>
  <cp:revision>10</cp:revision>
  <cp:lastPrinted>2019-09-24T15:23:17Z</cp:lastPrinted>
  <dcterms:created xsi:type="dcterms:W3CDTF">2025-11-25T16:10:38Z</dcterms:created>
  <dcterms:modified xsi:type="dcterms:W3CDTF">2025-11-26T14:37:37Z</dcterms:modified>
</cp:coreProperties>
</file>