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8"/>
  </p:notesMasterIdLst>
  <p:handoutMasterIdLst>
    <p:handoutMasterId r:id="rId29"/>
  </p:handoutMasterIdLst>
  <p:sldIdLst>
    <p:sldId id="1647" r:id="rId2"/>
    <p:sldId id="1952" r:id="rId3"/>
    <p:sldId id="1950" r:id="rId4"/>
    <p:sldId id="1911" r:id="rId5"/>
    <p:sldId id="1915" r:id="rId6"/>
    <p:sldId id="1914" r:id="rId7"/>
    <p:sldId id="1913" r:id="rId8"/>
    <p:sldId id="1953" r:id="rId9"/>
    <p:sldId id="1959" r:id="rId10"/>
    <p:sldId id="1919" r:id="rId11"/>
    <p:sldId id="1928" r:id="rId12"/>
    <p:sldId id="1920" r:id="rId13"/>
    <p:sldId id="1958" r:id="rId14"/>
    <p:sldId id="1969" r:id="rId15"/>
    <p:sldId id="1968" r:id="rId16"/>
    <p:sldId id="1954" r:id="rId17"/>
    <p:sldId id="1955" r:id="rId18"/>
    <p:sldId id="1961" r:id="rId19"/>
    <p:sldId id="1960" r:id="rId20"/>
    <p:sldId id="1965" r:id="rId21"/>
    <p:sldId id="1966" r:id="rId22"/>
    <p:sldId id="1963" r:id="rId23"/>
    <p:sldId id="1962" r:id="rId24"/>
    <p:sldId id="1956" r:id="rId25"/>
    <p:sldId id="1970" r:id="rId26"/>
    <p:sldId id="1922" r:id="rId27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4"/>
    <p:restoredTop sz="94781"/>
  </p:normalViewPr>
  <p:slideViewPr>
    <p:cSldViewPr snapToGrid="0">
      <p:cViewPr varScale="1">
        <p:scale>
          <a:sx n="117" d="100"/>
          <a:sy n="117" d="100"/>
        </p:scale>
        <p:origin x="112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npl.ad.local\teams$\PROGRAMMES\AIR\AIR%20Programme%202010+\Dosimetry\DC1%20-%20Therapy%20&amp;%20protection%20level%20primary%20standards\Other_Calorimeters\2024_04_30_UCLH_SimonJollySystem\UCLH_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3</a:t>
            </a:r>
            <a:r>
              <a:rPr lang="en-GB" baseline="0" dirty="0"/>
              <a:t> x 3 x 3 cm</a:t>
            </a:r>
            <a:r>
              <a:rPr lang="en-GB" baseline="30000" dirty="0"/>
              <a:t>3</a:t>
            </a:r>
            <a:r>
              <a:rPr lang="en-GB" baseline="0" dirty="0"/>
              <a:t> dose study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backward val="2"/>
            <c:dispRSqr val="1"/>
            <c:dispEq val="1"/>
            <c:trendlineLbl>
              <c:layout>
                <c:manualLayout>
                  <c:x val="0.12819084039169654"/>
                  <c:y val="0.2965494437404592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Day1_3x3x3_Cube!$A$2:$A$4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10</c:v>
                </c:pt>
              </c:numCache>
            </c:numRef>
          </c:xVal>
          <c:yVal>
            <c:numRef>
              <c:f>Day1_3x3x3_Cube!$K$2:$K$4</c:f>
              <c:numCache>
                <c:formatCode>General</c:formatCode>
                <c:ptCount val="3"/>
                <c:pt idx="0">
                  <c:v>0.37696848566121205</c:v>
                </c:pt>
                <c:pt idx="1">
                  <c:v>0.92941049784613494</c:v>
                </c:pt>
                <c:pt idx="2">
                  <c:v>1.8309371964607499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93-4A41-B230-38DB044E4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7041584"/>
        <c:axId val="980359440"/>
      </c:scatterChart>
      <c:valAx>
        <c:axId val="1167041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Prescribed 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359440"/>
        <c:crosses val="autoZero"/>
        <c:crossBetween val="midCat"/>
      </c:valAx>
      <c:valAx>
        <c:axId val="98035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 Change (mK)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041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9FF4C-F6B0-014F-9E33-C71EA31BE713}" type="doc">
      <dgm:prSet loTypeId="urn:microsoft.com/office/officeart/2005/8/layout/chevron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3B31A5D1-4CE6-BA48-8E8B-21025EF015BD}">
      <dgm:prSet phldrT="[Text]"/>
      <dgm:spPr/>
      <dgm:t>
        <a:bodyPr/>
        <a:lstStyle/>
        <a:p>
          <a:r>
            <a:rPr lang="en-GB" dirty="0"/>
            <a:t>Mount </a:t>
          </a:r>
          <a:r>
            <a:rPr lang="en-GB" dirty="0" err="1"/>
            <a:t>QuADProBe</a:t>
          </a:r>
          <a:r>
            <a:rPr lang="en-GB" dirty="0"/>
            <a:t> to nozzle and run treatment plan</a:t>
          </a:r>
        </a:p>
      </dgm:t>
    </dgm:pt>
    <dgm:pt modelId="{23D91917-590F-0742-837F-2D12769497A5}" type="parTrans" cxnId="{3A9AAC7B-C703-8646-A75E-A7BBDE162121}">
      <dgm:prSet/>
      <dgm:spPr/>
      <dgm:t>
        <a:bodyPr/>
        <a:lstStyle/>
        <a:p>
          <a:endParaRPr lang="en-GB"/>
        </a:p>
      </dgm:t>
    </dgm:pt>
    <dgm:pt modelId="{F273E367-57C1-0344-9C07-8227E0091EB3}" type="sibTrans" cxnId="{3A9AAC7B-C703-8646-A75E-A7BBDE162121}">
      <dgm:prSet/>
      <dgm:spPr/>
      <dgm:t>
        <a:bodyPr/>
        <a:lstStyle/>
        <a:p>
          <a:endParaRPr lang="en-GB"/>
        </a:p>
      </dgm:t>
    </dgm:pt>
    <dgm:pt modelId="{E3B07EF8-666A-AF4F-A937-B05D7D3A2246}">
      <dgm:prSet phldrT="[Text]"/>
      <dgm:spPr/>
      <dgm:t>
        <a:bodyPr/>
        <a:lstStyle/>
        <a:p>
          <a:r>
            <a:rPr lang="en-GB" dirty="0"/>
            <a:t>Measure: spot size, position, energy and dose for every pencil beam</a:t>
          </a:r>
        </a:p>
      </dgm:t>
    </dgm:pt>
    <dgm:pt modelId="{0DD8DCEA-47CE-384D-892E-D12E362FF17C}" type="parTrans" cxnId="{1E7F0085-DC54-FE40-8BAC-0FECAB0C258E}">
      <dgm:prSet/>
      <dgm:spPr/>
      <dgm:t>
        <a:bodyPr/>
        <a:lstStyle/>
        <a:p>
          <a:endParaRPr lang="en-GB"/>
        </a:p>
      </dgm:t>
    </dgm:pt>
    <dgm:pt modelId="{904CFCFF-1650-8845-B4B1-C6B703C861CC}" type="sibTrans" cxnId="{1E7F0085-DC54-FE40-8BAC-0FECAB0C258E}">
      <dgm:prSet/>
      <dgm:spPr/>
      <dgm:t>
        <a:bodyPr/>
        <a:lstStyle/>
        <a:p>
          <a:endParaRPr lang="en-GB"/>
        </a:p>
      </dgm:t>
    </dgm:pt>
    <dgm:pt modelId="{4B513AD9-718E-1345-9934-56F9AD8A255C}">
      <dgm:prSet phldrT="[Text]"/>
      <dgm:spPr/>
      <dgm:t>
        <a:bodyPr/>
        <a:lstStyle/>
        <a:p>
          <a:r>
            <a:rPr lang="en-GB" dirty="0"/>
            <a:t>Measurements used as input for MC simulation/IDC to reconstruct 3D dose distribution</a:t>
          </a:r>
        </a:p>
      </dgm:t>
    </dgm:pt>
    <dgm:pt modelId="{151A7DB9-D82F-8B42-9F38-872B6657D15A}" type="parTrans" cxnId="{81688F94-D001-804D-9047-BB045ED926B0}">
      <dgm:prSet/>
      <dgm:spPr/>
      <dgm:t>
        <a:bodyPr/>
        <a:lstStyle/>
        <a:p>
          <a:endParaRPr lang="en-GB"/>
        </a:p>
      </dgm:t>
    </dgm:pt>
    <dgm:pt modelId="{350CDC6F-A30D-2949-907D-27C3CBFA8F15}" type="sibTrans" cxnId="{81688F94-D001-804D-9047-BB045ED926B0}">
      <dgm:prSet/>
      <dgm:spPr/>
      <dgm:t>
        <a:bodyPr/>
        <a:lstStyle/>
        <a:p>
          <a:endParaRPr lang="en-GB"/>
        </a:p>
      </dgm:t>
    </dgm:pt>
    <dgm:pt modelId="{8692257C-2BD5-594C-B2BC-203207A89C36}">
      <dgm:prSet/>
      <dgm:spPr/>
      <dgm:t>
        <a:bodyPr/>
        <a:lstStyle/>
        <a:p>
          <a:r>
            <a:rPr lang="en-GB" dirty="0"/>
            <a:t>Comparison of PSQA dose distribution to TPS</a:t>
          </a:r>
        </a:p>
      </dgm:t>
    </dgm:pt>
    <dgm:pt modelId="{9C2F1C72-A731-D446-8480-324C376C53FA}" type="parTrans" cxnId="{F296CA14-5726-CE49-9AC2-A4BA7E1537C5}">
      <dgm:prSet/>
      <dgm:spPr/>
      <dgm:t>
        <a:bodyPr/>
        <a:lstStyle/>
        <a:p>
          <a:endParaRPr lang="en-GB"/>
        </a:p>
      </dgm:t>
    </dgm:pt>
    <dgm:pt modelId="{9E1344A9-9B59-6B4F-BA75-5408C0050584}" type="sibTrans" cxnId="{F296CA14-5726-CE49-9AC2-A4BA7E1537C5}">
      <dgm:prSet/>
      <dgm:spPr/>
      <dgm:t>
        <a:bodyPr/>
        <a:lstStyle/>
        <a:p>
          <a:endParaRPr lang="en-GB"/>
        </a:p>
      </dgm:t>
    </dgm:pt>
    <dgm:pt modelId="{979D3965-BA04-6945-89E0-B80F0CED9EC1}" type="pres">
      <dgm:prSet presAssocID="{EA09FF4C-F6B0-014F-9E33-C71EA31BE713}" presName="Name0" presStyleCnt="0">
        <dgm:presLayoutVars>
          <dgm:dir/>
          <dgm:animLvl val="lvl"/>
          <dgm:resizeHandles val="exact"/>
        </dgm:presLayoutVars>
      </dgm:prSet>
      <dgm:spPr/>
    </dgm:pt>
    <dgm:pt modelId="{BC8187BE-1DB8-424E-914F-42ADF34B7DC7}" type="pres">
      <dgm:prSet presAssocID="{3B31A5D1-4CE6-BA48-8E8B-21025EF015B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0442D99-6B79-6945-B1FD-69A7BA7F3CF3}" type="pres">
      <dgm:prSet presAssocID="{F273E367-57C1-0344-9C07-8227E0091EB3}" presName="parTxOnlySpace" presStyleCnt="0"/>
      <dgm:spPr/>
    </dgm:pt>
    <dgm:pt modelId="{F9956D4F-B304-534F-91FE-BCF969FE69DE}" type="pres">
      <dgm:prSet presAssocID="{E3B07EF8-666A-AF4F-A937-B05D7D3A224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D96043C-3D24-D746-AF0F-A22829074C40}" type="pres">
      <dgm:prSet presAssocID="{904CFCFF-1650-8845-B4B1-C6B703C861CC}" presName="parTxOnlySpace" presStyleCnt="0"/>
      <dgm:spPr/>
    </dgm:pt>
    <dgm:pt modelId="{8D3D6F95-82FB-EC47-B7BD-0F95837B7981}" type="pres">
      <dgm:prSet presAssocID="{4B513AD9-718E-1345-9934-56F9AD8A255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80738AF-72CB-5642-94AD-2F43D12BCB62}" type="pres">
      <dgm:prSet presAssocID="{350CDC6F-A30D-2949-907D-27C3CBFA8F15}" presName="parTxOnlySpace" presStyleCnt="0"/>
      <dgm:spPr/>
    </dgm:pt>
    <dgm:pt modelId="{A64ABA18-163D-C649-AA62-64EDD2A33E7B}" type="pres">
      <dgm:prSet presAssocID="{8692257C-2BD5-594C-B2BC-203207A89C3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F30BB0B-6A35-B549-AE55-4A6033A4CC17}" type="presOf" srcId="{3B31A5D1-4CE6-BA48-8E8B-21025EF015BD}" destId="{BC8187BE-1DB8-424E-914F-42ADF34B7DC7}" srcOrd="0" destOrd="0" presId="urn:microsoft.com/office/officeart/2005/8/layout/chevron1"/>
    <dgm:cxn modelId="{F296CA14-5726-CE49-9AC2-A4BA7E1537C5}" srcId="{EA09FF4C-F6B0-014F-9E33-C71EA31BE713}" destId="{8692257C-2BD5-594C-B2BC-203207A89C36}" srcOrd="3" destOrd="0" parTransId="{9C2F1C72-A731-D446-8480-324C376C53FA}" sibTransId="{9E1344A9-9B59-6B4F-BA75-5408C0050584}"/>
    <dgm:cxn modelId="{ED6DAE21-F67B-2345-BBAE-767500E5550D}" type="presOf" srcId="{8692257C-2BD5-594C-B2BC-203207A89C36}" destId="{A64ABA18-163D-C649-AA62-64EDD2A33E7B}" srcOrd="0" destOrd="0" presId="urn:microsoft.com/office/officeart/2005/8/layout/chevron1"/>
    <dgm:cxn modelId="{85886F3C-14C4-AF43-9B95-ACD035F9E106}" type="presOf" srcId="{4B513AD9-718E-1345-9934-56F9AD8A255C}" destId="{8D3D6F95-82FB-EC47-B7BD-0F95837B7981}" srcOrd="0" destOrd="0" presId="urn:microsoft.com/office/officeart/2005/8/layout/chevron1"/>
    <dgm:cxn modelId="{2EBB1F5B-39FD-1B4D-A4B5-EB67F5A41680}" type="presOf" srcId="{E3B07EF8-666A-AF4F-A937-B05D7D3A2246}" destId="{F9956D4F-B304-534F-91FE-BCF969FE69DE}" srcOrd="0" destOrd="0" presId="urn:microsoft.com/office/officeart/2005/8/layout/chevron1"/>
    <dgm:cxn modelId="{3A9AAC7B-C703-8646-A75E-A7BBDE162121}" srcId="{EA09FF4C-F6B0-014F-9E33-C71EA31BE713}" destId="{3B31A5D1-4CE6-BA48-8E8B-21025EF015BD}" srcOrd="0" destOrd="0" parTransId="{23D91917-590F-0742-837F-2D12769497A5}" sibTransId="{F273E367-57C1-0344-9C07-8227E0091EB3}"/>
    <dgm:cxn modelId="{1E7F0085-DC54-FE40-8BAC-0FECAB0C258E}" srcId="{EA09FF4C-F6B0-014F-9E33-C71EA31BE713}" destId="{E3B07EF8-666A-AF4F-A937-B05D7D3A2246}" srcOrd="1" destOrd="0" parTransId="{0DD8DCEA-47CE-384D-892E-D12E362FF17C}" sibTransId="{904CFCFF-1650-8845-B4B1-C6B703C861CC}"/>
    <dgm:cxn modelId="{81688F94-D001-804D-9047-BB045ED926B0}" srcId="{EA09FF4C-F6B0-014F-9E33-C71EA31BE713}" destId="{4B513AD9-718E-1345-9934-56F9AD8A255C}" srcOrd="2" destOrd="0" parTransId="{151A7DB9-D82F-8B42-9F38-872B6657D15A}" sibTransId="{350CDC6F-A30D-2949-907D-27C3CBFA8F15}"/>
    <dgm:cxn modelId="{9250D0E4-A8F4-2547-B5F0-CF10A1738FCB}" type="presOf" srcId="{EA09FF4C-F6B0-014F-9E33-C71EA31BE713}" destId="{979D3965-BA04-6945-89E0-B80F0CED9EC1}" srcOrd="0" destOrd="0" presId="urn:microsoft.com/office/officeart/2005/8/layout/chevron1"/>
    <dgm:cxn modelId="{D6BEFB99-1A35-D74D-966F-A85EB8FAB15F}" type="presParOf" srcId="{979D3965-BA04-6945-89E0-B80F0CED9EC1}" destId="{BC8187BE-1DB8-424E-914F-42ADF34B7DC7}" srcOrd="0" destOrd="0" presId="urn:microsoft.com/office/officeart/2005/8/layout/chevron1"/>
    <dgm:cxn modelId="{54169904-3963-BD42-9B8C-E86404AC1171}" type="presParOf" srcId="{979D3965-BA04-6945-89E0-B80F0CED9EC1}" destId="{60442D99-6B79-6945-B1FD-69A7BA7F3CF3}" srcOrd="1" destOrd="0" presId="urn:microsoft.com/office/officeart/2005/8/layout/chevron1"/>
    <dgm:cxn modelId="{6D94AB91-058C-FD4D-8045-CFEAB3F6F619}" type="presParOf" srcId="{979D3965-BA04-6945-89E0-B80F0CED9EC1}" destId="{F9956D4F-B304-534F-91FE-BCF969FE69DE}" srcOrd="2" destOrd="0" presId="urn:microsoft.com/office/officeart/2005/8/layout/chevron1"/>
    <dgm:cxn modelId="{4E91C82E-D208-9A48-8EF8-E94C0D4D8185}" type="presParOf" srcId="{979D3965-BA04-6945-89E0-B80F0CED9EC1}" destId="{7D96043C-3D24-D746-AF0F-A22829074C40}" srcOrd="3" destOrd="0" presId="urn:microsoft.com/office/officeart/2005/8/layout/chevron1"/>
    <dgm:cxn modelId="{038C00F2-8AF0-3E4F-A271-11591B721188}" type="presParOf" srcId="{979D3965-BA04-6945-89E0-B80F0CED9EC1}" destId="{8D3D6F95-82FB-EC47-B7BD-0F95837B7981}" srcOrd="4" destOrd="0" presId="urn:microsoft.com/office/officeart/2005/8/layout/chevron1"/>
    <dgm:cxn modelId="{6DF7FD61-61BB-464E-B693-A98168342BF3}" type="presParOf" srcId="{979D3965-BA04-6945-89E0-B80F0CED9EC1}" destId="{E80738AF-72CB-5642-94AD-2F43D12BCB62}" srcOrd="5" destOrd="0" presId="urn:microsoft.com/office/officeart/2005/8/layout/chevron1"/>
    <dgm:cxn modelId="{24B58933-FA82-104C-A04C-9B6CF12F1C75}" type="presParOf" srcId="{979D3965-BA04-6945-89E0-B80F0CED9EC1}" destId="{A64ABA18-163D-C649-AA62-64EDD2A33E7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9FF4C-F6B0-014F-9E33-C71EA31BE713}" type="doc">
      <dgm:prSet loTypeId="urn:microsoft.com/office/officeart/2005/8/layout/chevron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3B31A5D1-4CE6-BA48-8E8B-21025EF015BD}">
      <dgm:prSet phldrT="[Text]"/>
      <dgm:spPr/>
      <dgm:t>
        <a:bodyPr/>
        <a:lstStyle/>
        <a:p>
          <a:r>
            <a:rPr lang="en-GB" dirty="0" err="1"/>
            <a:t>QuADProBe</a:t>
          </a:r>
          <a:r>
            <a:rPr lang="en-GB" dirty="0"/>
            <a:t> positioned on couch and QA plan delivered</a:t>
          </a:r>
        </a:p>
      </dgm:t>
    </dgm:pt>
    <dgm:pt modelId="{23D91917-590F-0742-837F-2D12769497A5}" type="parTrans" cxnId="{3A9AAC7B-C703-8646-A75E-A7BBDE162121}">
      <dgm:prSet/>
      <dgm:spPr/>
      <dgm:t>
        <a:bodyPr/>
        <a:lstStyle/>
        <a:p>
          <a:endParaRPr lang="en-GB"/>
        </a:p>
      </dgm:t>
    </dgm:pt>
    <dgm:pt modelId="{F273E367-57C1-0344-9C07-8227E0091EB3}" type="sibTrans" cxnId="{3A9AAC7B-C703-8646-A75E-A7BBDE162121}">
      <dgm:prSet/>
      <dgm:spPr/>
      <dgm:t>
        <a:bodyPr/>
        <a:lstStyle/>
        <a:p>
          <a:endParaRPr lang="en-GB"/>
        </a:p>
      </dgm:t>
    </dgm:pt>
    <dgm:pt modelId="{E3B07EF8-666A-AF4F-A937-B05D7D3A2246}">
      <dgm:prSet phldrT="[Text]"/>
      <dgm:spPr/>
      <dgm:t>
        <a:bodyPr/>
        <a:lstStyle/>
        <a:p>
          <a:r>
            <a:rPr lang="en-GB" dirty="0"/>
            <a:t>Measure: spot size, position, energy and dose for every pencil beam</a:t>
          </a:r>
        </a:p>
      </dgm:t>
    </dgm:pt>
    <dgm:pt modelId="{0DD8DCEA-47CE-384D-892E-D12E362FF17C}" type="parTrans" cxnId="{1E7F0085-DC54-FE40-8BAC-0FECAB0C258E}">
      <dgm:prSet/>
      <dgm:spPr/>
      <dgm:t>
        <a:bodyPr/>
        <a:lstStyle/>
        <a:p>
          <a:endParaRPr lang="en-GB"/>
        </a:p>
      </dgm:t>
    </dgm:pt>
    <dgm:pt modelId="{904CFCFF-1650-8845-B4B1-C6B703C861CC}" type="sibTrans" cxnId="{1E7F0085-DC54-FE40-8BAC-0FECAB0C258E}">
      <dgm:prSet/>
      <dgm:spPr/>
      <dgm:t>
        <a:bodyPr/>
        <a:lstStyle/>
        <a:p>
          <a:endParaRPr lang="en-GB"/>
        </a:p>
      </dgm:t>
    </dgm:pt>
    <dgm:pt modelId="{4B513AD9-718E-1345-9934-56F9AD8A255C}">
      <dgm:prSet phldrT="[Text]"/>
      <dgm:spPr/>
      <dgm:t>
        <a:bodyPr/>
        <a:lstStyle/>
        <a:p>
          <a:r>
            <a:rPr lang="en-GB" dirty="0"/>
            <a:t>Measurements used as input for MC simulation/IDC to reconstruct 3D dose distribution</a:t>
          </a:r>
        </a:p>
      </dgm:t>
    </dgm:pt>
    <dgm:pt modelId="{151A7DB9-D82F-8B42-9F38-872B6657D15A}" type="parTrans" cxnId="{81688F94-D001-804D-9047-BB045ED926B0}">
      <dgm:prSet/>
      <dgm:spPr/>
      <dgm:t>
        <a:bodyPr/>
        <a:lstStyle/>
        <a:p>
          <a:endParaRPr lang="en-GB"/>
        </a:p>
      </dgm:t>
    </dgm:pt>
    <dgm:pt modelId="{350CDC6F-A30D-2949-907D-27C3CBFA8F15}" type="sibTrans" cxnId="{81688F94-D001-804D-9047-BB045ED926B0}">
      <dgm:prSet/>
      <dgm:spPr/>
      <dgm:t>
        <a:bodyPr/>
        <a:lstStyle/>
        <a:p>
          <a:endParaRPr lang="en-GB"/>
        </a:p>
      </dgm:t>
    </dgm:pt>
    <dgm:pt modelId="{8692257C-2BD5-594C-B2BC-203207A89C36}">
      <dgm:prSet/>
      <dgm:spPr/>
      <dgm:t>
        <a:bodyPr/>
        <a:lstStyle/>
        <a:p>
          <a:r>
            <a:rPr lang="en-GB" dirty="0"/>
            <a:t>Comparison of PSQA dose distribution to TPS</a:t>
          </a:r>
        </a:p>
      </dgm:t>
    </dgm:pt>
    <dgm:pt modelId="{9C2F1C72-A731-D446-8480-324C376C53FA}" type="parTrans" cxnId="{F296CA14-5726-CE49-9AC2-A4BA7E1537C5}">
      <dgm:prSet/>
      <dgm:spPr/>
      <dgm:t>
        <a:bodyPr/>
        <a:lstStyle/>
        <a:p>
          <a:endParaRPr lang="en-GB"/>
        </a:p>
      </dgm:t>
    </dgm:pt>
    <dgm:pt modelId="{9E1344A9-9B59-6B4F-BA75-5408C0050584}" type="sibTrans" cxnId="{F296CA14-5726-CE49-9AC2-A4BA7E1537C5}">
      <dgm:prSet/>
      <dgm:spPr/>
      <dgm:t>
        <a:bodyPr/>
        <a:lstStyle/>
        <a:p>
          <a:endParaRPr lang="en-GB"/>
        </a:p>
      </dgm:t>
    </dgm:pt>
    <dgm:pt modelId="{979D3965-BA04-6945-89E0-B80F0CED9EC1}" type="pres">
      <dgm:prSet presAssocID="{EA09FF4C-F6B0-014F-9E33-C71EA31BE713}" presName="Name0" presStyleCnt="0">
        <dgm:presLayoutVars>
          <dgm:dir/>
          <dgm:animLvl val="lvl"/>
          <dgm:resizeHandles val="exact"/>
        </dgm:presLayoutVars>
      </dgm:prSet>
      <dgm:spPr/>
    </dgm:pt>
    <dgm:pt modelId="{BC8187BE-1DB8-424E-914F-42ADF34B7DC7}" type="pres">
      <dgm:prSet presAssocID="{3B31A5D1-4CE6-BA48-8E8B-21025EF015B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0442D99-6B79-6945-B1FD-69A7BA7F3CF3}" type="pres">
      <dgm:prSet presAssocID="{F273E367-57C1-0344-9C07-8227E0091EB3}" presName="parTxOnlySpace" presStyleCnt="0"/>
      <dgm:spPr/>
    </dgm:pt>
    <dgm:pt modelId="{F9956D4F-B304-534F-91FE-BCF969FE69DE}" type="pres">
      <dgm:prSet presAssocID="{E3B07EF8-666A-AF4F-A937-B05D7D3A224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D96043C-3D24-D746-AF0F-A22829074C40}" type="pres">
      <dgm:prSet presAssocID="{904CFCFF-1650-8845-B4B1-C6B703C861CC}" presName="parTxOnlySpace" presStyleCnt="0"/>
      <dgm:spPr/>
    </dgm:pt>
    <dgm:pt modelId="{8D3D6F95-82FB-EC47-B7BD-0F95837B7981}" type="pres">
      <dgm:prSet presAssocID="{4B513AD9-718E-1345-9934-56F9AD8A255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80738AF-72CB-5642-94AD-2F43D12BCB62}" type="pres">
      <dgm:prSet presAssocID="{350CDC6F-A30D-2949-907D-27C3CBFA8F15}" presName="parTxOnlySpace" presStyleCnt="0"/>
      <dgm:spPr/>
    </dgm:pt>
    <dgm:pt modelId="{A64ABA18-163D-C649-AA62-64EDD2A33E7B}" type="pres">
      <dgm:prSet presAssocID="{8692257C-2BD5-594C-B2BC-203207A89C3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F30BB0B-6A35-B549-AE55-4A6033A4CC17}" type="presOf" srcId="{3B31A5D1-4CE6-BA48-8E8B-21025EF015BD}" destId="{BC8187BE-1DB8-424E-914F-42ADF34B7DC7}" srcOrd="0" destOrd="0" presId="urn:microsoft.com/office/officeart/2005/8/layout/chevron1"/>
    <dgm:cxn modelId="{F296CA14-5726-CE49-9AC2-A4BA7E1537C5}" srcId="{EA09FF4C-F6B0-014F-9E33-C71EA31BE713}" destId="{8692257C-2BD5-594C-B2BC-203207A89C36}" srcOrd="3" destOrd="0" parTransId="{9C2F1C72-A731-D446-8480-324C376C53FA}" sibTransId="{9E1344A9-9B59-6B4F-BA75-5408C0050584}"/>
    <dgm:cxn modelId="{ED6DAE21-F67B-2345-BBAE-767500E5550D}" type="presOf" srcId="{8692257C-2BD5-594C-B2BC-203207A89C36}" destId="{A64ABA18-163D-C649-AA62-64EDD2A33E7B}" srcOrd="0" destOrd="0" presId="urn:microsoft.com/office/officeart/2005/8/layout/chevron1"/>
    <dgm:cxn modelId="{85886F3C-14C4-AF43-9B95-ACD035F9E106}" type="presOf" srcId="{4B513AD9-718E-1345-9934-56F9AD8A255C}" destId="{8D3D6F95-82FB-EC47-B7BD-0F95837B7981}" srcOrd="0" destOrd="0" presId="urn:microsoft.com/office/officeart/2005/8/layout/chevron1"/>
    <dgm:cxn modelId="{2EBB1F5B-39FD-1B4D-A4B5-EB67F5A41680}" type="presOf" srcId="{E3B07EF8-666A-AF4F-A937-B05D7D3A2246}" destId="{F9956D4F-B304-534F-91FE-BCF969FE69DE}" srcOrd="0" destOrd="0" presId="urn:microsoft.com/office/officeart/2005/8/layout/chevron1"/>
    <dgm:cxn modelId="{3A9AAC7B-C703-8646-A75E-A7BBDE162121}" srcId="{EA09FF4C-F6B0-014F-9E33-C71EA31BE713}" destId="{3B31A5D1-4CE6-BA48-8E8B-21025EF015BD}" srcOrd="0" destOrd="0" parTransId="{23D91917-590F-0742-837F-2D12769497A5}" sibTransId="{F273E367-57C1-0344-9C07-8227E0091EB3}"/>
    <dgm:cxn modelId="{1E7F0085-DC54-FE40-8BAC-0FECAB0C258E}" srcId="{EA09FF4C-F6B0-014F-9E33-C71EA31BE713}" destId="{E3B07EF8-666A-AF4F-A937-B05D7D3A2246}" srcOrd="1" destOrd="0" parTransId="{0DD8DCEA-47CE-384D-892E-D12E362FF17C}" sibTransId="{904CFCFF-1650-8845-B4B1-C6B703C861CC}"/>
    <dgm:cxn modelId="{81688F94-D001-804D-9047-BB045ED926B0}" srcId="{EA09FF4C-F6B0-014F-9E33-C71EA31BE713}" destId="{4B513AD9-718E-1345-9934-56F9AD8A255C}" srcOrd="2" destOrd="0" parTransId="{151A7DB9-D82F-8B42-9F38-872B6657D15A}" sibTransId="{350CDC6F-A30D-2949-907D-27C3CBFA8F15}"/>
    <dgm:cxn modelId="{9250D0E4-A8F4-2547-B5F0-CF10A1738FCB}" type="presOf" srcId="{EA09FF4C-F6B0-014F-9E33-C71EA31BE713}" destId="{979D3965-BA04-6945-89E0-B80F0CED9EC1}" srcOrd="0" destOrd="0" presId="urn:microsoft.com/office/officeart/2005/8/layout/chevron1"/>
    <dgm:cxn modelId="{D6BEFB99-1A35-D74D-966F-A85EB8FAB15F}" type="presParOf" srcId="{979D3965-BA04-6945-89E0-B80F0CED9EC1}" destId="{BC8187BE-1DB8-424E-914F-42ADF34B7DC7}" srcOrd="0" destOrd="0" presId="urn:microsoft.com/office/officeart/2005/8/layout/chevron1"/>
    <dgm:cxn modelId="{54169904-3963-BD42-9B8C-E86404AC1171}" type="presParOf" srcId="{979D3965-BA04-6945-89E0-B80F0CED9EC1}" destId="{60442D99-6B79-6945-B1FD-69A7BA7F3CF3}" srcOrd="1" destOrd="0" presId="urn:microsoft.com/office/officeart/2005/8/layout/chevron1"/>
    <dgm:cxn modelId="{6D94AB91-058C-FD4D-8045-CFEAB3F6F619}" type="presParOf" srcId="{979D3965-BA04-6945-89E0-B80F0CED9EC1}" destId="{F9956D4F-B304-534F-91FE-BCF969FE69DE}" srcOrd="2" destOrd="0" presId="urn:microsoft.com/office/officeart/2005/8/layout/chevron1"/>
    <dgm:cxn modelId="{4E91C82E-D208-9A48-8EF8-E94C0D4D8185}" type="presParOf" srcId="{979D3965-BA04-6945-89E0-B80F0CED9EC1}" destId="{7D96043C-3D24-D746-AF0F-A22829074C40}" srcOrd="3" destOrd="0" presId="urn:microsoft.com/office/officeart/2005/8/layout/chevron1"/>
    <dgm:cxn modelId="{038C00F2-8AF0-3E4F-A271-11591B721188}" type="presParOf" srcId="{979D3965-BA04-6945-89E0-B80F0CED9EC1}" destId="{8D3D6F95-82FB-EC47-B7BD-0F95837B7981}" srcOrd="4" destOrd="0" presId="urn:microsoft.com/office/officeart/2005/8/layout/chevron1"/>
    <dgm:cxn modelId="{6DF7FD61-61BB-464E-B693-A98168342BF3}" type="presParOf" srcId="{979D3965-BA04-6945-89E0-B80F0CED9EC1}" destId="{E80738AF-72CB-5642-94AD-2F43D12BCB62}" srcOrd="5" destOrd="0" presId="urn:microsoft.com/office/officeart/2005/8/layout/chevron1"/>
    <dgm:cxn modelId="{24B58933-FA82-104C-A04C-9B6CF12F1C75}" type="presParOf" srcId="{979D3965-BA04-6945-89E0-B80F0CED9EC1}" destId="{A64ABA18-163D-C649-AA62-64EDD2A33E7B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187BE-1DB8-424E-914F-42ADF34B7DC7}">
      <dsp:nvSpPr>
        <dsp:cNvPr id="0" name=""/>
        <dsp:cNvSpPr/>
      </dsp:nvSpPr>
      <dsp:spPr>
        <a:xfrm>
          <a:off x="5522" y="2161527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Mount </a:t>
          </a:r>
          <a:r>
            <a:rPr lang="en-GB" sz="1700" kern="1200" dirty="0" err="1"/>
            <a:t>QuADProBe</a:t>
          </a:r>
          <a:r>
            <a:rPr lang="en-GB" sz="1700" kern="1200" dirty="0"/>
            <a:t> to nozzle and run treatment plan</a:t>
          </a:r>
        </a:p>
      </dsp:txBody>
      <dsp:txXfrm>
        <a:off x="648467" y="2161527"/>
        <a:ext cx="1928833" cy="1285889"/>
      </dsp:txXfrm>
    </dsp:sp>
    <dsp:sp modelId="{F9956D4F-B304-534F-91FE-BCF969FE69DE}">
      <dsp:nvSpPr>
        <dsp:cNvPr id="0" name=""/>
        <dsp:cNvSpPr/>
      </dsp:nvSpPr>
      <dsp:spPr>
        <a:xfrm>
          <a:off x="2898772" y="2161527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Measure: spot size, position, energy and dose for every pencil beam</a:t>
          </a:r>
        </a:p>
      </dsp:txBody>
      <dsp:txXfrm>
        <a:off x="3541717" y="2161527"/>
        <a:ext cx="1928833" cy="1285889"/>
      </dsp:txXfrm>
    </dsp:sp>
    <dsp:sp modelId="{8D3D6F95-82FB-EC47-B7BD-0F95837B7981}">
      <dsp:nvSpPr>
        <dsp:cNvPr id="0" name=""/>
        <dsp:cNvSpPr/>
      </dsp:nvSpPr>
      <dsp:spPr>
        <a:xfrm>
          <a:off x="5792023" y="2161527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Measurements used as input for MC simulation/IDC to reconstruct 3D dose distribution</a:t>
          </a:r>
        </a:p>
      </dsp:txBody>
      <dsp:txXfrm>
        <a:off x="6434968" y="2161527"/>
        <a:ext cx="1928833" cy="1285889"/>
      </dsp:txXfrm>
    </dsp:sp>
    <dsp:sp modelId="{A64ABA18-163D-C649-AA62-64EDD2A33E7B}">
      <dsp:nvSpPr>
        <dsp:cNvPr id="0" name=""/>
        <dsp:cNvSpPr/>
      </dsp:nvSpPr>
      <dsp:spPr>
        <a:xfrm>
          <a:off x="8685273" y="2161527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Comparison of PSQA dose distribution to TPS</a:t>
          </a:r>
        </a:p>
      </dsp:txBody>
      <dsp:txXfrm>
        <a:off x="9328218" y="2161527"/>
        <a:ext cx="1928833" cy="1285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187BE-1DB8-424E-914F-42ADF34B7DC7}">
      <dsp:nvSpPr>
        <dsp:cNvPr id="0" name=""/>
        <dsp:cNvSpPr/>
      </dsp:nvSpPr>
      <dsp:spPr>
        <a:xfrm>
          <a:off x="5522" y="639496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QuADProBe</a:t>
          </a:r>
          <a:r>
            <a:rPr lang="en-GB" sz="1700" kern="1200" dirty="0"/>
            <a:t> positioned on couch and QA plan delivered</a:t>
          </a:r>
        </a:p>
      </dsp:txBody>
      <dsp:txXfrm>
        <a:off x="648467" y="639496"/>
        <a:ext cx="1928833" cy="1285889"/>
      </dsp:txXfrm>
    </dsp:sp>
    <dsp:sp modelId="{F9956D4F-B304-534F-91FE-BCF969FE69DE}">
      <dsp:nvSpPr>
        <dsp:cNvPr id="0" name=""/>
        <dsp:cNvSpPr/>
      </dsp:nvSpPr>
      <dsp:spPr>
        <a:xfrm>
          <a:off x="2898772" y="639496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Measure: spot size, position, energy and dose for every pencil beam</a:t>
          </a:r>
        </a:p>
      </dsp:txBody>
      <dsp:txXfrm>
        <a:off x="3541717" y="639496"/>
        <a:ext cx="1928833" cy="1285889"/>
      </dsp:txXfrm>
    </dsp:sp>
    <dsp:sp modelId="{8D3D6F95-82FB-EC47-B7BD-0F95837B7981}">
      <dsp:nvSpPr>
        <dsp:cNvPr id="0" name=""/>
        <dsp:cNvSpPr/>
      </dsp:nvSpPr>
      <dsp:spPr>
        <a:xfrm>
          <a:off x="5792023" y="639496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Measurements used as input for MC simulation/IDC to reconstruct 3D dose distribution</a:t>
          </a:r>
        </a:p>
      </dsp:txBody>
      <dsp:txXfrm>
        <a:off x="6434968" y="639496"/>
        <a:ext cx="1928833" cy="1285889"/>
      </dsp:txXfrm>
    </dsp:sp>
    <dsp:sp modelId="{A64ABA18-163D-C649-AA62-64EDD2A33E7B}">
      <dsp:nvSpPr>
        <dsp:cNvPr id="0" name=""/>
        <dsp:cNvSpPr/>
      </dsp:nvSpPr>
      <dsp:spPr>
        <a:xfrm>
          <a:off x="8685273" y="639496"/>
          <a:ext cx="3214722" cy="128588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Comparison of PSQA dose distribution to TPS</a:t>
          </a:r>
        </a:p>
      </dsp:txBody>
      <dsp:txXfrm>
        <a:off x="9328218" y="639496"/>
        <a:ext cx="1928833" cy="1285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7/21/25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6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4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3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48C1-6CD0-9D4D-8471-F37741608E5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C445F8F-B865-CD45-9EEC-C282B12AD724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45DE9C9-39AB-A4E7-0E9C-523B2DEF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24BCCE7-73C7-8F4C-990D-E2E5A3520778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ADD3775-0A19-8F29-2742-940A692A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A0EB9EC6-BE3F-B949-9077-F427CFBE1E99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B74CA90-A64C-E864-5664-E7F97F883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65AC405-D278-5449-A729-A886D7BE21D5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359" y="1009804"/>
            <a:ext cx="580072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359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7D081-2551-7386-812E-EBE5AB27B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C7B6091-13E2-A4EB-75B4-6EDD9FD7F2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9AB2A8EB-F936-C447-AE77-33E1700DDBA8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5E856EA-F323-8926-C0A5-25995F829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7A91C3C3-4348-7A45-9E55-CE3495E382E5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8AB5FCD-5BD1-D077-DD7A-10B09DD42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86F7E02-A3DE-C341-ACC5-301FF4E2CA5B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26020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EE35DA2-0C1D-61AD-6C1B-F871DF54E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4C30987-FDC6-2242-AC3F-A4EF57BF9F6B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00F04B1-65DD-50D5-ED23-C791E210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0A3E41C4-C208-EE48-AFB8-766780D5D010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11053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28960B-7BDD-AC9C-CCC3-65B5B9289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42052C3-1BFF-4444-BD64-CD97BF25DF59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05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69624B1-B037-CE4E-98FE-DB5772AB9C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90BA053-FA34-2847-811F-C471F7CFD4B2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32315B3-6547-F546-B8D5-41D57E8F94B4}" type="datetime1">
              <a:rPr lang="en-GB" smtClean="0"/>
              <a:t>21/07/2025</a:t>
            </a:fld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5DFDDF5-52D1-0EC8-79B1-AAD0510777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619EFEB-E1CA-BE40-8661-7743B29CC0C3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329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36A5D55-B04E-D8A5-8C50-1667B2A93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B9AFBCD-518D-BD4F-AB05-D3DBC234B59F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387593D-827D-7648-9463-8E8ADE92ECDA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11053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7036EA1-B001-9464-944A-3874C4174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2BD614B3-9DF2-2D42-9125-F374A3EC7DC3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87123-09F7-46C5-4B49-EE4360B1B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15717FB-69BB-CE4F-BA4B-62238DE486A8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C524EF3B-42E7-D24E-A626-DDD28D3391E2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89D28-EF71-E0C7-3250-32068FA0A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82D9EE3-1218-8447-BBBB-B963101C0537}" type="datetime1">
              <a:rPr lang="en-GB" smtClean="0"/>
              <a:t>21/07/2025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D5E0-AA2E-B92F-9CB3-CB03CC47966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214603" y="1010233"/>
            <a:ext cx="5794483" cy="539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83887" y="3763825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83887" y="1010233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D4A79-5698-609E-9376-EB3A42612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6181319-833E-2C42-BA17-41FEFAEB6B62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2" y="1010233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7493F-BF55-5F5F-9A18-0A531480B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DC8A3012-3C01-DB4C-A361-105575091934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2" y="3763825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96E7B4F-0D66-5623-64D9-972D57D54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B84CB16F-D147-5D4E-A4B1-DF5667FEAEAF}" type="datetime1">
              <a:rPr lang="en-GB" smtClean="0"/>
              <a:t>21/07/2025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B984F33-4A85-6C48-B1B6-1F358C77B503}" type="datetime1">
              <a:rPr lang="en-GB" smtClean="0"/>
              <a:t>21/07/2025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"/>
            <a:ext cx="805409" cy="805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3" r:id="rId2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1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jpg"/><Relationship Id="rId5" Type="http://schemas.openxmlformats.org/officeDocument/2006/relationships/image" Target="../media/image15.jpg"/><Relationship Id="rId4" Type="http://schemas.openxmlformats.org/officeDocument/2006/relationships/image" Target="../media/image52.jpg"/><Relationship Id="rId9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2.166703" TargetMode="External"/><Relationship Id="rId7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hyperlink" Target="https://doi.org/10.1088/1748-0221/18/03/P030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g"/><Relationship Id="rId12" Type="http://schemas.openxmlformats.org/officeDocument/2006/relationships/image" Target="../media/image1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11" Type="http://schemas.openxmlformats.org/officeDocument/2006/relationships/image" Target="../media/image12.jp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jp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10" y="1067088"/>
            <a:ext cx="11561380" cy="3182903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solidFill>
                  <a:srgbClr val="000000"/>
                </a:solidFill>
                <a:effectLst/>
                <a:latin typeface="Helvetica" pitchFamily="2" charset="0"/>
              </a:rPr>
              <a:t>Development of the </a:t>
            </a:r>
            <a:r>
              <a:rPr lang="en-GB" sz="5400" dirty="0" err="1">
                <a:solidFill>
                  <a:srgbClr val="000000"/>
                </a:solidFill>
                <a:effectLst/>
                <a:latin typeface="Helvetica" pitchFamily="2" charset="0"/>
              </a:rPr>
              <a:t>QuADProBe</a:t>
            </a:r>
            <a:r>
              <a:rPr lang="en-GB" sz="5400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br>
              <a:rPr lang="en-GB" sz="540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sz="5400" dirty="0">
                <a:solidFill>
                  <a:srgbClr val="000000"/>
                </a:solidFill>
                <a:effectLst/>
                <a:latin typeface="Helvetica" pitchFamily="2" charset="0"/>
              </a:rPr>
              <a:t>A Comprehensive and Integrated Detector for Proton Therapy Machine QA and PSQA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39" y="4904252"/>
            <a:ext cx="9080922" cy="1461998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/>
              <a:t>Joseph J. Bateman</a:t>
            </a:r>
          </a:p>
          <a:p>
            <a:r>
              <a:rPr lang="en-US" sz="2400" b="1" dirty="0"/>
              <a:t>Sonia Escribano-Rodriguez, Febian, Raffaella Radogna, Simon Jolly</a:t>
            </a:r>
          </a:p>
          <a:p>
            <a:r>
              <a:rPr lang="en-US" sz="2400" dirty="0"/>
              <a:t>University College London</a:t>
            </a:r>
          </a:p>
          <a:p>
            <a:r>
              <a:rPr lang="en-US" sz="2400" i="1" dirty="0"/>
              <a:t>PPRIG 2025</a:t>
            </a:r>
          </a:p>
        </p:txBody>
      </p:sp>
      <p:pic>
        <p:nvPicPr>
          <p:cNvPr id="5" name="Picture 4" descr="A white oval with black text and blue line&#10;&#10;AI-generated content may be incorrect.">
            <a:extLst>
              <a:ext uri="{FF2B5EF4-FFF2-40B4-BE49-F238E27FC236}">
                <a16:creationId xmlns:a16="http://schemas.microsoft.com/office/drawing/2014/main" id="{3440962D-B214-CBEC-4E92-1399DB024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" y="5966149"/>
            <a:ext cx="1350339" cy="8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B67A71-E6FA-198A-1B3C-394BB977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50" y="1009804"/>
            <a:ext cx="3502025" cy="639763"/>
          </a:xfrm>
        </p:spPr>
        <p:txBody>
          <a:bodyPr/>
          <a:lstStyle/>
          <a:p>
            <a:pPr algn="ctr"/>
            <a:r>
              <a:rPr lang="en-US" dirty="0"/>
              <a:t>Pixel Sensor</a:t>
            </a:r>
          </a:p>
        </p:txBody>
      </p:sp>
      <p:pic>
        <p:nvPicPr>
          <p:cNvPr id="10" name="[20240501_21.33.42]_5x5_5Gy_SOBP_59-2.mp4">
            <a:hlinkClick r:id="" action="ppaction://media"/>
            <a:extLst>
              <a:ext uri="{FF2B5EF4-FFF2-40B4-BE49-F238E27FC236}">
                <a16:creationId xmlns:a16="http://schemas.microsoft.com/office/drawing/2014/main" id="{D0C62206-F72D-93E2-9005-3E0083AB181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950" y="2265363"/>
            <a:ext cx="3502025" cy="350202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955243-33D7-BDAC-2062-814EBD604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97326" y="1009804"/>
            <a:ext cx="8004472" cy="639763"/>
          </a:xfrm>
        </p:spPr>
        <p:txBody>
          <a:bodyPr/>
          <a:lstStyle/>
          <a:p>
            <a:pPr algn="ctr"/>
            <a:r>
              <a:rPr lang="en-US" dirty="0" err="1"/>
              <a:t>QuARC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18210-E609-8FDF-2B2F-A5BFF249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1"/>
            <a:ext cx="9439415" cy="814388"/>
          </a:xfrm>
        </p:spPr>
        <p:txBody>
          <a:bodyPr/>
          <a:lstStyle/>
          <a:p>
            <a:r>
              <a:rPr lang="en-US" dirty="0"/>
              <a:t>UCLH Beam Test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D1A7-4154-93E4-B116-D3DFFA35A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8381-9CC3-9D94-122F-0546C006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7021FA-C1FA-82C0-42E8-3B66183566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C80406-8CAB-DE49-A7B2-9DD42886C5F2}" type="datetime1">
              <a:rPr lang="en-GB" smtClean="0"/>
              <a:t>21/07/2025</a:t>
            </a:fld>
            <a:endParaRPr lang="en-US"/>
          </a:p>
        </p:txBody>
      </p:sp>
      <p:pic>
        <p:nvPicPr>
          <p:cNvPr id="8" name="Run033_200Hz_cropped.mp4">
            <a:hlinkClick r:id="" action="ppaction://media"/>
            <a:extLst>
              <a:ext uri="{FF2B5EF4-FFF2-40B4-BE49-F238E27FC236}">
                <a16:creationId xmlns:a16="http://schemas.microsoft.com/office/drawing/2014/main" id="{88C48ED8-6CE2-C4CB-D9D9-438EE280118F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1478" y="2160611"/>
            <a:ext cx="8100000" cy="4003448"/>
          </a:xfrm>
        </p:spPr>
      </p:pic>
    </p:spTree>
    <p:extLst>
      <p:ext uri="{BB962C8B-B14F-4D97-AF65-F5344CB8AC3E}">
        <p14:creationId xmlns:p14="http://schemas.microsoft.com/office/powerpoint/2010/main" val="5555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B67A71-E6FA-198A-1B3C-394BB977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50" y="1009804"/>
            <a:ext cx="3502025" cy="639763"/>
          </a:xfrm>
        </p:spPr>
        <p:txBody>
          <a:bodyPr/>
          <a:lstStyle/>
          <a:p>
            <a:pPr algn="ctr"/>
            <a:r>
              <a:rPr lang="en-US" dirty="0"/>
              <a:t>Pixel Sensor</a:t>
            </a:r>
          </a:p>
        </p:txBody>
      </p:sp>
      <p:pic>
        <p:nvPicPr>
          <p:cNvPr id="10" name="[20240501_21.33.42]_5x5_5Gy_SOBP_59-2.mp4">
            <a:hlinkClick r:id="" action="ppaction://media"/>
            <a:extLst>
              <a:ext uri="{FF2B5EF4-FFF2-40B4-BE49-F238E27FC236}">
                <a16:creationId xmlns:a16="http://schemas.microsoft.com/office/drawing/2014/main" id="{D0C62206-F72D-93E2-9005-3E0083AB181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" y="2265363"/>
            <a:ext cx="3502025" cy="350202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955243-33D7-BDAC-2062-814EBD604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25467" y="1412122"/>
            <a:ext cx="3337200" cy="639763"/>
          </a:xfrm>
        </p:spPr>
        <p:txBody>
          <a:bodyPr/>
          <a:lstStyle/>
          <a:p>
            <a:pPr algn="ctr"/>
            <a:r>
              <a:rPr lang="en-US" sz="2400" dirty="0"/>
              <a:t>Gantry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18210-E609-8FDF-2B2F-A5BFF249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65" y="1"/>
            <a:ext cx="9621078" cy="814388"/>
          </a:xfrm>
        </p:spPr>
        <p:txBody>
          <a:bodyPr/>
          <a:lstStyle/>
          <a:p>
            <a:r>
              <a:rPr lang="en-US" dirty="0"/>
              <a:t>UCLH Spot Profile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D1A7-4154-93E4-B116-D3DFFA35A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8381-9CC3-9D94-122F-0546C006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7021FA-C1FA-82C0-42E8-3B66183566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D2B6CFD-B459-3B4F-8674-6DE628C55BC5}" type="datetime1">
              <a:rPr lang="en-GB" smtClean="0"/>
              <a:t>21/07/2025</a:t>
            </a:fld>
            <a:endParaRPr lang="en-US"/>
          </a:p>
        </p:txBody>
      </p:sp>
      <p:pic>
        <p:nvPicPr>
          <p:cNvPr id="13" name="Content Placeholder 12" descr="A light on a black background&#10;&#10;Description automatically generated">
            <a:extLst>
              <a:ext uri="{FF2B5EF4-FFF2-40B4-BE49-F238E27FC236}">
                <a16:creationId xmlns:a16="http://schemas.microsoft.com/office/drawing/2014/main" id="{EE7F9042-0E04-563C-DB70-589ABC4B5A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0" r="16350"/>
          <a:stretch/>
        </p:blipFill>
        <p:spPr>
          <a:xfrm>
            <a:off x="4429333" y="2066131"/>
            <a:ext cx="3333334" cy="3924300"/>
          </a:xfrm>
        </p:spPr>
      </p:pic>
      <p:pic>
        <p:nvPicPr>
          <p:cNvPr id="17" name="Picture 16" descr="A light on a black background&#10;&#10;Description automatically generated">
            <a:extLst>
              <a:ext uri="{FF2B5EF4-FFF2-40B4-BE49-F238E27FC236}">
                <a16:creationId xmlns:a16="http://schemas.microsoft.com/office/drawing/2014/main" id="{B69433A2-7437-5570-9C75-D76B62A88F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r="15674"/>
          <a:stretch/>
        </p:blipFill>
        <p:spPr>
          <a:xfrm>
            <a:off x="7915476" y="2067262"/>
            <a:ext cx="3388410" cy="3923169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860AE8B-CB1B-C196-8109-5793F8E4E196}"/>
              </a:ext>
            </a:extLst>
          </p:cNvPr>
          <p:cNvSpPr txBox="1">
            <a:spLocks/>
          </p:cNvSpPr>
          <p:nvPr/>
        </p:nvSpPr>
        <p:spPr bwMode="auto">
          <a:xfrm>
            <a:off x="7941081" y="1329685"/>
            <a:ext cx="3337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457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914377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371566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182875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285943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13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32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509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Gantry 3</a:t>
            </a:r>
          </a:p>
        </p:txBody>
      </p:sp>
    </p:spTree>
    <p:extLst>
      <p:ext uri="{BB962C8B-B14F-4D97-AF65-F5344CB8AC3E}">
        <p14:creationId xmlns:p14="http://schemas.microsoft.com/office/powerpoint/2010/main" val="27421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957DEB7-9ECC-A86D-FB19-52E0DAA90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Data Output</a:t>
            </a:r>
          </a:p>
        </p:txBody>
      </p:sp>
      <p:pic>
        <p:nvPicPr>
          <p:cNvPr id="17" name="Content Placeholder 16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D3A97501-AC73-62CE-B8F5-72529DFE1041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30262"/>
            <a:ext cx="4751432" cy="2955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8AFB1-061F-88CD-993A-581A10021EC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090F5E40-C26F-8344-BA7E-7F3901B21CB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B3B8902-0039-5886-42B8-DC813C6A47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8BBA063-35CF-204B-93C8-6B6486436192}" type="datetime1">
              <a:rPr lang="en-GB" smtClean="0"/>
              <a:t>21/07/2025</a:t>
            </a:fld>
            <a:endParaRPr lang="en-US"/>
          </a:p>
        </p:txBody>
      </p:sp>
      <p:pic>
        <p:nvPicPr>
          <p:cNvPr id="22" name="SOBPSingleSpot_10Gy.mp4">
            <a:hlinkClick r:id="" action="ppaction://media"/>
            <a:extLst>
              <a:ext uri="{FF2B5EF4-FFF2-40B4-BE49-F238E27FC236}">
                <a16:creationId xmlns:a16="http://schemas.microsoft.com/office/drawing/2014/main" id="{BC4C2B7B-C942-0DD3-2F7A-9D19678BDBCC}"/>
              </a:ext>
            </a:extLst>
          </p:cNvPr>
          <p:cNvPicPr>
            <a:picLocks noGrp="1" noChangeAspect="1"/>
          </p:cNvPicPr>
          <p:nvPr>
            <p:ph sz="half" idx="1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886" y="4283124"/>
            <a:ext cx="9026040" cy="2287054"/>
          </a:xfrm>
        </p:spPr>
      </p:pic>
      <p:pic>
        <p:nvPicPr>
          <p:cNvPr id="25" name="singleBPvideo-new.mp4">
            <a:hlinkClick r:id="" action="ppaction://media"/>
            <a:extLst>
              <a:ext uri="{FF2B5EF4-FFF2-40B4-BE49-F238E27FC236}">
                <a16:creationId xmlns:a16="http://schemas.microsoft.com/office/drawing/2014/main" id="{0055D9AB-2F91-976F-9EA4-1CD61A958926}"/>
              </a:ext>
            </a:extLst>
          </p:cNvPr>
          <p:cNvPicPr>
            <a:picLocks noGrp="1" noChangeAspect="1"/>
          </p:cNvPicPr>
          <p:nvPr>
            <p:ph sz="half" idx="26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0" y="966107"/>
            <a:ext cx="5677821" cy="4084305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4A62-25B9-5637-2046-3DF4BBE8A4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Analysis of 5 Gy SOBP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C68F-04D8-5DAC-3CCA-E4F3347A4F6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88976" y="1010233"/>
            <a:ext cx="11814048" cy="5397501"/>
          </a:xfrm>
        </p:spPr>
        <p:txBody>
          <a:bodyPr/>
          <a:lstStyle/>
          <a:p>
            <a:r>
              <a:rPr lang="en-US" dirty="0"/>
              <a:t>Comparison of of different beam input parameters to TOPAS simulation: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US" dirty="0"/>
              <a:t>Intensity: CMOS, Size/Pos.: CMOS, Energy: </a:t>
            </a:r>
            <a:r>
              <a:rPr lang="en-US" dirty="0" err="1"/>
              <a:t>QuARC</a:t>
            </a:r>
            <a:endParaRPr lang="en-US" dirty="0"/>
          </a:p>
          <a:p>
            <a:pPr marL="971538" lvl="1" indent="-514350">
              <a:buFont typeface="+mj-lt"/>
              <a:buAutoNum type="arabicPeriod"/>
            </a:pPr>
            <a:r>
              <a:rPr lang="en-US" dirty="0"/>
              <a:t>Intensity: </a:t>
            </a:r>
            <a:r>
              <a:rPr lang="en-US" dirty="0" err="1"/>
              <a:t>QuARC</a:t>
            </a:r>
            <a:r>
              <a:rPr lang="en-US" dirty="0"/>
              <a:t>, Size/Pos.: CMOS, Energy: </a:t>
            </a:r>
            <a:r>
              <a:rPr lang="en-US" dirty="0" err="1"/>
              <a:t>QuARC</a:t>
            </a:r>
            <a:r>
              <a:rPr lang="en-US" dirty="0"/>
              <a:t> 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US" dirty="0"/>
              <a:t>Intensity: DICOM, Size/Pos.: CMOS, Energy: </a:t>
            </a:r>
            <a:r>
              <a:rPr lang="en-US" dirty="0" err="1"/>
              <a:t>QuARC</a:t>
            </a:r>
            <a:endParaRPr lang="en-US" dirty="0"/>
          </a:p>
          <a:p>
            <a:pPr marL="971538" lvl="1" indent="-514350">
              <a:buFont typeface="+mj-lt"/>
              <a:buAutoNum type="arabicPeriod"/>
            </a:pPr>
            <a:r>
              <a:rPr lang="en-US" dirty="0"/>
              <a:t>Intensity: DICOM, Size/Pos.: CMOS, Energy: DICOM</a:t>
            </a:r>
          </a:p>
          <a:p>
            <a:pPr marL="971538" lvl="1" indent="-514350">
              <a:buFont typeface="+mj-lt"/>
              <a:buAutoNum type="arabicPeriod"/>
            </a:pPr>
            <a:r>
              <a:rPr lang="en-US" dirty="0"/>
              <a:t>Intensity: DICOM, Size/Pos.: DICOM, Energy: </a:t>
            </a:r>
            <a:r>
              <a:rPr lang="en-US" dirty="0" err="1"/>
              <a:t>QuARC</a:t>
            </a:r>
            <a:endParaRPr lang="en-US" dirty="0"/>
          </a:p>
          <a:p>
            <a:pPr marL="971538" lvl="1" indent="-514350">
              <a:buFont typeface="+mj-lt"/>
              <a:buAutoNum type="arabicPeriod"/>
            </a:pPr>
            <a:r>
              <a:rPr lang="en-US" dirty="0"/>
              <a:t>Intensity: DICOM, Size/Pos.: DICOM, Energy: DICOM</a:t>
            </a:r>
          </a:p>
          <a:p>
            <a:pPr marL="457188" lvl="1" indent="0">
              <a:buNone/>
            </a:pPr>
            <a:r>
              <a:rPr lang="en-US" dirty="0">
                <a:solidFill>
                  <a:srgbClr val="00B050"/>
                </a:solidFill>
              </a:rPr>
              <a:t>Entirely </a:t>
            </a:r>
            <a:r>
              <a:rPr lang="en-US" dirty="0" err="1">
                <a:solidFill>
                  <a:srgbClr val="00B050"/>
                </a:solidFill>
              </a:rPr>
              <a:t>QuADProBe</a:t>
            </a:r>
            <a:r>
              <a:rPr lang="en-US" dirty="0">
                <a:solidFill>
                  <a:srgbClr val="00B050"/>
                </a:solidFill>
              </a:rPr>
              <a:t> parameters  </a:t>
            </a:r>
            <a:r>
              <a:rPr lang="en-US" dirty="0">
                <a:solidFill>
                  <a:srgbClr val="FFC000"/>
                </a:solidFill>
              </a:rPr>
              <a:t>Part </a:t>
            </a:r>
            <a:r>
              <a:rPr lang="en-US" dirty="0" err="1">
                <a:solidFill>
                  <a:srgbClr val="FFC000"/>
                </a:solidFill>
              </a:rPr>
              <a:t>QuADProBe</a:t>
            </a:r>
            <a:r>
              <a:rPr lang="en-US" dirty="0">
                <a:solidFill>
                  <a:srgbClr val="FFC000"/>
                </a:solidFill>
              </a:rPr>
              <a:t>, part DICOM</a:t>
            </a:r>
          </a:p>
          <a:p>
            <a:pPr marL="457188" lvl="1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Entirely DICOM parameters</a:t>
            </a:r>
          </a:p>
          <a:p>
            <a:pPr marL="457188" lvl="1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777784-34FF-8542-AEB3-DCB8FC1679A8}" type="datetime1">
              <a:rPr lang="en-GB" smtClean="0"/>
              <a:t>21/07/2025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7CEC6-1E27-D001-8662-CFFF6BEC6A21}"/>
              </a:ext>
            </a:extLst>
          </p:cNvPr>
          <p:cNvSpPr/>
          <p:nvPr/>
        </p:nvSpPr>
        <p:spPr>
          <a:xfrm>
            <a:off x="495759" y="2137272"/>
            <a:ext cx="11582862" cy="10355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EB37D-847D-6D07-76CD-40CCFEC530F7}"/>
              </a:ext>
            </a:extLst>
          </p:cNvPr>
          <p:cNvSpPr/>
          <p:nvPr/>
        </p:nvSpPr>
        <p:spPr>
          <a:xfrm>
            <a:off x="495759" y="3235257"/>
            <a:ext cx="11582862" cy="151094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21D00B-BDB2-B156-DBF0-D6DC6BA570DA}"/>
              </a:ext>
            </a:extLst>
          </p:cNvPr>
          <p:cNvSpPr/>
          <p:nvPr/>
        </p:nvSpPr>
        <p:spPr>
          <a:xfrm>
            <a:off x="495759" y="4808988"/>
            <a:ext cx="11582862" cy="477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5129A58-CD3B-9CE4-CF0A-2ABA751455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</p:spTree>
    <p:extLst>
      <p:ext uri="{BB962C8B-B14F-4D97-AF65-F5344CB8AC3E}">
        <p14:creationId xmlns:p14="http://schemas.microsoft.com/office/powerpoint/2010/main" val="204632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0374D-486E-F0D1-5815-C8228D833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0CFA-C36C-7DE7-106F-1368C365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 Dose Measurements</a:t>
            </a:r>
          </a:p>
        </p:txBody>
      </p:sp>
      <p:pic>
        <p:nvPicPr>
          <p:cNvPr id="23" name="Content Placeholder 22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3EED8B1B-089F-F169-1023-F8B9431E5A95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4208"/>
            <a:ext cx="4251414" cy="2644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490A2D4-029C-4006-7E0C-ADA211E26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noProof="0" dirty="0"/>
              <a:t>Linear response with dose in 3 x 3 x 3 cm</a:t>
            </a:r>
            <a:r>
              <a:rPr lang="en-GB" baseline="30000" noProof="0" dirty="0"/>
              <a:t>3</a:t>
            </a:r>
            <a:r>
              <a:rPr lang="en-GB" noProof="0" dirty="0"/>
              <a:t> cube</a:t>
            </a:r>
          </a:p>
          <a:p>
            <a:r>
              <a:rPr lang="en-GB" noProof="0" dirty="0"/>
              <a:t>Measures 1.96 ± 0.04 </a:t>
            </a:r>
            <a:r>
              <a:rPr lang="en-GB" noProof="0" dirty="0" err="1"/>
              <a:t>mK</a:t>
            </a:r>
            <a:r>
              <a:rPr lang="en-GB" noProof="0" dirty="0"/>
              <a:t> for 10 Gy delivery</a:t>
            </a:r>
          </a:p>
          <a:p>
            <a:r>
              <a:rPr lang="en-GB" noProof="0" dirty="0"/>
              <a:t>Performance evaluated at different dose rates and different energies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DA098-4DCA-BDD0-0CAC-8910F0E677A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7422-5DD0-7EDD-52F7-9975FA06BA8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D11DB3-5187-23C9-1184-7893CA6797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EFDE61C-597D-DC42-BE9D-02C182A3D933}" type="datetime1">
              <a:rPr lang="en-GB" smtClean="0"/>
              <a:t>21/07/2025</a:t>
            </a:fld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A4360F3-B0AB-C80F-3007-74DC3BCB03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647112"/>
              </p:ext>
            </p:extLst>
          </p:nvPr>
        </p:nvGraphicFramePr>
        <p:xfrm>
          <a:off x="7686222" y="3694499"/>
          <a:ext cx="4214604" cy="277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32B90B5E-6949-81D7-F189-DDF037AEA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737" y="900990"/>
            <a:ext cx="1465200" cy="540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5B62E-8D7B-90E0-9FCE-A9D885ACCCEB}"/>
              </a:ext>
            </a:extLst>
          </p:cNvPr>
          <p:cNvSpPr txBox="1"/>
          <p:nvPr/>
        </p:nvSpPr>
        <p:spPr>
          <a:xfrm>
            <a:off x="291174" y="5930568"/>
            <a:ext cx="4323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Slide information courtesy of Sam Flynn, NPL</a:t>
            </a:r>
          </a:p>
        </p:txBody>
      </p:sp>
    </p:spTree>
    <p:extLst>
      <p:ext uri="{BB962C8B-B14F-4D97-AF65-F5344CB8AC3E}">
        <p14:creationId xmlns:p14="http://schemas.microsoft.com/office/powerpoint/2010/main" val="54938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A3A3-64D3-4150-4D23-77F4DFD5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QuARC</a:t>
            </a:r>
            <a:r>
              <a:rPr lang="en-GB" dirty="0"/>
              <a:t> Energy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E61A1F-8856-AC97-3782-3529E774F6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00676-1D10-3D10-8BFC-A6C8E31A60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05373-5510-BAB8-5A3B-33C6AD4DBD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12879F6-10D8-C642-BA28-A7BA54CB9EBB}" type="datetime1">
              <a:rPr lang="en-GB" smtClean="0"/>
              <a:t>21/07/2025</a:t>
            </a:fld>
            <a:endParaRPr lang="en-US"/>
          </a:p>
        </p:txBody>
      </p:sp>
      <p:pic>
        <p:nvPicPr>
          <p:cNvPr id="10" name="Picture 9" descr="A graph with a red line and blue dots&#10;&#10;AI-generated content may be incorrect.">
            <a:extLst>
              <a:ext uri="{FF2B5EF4-FFF2-40B4-BE49-F238E27FC236}">
                <a16:creationId xmlns:a16="http://schemas.microsoft.com/office/drawing/2014/main" id="{3874FB12-16B5-7B72-2E7E-92E847CFD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9" y="3941603"/>
            <a:ext cx="4047838" cy="24935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19C393-0794-CAEF-1B83-19E3FE100667}"/>
              </a:ext>
            </a:extLst>
          </p:cNvPr>
          <p:cNvSpPr txBox="1"/>
          <p:nvPr/>
        </p:nvSpPr>
        <p:spPr>
          <a:xfrm>
            <a:off x="183887" y="3429000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Uncorrected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485F0-E5BF-4E15-815A-CE86D3552FB3}"/>
              </a:ext>
            </a:extLst>
          </p:cNvPr>
          <p:cNvSpPr txBox="1"/>
          <p:nvPr/>
        </p:nvSpPr>
        <p:spPr>
          <a:xfrm>
            <a:off x="10384898" y="3547683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Corrected</a:t>
            </a:r>
          </a:p>
        </p:txBody>
      </p:sp>
      <p:pic>
        <p:nvPicPr>
          <p:cNvPr id="15" name="Content Placeholder 14" descr="A graph of a graph&#10;&#10;AI-generated content may be incorrect.">
            <a:extLst>
              <a:ext uri="{FF2B5EF4-FFF2-40B4-BE49-F238E27FC236}">
                <a16:creationId xmlns:a16="http://schemas.microsoft.com/office/drawing/2014/main" id="{3EA95AE5-C420-AF8C-669F-2EB8FB8EE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69" y="3882634"/>
            <a:ext cx="4143564" cy="2552490"/>
          </a:xfrm>
        </p:spPr>
      </p:pic>
      <p:pic>
        <p:nvPicPr>
          <p:cNvPr id="17" name="Picture 16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47F08184-82F4-19DD-00B8-9C45A7A7C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94" y="923672"/>
            <a:ext cx="3776627" cy="2713857"/>
          </a:xfrm>
          <a:prstGeom prst="rect">
            <a:avLst/>
          </a:prstGeom>
        </p:spPr>
      </p:pic>
      <p:pic>
        <p:nvPicPr>
          <p:cNvPr id="19" name="Picture 18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9BBAFBC2-B019-B455-A51A-E2B40D063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30" y="951383"/>
            <a:ext cx="3776626" cy="27138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CA2DD9-4210-6CB9-BB0A-EBE605F03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78" y="951383"/>
            <a:ext cx="3584209" cy="25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9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C1FE-B0AF-B8B1-027C-BB6A610E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Individual Bragg Peak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F06D5F-2694-1C5E-B833-3415498AF5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8F092-B805-3AE1-9BF4-07B87E06B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0194" y="6451481"/>
            <a:ext cx="2333975" cy="301752"/>
          </a:xfrm>
        </p:spPr>
        <p:txBody>
          <a:bodyPr/>
          <a:lstStyle/>
          <a:p>
            <a:fld id="{15CF39AD-E343-7A4C-A053-D7AA3DDEBBC5}" type="datetime1">
              <a:rPr lang="en-GB" smtClean="0"/>
              <a:t>21/07/2025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26EBA-EC58-12F7-1312-F2BE7046F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Largest deviations in each direction and closest agreement</a:t>
            </a:r>
          </a:p>
          <a:p>
            <a:endParaRPr lang="en-GB" dirty="0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50C7DED3-8EDC-DC63-0065-273299E88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 b="18469"/>
          <a:stretch/>
        </p:blipFill>
        <p:spPr>
          <a:xfrm>
            <a:off x="679822" y="1473991"/>
            <a:ext cx="4830068" cy="2531704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D59F8042-F6F8-63EB-F1AA-AA68AB83B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 b="18865"/>
          <a:stretch/>
        </p:blipFill>
        <p:spPr>
          <a:xfrm>
            <a:off x="679823" y="4005695"/>
            <a:ext cx="4830068" cy="2518875"/>
          </a:xfrm>
          <a:prstGeom prst="rect">
            <a:avLst/>
          </a:prstGeom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06955ECA-1B49-6C88-9F18-EB1FAF7EB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 b="17247"/>
          <a:stretch/>
        </p:blipFill>
        <p:spPr>
          <a:xfrm>
            <a:off x="5809897" y="2514306"/>
            <a:ext cx="6194272" cy="32976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651419-04DC-F1B7-7B62-6E729DB8D745}"/>
              </a:ext>
            </a:extLst>
          </p:cNvPr>
          <p:cNvSpPr txBox="1"/>
          <p:nvPr/>
        </p:nvSpPr>
        <p:spPr>
          <a:xfrm>
            <a:off x="2785241" y="5452677"/>
            <a:ext cx="202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QuARC</a:t>
            </a:r>
            <a:r>
              <a:rPr lang="en-GB" sz="1600" dirty="0"/>
              <a:t>: 76.3 MeV </a:t>
            </a:r>
          </a:p>
          <a:p>
            <a:r>
              <a:rPr lang="en-GB" sz="1600" dirty="0"/>
              <a:t>DICOM: 74.2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8FDDD9-9512-00E5-60AE-FA59922AAA68}"/>
              </a:ext>
            </a:extLst>
          </p:cNvPr>
          <p:cNvSpPr txBox="1"/>
          <p:nvPr/>
        </p:nvSpPr>
        <p:spPr>
          <a:xfrm>
            <a:off x="3470884" y="2155068"/>
            <a:ext cx="203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QuARC</a:t>
            </a:r>
            <a:r>
              <a:rPr lang="en-GB" sz="1600" dirty="0"/>
              <a:t>: 122.7 MeV </a:t>
            </a:r>
          </a:p>
          <a:p>
            <a:r>
              <a:rPr lang="en-GB" sz="1600" dirty="0"/>
              <a:t>DICOM: 124.1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6526B-C408-4578-3FEA-8B6189A44108}"/>
              </a:ext>
            </a:extLst>
          </p:cNvPr>
          <p:cNvSpPr txBox="1"/>
          <p:nvPr/>
        </p:nvSpPr>
        <p:spPr>
          <a:xfrm>
            <a:off x="8681545" y="3676268"/>
            <a:ext cx="233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QuARC</a:t>
            </a:r>
            <a:r>
              <a:rPr lang="en-GB" sz="1600" dirty="0"/>
              <a:t>: 118.57 MeV </a:t>
            </a:r>
          </a:p>
          <a:p>
            <a:r>
              <a:rPr lang="en-GB" sz="1600" dirty="0"/>
              <a:t>DICOM: 118.50 MeV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2D7AB-E251-F36C-D20F-30CC1368D6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</p:spTree>
    <p:extLst>
      <p:ext uri="{BB962C8B-B14F-4D97-AF65-F5344CB8AC3E}">
        <p14:creationId xmlns:p14="http://schemas.microsoft.com/office/powerpoint/2010/main" val="311732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DD31-9820-0903-396D-E77B0FB4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SOBP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DA322-97FF-2034-15BB-3E3942F309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D921B-D78B-9E54-F0AC-4C764B50E0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CA23027-AF68-6C45-9649-5EA51F814961}" type="datetime1">
              <a:rPr lang="en-GB" smtClean="0"/>
              <a:t>21/07/2025</a:t>
            </a:fld>
            <a:endParaRPr lang="en-US"/>
          </a:p>
        </p:txBody>
      </p:sp>
      <p:pic>
        <p:nvPicPr>
          <p:cNvPr id="9" name="Content Placeholder 8" descr="A graph of 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01983415-8D39-E0FA-44E1-D627AD421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434"/>
          <a:stretch/>
        </p:blipFill>
        <p:spPr>
          <a:xfrm>
            <a:off x="0" y="979714"/>
            <a:ext cx="9021361" cy="5377542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E495B2-C25B-4DB4-D4FB-4F8857CD0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053266"/>
              </p:ext>
            </p:extLst>
          </p:nvPr>
        </p:nvGraphicFramePr>
        <p:xfrm>
          <a:off x="8175170" y="1436914"/>
          <a:ext cx="3726544" cy="42463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63272">
                  <a:extLst>
                    <a:ext uri="{9D8B030D-6E8A-4147-A177-3AD203B41FA5}">
                      <a16:colId xmlns:a16="http://schemas.microsoft.com/office/drawing/2014/main" val="2467801281"/>
                    </a:ext>
                  </a:extLst>
                </a:gridCol>
                <a:gridCol w="1863272">
                  <a:extLst>
                    <a:ext uri="{9D8B030D-6E8A-4147-A177-3AD203B41FA5}">
                      <a16:colId xmlns:a16="http://schemas.microsoft.com/office/drawing/2014/main" val="2401894616"/>
                    </a:ext>
                  </a:extLst>
                </a:gridCol>
              </a:tblGrid>
              <a:tr h="400784">
                <a:tc>
                  <a:txBody>
                    <a:bodyPr/>
                    <a:lstStyle/>
                    <a:p>
                      <a:r>
                        <a:rPr lang="en-GB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R80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All DICOM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175.23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276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QP Param, DICOM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177.61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818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DICOM Param, CMOS Size/Pos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920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DICOM Param </a:t>
                      </a:r>
                      <a:r>
                        <a:rPr lang="en-GB" dirty="0" err="1"/>
                        <a:t>QuARC</a:t>
                      </a:r>
                      <a:r>
                        <a:rPr lang="en-GB" dirty="0"/>
                        <a:t>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177.56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61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QP Param CMOS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177.30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84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QP Param </a:t>
                      </a:r>
                      <a:r>
                        <a:rPr lang="en-GB" dirty="0" err="1"/>
                        <a:t>QuARC</a:t>
                      </a:r>
                      <a:r>
                        <a:rPr lang="en-GB" dirty="0"/>
                        <a:t>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144.41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505877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5C4AC-B0A0-0828-01A9-D9F4A8C756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</p:spTree>
    <p:extLst>
      <p:ext uri="{BB962C8B-B14F-4D97-AF65-F5344CB8AC3E}">
        <p14:creationId xmlns:p14="http://schemas.microsoft.com/office/powerpoint/2010/main" val="377363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32EB-CAB5-76AC-146E-AB028051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Size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6F1F6-38F2-AACB-D25B-0A00B8CE9D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F8A7F-68FC-115B-3E62-DA875E46B8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46B79-FC59-F854-6EE7-2244C89AD3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3D29185-7205-6843-BD40-754660754308}" type="datetime1">
              <a:rPr lang="en-GB" smtClean="0"/>
              <a:t>21/07/2025</a:t>
            </a:fld>
            <a:endParaRPr lang="en-US"/>
          </a:p>
        </p:txBody>
      </p:sp>
      <p:pic>
        <p:nvPicPr>
          <p:cNvPr id="7" name="Content Placeholder 15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054F5044-8707-6B48-C9C2-E31CCE2E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7492" r="6046" b="-2344"/>
          <a:stretch/>
        </p:blipFill>
        <p:spPr bwMode="auto">
          <a:xfrm>
            <a:off x="7717636" y="3708781"/>
            <a:ext cx="4434461" cy="7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Content Placeholder 15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AD216A20-7AAB-041A-D35A-92C9870B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87492" r="49784" b="1375"/>
          <a:stretch/>
        </p:blipFill>
        <p:spPr bwMode="auto">
          <a:xfrm>
            <a:off x="7717636" y="3182586"/>
            <a:ext cx="4342934" cy="53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Picture 14" descr="A graph of a normalized y-profile&#10;&#10;AI-generated content may be incorrect.">
            <a:extLst>
              <a:ext uri="{FF2B5EF4-FFF2-40B4-BE49-F238E27FC236}">
                <a16:creationId xmlns:a16="http://schemas.microsoft.com/office/drawing/2014/main" id="{15704BAC-7049-BF7D-5AC5-06818D52E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9"/>
          <a:stretch/>
        </p:blipFill>
        <p:spPr>
          <a:xfrm>
            <a:off x="10551" y="851296"/>
            <a:ext cx="7772400" cy="2857486"/>
          </a:xfrm>
          <a:prstGeom prst="rect">
            <a:avLst/>
          </a:prstGeom>
        </p:spPr>
      </p:pic>
      <p:pic>
        <p:nvPicPr>
          <p:cNvPr id="18" name="Picture 17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5EB96930-2010-E383-74B2-1583DDC4B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9"/>
          <a:stretch/>
        </p:blipFill>
        <p:spPr>
          <a:xfrm>
            <a:off x="-11220" y="3690296"/>
            <a:ext cx="7772400" cy="285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7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4DC1D-4BBB-1C1C-6C3E-127140A60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Size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25E21-35B0-9DAD-7958-12FA443735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89F25-1635-0946-D520-35C89ADEAE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877D-C604-0E7C-A492-A29ED106C3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EFC7B0-1710-1542-8497-E3B83C9A5B90}" type="datetime1">
              <a:rPr lang="en-GB" smtClean="0"/>
              <a:t>21/07/2025</a:t>
            </a:fld>
            <a:endParaRPr lang="en-US"/>
          </a:p>
        </p:txBody>
      </p:sp>
      <p:pic>
        <p:nvPicPr>
          <p:cNvPr id="12" name="Picture 11" descr="A comparison of a graph&#10;&#10;AI-generated content may be incorrect.">
            <a:extLst>
              <a:ext uri="{FF2B5EF4-FFF2-40B4-BE49-F238E27FC236}">
                <a16:creationId xmlns:a16="http://schemas.microsoft.com/office/drawing/2014/main" id="{F7EABE4B-E0BD-F0A3-4EA4-CD12A7462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82" y="907000"/>
            <a:ext cx="8331712" cy="5450257"/>
          </a:xfrm>
          <a:prstGeom prst="rect">
            <a:avLst/>
          </a:prstGeom>
        </p:spPr>
      </p:pic>
      <p:pic>
        <p:nvPicPr>
          <p:cNvPr id="14" name="Picture 13" descr="A number of different colors&#10;&#10;AI-generated content may be incorrect.">
            <a:extLst>
              <a:ext uri="{FF2B5EF4-FFF2-40B4-BE49-F238E27FC236}">
                <a16:creationId xmlns:a16="http://schemas.microsoft.com/office/drawing/2014/main" id="{5044B1C9-4951-DC58-D37D-2A7DF9C00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9"/>
          <a:stretch/>
        </p:blipFill>
        <p:spPr>
          <a:xfrm>
            <a:off x="5560751" y="5016485"/>
            <a:ext cx="774735" cy="4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7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QuADProBe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43660-BAF5-3F05-215D-58784B9D82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J.J. Bateman, PPRIG 2025: </a:t>
            </a:r>
            <a:r>
              <a:rPr lang="en-US" dirty="0" err="1"/>
              <a:t>QuADProBe</a:t>
            </a:r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592BA0-F4D0-2D45-A7AD-0224DC40DDFC}" type="datetime1">
              <a:rPr lang="en-GB" smtClean="0"/>
              <a:t>21/07/2025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C68F-04D8-5DAC-3CCA-E4F3347A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76" y="1010233"/>
            <a:ext cx="11814048" cy="539750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err="1"/>
              <a:t>QuADProBe</a:t>
            </a:r>
            <a:r>
              <a:rPr lang="en-US" dirty="0"/>
              <a:t>: </a:t>
            </a:r>
            <a:r>
              <a:rPr lang="en-US" b="1" u="sng" dirty="0"/>
              <a:t>Qu</a:t>
            </a:r>
            <a:r>
              <a:rPr lang="en-US" dirty="0"/>
              <a:t>ality </a:t>
            </a:r>
            <a:r>
              <a:rPr lang="en-US" b="1" u="sng" dirty="0"/>
              <a:t>A</a:t>
            </a:r>
            <a:r>
              <a:rPr lang="en-US" dirty="0"/>
              <a:t>ssurance </a:t>
            </a:r>
            <a:r>
              <a:rPr lang="en-US" b="1" u="sng" dirty="0"/>
              <a:t>D</a:t>
            </a:r>
            <a:r>
              <a:rPr lang="en-US" dirty="0"/>
              <a:t>etector for </a:t>
            </a:r>
            <a:r>
              <a:rPr lang="en-US" b="1" u="sng" dirty="0"/>
              <a:t>Pro</a:t>
            </a:r>
            <a:r>
              <a:rPr lang="en-US" dirty="0"/>
              <a:t>ton </a:t>
            </a:r>
            <a:r>
              <a:rPr lang="en-US" b="1" u="sng" dirty="0"/>
              <a:t>Be</a:t>
            </a:r>
            <a:r>
              <a:rPr lang="en-US" dirty="0"/>
              <a:t>am Therapy </a:t>
            </a:r>
          </a:p>
          <a:p>
            <a:r>
              <a:rPr lang="en-US" dirty="0"/>
              <a:t>Aims:</a:t>
            </a:r>
          </a:p>
          <a:p>
            <a:pPr marL="457188" lvl="1" indent="0" algn="ctr">
              <a:buNone/>
            </a:pPr>
            <a:r>
              <a:rPr lang="en-US" dirty="0"/>
              <a:t>Develop a robust and affordable detector capable of providing:</a:t>
            </a:r>
          </a:p>
          <a:p>
            <a:pPr marL="457188" lvl="1" indent="0" algn="ctr">
              <a:buNone/>
            </a:pPr>
            <a:endParaRPr lang="en-US" dirty="0"/>
          </a:p>
          <a:p>
            <a:pPr marL="971538" lvl="1" indent="-514350" algn="ctr">
              <a:buAutoNum type="arabicParenR"/>
            </a:pPr>
            <a:r>
              <a:rPr lang="en-US" dirty="0"/>
              <a:t>All necessary beam measurements for PBS Machine QA: dose output, spot size, spot position and energy.</a:t>
            </a:r>
          </a:p>
          <a:p>
            <a:pPr marL="971538" lvl="1" indent="-514350" algn="ctr">
              <a:buAutoNum type="arabicParenR"/>
            </a:pPr>
            <a:endParaRPr lang="en-US" dirty="0"/>
          </a:p>
          <a:p>
            <a:pPr marL="971538" lvl="1" indent="-514350" algn="ctr">
              <a:buAutoNum type="arabicParenR"/>
            </a:pPr>
            <a:r>
              <a:rPr lang="en-US" dirty="0"/>
              <a:t>Real-time measurements of these parameters during a PSQA “dry-run”.</a:t>
            </a:r>
          </a:p>
        </p:txBody>
      </p:sp>
    </p:spTree>
    <p:extLst>
      <p:ext uri="{BB962C8B-B14F-4D97-AF65-F5344CB8AC3E}">
        <p14:creationId xmlns:p14="http://schemas.microsoft.com/office/powerpoint/2010/main" val="260907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1532-6799-FDD6-AC41-AC8B6A78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profiles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59BE26-E1AE-E823-3BD0-0000D354E0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EFB1A-BDC9-0283-CF09-37210838E4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D60732E-6A3E-8E4E-9A84-E42C8A10E1EB}" type="datetime1">
              <a:rPr lang="en-GB" smtClean="0"/>
              <a:t>21/07/2025</a:t>
            </a:fld>
            <a:endParaRPr lang="en-US"/>
          </a:p>
        </p:txBody>
      </p:sp>
      <p:pic>
        <p:nvPicPr>
          <p:cNvPr id="8" name="Picture 7" descr="A close-up of a graph&#10;&#10;AI-generated content may be incorrect.">
            <a:extLst>
              <a:ext uri="{FF2B5EF4-FFF2-40B4-BE49-F238E27FC236}">
                <a16:creationId xmlns:a16="http://schemas.microsoft.com/office/drawing/2014/main" id="{6ACF0250-75B9-F1FB-3987-ED5472CA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"/>
          <a:stretch/>
        </p:blipFill>
        <p:spPr>
          <a:xfrm>
            <a:off x="1188466" y="3792520"/>
            <a:ext cx="8749365" cy="2828879"/>
          </a:xfrm>
          <a:prstGeom prst="rect">
            <a:avLst/>
          </a:prstGeom>
        </p:spPr>
      </p:pic>
      <p:pic>
        <p:nvPicPr>
          <p:cNvPr id="12" name="Picture 11" descr="A close-up of a graph&#10;&#10;AI-generated content may be incorrect.">
            <a:extLst>
              <a:ext uri="{FF2B5EF4-FFF2-40B4-BE49-F238E27FC236}">
                <a16:creationId xmlns:a16="http://schemas.microsoft.com/office/drawing/2014/main" id="{1E0982DE-3166-62F7-F381-F29A0B7F5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"/>
          <a:stretch/>
        </p:blipFill>
        <p:spPr>
          <a:xfrm>
            <a:off x="1229485" y="894822"/>
            <a:ext cx="8718413" cy="28288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8D203F-FB59-3FD5-30B9-3191061E0689}"/>
              </a:ext>
            </a:extLst>
          </p:cNvPr>
          <p:cNvSpPr txBox="1"/>
          <p:nvPr/>
        </p:nvSpPr>
        <p:spPr>
          <a:xfrm>
            <a:off x="10370988" y="1760888"/>
            <a:ext cx="1571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QuARC</a:t>
            </a:r>
            <a:r>
              <a:rPr lang="en-GB" dirty="0"/>
              <a:t> </a:t>
            </a:r>
          </a:p>
          <a:p>
            <a:r>
              <a:rPr lang="en-GB" dirty="0"/>
              <a:t>Intensities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648768-9E80-0CC9-32C5-3F7A26C0BAEF}"/>
              </a:ext>
            </a:extLst>
          </p:cNvPr>
          <p:cNvSpPr txBox="1"/>
          <p:nvPr/>
        </p:nvSpPr>
        <p:spPr>
          <a:xfrm>
            <a:off x="10064815" y="4266115"/>
            <a:ext cx="1877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CMOS (2D) </a:t>
            </a:r>
          </a:p>
          <a:p>
            <a:r>
              <a:rPr lang="en-GB" dirty="0"/>
              <a:t>Intensities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D8546-952A-D047-2F15-161BFECBE2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</p:spTree>
    <p:extLst>
      <p:ext uri="{BB962C8B-B14F-4D97-AF65-F5344CB8AC3E}">
        <p14:creationId xmlns:p14="http://schemas.microsoft.com/office/powerpoint/2010/main" val="2604495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7F61-BF07-AF6B-7E68-2E0D3C7F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profiles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3FF78-1720-5EFC-76B9-3C3E6A8571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CD970-45A1-E62D-A484-A4A271FF1B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E2CCEC2-010B-D341-BF42-5BCBFF8F10A5}" type="datetime1">
              <a:rPr lang="en-GB" smtClean="0"/>
              <a:t>21/07/2025</a:t>
            </a:fld>
            <a:endParaRPr lang="en-US"/>
          </a:p>
        </p:txBody>
      </p:sp>
      <p:pic>
        <p:nvPicPr>
          <p:cNvPr id="11" name="Picture 10" descr="A close-up of a graph&#10;&#10;AI-generated content may be incorrect.">
            <a:extLst>
              <a:ext uri="{FF2B5EF4-FFF2-40B4-BE49-F238E27FC236}">
                <a16:creationId xmlns:a16="http://schemas.microsoft.com/office/drawing/2014/main" id="{4167115D-509D-5D66-FB1E-885F1D16D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73" y="1002035"/>
            <a:ext cx="9222618" cy="3074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A195BC-483B-B388-C31E-163D0DCAF867}"/>
              </a:ext>
            </a:extLst>
          </p:cNvPr>
          <p:cNvSpPr txBox="1"/>
          <p:nvPr/>
        </p:nvSpPr>
        <p:spPr>
          <a:xfrm>
            <a:off x="10842098" y="2160559"/>
            <a:ext cx="3514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</a:t>
            </a:r>
          </a:p>
          <a:p>
            <a:r>
              <a:rPr lang="en-GB" dirty="0"/>
              <a:t>DICOM</a:t>
            </a:r>
          </a:p>
        </p:txBody>
      </p:sp>
      <p:pic>
        <p:nvPicPr>
          <p:cNvPr id="4" name="Picture 3" descr="A close-up of a graph&#10;&#10;AI-generated content may be incorrect.">
            <a:extLst>
              <a:ext uri="{FF2B5EF4-FFF2-40B4-BE49-F238E27FC236}">
                <a16:creationId xmlns:a16="http://schemas.microsoft.com/office/drawing/2014/main" id="{4D90059E-79FE-6EE1-9A40-599EC3F1D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62" y="3879053"/>
            <a:ext cx="8936840" cy="2978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2A2CE-F93F-BF37-5C0A-40DBF933F740}"/>
              </a:ext>
            </a:extLst>
          </p:cNvPr>
          <p:cNvSpPr txBox="1"/>
          <p:nvPr/>
        </p:nvSpPr>
        <p:spPr>
          <a:xfrm>
            <a:off x="10174657" y="4768361"/>
            <a:ext cx="3514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QuADProBe</a:t>
            </a:r>
            <a:r>
              <a:rPr lang="en-GB" dirty="0"/>
              <a:t> </a:t>
            </a:r>
          </a:p>
          <a:p>
            <a:r>
              <a:rPr lang="en-GB" dirty="0"/>
              <a:t>params </a:t>
            </a:r>
          </a:p>
          <a:p>
            <a:r>
              <a:rPr lang="en-GB" dirty="0"/>
              <a:t>DICOM </a:t>
            </a:r>
          </a:p>
          <a:p>
            <a:r>
              <a:rPr lang="en-GB" dirty="0"/>
              <a:t>intensity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16731A-1263-B223-C772-5F0E48CF20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</p:spTree>
    <p:extLst>
      <p:ext uri="{BB962C8B-B14F-4D97-AF65-F5344CB8AC3E}">
        <p14:creationId xmlns:p14="http://schemas.microsoft.com/office/powerpoint/2010/main" val="2235833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2F14-96A2-1C8B-FC23-0422C8E88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677FA-F8D5-8FA8-6CE4-2B60CE51F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Distribution Comparisons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93449-85B2-209F-5EBF-5A81D57151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Gamma Index Comparisons</a:t>
            </a:r>
          </a:p>
          <a:p>
            <a:pPr lvl="1"/>
            <a:r>
              <a:rPr lang="en-GB" dirty="0"/>
              <a:t>Reference Dose Distribution: All DICOM Parameters</a:t>
            </a:r>
          </a:p>
          <a:p>
            <a:pPr lvl="1"/>
            <a:r>
              <a:rPr lang="en-GB" dirty="0"/>
              <a:t>Evaluated against:  </a:t>
            </a:r>
            <a:r>
              <a:rPr lang="en-GB" dirty="0" err="1"/>
              <a:t>QuADProBe</a:t>
            </a:r>
            <a:r>
              <a:rPr lang="en-GB" dirty="0"/>
              <a:t> Params, CMOS (2D) Intensities</a:t>
            </a:r>
          </a:p>
          <a:p>
            <a:r>
              <a:rPr lang="en-GB" dirty="0">
                <a:effectLst/>
              </a:rPr>
              <a:t>Gamma pass rate (3%/3mm): 90.58%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B98737-EE1D-52A6-3B19-708D075354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4100E-C47B-2F21-634A-F4553DBF48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346240-D83D-774E-A31F-591C54A25A4E}" type="datetime1">
              <a:rPr lang="en-GB" smtClean="0"/>
              <a:t>21/07/2025</a:t>
            </a:fld>
            <a:endParaRPr lang="en-US"/>
          </a:p>
        </p:txBody>
      </p:sp>
      <p:pic>
        <p:nvPicPr>
          <p:cNvPr id="7" name="Picture 6" descr="A green line with a line of lines&#10;&#10;AI-generated content may be incorrect.">
            <a:extLst>
              <a:ext uri="{FF2B5EF4-FFF2-40B4-BE49-F238E27FC236}">
                <a16:creationId xmlns:a16="http://schemas.microsoft.com/office/drawing/2014/main" id="{2B2BE61D-5772-8D4B-0074-4B9517897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67" y="4038923"/>
            <a:ext cx="2957686" cy="2547459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A10FEEC5-D0A8-5EA5-D239-39AD8E45D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1" y="888967"/>
            <a:ext cx="3990887" cy="3049567"/>
          </a:xfrm>
          <a:prstGeom prst="rect">
            <a:avLst/>
          </a:prstGeom>
        </p:spPr>
      </p:pic>
      <p:pic>
        <p:nvPicPr>
          <p:cNvPr id="14" name="Picture 13" descr="A graph of a blue and green line&#10;&#10;AI-generated content may be incorrect.">
            <a:extLst>
              <a:ext uri="{FF2B5EF4-FFF2-40B4-BE49-F238E27FC236}">
                <a16:creationId xmlns:a16="http://schemas.microsoft.com/office/drawing/2014/main" id="{3B314A67-0686-8029-CCDD-ABA9658FF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4" y="4182197"/>
            <a:ext cx="7393833" cy="243920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5E0A6-E521-E56F-3C46-6F79EA2C94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</p:spTree>
    <p:extLst>
      <p:ext uri="{BB962C8B-B14F-4D97-AF65-F5344CB8AC3E}">
        <p14:creationId xmlns:p14="http://schemas.microsoft.com/office/powerpoint/2010/main" val="837964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E664-7E72-C418-5978-BA8B9977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BA6CA-9D43-0089-6C83-78FAB2522F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994B4-C68B-DE6A-F669-7C30EA582D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D2DBD-0324-7F7D-A703-F8E405EDE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844D94-E167-4C4C-9E99-D1DEA468B34C}" type="datetime1">
              <a:rPr lang="en-GB" smtClean="0"/>
              <a:t>21/07/2025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DEA50-A8AF-7E6B-BF52-AED983C31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Proof of principle measurements for new method of PSQA demonstrated for QA fields. But improvements needed:</a:t>
            </a:r>
          </a:p>
          <a:p>
            <a:r>
              <a:rPr lang="en-GB" sz="2800" dirty="0"/>
              <a:t>Currently in process of upgrading detector:</a:t>
            </a:r>
          </a:p>
          <a:p>
            <a:pPr lvl="1"/>
            <a:r>
              <a:rPr lang="en-GB" sz="2400" dirty="0" err="1"/>
              <a:t>QuARC</a:t>
            </a:r>
            <a:r>
              <a:rPr lang="en-GB" sz="2800" dirty="0"/>
              <a:t>:</a:t>
            </a:r>
          </a:p>
          <a:p>
            <a:pPr lvl="2"/>
            <a:r>
              <a:rPr lang="en-GB" sz="2000" dirty="0"/>
              <a:t>Improving electronics and scintillator sheets to resolve “noisy” channels.</a:t>
            </a:r>
          </a:p>
          <a:p>
            <a:pPr lvl="2"/>
            <a:r>
              <a:rPr lang="en-GB" sz="2000" dirty="0"/>
              <a:t>Dual-sided readout</a:t>
            </a:r>
          </a:p>
          <a:p>
            <a:pPr lvl="1"/>
            <a:r>
              <a:rPr lang="en-GB" sz="2400" dirty="0"/>
              <a:t>Scintillating Fibre Monitor for spot size and position readout</a:t>
            </a:r>
          </a:p>
          <a:p>
            <a:pPr lvl="2"/>
            <a:r>
              <a:rPr lang="en-GB" sz="2000" dirty="0"/>
              <a:t>Second prototype under construction</a:t>
            </a:r>
          </a:p>
          <a:p>
            <a:pPr lvl="2"/>
            <a:r>
              <a:rPr lang="en-GB" sz="2000" dirty="0"/>
              <a:t>Working with HIT who are developing similar device for beam monitoring </a:t>
            </a:r>
          </a:p>
          <a:p>
            <a:r>
              <a:rPr lang="en-GB" sz="2800" dirty="0"/>
              <a:t>Also investigating fast MC simulations/independent dose calculations for reconstruction.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710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9ED38-186B-C730-B900-235912647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7B9D50A-24CC-2A35-E231-C1257A93DCB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6" b="42524"/>
          <a:stretch/>
        </p:blipFill>
        <p:spPr>
          <a:xfrm>
            <a:off x="2029246" y="1002867"/>
            <a:ext cx="8185763" cy="5168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083AE-AD8F-5818-187E-A5DF6D6E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Gen </a:t>
            </a:r>
            <a:r>
              <a:rPr lang="en-US" dirty="0" err="1"/>
              <a:t>QuADProBe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84D09-FF88-C85C-F562-F1035D70B3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ECCBC8-AF84-7E47-99A7-E342D53CD9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29CDD7-875D-BC27-9A27-76ACBE37F1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9A3A066-93AC-144B-9389-466EF22D7AC9}" type="datetime1">
              <a:rPr lang="en-GB" smtClean="0"/>
              <a:t>21/07/2025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197FE8-73EA-E1F9-8245-73BB210D2768}"/>
              </a:ext>
            </a:extLst>
          </p:cNvPr>
          <p:cNvSpPr txBox="1"/>
          <p:nvPr/>
        </p:nvSpPr>
        <p:spPr>
          <a:xfrm>
            <a:off x="182878" y="1142653"/>
            <a:ext cx="246056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Absolute Dose: NPL Transmission Calorimeter (TC)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8D0EB4-244D-A717-EAA6-80D56452EC11}"/>
              </a:ext>
            </a:extLst>
          </p:cNvPr>
          <p:cNvCxnSpPr>
            <a:cxnSpLocks/>
          </p:cNvCxnSpPr>
          <p:nvPr/>
        </p:nvCxnSpPr>
        <p:spPr>
          <a:xfrm flipV="1">
            <a:off x="2643447" y="3807052"/>
            <a:ext cx="1965077" cy="1505497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93E03F8-E0BB-D058-CEB9-A06155DA0DC1}"/>
              </a:ext>
            </a:extLst>
          </p:cNvPr>
          <p:cNvSpPr txBox="1"/>
          <p:nvPr/>
        </p:nvSpPr>
        <p:spPr>
          <a:xfrm>
            <a:off x="9413390" y="1142653"/>
            <a:ext cx="25629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Water Equivalent Range: UCL </a:t>
            </a:r>
            <a:r>
              <a:rPr lang="en-US" dirty="0" err="1"/>
              <a:t>QuARC</a:t>
            </a:r>
            <a:r>
              <a:rPr lang="en-US" dirty="0"/>
              <a:t> Range Telescope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9DAB14-C895-50EC-053E-CDBF7F329726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232747" y="1927483"/>
            <a:ext cx="2180643" cy="142200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55D2237-D4A2-DB7A-84CB-78238789F6C8}"/>
              </a:ext>
            </a:extLst>
          </p:cNvPr>
          <p:cNvSpPr txBox="1"/>
          <p:nvPr/>
        </p:nvSpPr>
        <p:spPr>
          <a:xfrm>
            <a:off x="9515721" y="5081716"/>
            <a:ext cx="24605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Enclosure: </a:t>
            </a:r>
            <a:r>
              <a:rPr lang="en-US" dirty="0" err="1"/>
              <a:t>Peli</a:t>
            </a:r>
            <a:r>
              <a:rPr lang="en-US" dirty="0"/>
              <a:t> 1510 flight case with patch panel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C467555-3E79-7278-37DA-7B2A2E5E48A8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494104" y="5681880"/>
            <a:ext cx="2021617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033DC810-52AA-86E2-E652-EA7D97ADD2A1}"/>
              </a:ext>
            </a:extLst>
          </p:cNvPr>
          <p:cNvSpPr/>
          <p:nvPr/>
        </p:nvSpPr>
        <p:spPr>
          <a:xfrm>
            <a:off x="427383" y="3429000"/>
            <a:ext cx="1260000" cy="36000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F78D5-6E39-A6F5-57F0-B9DC5D45027B}"/>
              </a:ext>
            </a:extLst>
          </p:cNvPr>
          <p:cNvSpPr txBox="1"/>
          <p:nvPr/>
        </p:nvSpPr>
        <p:spPr>
          <a:xfrm>
            <a:off x="331919" y="3073062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Protons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7B4EF-C495-5BBC-1208-25DD50D7BAD0}"/>
              </a:ext>
            </a:extLst>
          </p:cNvPr>
          <p:cNvSpPr txBox="1"/>
          <p:nvPr/>
        </p:nvSpPr>
        <p:spPr>
          <a:xfrm>
            <a:off x="211096" y="3995530"/>
            <a:ext cx="255730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Spot Size + Position: U. Bari &amp; UCL </a:t>
            </a:r>
            <a:r>
              <a:rPr lang="en-GB" dirty="0"/>
              <a:t>Scintillating fibre array detector</a:t>
            </a:r>
          </a:p>
        </p:txBody>
      </p:sp>
    </p:spTree>
    <p:extLst>
      <p:ext uri="{BB962C8B-B14F-4D97-AF65-F5344CB8AC3E}">
        <p14:creationId xmlns:p14="http://schemas.microsoft.com/office/powerpoint/2010/main" val="242934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3FB40-EBBA-DAB9-DE2A-A96E4762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578E03-5DBB-C9CF-FA96-C63447F51D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7AC29-1BE3-4297-2B0F-BC1D2E35C3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5F925-608A-718C-FBA8-08A17681A7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3FC11E0-8BA9-8444-943C-A88340CA529F}" type="datetime1">
              <a:rPr lang="en-GB" smtClean="0"/>
              <a:t>21/07/2025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0D4C5-B4E8-061B-AD1F-48438D2FB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</a:t>
            </a:r>
            <a:r>
              <a:rPr lang="en-GB" b="1" dirty="0"/>
              <a:t>YOU</a:t>
            </a:r>
            <a:r>
              <a:rPr lang="en-GB" dirty="0"/>
              <a:t> (PBT </a:t>
            </a:r>
            <a:r>
              <a:rPr lang="en-GB"/>
              <a:t>medical physicists</a:t>
            </a:r>
            <a:r>
              <a:rPr lang="en-GB" dirty="0"/>
              <a:t>/RTTs) want most out of a PBT QA device?</a:t>
            </a:r>
          </a:p>
          <a:p>
            <a:pPr lvl="1"/>
            <a:r>
              <a:rPr lang="en-GB" dirty="0"/>
              <a:t>Nozzle mounting for 360º measurements or is a couch-based device preferred?</a:t>
            </a:r>
          </a:p>
          <a:p>
            <a:pPr lvl="1"/>
            <a:r>
              <a:rPr lang="en-GB" dirty="0"/>
              <a:t>Automation?</a:t>
            </a:r>
          </a:p>
          <a:p>
            <a:pPr lvl="1"/>
            <a:r>
              <a:rPr lang="en-GB" dirty="0"/>
              <a:t>Considerations for future of PBT QA i.e. combined approach rather than separate machine QA and PSQA measurements? </a:t>
            </a:r>
          </a:p>
        </p:txBody>
      </p:sp>
    </p:spTree>
    <p:extLst>
      <p:ext uri="{BB962C8B-B14F-4D97-AF65-F5344CB8AC3E}">
        <p14:creationId xmlns:p14="http://schemas.microsoft.com/office/powerpoint/2010/main" val="98299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E0530E0-1757-CC29-F3BC-5787B0629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04" y="899840"/>
            <a:ext cx="5885126" cy="6873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3EFF34-E942-D210-F7B7-38BFCFA3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5F9D3C-2387-F9C9-B582-7EAC1A6E99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3242" y="1444536"/>
            <a:ext cx="11814048" cy="5397501"/>
          </a:xfrm>
        </p:spPr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Simon Jolly		Febian</a:t>
            </a:r>
          </a:p>
          <a:p>
            <a:pPr marL="0" indent="0">
              <a:buNone/>
            </a:pPr>
            <a:r>
              <a:rPr lang="en-GB" dirty="0"/>
              <a:t>Sonia Escribano-Rodriguez</a:t>
            </a:r>
          </a:p>
          <a:p>
            <a:pPr marL="0" indent="0">
              <a:buNone/>
            </a:pPr>
            <a:r>
              <a:rPr lang="en-GB" dirty="0"/>
              <a:t>Harry Barnett</a:t>
            </a:r>
          </a:p>
          <a:p>
            <a:pPr marL="0" indent="0">
              <a:buNone/>
            </a:pPr>
            <a:r>
              <a:rPr lang="en-GB" dirty="0"/>
              <a:t>Connor Godden</a:t>
            </a:r>
          </a:p>
          <a:p>
            <a:pPr marL="0" indent="0">
              <a:buNone/>
            </a:pPr>
            <a:r>
              <a:rPr lang="en-GB" dirty="0"/>
              <a:t>Matt Warren</a:t>
            </a:r>
          </a:p>
          <a:p>
            <a:pPr marL="0" indent="0">
              <a:buNone/>
            </a:pPr>
            <a:r>
              <a:rPr lang="en-GB" dirty="0"/>
              <a:t>Saad Shaikh       Rafaella Radogna</a:t>
            </a:r>
          </a:p>
          <a:p>
            <a:pPr marL="0" indent="0">
              <a:buNone/>
            </a:pPr>
            <a:r>
              <a:rPr lang="en-GB" dirty="0"/>
              <a:t>Fern Pannell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Sam Flynn</a:t>
            </a:r>
          </a:p>
          <a:p>
            <a:pPr marL="0" indent="0">
              <a:buNone/>
            </a:pPr>
            <a:r>
              <a:rPr lang="en-GB" dirty="0"/>
              <a:t>Nigel Lee</a:t>
            </a:r>
          </a:p>
          <a:p>
            <a:pPr marL="0" indent="0">
              <a:buNone/>
            </a:pPr>
            <a:r>
              <a:rPr lang="en-GB" dirty="0"/>
              <a:t>Russell Thomas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Colin Baker</a:t>
            </a:r>
          </a:p>
          <a:p>
            <a:pPr marL="0" indent="0">
              <a:buNone/>
            </a:pPr>
            <a:r>
              <a:rPr lang="en-GB" dirty="0"/>
              <a:t>Alison Warry</a:t>
            </a:r>
          </a:p>
          <a:p>
            <a:pPr marL="0" indent="0">
              <a:buNone/>
            </a:pPr>
            <a:r>
              <a:rPr lang="en-GB" dirty="0"/>
              <a:t>Andrew Gosling</a:t>
            </a:r>
          </a:p>
          <a:p>
            <a:pPr marL="0" indent="0">
              <a:buNone/>
            </a:pPr>
            <a:r>
              <a:rPr lang="en-GB" dirty="0"/>
              <a:t>Lee Harrison-Carey</a:t>
            </a:r>
          </a:p>
          <a:p>
            <a:pPr marL="0" indent="0">
              <a:buNone/>
            </a:pPr>
            <a:r>
              <a:rPr lang="en-GB" dirty="0"/>
              <a:t>Andrew Poynter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Tony Price</a:t>
            </a:r>
          </a:p>
          <a:p>
            <a:pPr marL="0" indent="0">
              <a:buNone/>
            </a:pPr>
            <a:r>
              <a:rPr lang="en-GB" dirty="0"/>
              <a:t>Catherine </a:t>
            </a:r>
            <a:r>
              <a:rPr lang="en-GB" dirty="0" err="1"/>
              <a:t>Burne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Phil Allport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B87BA-76A8-2CA5-76D7-0D7DB2103E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BF98-D36E-4DE5-659B-F021C7F289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0243BB-C981-1498-C33B-8649EE116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D80377D-FAC0-164B-BB0A-7CF3B7E15095}" type="datetime1">
              <a:rPr lang="en-GB" smtClean="0"/>
              <a:t>21/07/2025</a:t>
            </a:fld>
            <a:endParaRPr lang="en-US"/>
          </a:p>
        </p:txBody>
      </p:sp>
      <p:pic>
        <p:nvPicPr>
          <p:cNvPr id="24" name="Picture 2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100B175-B16E-B295-D094-38ADECFCB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34" y="2816925"/>
            <a:ext cx="1818000" cy="539951"/>
          </a:xfrm>
          <a:prstGeom prst="rect">
            <a:avLst/>
          </a:prstGeom>
        </p:spPr>
      </p:pic>
      <p:pic>
        <p:nvPicPr>
          <p:cNvPr id="25" name="Picture 24" descr="A blue and white logo&#10;&#10;Description automatically generated">
            <a:extLst>
              <a:ext uri="{FF2B5EF4-FFF2-40B4-BE49-F238E27FC236}">
                <a16:creationId xmlns:a16="http://schemas.microsoft.com/office/drawing/2014/main" id="{8861539F-A9AE-9AE5-1CCB-2688F100F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" y="4627278"/>
            <a:ext cx="1465200" cy="540138"/>
          </a:xfrm>
          <a:prstGeom prst="rect">
            <a:avLst/>
          </a:prstGeom>
        </p:spPr>
      </p:pic>
      <p:pic>
        <p:nvPicPr>
          <p:cNvPr id="29" name="Picture 28" descr="A monkey wearing a white coat and sunglasses&#10;&#10;Description automatically generated">
            <a:extLst>
              <a:ext uri="{FF2B5EF4-FFF2-40B4-BE49-F238E27FC236}">
                <a16:creationId xmlns:a16="http://schemas.microsoft.com/office/drawing/2014/main" id="{8A9DC1C9-CC2C-3543-1943-D2E69D7BE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38" y="1099456"/>
            <a:ext cx="1402383" cy="140238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253264-736D-BDFB-285C-116D55F594B7}"/>
              </a:ext>
            </a:extLst>
          </p:cNvPr>
          <p:cNvGrpSpPr/>
          <p:nvPr/>
        </p:nvGrpSpPr>
        <p:grpSpPr>
          <a:xfrm>
            <a:off x="6000266" y="4337216"/>
            <a:ext cx="2817296" cy="539769"/>
            <a:chOff x="46363" y="6303523"/>
            <a:chExt cx="2817296" cy="539769"/>
          </a:xfrm>
        </p:grpSpPr>
        <p:pic>
          <p:nvPicPr>
            <p:cNvPr id="31" name="Picture 30" descr="A colorful shield with lions and mermaids&#10;&#10;Description automatically generated">
              <a:extLst>
                <a:ext uri="{FF2B5EF4-FFF2-40B4-BE49-F238E27FC236}">
                  <a16:creationId xmlns:a16="http://schemas.microsoft.com/office/drawing/2014/main" id="{6560D1F5-27CA-7EB1-2D51-CF1D1D7CA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3" y="6304450"/>
              <a:ext cx="446400" cy="538306"/>
            </a:xfrm>
            <a:prstGeom prst="rect">
              <a:avLst/>
            </a:prstGeom>
          </p:spPr>
        </p:pic>
        <p:pic>
          <p:nvPicPr>
            <p:cNvPr id="32" name="Picture 31" descr="A close up of black letters&#10;&#10;Description automatically generated">
              <a:extLst>
                <a:ext uri="{FF2B5EF4-FFF2-40B4-BE49-F238E27FC236}">
                  <a16:creationId xmlns:a16="http://schemas.microsoft.com/office/drawing/2014/main" id="{00823143-F995-ADC2-329D-220AE4D1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59" y="6303523"/>
              <a:ext cx="2293200" cy="539769"/>
            </a:xfrm>
            <a:prstGeom prst="rect">
              <a:avLst/>
            </a:prstGeom>
          </p:spPr>
        </p:pic>
      </p:grpSp>
      <p:pic>
        <p:nvPicPr>
          <p:cNvPr id="34" name="Picture 33" descr="A blue and white logo&#10;&#10;Description automatically generated">
            <a:extLst>
              <a:ext uri="{FF2B5EF4-FFF2-40B4-BE49-F238E27FC236}">
                <a16:creationId xmlns:a16="http://schemas.microsoft.com/office/drawing/2014/main" id="{1E6CC406-EE05-4384-0435-349E47AA75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" y="940938"/>
            <a:ext cx="1569600" cy="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6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088C9-954F-8974-952C-E14885F980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/>
              <a:t>Phantom Measurement-based PSQA</a:t>
            </a:r>
            <a:endParaRPr lang="en-GB" sz="2400" dirty="0"/>
          </a:p>
          <a:p>
            <a:pPr algn="ctr">
              <a:buFont typeface="Wingdings" pitchFamily="2" charset="2"/>
              <a:buChar char="ü"/>
            </a:pPr>
            <a:r>
              <a:rPr lang="en-GB" sz="2400" dirty="0"/>
              <a:t>Direct physical verification of dose delivery</a:t>
            </a:r>
          </a:p>
          <a:p>
            <a:pPr algn="ctr">
              <a:buFont typeface="Wingdings" pitchFamily="2" charset="2"/>
              <a:buChar char="ü"/>
            </a:pPr>
            <a:r>
              <a:rPr lang="en-GB" sz="2400" dirty="0"/>
              <a:t>Captures the entire delivery chain including beam transport system effects</a:t>
            </a:r>
          </a:p>
          <a:p>
            <a:pPr marL="0" indent="0" algn="ctr">
              <a:buNone/>
            </a:pPr>
            <a:endParaRPr lang="en-GB" sz="2400" dirty="0"/>
          </a:p>
          <a:p>
            <a:pPr algn="ctr">
              <a:buFont typeface="System Font Regular"/>
              <a:buChar char="X"/>
            </a:pPr>
            <a:r>
              <a:rPr lang="en-GB" sz="2400" dirty="0"/>
              <a:t>Heavily time and resource consuming</a:t>
            </a:r>
          </a:p>
          <a:p>
            <a:pPr algn="ctr">
              <a:buFont typeface="System Font Regular"/>
              <a:buChar char="X"/>
            </a:pPr>
            <a:r>
              <a:rPr lang="en-GB" sz="2400" dirty="0"/>
              <a:t>Need to replan for water phantom/detector</a:t>
            </a:r>
          </a:p>
          <a:p>
            <a:pPr algn="ctr">
              <a:buFont typeface="System Font Regular"/>
              <a:buChar char="X"/>
            </a:pPr>
            <a:r>
              <a:rPr lang="en-GB" sz="2400" dirty="0"/>
              <a:t>Only measures certain points of dose distribution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CF9FF-58CD-1A9D-FB41-40CC794C6BF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 err="1"/>
              <a:t>Phantomless</a:t>
            </a:r>
            <a:r>
              <a:rPr lang="en-GB" b="1" dirty="0"/>
              <a:t> Log File-based PSQA</a:t>
            </a:r>
            <a:endParaRPr lang="en-GB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Fast and automated </a:t>
            </a:r>
          </a:p>
          <a:p>
            <a:pPr algn="ctr">
              <a:buFont typeface="Wingdings" pitchFamily="2" charset="2"/>
              <a:buChar char="ü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analyse every fraction and compare 3D dose distributions in patient anatomy</a:t>
            </a:r>
          </a:p>
          <a:p>
            <a:pPr marL="0" indent="0" algn="ctr">
              <a:buNone/>
            </a:pPr>
            <a:endParaRPr lang="en-GB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itchFamily="2" charset="2"/>
              <a:buChar char="ü"/>
            </a:pPr>
            <a:endParaRPr lang="en-GB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System Font Regular"/>
              <a:buChar char="X"/>
            </a:pPr>
            <a:r>
              <a:rPr lang="en-GB" sz="2400" dirty="0"/>
              <a:t>Doesn’t directly measure dose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System Font Regular"/>
              <a:buChar char="X"/>
            </a:pP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Relies on accuracy of machine log recording system</a:t>
            </a:r>
          </a:p>
          <a:p>
            <a:pPr algn="ctr">
              <a:buFont typeface="System Font Regular"/>
              <a:buChar char="X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 check file transfer and beam delivery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39CB6-7E08-FACE-CCC8-97E1FABC87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E395D-DDA9-8A45-1EB5-7FA3D00AD3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508B7-0B2E-3344-ED2E-A2FFC88FA5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5EF365-0225-9149-8A36-1262DB7A0111}" type="datetime1">
              <a:rPr lang="en-GB" smtClean="0"/>
              <a:t>21/07/2025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2D99A0-798E-FB81-2FAB-E75A32B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"/>
            <a:ext cx="9551291" cy="814388"/>
          </a:xfrm>
        </p:spPr>
        <p:txBody>
          <a:bodyPr/>
          <a:lstStyle/>
          <a:p>
            <a:r>
              <a:rPr lang="en-GB" dirty="0"/>
              <a:t>The Future of PSQA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00FF9-6C0F-FE79-16D7-65D58E44C5E2}"/>
              </a:ext>
            </a:extLst>
          </p:cNvPr>
          <p:cNvSpPr txBox="1"/>
          <p:nvPr/>
        </p:nvSpPr>
        <p:spPr>
          <a:xfrm>
            <a:off x="5530849" y="1168951"/>
            <a:ext cx="133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VS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2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D9E6-9677-348A-E37E-3E7E0F08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QuADProBe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F51E4-A721-060D-D3CA-48F36CF60B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DBE820-FB5D-C86E-18DC-25AE563792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7EF4B36-28CA-9EE6-C495-72731B1049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3D592A-4F76-014B-8BD4-528E0072D585}" type="datetime1">
              <a:rPr lang="en-GB" smtClean="0"/>
              <a:t>21/07/2025</a:t>
            </a:fld>
            <a:endParaRPr lang="en-US"/>
          </a:p>
        </p:txBody>
      </p:sp>
      <p:pic>
        <p:nvPicPr>
          <p:cNvPr id="22" name="Content Placeholder 12" descr="A black case with black objects inside&#10;&#10;Description automatically generated">
            <a:extLst>
              <a:ext uri="{FF2B5EF4-FFF2-40B4-BE49-F238E27FC236}">
                <a16:creationId xmlns:a16="http://schemas.microsoft.com/office/drawing/2014/main" id="{78B6D028-FB27-9814-044F-6EE55122698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4857" b="4441"/>
          <a:stretch/>
        </p:blipFill>
        <p:spPr bwMode="auto">
          <a:xfrm>
            <a:off x="1771107" y="1009650"/>
            <a:ext cx="8649786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370F7F-0B73-74C1-AF84-29D2089E304C}"/>
              </a:ext>
            </a:extLst>
          </p:cNvPr>
          <p:cNvSpPr txBox="1"/>
          <p:nvPr/>
        </p:nvSpPr>
        <p:spPr>
          <a:xfrm>
            <a:off x="182878" y="1142653"/>
            <a:ext cx="246056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Absolute Dose: NPL Transmission Calorimeter (TC)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8E6AE2-A13D-6735-A82C-C43BC65E64AC}"/>
              </a:ext>
            </a:extLst>
          </p:cNvPr>
          <p:cNvCxnSpPr>
            <a:cxnSpLocks/>
          </p:cNvCxnSpPr>
          <p:nvPr/>
        </p:nvCxnSpPr>
        <p:spPr>
          <a:xfrm>
            <a:off x="2534478" y="2564316"/>
            <a:ext cx="524606" cy="80233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AFA9775-484C-8CDF-2192-3C40CC0D917C}"/>
              </a:ext>
            </a:extLst>
          </p:cNvPr>
          <p:cNvSpPr txBox="1"/>
          <p:nvPr/>
        </p:nvSpPr>
        <p:spPr>
          <a:xfrm>
            <a:off x="182878" y="4343053"/>
            <a:ext cx="246056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Spot Size + Position: LASSENA CMOS Pixel Sensor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AB810F-97C8-6038-6D6A-6E60DD4D582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643447" y="3995530"/>
            <a:ext cx="1660196" cy="131701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4B0D8CB-E447-A23B-BD15-E2E7041F9EA1}"/>
              </a:ext>
            </a:extLst>
          </p:cNvPr>
          <p:cNvSpPr txBox="1"/>
          <p:nvPr/>
        </p:nvSpPr>
        <p:spPr>
          <a:xfrm>
            <a:off x="9413390" y="1142653"/>
            <a:ext cx="25629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Water Equivalent Range: UCL </a:t>
            </a:r>
            <a:r>
              <a:rPr lang="en-US" dirty="0" err="1"/>
              <a:t>QuARC</a:t>
            </a:r>
            <a:r>
              <a:rPr lang="en-US" dirty="0"/>
              <a:t> Range Telescope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D4EBC1-B7AA-5343-0E4C-7C3BEAD1C4A2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232747" y="1927483"/>
            <a:ext cx="2180643" cy="142200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66C101-3898-3369-AA23-7E1966F2CAF9}"/>
              </a:ext>
            </a:extLst>
          </p:cNvPr>
          <p:cNvSpPr txBox="1"/>
          <p:nvPr/>
        </p:nvSpPr>
        <p:spPr>
          <a:xfrm>
            <a:off x="9515721" y="5081716"/>
            <a:ext cx="24605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Enclosure: </a:t>
            </a:r>
            <a:r>
              <a:rPr lang="en-US" dirty="0" err="1"/>
              <a:t>Peli</a:t>
            </a:r>
            <a:r>
              <a:rPr lang="en-US" dirty="0"/>
              <a:t> 1510 flight case with patch panel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A19CF9-929B-9129-DB83-CEF9CCB9A615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494104" y="5681880"/>
            <a:ext cx="2021617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FBB5DCA1-D5FC-FE56-B1CB-F4FDE6FE4AA0}"/>
              </a:ext>
            </a:extLst>
          </p:cNvPr>
          <p:cNvSpPr/>
          <p:nvPr/>
        </p:nvSpPr>
        <p:spPr>
          <a:xfrm>
            <a:off x="427383" y="3429000"/>
            <a:ext cx="1260000" cy="36000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0D7F4-95A7-79F2-8CC7-03B4E2994A51}"/>
              </a:ext>
            </a:extLst>
          </p:cNvPr>
          <p:cNvSpPr txBox="1"/>
          <p:nvPr/>
        </p:nvSpPr>
        <p:spPr>
          <a:xfrm>
            <a:off x="331919" y="3073062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132383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FAB-9D07-1154-C30E-975EDDEB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QuARC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CE8CB2-349A-4717-D36B-3BF34955DFDB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7501160" cy="2644487"/>
          </a:xfrm>
        </p:spPr>
        <p:txBody>
          <a:bodyPr>
            <a:normAutofit fontScale="40000" lnSpcReduction="20000"/>
          </a:bodyPr>
          <a:lstStyle/>
          <a:p>
            <a:r>
              <a:rPr lang="en-US" sz="3800" dirty="0"/>
              <a:t>The Quality Assurance Range Calorimeter (</a:t>
            </a:r>
            <a:r>
              <a:rPr lang="en-US" sz="3800" dirty="0" err="1"/>
              <a:t>QuARC</a:t>
            </a:r>
            <a:r>
              <a:rPr lang="en-US" sz="3800" dirty="0"/>
              <a:t>) constructed from plastic scintillator:</a:t>
            </a:r>
          </a:p>
          <a:p>
            <a:pPr lvl="1"/>
            <a:r>
              <a:rPr lang="en-US" sz="3400" dirty="0"/>
              <a:t>Protons intercepted by a series of optically-isolated polystyrene scintillator sheets.</a:t>
            </a:r>
          </a:p>
          <a:p>
            <a:pPr lvl="1"/>
            <a:r>
              <a:rPr lang="en-US" sz="3400" dirty="0"/>
              <a:t>Measure light output with photodiodes.</a:t>
            </a:r>
          </a:p>
          <a:p>
            <a:pPr lvl="1"/>
            <a:r>
              <a:rPr lang="en-US" sz="3400" dirty="0"/>
              <a:t>Light output of each sheet nonlinear to dose, but quenching described by Birks’ Law:</a:t>
            </a:r>
          </a:p>
          <a:p>
            <a:pPr lvl="2"/>
            <a:r>
              <a:rPr lang="en-US" sz="2900" dirty="0"/>
              <a:t>Fit data with analytical depth-light model.</a:t>
            </a:r>
          </a:p>
          <a:p>
            <a:pPr lvl="2"/>
            <a:r>
              <a:rPr lang="en-US" sz="2900" dirty="0"/>
              <a:t>Reconstruct Bragg depth-dose curve and measure proton range.</a:t>
            </a:r>
          </a:p>
          <a:p>
            <a:pPr lvl="1"/>
            <a:r>
              <a:rPr lang="en-US" sz="3400" dirty="0"/>
              <a:t>Photodiodes coupled to fast, modular electronics and an FPGA to read light levels at over 5 kHz.</a:t>
            </a:r>
          </a:p>
          <a:p>
            <a:pPr lvl="1"/>
            <a:r>
              <a:rPr lang="en-US" sz="3400" dirty="0"/>
              <a:t>FPGA connects to on-board PC (Raspberry Pi) via USB.</a:t>
            </a:r>
          </a:p>
          <a:p>
            <a:pPr lvl="1"/>
            <a:r>
              <a:rPr lang="en-US" sz="3400" dirty="0"/>
              <a:t>On-board DAQ runs web server: connect over network for full data viewing and control.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0BD8B-C23D-E164-FBD4-C70BBAF7553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F2E013-E767-E671-CD8B-FDD83E17E44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A9D68D-4EB4-3D6A-152E-7D75BC59F7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D7CE00-908D-AF4B-9E01-3C261DA63A85}" type="datetime1">
              <a:rPr lang="en-GB" smtClean="0"/>
              <a:t>21/07/2025</a:t>
            </a:fld>
            <a:endParaRPr lang="en-US"/>
          </a:p>
        </p:txBody>
      </p:sp>
      <p:pic>
        <p:nvPicPr>
          <p:cNvPr id="17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1A21810D-5D82-C228-B3CD-7C0585A794D2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226" y="3763963"/>
            <a:ext cx="4394395" cy="2644775"/>
          </a:xfrm>
          <a:prstGeom prst="rect">
            <a:avLst/>
          </a:prstGeom>
        </p:spPr>
      </p:pic>
      <p:pic>
        <p:nvPicPr>
          <p:cNvPr id="20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8F7B3DBD-663F-9817-DD49-52B78DBE3369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3"/>
          <a:stretch>
            <a:fillRect/>
          </a:stretch>
        </p:blipFill>
        <p:spPr>
          <a:xfrm>
            <a:off x="500525" y="3861500"/>
            <a:ext cx="3433121" cy="2644775"/>
          </a:xfrm>
          <a:prstGeom prst="rect">
            <a:avLst/>
          </a:prstGeom>
        </p:spPr>
      </p:pic>
      <p:pic>
        <p:nvPicPr>
          <p:cNvPr id="21" name="Content Placeholder 20" descr="Chart, histogram&#10;&#10;Description automatically generated">
            <a:extLst>
              <a:ext uri="{FF2B5EF4-FFF2-40B4-BE49-F238E27FC236}">
                <a16:creationId xmlns:a16="http://schemas.microsoft.com/office/drawing/2014/main" id="{FF32AFB9-6170-101D-37EE-AF76FE97B189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226" y="1009650"/>
            <a:ext cx="4394395" cy="26447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1E75FD-C801-0334-6403-D4198C770E44}"/>
              </a:ext>
            </a:extLst>
          </p:cNvPr>
          <p:cNvSpPr txBox="1"/>
          <p:nvPr/>
        </p:nvSpPr>
        <p:spPr>
          <a:xfrm>
            <a:off x="8390018" y="1174505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8662F1-5A12-5ED0-F6CE-767C6954FD21}"/>
              </a:ext>
            </a:extLst>
          </p:cNvPr>
          <p:cNvSpPr txBox="1"/>
          <p:nvPr/>
        </p:nvSpPr>
        <p:spPr>
          <a:xfrm>
            <a:off x="8390018" y="3980539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CD4D3DE0-6F02-61AC-9894-F64B0400C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9" t="3021" r="4834" b="6352"/>
          <a:stretch/>
        </p:blipFill>
        <p:spPr>
          <a:xfrm>
            <a:off x="4902889" y="3980539"/>
            <a:ext cx="2721287" cy="22644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9ECBA49-AFD7-BEF1-854E-BFF43E4E37F1}"/>
              </a:ext>
            </a:extLst>
          </p:cNvPr>
          <p:cNvSpPr txBox="1"/>
          <p:nvPr/>
        </p:nvSpPr>
        <p:spPr>
          <a:xfrm>
            <a:off x="10505712" y="1085054"/>
            <a:ext cx="1490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Sheet Average Light Output</a:t>
            </a:r>
          </a:p>
          <a:p>
            <a:r>
              <a:rPr lang="en-GB" sz="1200" dirty="0">
                <a:solidFill>
                  <a:srgbClr val="0070C0"/>
                </a:solidFill>
              </a:rPr>
              <a:t>Fitted Quenched Depth-Light Curve</a:t>
            </a:r>
          </a:p>
          <a:p>
            <a:r>
              <a:rPr lang="en-GB" sz="1200" dirty="0">
                <a:solidFill>
                  <a:srgbClr val="00B050"/>
                </a:solidFill>
              </a:rPr>
              <a:t>Reconstructed Depth-Dose Curve</a:t>
            </a:r>
          </a:p>
          <a:p>
            <a:r>
              <a:rPr lang="en-GB" sz="1200" dirty="0">
                <a:solidFill>
                  <a:srgbClr val="FF00FF"/>
                </a:solidFill>
              </a:rPr>
              <a:t>UCLH Reference Dose Curve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8129A-F2D2-478A-C2E2-3024113A6F37}"/>
              </a:ext>
            </a:extLst>
          </p:cNvPr>
          <p:cNvSpPr txBox="1"/>
          <p:nvPr/>
        </p:nvSpPr>
        <p:spPr>
          <a:xfrm>
            <a:off x="5545113" y="6439806"/>
            <a:ext cx="5426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Slide information courtesy of Sonia Escribano-Rodriguez</a:t>
            </a:r>
          </a:p>
        </p:txBody>
      </p:sp>
    </p:spTree>
    <p:extLst>
      <p:ext uri="{BB962C8B-B14F-4D97-AF65-F5344CB8AC3E}">
        <p14:creationId xmlns:p14="http://schemas.microsoft.com/office/powerpoint/2010/main" val="267694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3C87-D43D-BF61-DB03-589CC594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LASSENA CMOS Pixel Sensor</a:t>
            </a:r>
          </a:p>
        </p:txBody>
      </p:sp>
      <p:pic>
        <p:nvPicPr>
          <p:cNvPr id="13" name="Content Placeholder 1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0F2572B-4B80-590C-159F-1406B40525F7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0" y="3624266"/>
            <a:ext cx="9551291" cy="280171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6A354-9AC6-9E1A-C383-DDA0D4AF2BF1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6535786" cy="280171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2D large format CMOS pixel sensor LASSENA:</a:t>
            </a:r>
          </a:p>
          <a:p>
            <a:pPr lvl="1"/>
            <a:r>
              <a:rPr lang="en-US" dirty="0"/>
              <a:t>Developed at RAL (UK) X-ray imaging; marketed by Nordson</a:t>
            </a:r>
          </a:p>
          <a:p>
            <a:pPr lvl="1"/>
            <a:r>
              <a:rPr lang="en-US" dirty="0"/>
              <a:t>2,400 x 2,800 pixels each 50x50 µm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12 x 14 cm</a:t>
            </a:r>
            <a:r>
              <a:rPr lang="en-US" baseline="30000" dirty="0"/>
              <a:t>2</a:t>
            </a:r>
            <a:r>
              <a:rPr lang="en-US" dirty="0"/>
              <a:t> active area</a:t>
            </a:r>
          </a:p>
          <a:p>
            <a:pPr lvl="1"/>
            <a:r>
              <a:rPr lang="en-US" dirty="0"/>
              <a:t>Readout along one side to allow tiling of sensors over a 24x(Nx12) cm</a:t>
            </a:r>
            <a:r>
              <a:rPr lang="en-US" baseline="30000" dirty="0"/>
              <a:t>2</a:t>
            </a:r>
            <a:r>
              <a:rPr lang="en-US" dirty="0"/>
              <a:t> area</a:t>
            </a:r>
          </a:p>
          <a:p>
            <a:pPr lvl="1"/>
            <a:r>
              <a:rPr lang="en-US" dirty="0"/>
              <a:t>Active thickness of 8 um silicon plus 700 um of support silicon.</a:t>
            </a:r>
          </a:p>
          <a:p>
            <a:pPr lvl="1"/>
            <a:r>
              <a:rPr lang="en-US" dirty="0"/>
              <a:t>34 fps full frame readout via a rolling shutter (28 </a:t>
            </a:r>
            <a:r>
              <a:rPr lang="en-US" dirty="0" err="1"/>
              <a:t>ms</a:t>
            </a:r>
            <a:r>
              <a:rPr lang="en-US" dirty="0"/>
              <a:t> integration time).</a:t>
            </a:r>
          </a:p>
          <a:p>
            <a:r>
              <a:rPr lang="en-US" dirty="0"/>
              <a:t>NIMA 2022: </a:t>
            </a:r>
            <a:r>
              <a:rPr lang="en-US" dirty="0">
                <a:hlinkClick r:id="rId3"/>
              </a:rPr>
              <a:t>10.1016/j.nima.2022.166703</a:t>
            </a:r>
            <a:endParaRPr lang="en-US" dirty="0"/>
          </a:p>
          <a:p>
            <a:r>
              <a:rPr lang="en-US" dirty="0" err="1"/>
              <a:t>Jinst</a:t>
            </a:r>
            <a:r>
              <a:rPr lang="en-US" dirty="0"/>
              <a:t> 2023: </a:t>
            </a:r>
            <a:r>
              <a:rPr lang="en-US" dirty="0">
                <a:hlinkClick r:id="rId4"/>
              </a:rPr>
              <a:t>10.1088/1748-0221/18/03/P03014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Content Placeholder 14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6044B08A-0260-D55C-3114-0572DDA27106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60" y="893989"/>
            <a:ext cx="4774307" cy="358073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1993E-7C05-78D4-F789-BDE99D1A8C9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3E3E5-DE1C-260B-7E26-F72EE0F5BF6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D974134-DA90-194C-A3CE-C90B8DDBB4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0505D9-77C2-814C-8E44-7E984FB6409A}" type="datetime1">
              <a:rPr lang="en-GB" smtClean="0"/>
              <a:t>21/07/2025</a:t>
            </a:fld>
            <a:endParaRPr lang="en-US"/>
          </a:p>
        </p:txBody>
      </p:sp>
      <p:pic>
        <p:nvPicPr>
          <p:cNvPr id="5" name="Picture 4" descr="A colorful shield with lions and mermaids&#10;&#10;Description automatically generated">
            <a:extLst>
              <a:ext uri="{FF2B5EF4-FFF2-40B4-BE49-F238E27FC236}">
                <a16:creationId xmlns:a16="http://schemas.microsoft.com/office/drawing/2014/main" id="{DE271585-A93D-1618-6263-0997A0B0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884" y="5763017"/>
            <a:ext cx="446400" cy="538306"/>
          </a:xfrm>
          <a:prstGeom prst="rect">
            <a:avLst/>
          </a:prstGeom>
        </p:spPr>
      </p:pic>
      <p:pic>
        <p:nvPicPr>
          <p:cNvPr id="6" name="Picture 5" descr="A close up of black letters&#10;&#10;Description automatically generated">
            <a:extLst>
              <a:ext uri="{FF2B5EF4-FFF2-40B4-BE49-F238E27FC236}">
                <a16:creationId xmlns:a16="http://schemas.microsoft.com/office/drawing/2014/main" id="{A8FCDC85-514D-5294-635F-F5C5611E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084" y="5144946"/>
            <a:ext cx="2293200" cy="539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F2C3B6-0495-71E1-84B2-3C209B29AF47}"/>
              </a:ext>
            </a:extLst>
          </p:cNvPr>
          <p:cNvSpPr txBox="1"/>
          <p:nvPr/>
        </p:nvSpPr>
        <p:spPr>
          <a:xfrm>
            <a:off x="70914" y="6203668"/>
            <a:ext cx="499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Slide information courtesy of Tony Price, Birmingham</a:t>
            </a:r>
          </a:p>
        </p:txBody>
      </p:sp>
    </p:spTree>
    <p:extLst>
      <p:ext uri="{BB962C8B-B14F-4D97-AF65-F5344CB8AC3E}">
        <p14:creationId xmlns:p14="http://schemas.microsoft.com/office/powerpoint/2010/main" val="280020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C649-0BC7-FA50-52AE-46A22A4F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NPL Transmission Calorimeter (TC)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1BD0D68-E624-7E4D-A5D3-F80BB3EC3F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A thin aluminium core with embedded thermistors</a:t>
            </a:r>
          </a:p>
          <a:p>
            <a:pPr lvl="1"/>
            <a:r>
              <a:rPr lang="en-GB" noProof="0" dirty="0"/>
              <a:t>45 mm diameter</a:t>
            </a:r>
          </a:p>
          <a:p>
            <a:pPr lvl="1"/>
            <a:r>
              <a:rPr lang="en-GB" noProof="0" dirty="0"/>
              <a:t>0.6 mm thickness, approximately 1.2 mm WET</a:t>
            </a:r>
          </a:p>
          <a:p>
            <a:pPr lvl="1"/>
            <a:r>
              <a:rPr lang="en-GB" noProof="0" dirty="0"/>
              <a:t>High performance 7 W/</a:t>
            </a:r>
            <a:r>
              <a:rPr lang="en-GB" noProof="0" dirty="0" err="1"/>
              <a:t>mK</a:t>
            </a:r>
            <a:r>
              <a:rPr lang="en-GB" noProof="0" dirty="0"/>
              <a:t> thermal conductivity dielectric PCB connecting thermistors</a:t>
            </a:r>
          </a:p>
          <a:p>
            <a:r>
              <a:rPr lang="en-GB" noProof="0" dirty="0"/>
              <a:t>Twin core design:</a:t>
            </a:r>
          </a:p>
          <a:p>
            <a:pPr lvl="1"/>
            <a:r>
              <a:rPr lang="en-GB" noProof="0" dirty="0"/>
              <a:t>Primary core to measure radiation-induced temperature change</a:t>
            </a:r>
          </a:p>
          <a:p>
            <a:pPr lvl="1"/>
            <a:r>
              <a:rPr lang="en-GB" noProof="0" dirty="0"/>
              <a:t>Secondary core to compensate for ambient temperature fluctuations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9E08F-8A35-C8A9-80C2-B55787DCE0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34841-53A6-8D45-05A5-07619234B8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8CF285-3383-5C1F-D59C-2C23958B33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E4D2F8-C802-7347-B16E-B9CB7DE3D1AB}" type="datetime1">
              <a:rPr lang="en-GB" smtClean="0"/>
              <a:t>21/07/2025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E7C426-6F2B-3EA4-338B-F6A501FB2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4" b="17101"/>
          <a:stretch/>
        </p:blipFill>
        <p:spPr>
          <a:xfrm>
            <a:off x="7441427" y="1917869"/>
            <a:ext cx="4064770" cy="3447714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A9640771-65CB-3D42-829F-F9090F7A0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732" y="1039178"/>
            <a:ext cx="1465200" cy="5401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F362E7-32ED-4DE0-4025-BA1247189C08}"/>
              </a:ext>
            </a:extLst>
          </p:cNvPr>
          <p:cNvSpPr txBox="1"/>
          <p:nvPr/>
        </p:nvSpPr>
        <p:spPr>
          <a:xfrm>
            <a:off x="7868380" y="5998831"/>
            <a:ext cx="4323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Slide information courtesy of Sam Flynn, NPL</a:t>
            </a:r>
          </a:p>
        </p:txBody>
      </p:sp>
    </p:spTree>
    <p:extLst>
      <p:ext uri="{BB962C8B-B14F-4D97-AF65-F5344CB8AC3E}">
        <p14:creationId xmlns:p14="http://schemas.microsoft.com/office/powerpoint/2010/main" val="335603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BC7FB-3F07-1259-943B-52CBEF26C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ACAA-CE1E-5A56-51F8-390EB679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QuADProBe</a:t>
            </a:r>
            <a:r>
              <a:rPr lang="en-US" dirty="0"/>
              <a:t> for PSQA Process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6399A-B1A7-8BB0-E64C-D2B9E84FF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A42B0B-4D23-FAB3-6F48-8FB336C18A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83DF1E-2AA1-378B-EA2B-D0081EDC62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673D4B9-6B5E-2742-BA6C-394C214E3845}" type="datetime1">
              <a:rPr lang="en-GB" smtClean="0"/>
              <a:t>21/07/2025</a:t>
            </a:fld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B0782D-FD41-4CF9-154E-610AAFFCF9FD}"/>
              </a:ext>
            </a:extLst>
          </p:cNvPr>
          <p:cNvCxnSpPr>
            <a:cxnSpLocks/>
          </p:cNvCxnSpPr>
          <p:nvPr/>
        </p:nvCxnSpPr>
        <p:spPr>
          <a:xfrm>
            <a:off x="2534478" y="2564316"/>
            <a:ext cx="524606" cy="80233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8B688B0-3FA8-94F1-20A3-C2ACE6CF5F8C}"/>
              </a:ext>
            </a:extLst>
          </p:cNvPr>
          <p:cNvCxnSpPr>
            <a:cxnSpLocks/>
          </p:cNvCxnSpPr>
          <p:nvPr/>
        </p:nvCxnSpPr>
        <p:spPr>
          <a:xfrm flipV="1">
            <a:off x="2643447" y="3995530"/>
            <a:ext cx="1660196" cy="131701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C9046E5-EEEC-25DB-D08B-5EF1944B83A1}"/>
              </a:ext>
            </a:extLst>
          </p:cNvPr>
          <p:cNvCxnSpPr>
            <a:cxnSpLocks/>
          </p:cNvCxnSpPr>
          <p:nvPr/>
        </p:nvCxnSpPr>
        <p:spPr>
          <a:xfrm flipH="1">
            <a:off x="7232747" y="1927483"/>
            <a:ext cx="2180643" cy="142200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D56A299-1F8D-D8F5-9BB2-1BB5EBDB1193}"/>
              </a:ext>
            </a:extLst>
          </p:cNvPr>
          <p:cNvCxnSpPr>
            <a:cxnSpLocks/>
          </p:cNvCxnSpPr>
          <p:nvPr/>
        </p:nvCxnSpPr>
        <p:spPr>
          <a:xfrm flipH="1" flipV="1">
            <a:off x="7494104" y="5681880"/>
            <a:ext cx="2021617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2F46968-79AE-9FBF-465F-91904791A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0425951"/>
              </p:ext>
            </p:extLst>
          </p:nvPr>
        </p:nvGraphicFramePr>
        <p:xfrm>
          <a:off x="173102" y="857293"/>
          <a:ext cx="11905519" cy="5608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10" descr="A different types of electrical components&#10;&#10;Description automatically generated with medium confidence">
            <a:extLst>
              <a:ext uri="{FF2B5EF4-FFF2-40B4-BE49-F238E27FC236}">
                <a16:creationId xmlns:a16="http://schemas.microsoft.com/office/drawing/2014/main" id="{FC1B78E4-8B8B-6A4F-CB82-7C517BFCF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981" y="880877"/>
            <a:ext cx="3080076" cy="20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DF34F2-D8DF-BB2D-BA8A-F2C7A6E49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9446" y="4316750"/>
            <a:ext cx="3371294" cy="2498027"/>
          </a:xfrm>
          <a:prstGeom prst="rect">
            <a:avLst/>
          </a:prstGeom>
        </p:spPr>
      </p:pic>
      <p:pic>
        <p:nvPicPr>
          <p:cNvPr id="5" name="Content Placeholder 10" descr="A graph of a light&#10;&#10;AI-generated content may be incorrect.">
            <a:extLst>
              <a:ext uri="{FF2B5EF4-FFF2-40B4-BE49-F238E27FC236}">
                <a16:creationId xmlns:a16="http://schemas.microsoft.com/office/drawing/2014/main" id="{E5CC7DD6-2FB0-1BD2-E787-3A5944B2C7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304" t="7915" r="597" b="9830"/>
          <a:stretch/>
        </p:blipFill>
        <p:spPr>
          <a:xfrm>
            <a:off x="5806465" y="945337"/>
            <a:ext cx="5685701" cy="19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12BF7-7385-A45F-FB4D-0BF3EA201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0DFA-B313-440E-00F3-106E8CD09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QuADProBe</a:t>
            </a:r>
            <a:r>
              <a:rPr lang="en-US" dirty="0"/>
              <a:t> Beam Test @ UCLH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D7EFC-2D7D-6AF8-BCBC-7C89F3BD15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FD1AD8-5395-7B3D-B085-1B0DCAA88A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J.J. Bateman, PPRIG 2025: QuADProBe 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D59A63-5192-F05E-0CE2-31842015B8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BF4837C-DC33-5A40-AEE5-164083375189}" type="datetime1">
              <a:rPr lang="en-GB" smtClean="0"/>
              <a:t>21/07/2025</a:t>
            </a:fld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5BABDF-9968-DB85-32D9-FB220CBEFF53}"/>
              </a:ext>
            </a:extLst>
          </p:cNvPr>
          <p:cNvCxnSpPr>
            <a:cxnSpLocks/>
          </p:cNvCxnSpPr>
          <p:nvPr/>
        </p:nvCxnSpPr>
        <p:spPr>
          <a:xfrm>
            <a:off x="2534478" y="2564316"/>
            <a:ext cx="524606" cy="80233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CB9554-0379-A5EC-B08A-0A2E48F916E5}"/>
              </a:ext>
            </a:extLst>
          </p:cNvPr>
          <p:cNvCxnSpPr>
            <a:cxnSpLocks/>
          </p:cNvCxnSpPr>
          <p:nvPr/>
        </p:nvCxnSpPr>
        <p:spPr>
          <a:xfrm flipV="1">
            <a:off x="2643447" y="3995530"/>
            <a:ext cx="1660196" cy="131701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68485C-FC13-113C-7EF5-9B1525CE8D13}"/>
              </a:ext>
            </a:extLst>
          </p:cNvPr>
          <p:cNvCxnSpPr>
            <a:cxnSpLocks/>
          </p:cNvCxnSpPr>
          <p:nvPr/>
        </p:nvCxnSpPr>
        <p:spPr>
          <a:xfrm flipH="1">
            <a:off x="7232747" y="1927483"/>
            <a:ext cx="2180643" cy="142200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17F56F1-F4B4-7424-E05F-9284802BCFA4}"/>
              </a:ext>
            </a:extLst>
          </p:cNvPr>
          <p:cNvCxnSpPr>
            <a:cxnSpLocks/>
          </p:cNvCxnSpPr>
          <p:nvPr/>
        </p:nvCxnSpPr>
        <p:spPr>
          <a:xfrm flipH="1" flipV="1">
            <a:off x="7494104" y="5681880"/>
            <a:ext cx="2021617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AC0A82B-4396-4867-CB59-CB3FC54BB1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639230"/>
              </p:ext>
            </p:extLst>
          </p:nvPr>
        </p:nvGraphicFramePr>
        <p:xfrm>
          <a:off x="173102" y="857294"/>
          <a:ext cx="11905519" cy="256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19">
            <a:extLst>
              <a:ext uri="{FF2B5EF4-FFF2-40B4-BE49-F238E27FC236}">
                <a16:creationId xmlns:a16="http://schemas.microsoft.com/office/drawing/2014/main" id="{20151303-591E-990F-5508-14B331AF9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79" y="2927463"/>
            <a:ext cx="3180114" cy="238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02745C1C-20E6-BD98-8FB2-4B1B19C3678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45" y="2927462"/>
            <a:ext cx="4566695" cy="238508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35B365-C8A3-2807-3B42-5C20A67AA59C}"/>
              </a:ext>
            </a:extLst>
          </p:cNvPr>
          <p:cNvSpPr txBox="1"/>
          <p:nvPr/>
        </p:nvSpPr>
        <p:spPr>
          <a:xfrm>
            <a:off x="7594633" y="5299512"/>
            <a:ext cx="27050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Special thanks to:</a:t>
            </a:r>
          </a:p>
          <a:p>
            <a:pPr marL="0" indent="0">
              <a:buNone/>
            </a:pPr>
            <a:r>
              <a:rPr lang="en-GB" sz="1400" dirty="0"/>
              <a:t>Colin Baker</a:t>
            </a:r>
          </a:p>
          <a:p>
            <a:pPr marL="0" indent="0">
              <a:buNone/>
            </a:pPr>
            <a:r>
              <a:rPr lang="en-GB" sz="1400" dirty="0"/>
              <a:t>Alison Warry</a:t>
            </a:r>
          </a:p>
          <a:p>
            <a:r>
              <a:rPr lang="en-GB" sz="1400" dirty="0"/>
              <a:t>Lee Harrison-Carey</a:t>
            </a:r>
          </a:p>
          <a:p>
            <a:pPr marL="0" indent="0">
              <a:buNone/>
            </a:pPr>
            <a:r>
              <a:rPr lang="en-GB" sz="1400" dirty="0"/>
              <a:t>Tony Price</a:t>
            </a:r>
          </a:p>
          <a:p>
            <a:pPr marL="0" indent="0">
              <a:buNone/>
            </a:pPr>
            <a:r>
              <a:rPr lang="en-GB" sz="1400" dirty="0"/>
              <a:t>Catherine Burne</a:t>
            </a:r>
          </a:p>
          <a:p>
            <a:r>
              <a:rPr lang="en-GB" sz="1400" dirty="0"/>
              <a:t>Sam Flynn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CBB177-5FBD-5E06-F566-8FFDD7511B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97" y="873218"/>
            <a:ext cx="5317447" cy="621016"/>
          </a:xfrm>
          <a:prstGeom prst="rect">
            <a:avLst/>
          </a:prstGeom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F941E93A-D975-8B26-C327-BF8F1EF921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11" y="930271"/>
            <a:ext cx="1465200" cy="54013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027747-1A3D-865C-480C-88A9B9791A98}"/>
              </a:ext>
            </a:extLst>
          </p:cNvPr>
          <p:cNvGrpSpPr/>
          <p:nvPr/>
        </p:nvGrpSpPr>
        <p:grpSpPr>
          <a:xfrm>
            <a:off x="518727" y="1013780"/>
            <a:ext cx="1873550" cy="317068"/>
            <a:chOff x="46363" y="6303523"/>
            <a:chExt cx="2817296" cy="539769"/>
          </a:xfrm>
        </p:grpSpPr>
        <p:pic>
          <p:nvPicPr>
            <p:cNvPr id="16" name="Picture 15" descr="A colorful shield with lions and mermaids&#10;&#10;Description automatically generated">
              <a:extLst>
                <a:ext uri="{FF2B5EF4-FFF2-40B4-BE49-F238E27FC236}">
                  <a16:creationId xmlns:a16="http://schemas.microsoft.com/office/drawing/2014/main" id="{C0393CF3-FA78-2BD5-CB17-37B91F67C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3" y="6304450"/>
              <a:ext cx="446400" cy="538306"/>
            </a:xfrm>
            <a:prstGeom prst="rect">
              <a:avLst/>
            </a:prstGeom>
          </p:spPr>
        </p:pic>
        <p:pic>
          <p:nvPicPr>
            <p:cNvPr id="17" name="Picture 16" descr="A close up of black letters&#10;&#10;Description automatically generated">
              <a:extLst>
                <a:ext uri="{FF2B5EF4-FFF2-40B4-BE49-F238E27FC236}">
                  <a16:creationId xmlns:a16="http://schemas.microsoft.com/office/drawing/2014/main" id="{C8DDF0D0-7724-775D-5C2F-5DB7EB02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59" y="6303523"/>
              <a:ext cx="2293200" cy="53976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2B1B58-BD74-4769-5709-D437157758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74" y="2984252"/>
            <a:ext cx="3111274" cy="23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62980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ollyShrewdness_SlideTemplate_2025" id="{F13E62A2-91E2-B84D-892C-BA0C69C99DE0}" vid="{B1373B73-47D0-E54E-A355-E4933A5D0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2110</TotalTime>
  <Words>1482</Words>
  <Application>Microsoft Macintosh PowerPoint</Application>
  <PresentationFormat>Widescreen</PresentationFormat>
  <Paragraphs>293</Paragraphs>
  <Slides>26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Gill Sans</vt:lpstr>
      <vt:lpstr>Helvetica</vt:lpstr>
      <vt:lpstr>System Font Regular</vt:lpstr>
      <vt:lpstr>Wingdings</vt:lpstr>
      <vt:lpstr>1_Default Design</vt:lpstr>
      <vt:lpstr>Development of the QuADProBe:  A Comprehensive and Integrated Detector for Proton Therapy Machine QA and PSQA</vt:lpstr>
      <vt:lpstr>QuADProBe</vt:lpstr>
      <vt:lpstr>The Future of PSQA</vt:lpstr>
      <vt:lpstr>The QuADProBe</vt:lpstr>
      <vt:lpstr>QuARC</vt:lpstr>
      <vt:lpstr>LASSENA CMOS Pixel Sensor</vt:lpstr>
      <vt:lpstr>The NPL Transmission Calorimeter (TC)</vt:lpstr>
      <vt:lpstr>QuADProBe for PSQA Process </vt:lpstr>
      <vt:lpstr>1st QuADProBe Beam Test @ UCLH</vt:lpstr>
      <vt:lpstr>UCLH Beam Test Results </vt:lpstr>
      <vt:lpstr>UCLH Spot Profile Comparison</vt:lpstr>
      <vt:lpstr>Combined Data Output</vt:lpstr>
      <vt:lpstr>Full Analysis of 5 Gy SOBP</vt:lpstr>
      <vt:lpstr>TC Dose Measurements</vt:lpstr>
      <vt:lpstr>QuARC Energy Measurements</vt:lpstr>
      <vt:lpstr>Individual Bragg Peak Comparisons</vt:lpstr>
      <vt:lpstr>SOBP Comparison</vt:lpstr>
      <vt:lpstr>Beam Size Comparisons</vt:lpstr>
      <vt:lpstr>Beam Size Comparisons</vt:lpstr>
      <vt:lpstr>2D profiles</vt:lpstr>
      <vt:lpstr>2D profiles</vt:lpstr>
      <vt:lpstr>3D Distribution Comparisons</vt:lpstr>
      <vt:lpstr>Next steps…</vt:lpstr>
      <vt:lpstr>The Next Gen QuADProBe </vt:lpstr>
      <vt:lpstr>Concluding Remarks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Bateman, Joseph</dc:creator>
  <cp:lastModifiedBy>Bateman, Joseph</cp:lastModifiedBy>
  <cp:revision>23</cp:revision>
  <cp:lastPrinted>2019-09-24T15:23:17Z</cp:lastPrinted>
  <dcterms:created xsi:type="dcterms:W3CDTF">2025-03-11T10:32:52Z</dcterms:created>
  <dcterms:modified xsi:type="dcterms:W3CDTF">2025-07-21T10:15:29Z</dcterms:modified>
</cp:coreProperties>
</file>