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2" r:id="rId1"/>
  </p:sldMasterIdLst>
  <p:notesMasterIdLst>
    <p:notesMasterId r:id="rId48"/>
  </p:notesMasterIdLst>
  <p:handoutMasterIdLst>
    <p:handoutMasterId r:id="rId49"/>
  </p:handoutMasterIdLst>
  <p:sldIdLst>
    <p:sldId id="1647" r:id="rId2"/>
    <p:sldId id="1952" r:id="rId3"/>
    <p:sldId id="1953" r:id="rId4"/>
    <p:sldId id="1954" r:id="rId5"/>
    <p:sldId id="1736" r:id="rId6"/>
    <p:sldId id="1737" r:id="rId7"/>
    <p:sldId id="1967" r:id="rId8"/>
    <p:sldId id="1955" r:id="rId9"/>
    <p:sldId id="1575" r:id="rId10"/>
    <p:sldId id="1577" r:id="rId11"/>
    <p:sldId id="1578" r:id="rId12"/>
    <p:sldId id="1579" r:id="rId13"/>
    <p:sldId id="1580" r:id="rId14"/>
    <p:sldId id="1640" r:id="rId15"/>
    <p:sldId id="1635" r:id="rId16"/>
    <p:sldId id="1968" r:id="rId17"/>
    <p:sldId id="1974" r:id="rId18"/>
    <p:sldId id="1975" r:id="rId19"/>
    <p:sldId id="1976" r:id="rId20"/>
    <p:sldId id="1977" r:id="rId21"/>
    <p:sldId id="1978" r:id="rId22"/>
    <p:sldId id="1979" r:id="rId23"/>
    <p:sldId id="1980" r:id="rId24"/>
    <p:sldId id="1981" r:id="rId25"/>
    <p:sldId id="1982" r:id="rId26"/>
    <p:sldId id="1987" r:id="rId27"/>
    <p:sldId id="1969" r:id="rId28"/>
    <p:sldId id="257" r:id="rId29"/>
    <p:sldId id="258" r:id="rId30"/>
    <p:sldId id="262" r:id="rId31"/>
    <p:sldId id="263" r:id="rId32"/>
    <p:sldId id="1970" r:id="rId33"/>
    <p:sldId id="1971" r:id="rId34"/>
    <p:sldId id="1973" r:id="rId35"/>
    <p:sldId id="2007" r:id="rId36"/>
    <p:sldId id="266" r:id="rId37"/>
    <p:sldId id="267" r:id="rId38"/>
    <p:sldId id="269" r:id="rId39"/>
    <p:sldId id="2010" r:id="rId40"/>
    <p:sldId id="2011" r:id="rId41"/>
    <p:sldId id="2012" r:id="rId42"/>
    <p:sldId id="2017" r:id="rId43"/>
    <p:sldId id="2018" r:id="rId44"/>
    <p:sldId id="2008" r:id="rId45"/>
    <p:sldId id="2009" r:id="rId46"/>
    <p:sldId id="1972" r:id="rId47"/>
  </p:sldIdLst>
  <p:sldSz cx="12192000" cy="6858000"/>
  <p:notesSz cx="6731000" cy="985678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64B6"/>
    <a:srgbClr val="BBE0E3"/>
    <a:srgbClr val="FF6666"/>
    <a:srgbClr val="FF66FF"/>
    <a:srgbClr val="FF8000"/>
    <a:srgbClr val="FFCC66"/>
    <a:srgbClr val="FF3300"/>
    <a:srgbClr val="FF6699"/>
    <a:srgbClr val="DAEE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C4B1156A-380E-4F78-BDF5-A606A8083BF9}" styleName="Medium Style 4 –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34"/>
    <p:restoredTop sz="94796"/>
  </p:normalViewPr>
  <p:slideViewPr>
    <p:cSldViewPr snapToGrid="0">
      <p:cViewPr varScale="1">
        <p:scale>
          <a:sx n="117" d="100"/>
          <a:sy n="117" d="100"/>
        </p:scale>
        <p:origin x="1048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4496020658707984E-2"/>
          <c:y val="5.9782608695652176E-2"/>
          <c:w val="0.9745328291793619"/>
          <c:h val="0.94021739130434778"/>
        </c:manualLayout>
      </c:layout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xVal>
            <c:numRef>
              <c:f>Sheet1!$A$1:$A$64</c:f>
              <c:numCache>
                <c:formatCode>General</c:formatCode>
                <c:ptCount val="64"/>
                <c:pt idx="0">
                  <c:v>5.3</c:v>
                </c:pt>
                <c:pt idx="1">
                  <c:v>8.3000000000000007</c:v>
                </c:pt>
                <c:pt idx="2">
                  <c:v>11.3</c:v>
                </c:pt>
                <c:pt idx="3">
                  <c:v>14.3</c:v>
                </c:pt>
                <c:pt idx="4">
                  <c:v>17.3</c:v>
                </c:pt>
                <c:pt idx="5">
                  <c:v>20.3</c:v>
                </c:pt>
                <c:pt idx="6">
                  <c:v>23.3</c:v>
                </c:pt>
                <c:pt idx="7">
                  <c:v>25.3</c:v>
                </c:pt>
                <c:pt idx="8">
                  <c:v>27.3</c:v>
                </c:pt>
                <c:pt idx="9">
                  <c:v>29.3</c:v>
                </c:pt>
                <c:pt idx="10">
                  <c:v>31.3</c:v>
                </c:pt>
                <c:pt idx="11">
                  <c:v>33.299999999999997</c:v>
                </c:pt>
                <c:pt idx="12">
                  <c:v>33.5</c:v>
                </c:pt>
                <c:pt idx="13">
                  <c:v>33.700000000000003</c:v>
                </c:pt>
                <c:pt idx="14">
                  <c:v>33.9</c:v>
                </c:pt>
                <c:pt idx="15">
                  <c:v>34.1</c:v>
                </c:pt>
                <c:pt idx="16">
                  <c:v>34.299999999999997</c:v>
                </c:pt>
                <c:pt idx="17">
                  <c:v>34.5</c:v>
                </c:pt>
                <c:pt idx="18">
                  <c:v>34.700000000000003</c:v>
                </c:pt>
                <c:pt idx="19">
                  <c:v>34.9</c:v>
                </c:pt>
                <c:pt idx="20">
                  <c:v>35.1</c:v>
                </c:pt>
                <c:pt idx="21">
                  <c:v>35.299999999999997</c:v>
                </c:pt>
                <c:pt idx="22">
                  <c:v>35.5</c:v>
                </c:pt>
                <c:pt idx="23">
                  <c:v>35.700000000000003</c:v>
                </c:pt>
                <c:pt idx="24">
                  <c:v>35.9</c:v>
                </c:pt>
                <c:pt idx="25">
                  <c:v>36.1</c:v>
                </c:pt>
                <c:pt idx="26">
                  <c:v>36.299999999999997</c:v>
                </c:pt>
                <c:pt idx="27">
                  <c:v>36.5</c:v>
                </c:pt>
                <c:pt idx="28">
                  <c:v>36.700000000000003</c:v>
                </c:pt>
                <c:pt idx="29">
                  <c:v>36.9</c:v>
                </c:pt>
                <c:pt idx="30">
                  <c:v>37.1</c:v>
                </c:pt>
                <c:pt idx="31">
                  <c:v>37.299999999999997</c:v>
                </c:pt>
                <c:pt idx="32">
                  <c:v>37.5</c:v>
                </c:pt>
                <c:pt idx="33">
                  <c:v>37.700000000000003</c:v>
                </c:pt>
                <c:pt idx="34">
                  <c:v>37.9</c:v>
                </c:pt>
                <c:pt idx="35">
                  <c:v>38.1</c:v>
                </c:pt>
                <c:pt idx="36">
                  <c:v>38.299999999999997</c:v>
                </c:pt>
                <c:pt idx="37">
                  <c:v>38.5</c:v>
                </c:pt>
                <c:pt idx="38">
                  <c:v>38.700000000000003</c:v>
                </c:pt>
                <c:pt idx="39">
                  <c:v>38.9</c:v>
                </c:pt>
                <c:pt idx="40">
                  <c:v>39.1</c:v>
                </c:pt>
                <c:pt idx="41">
                  <c:v>39.299999999999997</c:v>
                </c:pt>
                <c:pt idx="42">
                  <c:v>39.5</c:v>
                </c:pt>
                <c:pt idx="43">
                  <c:v>39.700000000000003</c:v>
                </c:pt>
                <c:pt idx="44">
                  <c:v>39.9</c:v>
                </c:pt>
                <c:pt idx="45">
                  <c:v>40.1</c:v>
                </c:pt>
                <c:pt idx="46">
                  <c:v>40.299999999999997</c:v>
                </c:pt>
                <c:pt idx="47">
                  <c:v>40.5</c:v>
                </c:pt>
                <c:pt idx="48">
                  <c:v>40.700000000000003</c:v>
                </c:pt>
                <c:pt idx="49">
                  <c:v>40.9</c:v>
                </c:pt>
                <c:pt idx="50">
                  <c:v>41.1</c:v>
                </c:pt>
                <c:pt idx="51">
                  <c:v>41.3</c:v>
                </c:pt>
                <c:pt idx="52">
                  <c:v>41.5</c:v>
                </c:pt>
                <c:pt idx="53">
                  <c:v>41.7</c:v>
                </c:pt>
                <c:pt idx="54">
                  <c:v>41.9</c:v>
                </c:pt>
                <c:pt idx="55">
                  <c:v>42.1</c:v>
                </c:pt>
                <c:pt idx="56">
                  <c:v>42.3</c:v>
                </c:pt>
                <c:pt idx="57">
                  <c:v>42.5</c:v>
                </c:pt>
                <c:pt idx="58">
                  <c:v>42.7</c:v>
                </c:pt>
                <c:pt idx="59">
                  <c:v>42.8</c:v>
                </c:pt>
                <c:pt idx="60">
                  <c:v>43</c:v>
                </c:pt>
                <c:pt idx="61">
                  <c:v>43.2</c:v>
                </c:pt>
                <c:pt idx="62">
                  <c:v>43.4</c:v>
                </c:pt>
                <c:pt idx="63">
                  <c:v>43.6</c:v>
                </c:pt>
              </c:numCache>
            </c:numRef>
          </c:xVal>
          <c:yVal>
            <c:numRef>
              <c:f>Sheet1!$B$1:$B$64</c:f>
              <c:numCache>
                <c:formatCode>General</c:formatCode>
                <c:ptCount val="64"/>
                <c:pt idx="0">
                  <c:v>0.378</c:v>
                </c:pt>
                <c:pt idx="1">
                  <c:v>0.39200000000000002</c:v>
                </c:pt>
                <c:pt idx="2">
                  <c:v>0.40799999999999997</c:v>
                </c:pt>
                <c:pt idx="3">
                  <c:v>0.42799999999999999</c:v>
                </c:pt>
                <c:pt idx="4">
                  <c:v>0.44900000000000001</c:v>
                </c:pt>
                <c:pt idx="5">
                  <c:v>0.47299999999999998</c:v>
                </c:pt>
                <c:pt idx="6">
                  <c:v>0.504</c:v>
                </c:pt>
                <c:pt idx="7">
                  <c:v>0.53</c:v>
                </c:pt>
                <c:pt idx="8">
                  <c:v>0.56100000000000005</c:v>
                </c:pt>
                <c:pt idx="9">
                  <c:v>0.6</c:v>
                </c:pt>
                <c:pt idx="10">
                  <c:v>0.65</c:v>
                </c:pt>
                <c:pt idx="11">
                  <c:v>0.71799999999999997</c:v>
                </c:pt>
                <c:pt idx="12">
                  <c:v>0.72799999999999998</c:v>
                </c:pt>
                <c:pt idx="13">
                  <c:v>0.73599999999999999</c:v>
                </c:pt>
                <c:pt idx="14">
                  <c:v>0.745</c:v>
                </c:pt>
                <c:pt idx="15">
                  <c:v>0.755</c:v>
                </c:pt>
                <c:pt idx="16">
                  <c:v>0.76600000000000001</c:v>
                </c:pt>
                <c:pt idx="17">
                  <c:v>0.77600000000000002</c:v>
                </c:pt>
                <c:pt idx="18">
                  <c:v>0.78800000000000003</c:v>
                </c:pt>
                <c:pt idx="19">
                  <c:v>0.8</c:v>
                </c:pt>
                <c:pt idx="20">
                  <c:v>0.81200000000000006</c:v>
                </c:pt>
                <c:pt idx="21">
                  <c:v>0.82599999999999996</c:v>
                </c:pt>
                <c:pt idx="22">
                  <c:v>0.83899999999999997</c:v>
                </c:pt>
                <c:pt idx="23">
                  <c:v>0.85399999999999998</c:v>
                </c:pt>
                <c:pt idx="24">
                  <c:v>0.87</c:v>
                </c:pt>
                <c:pt idx="25">
                  <c:v>0.88800000000000001</c:v>
                </c:pt>
                <c:pt idx="26">
                  <c:v>0.90600000000000003</c:v>
                </c:pt>
                <c:pt idx="27">
                  <c:v>0.92500000000000004</c:v>
                </c:pt>
                <c:pt idx="28">
                  <c:v>0.94599999999999995</c:v>
                </c:pt>
                <c:pt idx="29">
                  <c:v>0.96699999999999997</c:v>
                </c:pt>
                <c:pt idx="30">
                  <c:v>0.99199999999999999</c:v>
                </c:pt>
                <c:pt idx="31">
                  <c:v>1.0189999999999999</c:v>
                </c:pt>
                <c:pt idx="32">
                  <c:v>1.048</c:v>
                </c:pt>
                <c:pt idx="33">
                  <c:v>1.081</c:v>
                </c:pt>
                <c:pt idx="34">
                  <c:v>1.1180000000000001</c:v>
                </c:pt>
                <c:pt idx="35">
                  <c:v>1.1599999999999999</c:v>
                </c:pt>
                <c:pt idx="36">
                  <c:v>1.2090000000000001</c:v>
                </c:pt>
                <c:pt idx="37">
                  <c:v>1.266</c:v>
                </c:pt>
                <c:pt idx="38">
                  <c:v>1.33</c:v>
                </c:pt>
                <c:pt idx="39">
                  <c:v>1.4019999999999999</c:v>
                </c:pt>
                <c:pt idx="40">
                  <c:v>1.4730000000000001</c:v>
                </c:pt>
                <c:pt idx="41">
                  <c:v>1.5409999999999999</c:v>
                </c:pt>
                <c:pt idx="42">
                  <c:v>1.593</c:v>
                </c:pt>
                <c:pt idx="43">
                  <c:v>1.62</c:v>
                </c:pt>
                <c:pt idx="44">
                  <c:v>1.617</c:v>
                </c:pt>
                <c:pt idx="45">
                  <c:v>1.58</c:v>
                </c:pt>
                <c:pt idx="46">
                  <c:v>1.51</c:v>
                </c:pt>
                <c:pt idx="47">
                  <c:v>1.413</c:v>
                </c:pt>
                <c:pt idx="48">
                  <c:v>1.2949999999999999</c:v>
                </c:pt>
                <c:pt idx="49">
                  <c:v>1.1539999999999999</c:v>
                </c:pt>
                <c:pt idx="50">
                  <c:v>0.998</c:v>
                </c:pt>
                <c:pt idx="51">
                  <c:v>0.83299999999999996</c:v>
                </c:pt>
                <c:pt idx="52">
                  <c:v>0.66900000000000004</c:v>
                </c:pt>
                <c:pt idx="53">
                  <c:v>0.51400000000000001</c:v>
                </c:pt>
                <c:pt idx="54">
                  <c:v>0.36799999999999999</c:v>
                </c:pt>
                <c:pt idx="55">
                  <c:v>0.248</c:v>
                </c:pt>
                <c:pt idx="56">
                  <c:v>0.156</c:v>
                </c:pt>
                <c:pt idx="57">
                  <c:v>9.0999999999999998E-2</c:v>
                </c:pt>
                <c:pt idx="58">
                  <c:v>4.9000000000000002E-2</c:v>
                </c:pt>
                <c:pt idx="59">
                  <c:v>3.4000000000000002E-2</c:v>
                </c:pt>
                <c:pt idx="60">
                  <c:v>1.6E-2</c:v>
                </c:pt>
                <c:pt idx="61">
                  <c:v>6.0000000000000001E-3</c:v>
                </c:pt>
                <c:pt idx="62">
                  <c:v>2E-3</c:v>
                </c:pt>
                <c:pt idx="63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91E-0345-88D7-958575890F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39657775"/>
        <c:axId val="1738949791"/>
      </c:scatterChart>
      <c:valAx>
        <c:axId val="1739657775"/>
        <c:scaling>
          <c:orientation val="maxMin"/>
        </c:scaling>
        <c:delete val="1"/>
        <c:axPos val="b"/>
        <c:numFmt formatCode="General" sourceLinked="1"/>
        <c:majorTickMark val="none"/>
        <c:minorTickMark val="none"/>
        <c:tickLblPos val="nextTo"/>
        <c:crossAx val="1738949791"/>
        <c:crosses val="autoZero"/>
        <c:crossBetween val="midCat"/>
      </c:valAx>
      <c:valAx>
        <c:axId val="1738949791"/>
        <c:scaling>
          <c:orientation val="minMax"/>
        </c:scaling>
        <c:delete val="1"/>
        <c:axPos val="r"/>
        <c:numFmt formatCode="General" sourceLinked="1"/>
        <c:majorTickMark val="none"/>
        <c:minorTickMark val="none"/>
        <c:tickLblPos val="nextTo"/>
        <c:crossAx val="1739657775"/>
        <c:crosses val="autoZero"/>
        <c:crossBetween val="midCat"/>
      </c:valAx>
      <c:spPr>
        <a:solidFill>
          <a:schemeClr val="bg1">
            <a:alpha val="0"/>
          </a:schemeClr>
        </a:solidFill>
        <a:ln>
          <a:noFill/>
        </a:ln>
        <a:effectLst>
          <a:outerShdw blurRad="50800" dist="50800" dir="5400000" sx="1000" sy="1000" algn="ctr" rotWithShape="0">
            <a:srgbClr val="000000"/>
          </a:outerShdw>
        </a:effectLst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709790147716099E-4"/>
          <c:y val="7.1357996042721522E-3"/>
          <c:w val="0.97043010752688175"/>
          <c:h val="0.94021739130434778"/>
        </c:manualLayout>
      </c:layout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rgbClr val="9437FF"/>
              </a:solidFill>
              <a:round/>
            </a:ln>
            <a:effectLst/>
          </c:spPr>
          <c:marker>
            <c:symbol val="none"/>
          </c:marker>
          <c:xVal>
            <c:numRef>
              <c:f>Sheet1!$A$1:$A$64</c:f>
              <c:numCache>
                <c:formatCode>General</c:formatCode>
                <c:ptCount val="64"/>
                <c:pt idx="0">
                  <c:v>5.3</c:v>
                </c:pt>
                <c:pt idx="1">
                  <c:v>8.3000000000000007</c:v>
                </c:pt>
                <c:pt idx="2">
                  <c:v>11.3</c:v>
                </c:pt>
                <c:pt idx="3">
                  <c:v>14.3</c:v>
                </c:pt>
                <c:pt idx="4">
                  <c:v>17.3</c:v>
                </c:pt>
                <c:pt idx="5">
                  <c:v>20.3</c:v>
                </c:pt>
                <c:pt idx="6">
                  <c:v>23.3</c:v>
                </c:pt>
                <c:pt idx="7">
                  <c:v>25.3</c:v>
                </c:pt>
                <c:pt idx="8">
                  <c:v>27.3</c:v>
                </c:pt>
                <c:pt idx="9">
                  <c:v>29.3</c:v>
                </c:pt>
                <c:pt idx="10">
                  <c:v>31.3</c:v>
                </c:pt>
                <c:pt idx="11">
                  <c:v>33.299999999999997</c:v>
                </c:pt>
                <c:pt idx="12">
                  <c:v>33.5</c:v>
                </c:pt>
                <c:pt idx="13">
                  <c:v>33.700000000000003</c:v>
                </c:pt>
                <c:pt idx="14">
                  <c:v>33.9</c:v>
                </c:pt>
                <c:pt idx="15">
                  <c:v>34.1</c:v>
                </c:pt>
                <c:pt idx="16">
                  <c:v>34.299999999999997</c:v>
                </c:pt>
                <c:pt idx="17">
                  <c:v>34.5</c:v>
                </c:pt>
                <c:pt idx="18">
                  <c:v>34.700000000000003</c:v>
                </c:pt>
                <c:pt idx="19">
                  <c:v>34.9</c:v>
                </c:pt>
                <c:pt idx="20">
                  <c:v>35.1</c:v>
                </c:pt>
                <c:pt idx="21">
                  <c:v>35.299999999999997</c:v>
                </c:pt>
                <c:pt idx="22">
                  <c:v>35.5</c:v>
                </c:pt>
                <c:pt idx="23">
                  <c:v>35.700000000000003</c:v>
                </c:pt>
                <c:pt idx="24">
                  <c:v>35.9</c:v>
                </c:pt>
                <c:pt idx="25">
                  <c:v>36.1</c:v>
                </c:pt>
                <c:pt idx="26">
                  <c:v>36.299999999999997</c:v>
                </c:pt>
                <c:pt idx="27">
                  <c:v>36.5</c:v>
                </c:pt>
                <c:pt idx="28">
                  <c:v>36.700000000000003</c:v>
                </c:pt>
                <c:pt idx="29">
                  <c:v>36.9</c:v>
                </c:pt>
                <c:pt idx="30">
                  <c:v>37.1</c:v>
                </c:pt>
                <c:pt idx="31">
                  <c:v>37.299999999999997</c:v>
                </c:pt>
                <c:pt idx="32">
                  <c:v>37.5</c:v>
                </c:pt>
                <c:pt idx="33">
                  <c:v>37.700000000000003</c:v>
                </c:pt>
                <c:pt idx="34">
                  <c:v>37.9</c:v>
                </c:pt>
                <c:pt idx="35">
                  <c:v>38.1</c:v>
                </c:pt>
                <c:pt idx="36">
                  <c:v>38.299999999999997</c:v>
                </c:pt>
                <c:pt idx="37">
                  <c:v>38.5</c:v>
                </c:pt>
                <c:pt idx="38">
                  <c:v>38.700000000000003</c:v>
                </c:pt>
                <c:pt idx="39">
                  <c:v>38.9</c:v>
                </c:pt>
                <c:pt idx="40">
                  <c:v>39.1</c:v>
                </c:pt>
                <c:pt idx="41">
                  <c:v>39.299999999999997</c:v>
                </c:pt>
                <c:pt idx="42">
                  <c:v>39.5</c:v>
                </c:pt>
                <c:pt idx="43">
                  <c:v>39.700000000000003</c:v>
                </c:pt>
                <c:pt idx="44">
                  <c:v>39.9</c:v>
                </c:pt>
                <c:pt idx="45">
                  <c:v>40.1</c:v>
                </c:pt>
                <c:pt idx="46">
                  <c:v>40.299999999999997</c:v>
                </c:pt>
                <c:pt idx="47">
                  <c:v>40.5</c:v>
                </c:pt>
                <c:pt idx="48">
                  <c:v>40.700000000000003</c:v>
                </c:pt>
                <c:pt idx="49">
                  <c:v>40.9</c:v>
                </c:pt>
                <c:pt idx="50">
                  <c:v>41.1</c:v>
                </c:pt>
                <c:pt idx="51">
                  <c:v>41.3</c:v>
                </c:pt>
                <c:pt idx="52">
                  <c:v>41.5</c:v>
                </c:pt>
                <c:pt idx="53">
                  <c:v>41.7</c:v>
                </c:pt>
                <c:pt idx="54">
                  <c:v>41.9</c:v>
                </c:pt>
                <c:pt idx="55">
                  <c:v>42.1</c:v>
                </c:pt>
                <c:pt idx="56">
                  <c:v>42.3</c:v>
                </c:pt>
                <c:pt idx="57">
                  <c:v>42.5</c:v>
                </c:pt>
                <c:pt idx="58">
                  <c:v>42.7</c:v>
                </c:pt>
                <c:pt idx="59">
                  <c:v>42.8</c:v>
                </c:pt>
                <c:pt idx="60">
                  <c:v>43</c:v>
                </c:pt>
                <c:pt idx="61">
                  <c:v>43.2</c:v>
                </c:pt>
                <c:pt idx="62">
                  <c:v>43.4</c:v>
                </c:pt>
                <c:pt idx="63">
                  <c:v>43.6</c:v>
                </c:pt>
              </c:numCache>
            </c:numRef>
          </c:xVal>
          <c:yVal>
            <c:numRef>
              <c:f>Sheet1!$B$1:$B$64</c:f>
              <c:numCache>
                <c:formatCode>General</c:formatCode>
                <c:ptCount val="64"/>
                <c:pt idx="0">
                  <c:v>0.378</c:v>
                </c:pt>
                <c:pt idx="1">
                  <c:v>0.39200000000000002</c:v>
                </c:pt>
                <c:pt idx="2">
                  <c:v>0.40799999999999997</c:v>
                </c:pt>
                <c:pt idx="3">
                  <c:v>0.42799999999999999</c:v>
                </c:pt>
                <c:pt idx="4">
                  <c:v>0.44900000000000001</c:v>
                </c:pt>
                <c:pt idx="5">
                  <c:v>0.47299999999999998</c:v>
                </c:pt>
                <c:pt idx="6">
                  <c:v>0.504</c:v>
                </c:pt>
                <c:pt idx="7">
                  <c:v>0.53</c:v>
                </c:pt>
                <c:pt idx="8">
                  <c:v>0.56100000000000005</c:v>
                </c:pt>
                <c:pt idx="9">
                  <c:v>0.6</c:v>
                </c:pt>
                <c:pt idx="10">
                  <c:v>0.65</c:v>
                </c:pt>
                <c:pt idx="11">
                  <c:v>0.71799999999999997</c:v>
                </c:pt>
                <c:pt idx="12">
                  <c:v>0.72799999999999998</c:v>
                </c:pt>
                <c:pt idx="13">
                  <c:v>0.73599999999999999</c:v>
                </c:pt>
                <c:pt idx="14">
                  <c:v>0.745</c:v>
                </c:pt>
                <c:pt idx="15">
                  <c:v>0.755</c:v>
                </c:pt>
                <c:pt idx="16">
                  <c:v>0.76600000000000001</c:v>
                </c:pt>
                <c:pt idx="17">
                  <c:v>0.77600000000000002</c:v>
                </c:pt>
                <c:pt idx="18">
                  <c:v>0.78800000000000003</c:v>
                </c:pt>
                <c:pt idx="19">
                  <c:v>0.8</c:v>
                </c:pt>
                <c:pt idx="20">
                  <c:v>0.81200000000000006</c:v>
                </c:pt>
                <c:pt idx="21">
                  <c:v>0.82599999999999996</c:v>
                </c:pt>
                <c:pt idx="22">
                  <c:v>0.83899999999999997</c:v>
                </c:pt>
                <c:pt idx="23">
                  <c:v>0.85399999999999998</c:v>
                </c:pt>
                <c:pt idx="24">
                  <c:v>0.87</c:v>
                </c:pt>
                <c:pt idx="25">
                  <c:v>0.88800000000000001</c:v>
                </c:pt>
                <c:pt idx="26">
                  <c:v>0.90600000000000003</c:v>
                </c:pt>
                <c:pt idx="27">
                  <c:v>0.92500000000000004</c:v>
                </c:pt>
                <c:pt idx="28">
                  <c:v>0.94599999999999995</c:v>
                </c:pt>
                <c:pt idx="29">
                  <c:v>0.96699999999999997</c:v>
                </c:pt>
                <c:pt idx="30">
                  <c:v>0.99199999999999999</c:v>
                </c:pt>
                <c:pt idx="31">
                  <c:v>1.0189999999999999</c:v>
                </c:pt>
                <c:pt idx="32">
                  <c:v>1.048</c:v>
                </c:pt>
                <c:pt idx="33">
                  <c:v>1.081</c:v>
                </c:pt>
                <c:pt idx="34">
                  <c:v>1.1180000000000001</c:v>
                </c:pt>
                <c:pt idx="35">
                  <c:v>1.1599999999999999</c:v>
                </c:pt>
                <c:pt idx="36">
                  <c:v>1.2090000000000001</c:v>
                </c:pt>
                <c:pt idx="37">
                  <c:v>1.266</c:v>
                </c:pt>
                <c:pt idx="38">
                  <c:v>1.33</c:v>
                </c:pt>
                <c:pt idx="39">
                  <c:v>1.4019999999999999</c:v>
                </c:pt>
                <c:pt idx="40">
                  <c:v>1.4730000000000001</c:v>
                </c:pt>
                <c:pt idx="41">
                  <c:v>1.5409999999999999</c:v>
                </c:pt>
                <c:pt idx="42">
                  <c:v>1.593</c:v>
                </c:pt>
                <c:pt idx="43">
                  <c:v>1.62</c:v>
                </c:pt>
                <c:pt idx="44">
                  <c:v>1.617</c:v>
                </c:pt>
                <c:pt idx="45">
                  <c:v>1.58</c:v>
                </c:pt>
                <c:pt idx="46">
                  <c:v>1.51</c:v>
                </c:pt>
                <c:pt idx="47">
                  <c:v>1.413</c:v>
                </c:pt>
                <c:pt idx="48">
                  <c:v>1.2949999999999999</c:v>
                </c:pt>
                <c:pt idx="49">
                  <c:v>1.1539999999999999</c:v>
                </c:pt>
                <c:pt idx="50">
                  <c:v>0.998</c:v>
                </c:pt>
                <c:pt idx="51">
                  <c:v>0.83299999999999996</c:v>
                </c:pt>
                <c:pt idx="52">
                  <c:v>0.66900000000000004</c:v>
                </c:pt>
                <c:pt idx="53">
                  <c:v>0.51400000000000001</c:v>
                </c:pt>
                <c:pt idx="54">
                  <c:v>0.36799999999999999</c:v>
                </c:pt>
                <c:pt idx="55">
                  <c:v>0.248</c:v>
                </c:pt>
                <c:pt idx="56">
                  <c:v>0.156</c:v>
                </c:pt>
                <c:pt idx="57">
                  <c:v>9.0999999999999998E-2</c:v>
                </c:pt>
                <c:pt idx="58">
                  <c:v>4.9000000000000002E-2</c:v>
                </c:pt>
                <c:pt idx="59">
                  <c:v>3.4000000000000002E-2</c:v>
                </c:pt>
                <c:pt idx="60">
                  <c:v>1.6E-2</c:v>
                </c:pt>
                <c:pt idx="61">
                  <c:v>6.0000000000000001E-3</c:v>
                </c:pt>
                <c:pt idx="62">
                  <c:v>2E-3</c:v>
                </c:pt>
                <c:pt idx="63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5F2-8D4A-BBD6-E45B345D5D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39657775"/>
        <c:axId val="1738949791"/>
      </c:scatterChart>
      <c:valAx>
        <c:axId val="173965777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738949791"/>
        <c:crosses val="autoZero"/>
        <c:crossBetween val="midCat"/>
      </c:valAx>
      <c:valAx>
        <c:axId val="1738949791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739657775"/>
        <c:crosses val="autoZero"/>
        <c:crossBetween val="midCat"/>
      </c:valAx>
      <c:spPr>
        <a:solidFill>
          <a:schemeClr val="bg1">
            <a:alpha val="0"/>
          </a:schemeClr>
        </a:solidFill>
        <a:ln>
          <a:noFill/>
        </a:ln>
        <a:effectLst>
          <a:outerShdw blurRad="50800" dist="50800" dir="5400000" sx="1000" sy="1000" algn="ctr" rotWithShape="0">
            <a:srgbClr val="000000"/>
          </a:outerShdw>
        </a:effectLst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6238" cy="492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3175" y="0"/>
            <a:ext cx="2916238" cy="492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F166848-B6B3-0E40-99EB-335DCCD76FFA}" type="datetime1">
              <a:rPr lang="en-US"/>
              <a:pPr>
                <a:defRPr/>
              </a:pPr>
              <a:t>12/2/25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61488"/>
            <a:ext cx="2916238" cy="493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3175" y="9361488"/>
            <a:ext cx="2916238" cy="493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4353E13-0F1D-6B40-B39F-625C924869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2705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3175" y="0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0963" y="739775"/>
            <a:ext cx="6569075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3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100" y="4681538"/>
            <a:ext cx="5384800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3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1488"/>
            <a:ext cx="2916238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3175" y="9361488"/>
            <a:ext cx="2916238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FE248C1-6CD0-9D4D-8471-F37741608E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2260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E248C1-6CD0-9D4D-8471-F37741608E5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560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E248C1-6CD0-9D4D-8471-F37741608E5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174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E8F398-1746-8847-95CD-87D467C1F93B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8935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E248C1-6CD0-9D4D-8471-F37741608E51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599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080" name="Rectangle 8"/>
          <p:cNvSpPr>
            <a:spLocks noGrp="1" noChangeArrowheads="1"/>
          </p:cNvSpPr>
          <p:nvPr>
            <p:ph type="ctrTitle"/>
          </p:nvPr>
        </p:nvSpPr>
        <p:spPr>
          <a:xfrm>
            <a:off x="914400" y="1045316"/>
            <a:ext cx="10363200" cy="2618155"/>
          </a:xfrm>
        </p:spPr>
        <p:txBody>
          <a:bodyPr/>
          <a:lstStyle>
            <a:lvl1pPr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43081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4228219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 sz="4000"/>
            </a:lvl1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03886" y="51487"/>
            <a:ext cx="77473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+mj-lt"/>
                <a:cs typeface="Gill Sans"/>
              </a:defRPr>
            </a:lvl1pPr>
          </a:lstStyle>
          <a:p>
            <a:pPr>
              <a:defRPr/>
            </a:pPr>
            <a:fld id="{A6CB5233-B7CE-044C-AE1E-6509CF8A1EF7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Jolly Shrewdness Footer</a:t>
            </a: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84D7275B-D5BB-4044-84A3-90CC057EB984}" type="datetime1">
              <a:rPr lang="en-GB" smtClean="0"/>
              <a:t>02/12/2025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022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A3739-25AE-9B4D-82FB-6034A9E6CE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Jolly Shrewdness Footer</a:t>
            </a:r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645DE9C9-39AB-A4E7-0E9C-523B2DEF0B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458CDCA8-1ACB-154F-B3D6-2D9590719B05}" type="datetime1">
              <a:rPr lang="en-GB" smtClean="0"/>
              <a:t>02/12/2025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957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ctrTitle"/>
          </p:nvPr>
        </p:nvSpPr>
        <p:spPr>
          <a:xfrm>
            <a:off x="914400" y="1045316"/>
            <a:ext cx="10363200" cy="2618155"/>
          </a:xfrm>
        </p:spPr>
        <p:txBody>
          <a:bodyPr/>
          <a:lstStyle>
            <a:lvl1pPr>
              <a:defRPr sz="60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687F7-560A-2B41-8390-456840BCE5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Jolly Shrewdness Footer</a:t>
            </a:r>
          </a:p>
        </p:txBody>
      </p:sp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3ADD3775-0A19-8F29-2742-940A692A39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8334FCAF-B655-8549-BD8C-33AB77A7B70A}" type="datetime1">
              <a:rPr lang="en-GB" smtClean="0"/>
              <a:t>02/12/2025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609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325627"/>
            <a:ext cx="10363200" cy="1362075"/>
          </a:xfrm>
        </p:spPr>
        <p:txBody>
          <a:bodyPr anchor="t"/>
          <a:lstStyle>
            <a:lvl1pPr algn="l">
              <a:defRPr sz="4000" b="0" cap="all">
                <a:solidFill>
                  <a:srgbClr val="000000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825438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772FE-85F5-CD46-8AA0-D3679E1AE3E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Jolly Shrewdness Footer</a:t>
            </a: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7B74CA90-A64C-E864-5664-E7F97F883C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20AA7AD2-115C-A84E-B7E9-CC93EF7FF643}" type="datetime1">
              <a:rPr lang="en-GB" smtClean="0"/>
              <a:t>02/12/2025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1804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066" y="1009804"/>
            <a:ext cx="5813457" cy="639763"/>
          </a:xfrm>
        </p:spPr>
        <p:txBody>
          <a:bodyPr anchor="ctr" anchorCtr="1">
            <a:noAutofit/>
          </a:bodyPr>
          <a:lstStyle>
            <a:lvl1pPr marL="0" indent="0">
              <a:buNone/>
              <a:defRPr sz="37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3066" y="1649563"/>
            <a:ext cx="5813457" cy="4758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359" y="1009804"/>
            <a:ext cx="5800727" cy="639763"/>
          </a:xfrm>
        </p:spPr>
        <p:txBody>
          <a:bodyPr anchor="ctr" anchorCtr="1">
            <a:noAutofit/>
          </a:bodyPr>
          <a:lstStyle>
            <a:lvl1pPr marL="0" indent="0">
              <a:buNone/>
              <a:defRPr sz="37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359" y="1649563"/>
            <a:ext cx="5800727" cy="4758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F5E40-C26F-8344-BA7E-7F3901B21C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Jolly Shrewdness Footer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D6E7D081-2551-7386-812E-EBE5AB27BD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"/>
            <a:ext cx="9551291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0C7B6091-13E2-A4EB-75B4-6EDD9FD7F21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0DA4B9D1-369F-2B44-99EF-8AACCDD72DB8}" type="datetime1">
              <a:rPr lang="en-GB" smtClean="0"/>
              <a:t>02/12/2025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815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7C9732-7090-5243-9344-BA656D1091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Jolly Shrewdness Footer</a:t>
            </a: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B5E856EA-F323-8926-C0A5-25995F8291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2E2BF909-987A-AC4F-9829-763209F498A9}" type="datetime1">
              <a:rPr lang="en-GB" smtClean="0"/>
              <a:t>02/12/2025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211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F98F3DF1-1999-1244-9F76-F680F0D233A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Jolly Shrewdness Footer</a:t>
            </a: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A8AB5FCD-5BD1-D077-DD7A-10B09DD425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798880B4-64A5-214A-A2DE-48A239BA22A2}" type="datetime1">
              <a:rPr lang="en-GB" smtClean="0"/>
              <a:t>02/12/2025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8300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183066" y="265553"/>
            <a:ext cx="11826020" cy="6142183"/>
          </a:xfrm>
        </p:spPr>
        <p:txBody>
          <a:bodyPr/>
          <a:lstStyle>
            <a:lvl1pPr marL="342891" marR="0" indent="-342891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3200"/>
            </a:lvl1pPr>
            <a:lvl2pPr marL="742932" marR="0" indent="-28574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3000"/>
            </a:lvl2pPr>
            <a:lvl3pPr marL="1142971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2000"/>
            </a:lvl3pPr>
            <a:lvl4pPr marL="1600160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1800"/>
            </a:lvl4pPr>
            <a:lvl5pPr marL="2057349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A86CFBEA-1E9E-E94C-BA22-821B3DB6666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Jolly Shrewdness Footer</a:t>
            </a:r>
          </a:p>
        </p:txBody>
      </p:sp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7EE35DA2-0C1D-61AD-6C1B-F871DF54E7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A8F76F46-4CAE-0A45-BF07-A6FD68080C7C}" type="datetime1">
              <a:rPr lang="en-GB" smtClean="0"/>
              <a:t>02/12/2025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9265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Figure 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80088" y="68640"/>
            <a:ext cx="12031824" cy="6381536"/>
          </a:xfrm>
        </p:spPr>
        <p:txBody>
          <a:bodyPr/>
          <a:lstStyle>
            <a:lvl1pPr marL="342891" marR="0" indent="-342891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3200"/>
            </a:lvl1pPr>
            <a:lvl2pPr marL="742932" marR="0" indent="-28574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3000"/>
            </a:lvl2pPr>
            <a:lvl3pPr marL="1142971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2000"/>
            </a:lvl3pPr>
            <a:lvl4pPr marL="1600160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1800"/>
            </a:lvl4pPr>
            <a:lvl5pPr marL="2057349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AEE4DF05-7B23-3C4E-9D68-FE77BDFB064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Jolly Shrewdness Footer</a:t>
            </a:r>
          </a:p>
        </p:txBody>
      </p:sp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400F04B1-65DD-50D5-ED23-C791E210E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05F20611-3A88-954B-ABE7-7F0667927E7B}" type="datetime1">
              <a:rPr lang="en-GB" smtClean="0"/>
              <a:t>02/12/2025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6828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83063" y="300191"/>
            <a:ext cx="5811340" cy="610754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6211053" y="300191"/>
            <a:ext cx="5798033" cy="610754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5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5364A573-65F9-1C4B-9D3C-8192F03B948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1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Jolly Shrewdness Footer</a:t>
            </a:r>
          </a:p>
        </p:txBody>
      </p:sp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8028960B-7BDD-AC9C-CCC3-65B5B92892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480341F1-AD5C-2A4A-8BE6-00C028F19CBB}" type="datetime1">
              <a:rPr lang="en-GB" smtClean="0"/>
              <a:t>02/12/2025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596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279" y="393184"/>
            <a:ext cx="4011084" cy="1162051"/>
          </a:xfr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0705" y="393184"/>
            <a:ext cx="7658381" cy="598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6279" y="1555235"/>
            <a:ext cx="4011084" cy="4820111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40A78AC1-05FD-3D46-BED2-D129CCE2DCB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Jolly Shrewdness Footer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469624B1-B037-CE4E-98FE-DB5772AB9C7D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AB896F4B-BC5F-CC40-A8CB-379EC2B811B2}" type="datetime1">
              <a:rPr lang="en-GB" smtClean="0"/>
              <a:t>02/12/2025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995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E7A4CE-4C1F-8D42-8379-15AFA4C6E54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Jolly Shrewdness Footer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208260CF-ABA0-3547-866D-C232F9499FF2}" type="datetime1">
              <a:rPr lang="en-GB" smtClean="0"/>
              <a:t>02/12/2025</a:t>
            </a:fld>
            <a:endParaRPr lang="en-US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62278908-888B-7FE0-EDAA-4D84071753F6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82914" y="1009650"/>
            <a:ext cx="11826172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9926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7"/>
            <a:ext cx="7315200" cy="566739"/>
          </a:xfr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GB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5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D5B6572B-AEFC-8443-B0EA-934312F4695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Jolly Shrewdness Footer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A5DFDDF5-52D1-0EC8-79B1-AAD05107777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3CCD3236-720E-3545-8B92-62A152DF43E1}" type="datetime1">
              <a:rPr lang="en-GB" smtClean="0"/>
              <a:t>02/12/2025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158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79329" y="225433"/>
            <a:ext cx="2929757" cy="6194425"/>
          </a:xfrm>
        </p:spPr>
        <p:txBody>
          <a:bodyPr vert="eaVert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3066" y="225433"/>
            <a:ext cx="8685775" cy="61944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7A286E29-852E-4D4F-98EA-CB4F978B6A8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Jolly Shrewdness Footer</a:t>
            </a: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C36A5D55-B04E-D8A5-8C50-1667B2A93A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5FF29BA0-5B60-5148-97A7-069A6746AF03}" type="datetime1">
              <a:rPr lang="en-GB" smtClean="0"/>
              <a:t>02/12/2025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170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3063" y="1010233"/>
            <a:ext cx="5811340" cy="53975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6211053" y="1010233"/>
            <a:ext cx="5798033" cy="53975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B0B9FE-645A-744F-9B0E-AAC2109965B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Jolly Shrewdness Footer</a:t>
            </a: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B7036EA1-B001-9464-944A-3874C41745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D017E5F2-312C-A94A-B0DA-4B0FF3B8AC93}" type="datetime1">
              <a:rPr lang="en-GB" smtClean="0"/>
              <a:t>02/12/2025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578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9"/>
          </p:nvPr>
        </p:nvSpPr>
        <p:spPr>
          <a:xfrm>
            <a:off x="183066" y="3763825"/>
            <a:ext cx="5812881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8" name="Content Placeholder 3"/>
          <p:cNvSpPr>
            <a:spLocks noGrp="1"/>
          </p:cNvSpPr>
          <p:nvPr>
            <p:ph sz="half" idx="24"/>
          </p:nvPr>
        </p:nvSpPr>
        <p:spPr>
          <a:xfrm>
            <a:off x="183066" y="1010233"/>
            <a:ext cx="5812881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5"/>
          </p:nvPr>
        </p:nvSpPr>
        <p:spPr>
          <a:xfrm>
            <a:off x="6214603" y="3763825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26"/>
          </p:nvPr>
        </p:nvSpPr>
        <p:spPr>
          <a:xfrm>
            <a:off x="6214603" y="1010233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72FD52-CF31-4E4E-994A-3838AE3989F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Jolly Shrewdness Footer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587123-09F7-46C5-4B49-EE4360B1BD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AA118638-0DF2-A34E-940D-838C57D4BD55}" type="datetime1">
              <a:rPr lang="en-GB" smtClean="0"/>
              <a:t>02/12/2025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21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+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5"/>
          </p:nvPr>
        </p:nvSpPr>
        <p:spPr>
          <a:xfrm>
            <a:off x="6214603" y="3763825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6"/>
          </p:nvPr>
        </p:nvSpPr>
        <p:spPr>
          <a:xfrm>
            <a:off x="6214603" y="1010233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183063" y="1010233"/>
            <a:ext cx="5811340" cy="53975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D255D-E416-C14E-9276-4D801D8232E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Jolly Shrewdness Footer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F6F731-B8DA-4BCB-3D75-212CAB2A86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415E52FE-8B6D-6F48-B90D-13E9D0D97485}" type="datetime1">
              <a:rPr lang="en-GB" smtClean="0"/>
              <a:t>02/12/2025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398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+ 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half" idx="19"/>
          </p:nvPr>
        </p:nvSpPr>
        <p:spPr>
          <a:xfrm>
            <a:off x="183066" y="3763825"/>
            <a:ext cx="5812881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24"/>
          </p:nvPr>
        </p:nvSpPr>
        <p:spPr>
          <a:xfrm>
            <a:off x="183066" y="1010233"/>
            <a:ext cx="5812881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9D669-7161-404E-A5F0-BC46F788479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Jolly Shrewdness Footer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289D28-EF71-E0C7-3250-32068FA0A9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DC941650-435C-4149-951A-EEA66B8B8A12}" type="datetime1">
              <a:rPr lang="en-GB" smtClean="0"/>
              <a:t>02/12/2025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AED5E0-AA2E-B92F-9CB3-CB03CC479667}"/>
              </a:ext>
            </a:extLst>
          </p:cNvPr>
          <p:cNvSpPr>
            <a:spLocks noGrp="1"/>
          </p:cNvSpPr>
          <p:nvPr>
            <p:ph sz="half" idx="27"/>
          </p:nvPr>
        </p:nvSpPr>
        <p:spPr>
          <a:xfrm>
            <a:off x="6214603" y="1010233"/>
            <a:ext cx="5794483" cy="539807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5696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19"/>
          </p:nvPr>
        </p:nvSpPr>
        <p:spPr>
          <a:xfrm>
            <a:off x="183887" y="3763825"/>
            <a:ext cx="11825199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4"/>
          </p:nvPr>
        </p:nvSpPr>
        <p:spPr>
          <a:xfrm>
            <a:off x="183887" y="1010233"/>
            <a:ext cx="11825199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2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79D124-DCDD-BE40-A0D2-2DF21D3423B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Jolly Shrewdness Footer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5D4A79-5698-609E-9376-EB3A42612A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71CCDCF3-72D2-924C-BB89-66B468365BDE}" type="datetime1">
              <a:rPr lang="en-GB" smtClean="0"/>
              <a:t>02/12/2025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26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+ Two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6"/>
          </p:nvPr>
        </p:nvSpPr>
        <p:spPr>
          <a:xfrm>
            <a:off x="183062" y="1010233"/>
            <a:ext cx="1182602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9"/>
          </p:nvPr>
        </p:nvSpPr>
        <p:spPr>
          <a:xfrm>
            <a:off x="183066" y="3763825"/>
            <a:ext cx="5812881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7"/>
          </p:nvPr>
        </p:nvSpPr>
        <p:spPr>
          <a:xfrm>
            <a:off x="6214603" y="3763825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8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600EE-498A-6946-B69D-F6B361271DB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Jolly Shrewdness Footer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E7493F-BF55-5F5F-9A18-0A531480B6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5DEC3ECC-B7B3-6F4B-841D-D8ACB4D30E07}" type="datetime1">
              <a:rPr lang="en-GB" smtClean="0"/>
              <a:t>02/12/2025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617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+ One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half" idx="19"/>
          </p:nvPr>
        </p:nvSpPr>
        <p:spPr>
          <a:xfrm>
            <a:off x="183062" y="3763825"/>
            <a:ext cx="1182602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24"/>
          </p:nvPr>
        </p:nvSpPr>
        <p:spPr>
          <a:xfrm>
            <a:off x="183066" y="1010233"/>
            <a:ext cx="5812881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26"/>
          </p:nvPr>
        </p:nvSpPr>
        <p:spPr>
          <a:xfrm>
            <a:off x="6214603" y="1010233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D6AEE1-7FD3-3C4D-9ACC-76361719C49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Jolly Shrewdness Footer</a:t>
            </a: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596E7B4F-0D66-5623-64D9-972D57D544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69CE0685-2E2F-734C-A65D-B162B054A04C}" type="datetime1">
              <a:rPr lang="en-GB" smtClean="0"/>
              <a:t>02/12/2025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30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814388"/>
          </a:xfrm>
          <a:prstGeom prst="rect">
            <a:avLst/>
          </a:prstGeom>
          <a:solidFill>
            <a:srgbClr val="1964B6"/>
          </a:solidFill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96B77F-BE9C-B52C-FED5-3D891E0C6A78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624" y="195853"/>
            <a:ext cx="2070376" cy="618536"/>
          </a:xfrm>
          <a:prstGeom prst="rect">
            <a:avLst/>
          </a:prstGeom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2914" y="1009650"/>
            <a:ext cx="11826172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42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03886" y="51487"/>
            <a:ext cx="77473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+mj-lt"/>
                <a:cs typeface="Gill Sans"/>
              </a:defRPr>
            </a:lvl1pPr>
          </a:lstStyle>
          <a:p>
            <a:pPr>
              <a:defRPr/>
            </a:pPr>
            <a:fld id="{A6CB5233-B7CE-044C-AE1E-6509CF8A1EF7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"/>
            <a:ext cx="9551291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Jolly Shrewdness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CB70B246-02DB-E548-AB85-197E11F3AED9}" type="datetime1">
              <a:rPr lang="en-GB" smtClean="0"/>
              <a:t>02/12/2025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1648F1-97B4-8D95-2CDA-E6C778FDAEE2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0561982" y="598282"/>
            <a:ext cx="203917" cy="202855"/>
          </a:xfrm>
          <a:prstGeom prst="rect">
            <a:avLst/>
          </a:prstGeom>
        </p:spPr>
      </p:pic>
      <p:pic>
        <p:nvPicPr>
          <p:cNvPr id="9" name="Picture 8" descr="The Jolly Shrewdness logo">
            <a:extLst>
              <a:ext uri="{FF2B5EF4-FFF2-40B4-BE49-F238E27FC236}">
                <a16:creationId xmlns:a16="http://schemas.microsoft.com/office/drawing/2014/main" id="{4EC3FD0C-6392-B12D-5724-BAE80D5CFB72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80"/>
            <a:ext cx="805409" cy="80540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415" r:id="rId1"/>
    <p:sldLayoutId id="2147486402" r:id="rId2"/>
    <p:sldLayoutId id="2147486403" r:id="rId3"/>
    <p:sldLayoutId id="2147486404" r:id="rId4"/>
    <p:sldLayoutId id="2147486405" r:id="rId5"/>
    <p:sldLayoutId id="2147486406" r:id="rId6"/>
    <p:sldLayoutId id="2147486407" r:id="rId7"/>
    <p:sldLayoutId id="2147486408" r:id="rId8"/>
    <p:sldLayoutId id="2147486409" r:id="rId9"/>
    <p:sldLayoutId id="2147486410" r:id="rId10"/>
    <p:sldLayoutId id="2147486411" r:id="rId11"/>
    <p:sldLayoutId id="2147486412" r:id="rId12"/>
    <p:sldLayoutId id="2147486413" r:id="rId13"/>
    <p:sldLayoutId id="2147486414" r:id="rId14"/>
    <p:sldLayoutId id="2147486416" r:id="rId15"/>
    <p:sldLayoutId id="2147486417" r:id="rId16"/>
    <p:sldLayoutId id="2147486418" r:id="rId17"/>
    <p:sldLayoutId id="2147486419" r:id="rId18"/>
    <p:sldLayoutId id="2147486420" r:id="rId19"/>
    <p:sldLayoutId id="2147486421" r:id="rId20"/>
    <p:sldLayoutId id="2147486422" r:id="rId21"/>
  </p:sldLayoutIdLst>
  <p:hf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ＭＳ Ｐゴシック" charset="-128"/>
          <a:cs typeface="Gill San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" charset="0"/>
          <a:ea typeface="ＭＳ Ｐゴシック" charset="-128"/>
          <a:cs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" charset="0"/>
          <a:ea typeface="ＭＳ Ｐゴシック" charset="-128"/>
          <a:cs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" charset="0"/>
          <a:ea typeface="ＭＳ Ｐゴシック" charset="-128"/>
          <a:cs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" charset="0"/>
          <a:ea typeface="ＭＳ Ｐゴシック" charset="-128"/>
          <a:cs typeface="Gill Sans" charset="0"/>
        </a:defRPr>
      </a:lvl5pPr>
      <a:lvl6pPr marL="457189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6pPr>
      <a:lvl7pPr marL="914377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7pPr>
      <a:lvl8pPr marL="1371566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8pPr>
      <a:lvl9pPr marL="1828754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9pPr>
    </p:titleStyle>
    <p:bodyStyle>
      <a:lvl1pPr marL="342891" indent="-342891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Gill Sans"/>
        </a:defRPr>
      </a:lvl1pPr>
      <a:lvl2pPr marL="742932" indent="-285744" algn="l" rtl="0" eaLnBrk="1" fontAlgn="base" hangingPunct="1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  <a:ea typeface="ＭＳ Ｐゴシック" charset="-128"/>
          <a:cs typeface="Gill Sans"/>
        </a:defRPr>
      </a:lvl2pPr>
      <a:lvl3pPr marL="1142971" indent="-228594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charset="-128"/>
          <a:cs typeface="Gill Sans"/>
        </a:defRPr>
      </a:lvl3pPr>
      <a:lvl4pPr marL="1600160" indent="-228594" algn="l" rtl="0" eaLnBrk="1" fontAlgn="base" hangingPunct="1">
        <a:spcBef>
          <a:spcPct val="200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  <a:ea typeface="ＭＳ Ｐゴシック" charset="-128"/>
          <a:cs typeface="Gill Sans"/>
        </a:defRPr>
      </a:lvl4pPr>
      <a:lvl5pPr marL="2057349" indent="-228594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  <a:cs typeface="Gill Sans"/>
        </a:defRPr>
      </a:lvl5pPr>
      <a:lvl6pPr marL="2514537" indent="-228594" algn="l" rtl="0" eaLnBrk="1" fontAlgn="base" hangingPunct="1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6pPr>
      <a:lvl7pPr marL="2971726" indent="-228594" algn="l" rtl="0" eaLnBrk="1" fontAlgn="base" hangingPunct="1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7pPr>
      <a:lvl8pPr marL="3428914" indent="-228594" algn="l" rtl="0" eaLnBrk="1" fontAlgn="base" hangingPunct="1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8pPr>
      <a:lvl9pPr marL="3886103" indent="-228594" algn="l" rtl="0" eaLnBrk="1" fontAlgn="base" hangingPunct="1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emf"/><Relationship Id="rId5" Type="http://schemas.openxmlformats.org/officeDocument/2006/relationships/image" Target="../media/image68.emf"/><Relationship Id="rId4" Type="http://schemas.openxmlformats.org/officeDocument/2006/relationships/image" Target="../media/image67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0.png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5310" y="1045316"/>
            <a:ext cx="11561380" cy="3182903"/>
          </a:xfrm>
        </p:spPr>
        <p:txBody>
          <a:bodyPr>
            <a:normAutofit fontScale="90000"/>
          </a:bodyPr>
          <a:lstStyle/>
          <a:p>
            <a:r>
              <a:rPr lang="en-US" sz="7200" dirty="0" err="1"/>
              <a:t>QuARC</a:t>
            </a:r>
            <a:r>
              <a:rPr lang="en-US" sz="7200" dirty="0"/>
              <a:t> 2025 Experiments:</a:t>
            </a:r>
            <a:br>
              <a:rPr lang="en-US" sz="7200" dirty="0"/>
            </a:br>
            <a:r>
              <a:rPr lang="en-US" sz="7200" dirty="0"/>
              <a:t>Scintillator Sheet Response Comparisons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5548" y="4501479"/>
            <a:ext cx="9080922" cy="1855777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/>
              <a:t>Joe Bateman, Sonia Escribano Rodriguez, Harry Barnett, Connor Godden, Matt Warren, Febian, Simon Jolly</a:t>
            </a:r>
          </a:p>
          <a:p>
            <a:endParaRPr lang="en-US" b="1" dirty="0"/>
          </a:p>
          <a:p>
            <a:r>
              <a:rPr lang="en-US" b="1" dirty="0"/>
              <a:t>University College London</a:t>
            </a:r>
          </a:p>
        </p:txBody>
      </p:sp>
    </p:spTree>
    <p:extLst>
      <p:ext uri="{BB962C8B-B14F-4D97-AF65-F5344CB8AC3E}">
        <p14:creationId xmlns:p14="http://schemas.microsoft.com/office/powerpoint/2010/main" val="98545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46682D-7D9E-BC05-5522-3F3A1D51D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8F375-E6C9-2F55-3E8D-2E330C1AB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656" y="-180176"/>
            <a:ext cx="9960429" cy="1325563"/>
          </a:xfrm>
        </p:spPr>
        <p:txBody>
          <a:bodyPr>
            <a:normAutofit/>
          </a:bodyPr>
          <a:lstStyle/>
          <a:p>
            <a:r>
              <a:rPr lang="en-GB" sz="3600" dirty="0"/>
              <a:t>MODULE 1: compare </a:t>
            </a:r>
            <a:r>
              <a:rPr lang="en-GB" sz="3600" dirty="0" err="1"/>
              <a:t>STFront</a:t>
            </a:r>
            <a:r>
              <a:rPr lang="en-GB" sz="3600" dirty="0"/>
              <a:t> and </a:t>
            </a:r>
            <a:r>
              <a:rPr lang="en-GB" sz="3600" dirty="0" err="1"/>
              <a:t>STBack</a:t>
            </a:r>
            <a:endParaRPr lang="en-GB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851140-DA6B-2E5E-1D84-CBEDA57380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4" r="5129"/>
          <a:stretch/>
        </p:blipFill>
        <p:spPr>
          <a:xfrm>
            <a:off x="20862" y="3088332"/>
            <a:ext cx="6000206" cy="33814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B1D5AD-0ED3-F24B-ED85-E4D57C559FB4}"/>
              </a:ext>
            </a:extLst>
          </p:cNvPr>
          <p:cNvSpPr txBox="1"/>
          <p:nvPr/>
        </p:nvSpPr>
        <p:spPr>
          <a:xfrm>
            <a:off x="8552796" y="2722207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 side</a:t>
            </a:r>
          </a:p>
        </p:txBody>
      </p:sp>
      <p:pic>
        <p:nvPicPr>
          <p:cNvPr id="7" name="Picture 6" descr="A graph of a number of bars&#10;&#10;AI-generated content may be incorrect.">
            <a:extLst>
              <a:ext uri="{FF2B5EF4-FFF2-40B4-BE49-F238E27FC236}">
                <a16:creationId xmlns:a16="http://schemas.microsoft.com/office/drawing/2014/main" id="{6D72AE9B-0358-84E4-CA82-BF9E4823C7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2"/>
          <a:stretch/>
        </p:blipFill>
        <p:spPr>
          <a:xfrm>
            <a:off x="5883730" y="3107271"/>
            <a:ext cx="6308270" cy="33814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04F8F4-E8D9-04EA-BD9C-BD6C6119B372}"/>
              </a:ext>
            </a:extLst>
          </p:cNvPr>
          <p:cNvSpPr txBox="1"/>
          <p:nvPr/>
        </p:nvSpPr>
        <p:spPr>
          <a:xfrm>
            <a:off x="2281645" y="2722207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 side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8893AA-8353-ABE3-3945-A25BAF2DFC64}"/>
              </a:ext>
            </a:extLst>
          </p:cNvPr>
          <p:cNvSpPr txBox="1"/>
          <p:nvPr/>
        </p:nvSpPr>
        <p:spPr>
          <a:xfrm>
            <a:off x="894915" y="1583905"/>
            <a:ext cx="10998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 side (right) sees more light with STBack and B side (left) side sees more light with STFront -&gt; Always more light when the board is placed on the left hand side of the beam.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43D0E9-C48E-1C40-041D-77718F76CB37}"/>
              </a:ext>
            </a:extLst>
          </p:cNvPr>
          <p:cNvSpPr txBox="1"/>
          <p:nvPr/>
        </p:nvSpPr>
        <p:spPr>
          <a:xfrm rot="16200000">
            <a:off x="5635611" y="3858605"/>
            <a:ext cx="1197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PD Charge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FBAFDB-1E16-78CD-51C9-1417ED905B75}"/>
              </a:ext>
            </a:extLst>
          </p:cNvPr>
          <p:cNvSpPr txBox="1"/>
          <p:nvPr/>
        </p:nvSpPr>
        <p:spPr>
          <a:xfrm rot="16200000">
            <a:off x="-321896" y="3695320"/>
            <a:ext cx="1197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PD Charge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9F60DD5-06BE-27F7-76D6-E2AB9CB6900E}"/>
              </a:ext>
            </a:extLst>
          </p:cNvPr>
          <p:cNvCxnSpPr/>
          <p:nvPr/>
        </p:nvCxnSpPr>
        <p:spPr>
          <a:xfrm>
            <a:off x="1556657" y="3701143"/>
            <a:ext cx="0" cy="7623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Left Brace 11">
            <a:extLst>
              <a:ext uri="{FF2B5EF4-FFF2-40B4-BE49-F238E27FC236}">
                <a16:creationId xmlns:a16="http://schemas.microsoft.com/office/drawing/2014/main" id="{9A98FFD9-9CD3-0A5E-8835-205D304E3C29}"/>
              </a:ext>
            </a:extLst>
          </p:cNvPr>
          <p:cNvSpPr/>
          <p:nvPr/>
        </p:nvSpPr>
        <p:spPr>
          <a:xfrm rot="5400000">
            <a:off x="1395404" y="4025681"/>
            <a:ext cx="263709" cy="1791776"/>
          </a:xfrm>
          <a:prstGeom prst="lef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69350A-EF6D-BA0C-5A68-C500E9B7D8EA}"/>
              </a:ext>
            </a:extLst>
          </p:cNvPr>
          <p:cNvSpPr txBox="1"/>
          <p:nvPr/>
        </p:nvSpPr>
        <p:spPr>
          <a:xfrm>
            <a:off x="1372032" y="3352263"/>
            <a:ext cx="3390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Translucent sanded sheets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513BB4E-10EA-1D82-29F3-D8A29E11D799}"/>
              </a:ext>
            </a:extLst>
          </p:cNvPr>
          <p:cNvCxnSpPr/>
          <p:nvPr/>
        </p:nvCxnSpPr>
        <p:spPr>
          <a:xfrm>
            <a:off x="2749187" y="3864597"/>
            <a:ext cx="0" cy="7623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F18D9AF-B60E-5BB0-1802-50FFD6CB9F28}"/>
              </a:ext>
            </a:extLst>
          </p:cNvPr>
          <p:cNvCxnSpPr/>
          <p:nvPr/>
        </p:nvCxnSpPr>
        <p:spPr>
          <a:xfrm>
            <a:off x="3084467" y="3891267"/>
            <a:ext cx="0" cy="7623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9577BD2-CC5D-5B4E-1E6B-6801ACEFB411}"/>
              </a:ext>
            </a:extLst>
          </p:cNvPr>
          <p:cNvCxnSpPr/>
          <p:nvPr/>
        </p:nvCxnSpPr>
        <p:spPr>
          <a:xfrm>
            <a:off x="3385457" y="3895077"/>
            <a:ext cx="0" cy="7623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0483409-7A67-AA0B-65AA-685D55EB09BF}"/>
              </a:ext>
            </a:extLst>
          </p:cNvPr>
          <p:cNvCxnSpPr/>
          <p:nvPr/>
        </p:nvCxnSpPr>
        <p:spPr>
          <a:xfrm>
            <a:off x="3697877" y="3921747"/>
            <a:ext cx="0" cy="7623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4323FD4-F939-B954-5661-C30B8EF1B99B}"/>
              </a:ext>
            </a:extLst>
          </p:cNvPr>
          <p:cNvCxnSpPr/>
          <p:nvPr/>
        </p:nvCxnSpPr>
        <p:spPr>
          <a:xfrm>
            <a:off x="3998867" y="3914127"/>
            <a:ext cx="0" cy="7623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9D0A3DD-B4D8-B34C-0BDF-CB4083984F36}"/>
              </a:ext>
            </a:extLst>
          </p:cNvPr>
          <p:cNvCxnSpPr/>
          <p:nvPr/>
        </p:nvCxnSpPr>
        <p:spPr>
          <a:xfrm>
            <a:off x="4322717" y="3952227"/>
            <a:ext cx="0" cy="7623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Left Brace 20">
            <a:extLst>
              <a:ext uri="{FF2B5EF4-FFF2-40B4-BE49-F238E27FC236}">
                <a16:creationId xmlns:a16="http://schemas.microsoft.com/office/drawing/2014/main" id="{94B6F30D-857F-17C8-0FB9-8949F4FAA33C}"/>
              </a:ext>
            </a:extLst>
          </p:cNvPr>
          <p:cNvSpPr/>
          <p:nvPr/>
        </p:nvSpPr>
        <p:spPr>
          <a:xfrm rot="16200000">
            <a:off x="4922667" y="4406702"/>
            <a:ext cx="361115" cy="1252931"/>
          </a:xfrm>
          <a:prstGeom prst="lef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999A598-9590-5570-25C0-5607B88ABA95}"/>
              </a:ext>
            </a:extLst>
          </p:cNvPr>
          <p:cNvCxnSpPr>
            <a:cxnSpLocks/>
            <a:stCxn id="21" idx="1"/>
          </p:cNvCxnSpPr>
          <p:nvPr/>
        </p:nvCxnSpPr>
        <p:spPr>
          <a:xfrm>
            <a:off x="5103225" y="5213725"/>
            <a:ext cx="1131268" cy="12560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A33F6E7-7F1A-5AD2-8C03-2A5E35ECBA3D}"/>
              </a:ext>
            </a:extLst>
          </p:cNvPr>
          <p:cNvSpPr txBox="1"/>
          <p:nvPr/>
        </p:nvSpPr>
        <p:spPr>
          <a:xfrm>
            <a:off x="6210524" y="6369177"/>
            <a:ext cx="4773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Transparent machined polished sheets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927B818-B125-624B-1574-805F4E1E581A}"/>
              </a:ext>
            </a:extLst>
          </p:cNvPr>
          <p:cNvCxnSpPr>
            <a:cxnSpLocks/>
          </p:cNvCxnSpPr>
          <p:nvPr/>
        </p:nvCxnSpPr>
        <p:spPr>
          <a:xfrm>
            <a:off x="4223657" y="4921569"/>
            <a:ext cx="1904674" cy="14476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D6FE990-0902-328E-F62B-883B7D0E6562}"/>
              </a:ext>
            </a:extLst>
          </p:cNvPr>
          <p:cNvCxnSpPr/>
          <p:nvPr/>
        </p:nvCxnSpPr>
        <p:spPr>
          <a:xfrm>
            <a:off x="3874770" y="4921569"/>
            <a:ext cx="1854920" cy="114559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BCF91F2-B002-D8D2-1F2C-DC163C8228BE}"/>
              </a:ext>
            </a:extLst>
          </p:cNvPr>
          <p:cNvCxnSpPr>
            <a:cxnSpLocks/>
          </p:cNvCxnSpPr>
          <p:nvPr/>
        </p:nvCxnSpPr>
        <p:spPr>
          <a:xfrm>
            <a:off x="3556639" y="5072573"/>
            <a:ext cx="2571692" cy="128940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2048EF3-4623-9F45-B0C3-5CF19D64D7FE}"/>
              </a:ext>
            </a:extLst>
          </p:cNvPr>
          <p:cNvCxnSpPr>
            <a:cxnSpLocks/>
          </p:cNvCxnSpPr>
          <p:nvPr/>
        </p:nvCxnSpPr>
        <p:spPr>
          <a:xfrm>
            <a:off x="3229845" y="5143893"/>
            <a:ext cx="2791223" cy="114259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E55F8FF-4376-5873-6A33-D02CFF798212}"/>
              </a:ext>
            </a:extLst>
          </p:cNvPr>
          <p:cNvCxnSpPr>
            <a:cxnSpLocks/>
          </p:cNvCxnSpPr>
          <p:nvPr/>
        </p:nvCxnSpPr>
        <p:spPr>
          <a:xfrm>
            <a:off x="2891120" y="5136273"/>
            <a:ext cx="3126379" cy="1161727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031E698-593C-1DA8-BEEE-6740A2737F75}"/>
              </a:ext>
            </a:extLst>
          </p:cNvPr>
          <p:cNvCxnSpPr>
            <a:cxnSpLocks/>
          </p:cNvCxnSpPr>
          <p:nvPr/>
        </p:nvCxnSpPr>
        <p:spPr>
          <a:xfrm>
            <a:off x="2552652" y="5174249"/>
            <a:ext cx="3464847" cy="1138025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82745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5675FC-2118-0253-11AB-771C5B0E4A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BE8DE-AF0B-2756-3B84-8A41CFD45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-206325"/>
            <a:ext cx="9960429" cy="1325563"/>
          </a:xfrm>
        </p:spPr>
        <p:txBody>
          <a:bodyPr>
            <a:normAutofit/>
          </a:bodyPr>
          <a:lstStyle/>
          <a:p>
            <a:r>
              <a:rPr lang="en-GB" sz="3600" dirty="0"/>
              <a:t>MODULE 2: compare </a:t>
            </a:r>
            <a:r>
              <a:rPr lang="en-GB" sz="3600" dirty="0" err="1"/>
              <a:t>STFront</a:t>
            </a:r>
            <a:r>
              <a:rPr lang="en-GB" sz="3600" dirty="0"/>
              <a:t> and </a:t>
            </a:r>
            <a:r>
              <a:rPr lang="en-GB" sz="3600" dirty="0" err="1"/>
              <a:t>STBack</a:t>
            </a:r>
            <a:endParaRPr lang="en-GB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49BF97-331C-9E32-6036-E69D3299EDD5}"/>
              </a:ext>
            </a:extLst>
          </p:cNvPr>
          <p:cNvSpPr txBox="1"/>
          <p:nvPr/>
        </p:nvSpPr>
        <p:spPr>
          <a:xfrm>
            <a:off x="8552796" y="2722207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 side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FE332D-2C0A-971A-653C-3083D009AFA2}"/>
              </a:ext>
            </a:extLst>
          </p:cNvPr>
          <p:cNvSpPr txBox="1"/>
          <p:nvPr/>
        </p:nvSpPr>
        <p:spPr>
          <a:xfrm>
            <a:off x="2281645" y="2722207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 side</a:t>
            </a:r>
          </a:p>
        </p:txBody>
      </p:sp>
      <p:pic>
        <p:nvPicPr>
          <p:cNvPr id="3" name="Picture 2" descr="A graph of a number of bars&#10;&#10;AI-generated content may be incorrect.">
            <a:extLst>
              <a:ext uri="{FF2B5EF4-FFF2-40B4-BE49-F238E27FC236}">
                <a16:creationId xmlns:a16="http://schemas.microsoft.com/office/drawing/2014/main" id="{3E42D43D-ACB5-3F5E-EF38-0C2F8EB156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3"/>
          <a:stretch/>
        </p:blipFill>
        <p:spPr>
          <a:xfrm>
            <a:off x="5818413" y="3476533"/>
            <a:ext cx="6324600" cy="3381467"/>
          </a:xfrm>
          <a:prstGeom prst="rect">
            <a:avLst/>
          </a:prstGeom>
        </p:spPr>
      </p:pic>
      <p:pic>
        <p:nvPicPr>
          <p:cNvPr id="10" name="Picture 9" descr="A graph of a number of bars&#10;&#10;AI-generated content may be incorrect.">
            <a:extLst>
              <a:ext uri="{FF2B5EF4-FFF2-40B4-BE49-F238E27FC236}">
                <a16:creationId xmlns:a16="http://schemas.microsoft.com/office/drawing/2014/main" id="{A335D4F9-8D0D-1AB6-B3FF-EF86CD043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5" y="3401437"/>
            <a:ext cx="5460274" cy="313582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F96D082-F8A6-4CE9-7853-0066BD9459A9}"/>
              </a:ext>
            </a:extLst>
          </p:cNvPr>
          <p:cNvCxnSpPr>
            <a:cxnSpLocks/>
          </p:cNvCxnSpPr>
          <p:nvPr/>
        </p:nvCxnSpPr>
        <p:spPr>
          <a:xfrm>
            <a:off x="8889383" y="5281566"/>
            <a:ext cx="0" cy="8306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0BADC2F-1408-5EE5-539E-21BDAC293D8B}"/>
              </a:ext>
            </a:extLst>
          </p:cNvPr>
          <p:cNvSpPr txBox="1"/>
          <p:nvPr/>
        </p:nvSpPr>
        <p:spPr>
          <a:xfrm>
            <a:off x="249774" y="1377422"/>
            <a:ext cx="115149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 side (right) sees more light with STBack and B side (left) side sees more light with STFront again -&gt; Always more light when the board is placed on the left hand side of the beam.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More uniform overall response due to all sheets being machined transparent sheets</a:t>
            </a:r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D41524-C782-72DB-D801-2E247455AA6E}"/>
              </a:ext>
            </a:extLst>
          </p:cNvPr>
          <p:cNvSpPr txBox="1"/>
          <p:nvPr/>
        </p:nvSpPr>
        <p:spPr>
          <a:xfrm rot="16200000">
            <a:off x="5497118" y="3906138"/>
            <a:ext cx="1197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PD Charge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60A547-B793-FCDF-3EBA-601258AB0BCE}"/>
              </a:ext>
            </a:extLst>
          </p:cNvPr>
          <p:cNvSpPr txBox="1"/>
          <p:nvPr/>
        </p:nvSpPr>
        <p:spPr>
          <a:xfrm rot="16200000">
            <a:off x="-179831" y="4043662"/>
            <a:ext cx="1197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PD Charge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0E14FF-395E-5B3B-64DB-FF11D90484A9}"/>
              </a:ext>
            </a:extLst>
          </p:cNvPr>
          <p:cNvSpPr txBox="1"/>
          <p:nvPr/>
        </p:nvSpPr>
        <p:spPr>
          <a:xfrm>
            <a:off x="8552796" y="4969347"/>
            <a:ext cx="1117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Dodgy PD</a:t>
            </a:r>
          </a:p>
        </p:txBody>
      </p:sp>
    </p:spTree>
    <p:extLst>
      <p:ext uri="{BB962C8B-B14F-4D97-AF65-F5344CB8AC3E}">
        <p14:creationId xmlns:p14="http://schemas.microsoft.com/office/powerpoint/2010/main" val="25538493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0B1450-05FA-CD89-B7E3-5D28E8A848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6F0BB-DFD3-3E9C-0D16-1976EEA06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-164239"/>
            <a:ext cx="9960429" cy="1325563"/>
          </a:xfrm>
        </p:spPr>
        <p:txBody>
          <a:bodyPr>
            <a:normAutofit/>
          </a:bodyPr>
          <a:lstStyle/>
          <a:p>
            <a:r>
              <a:rPr lang="en-GB" sz="3600" dirty="0"/>
              <a:t>MODULE 3: compare </a:t>
            </a:r>
            <a:r>
              <a:rPr lang="en-GB" sz="3600" dirty="0" err="1"/>
              <a:t>STFront</a:t>
            </a:r>
            <a:r>
              <a:rPr lang="en-GB" sz="3600" dirty="0"/>
              <a:t> and </a:t>
            </a:r>
            <a:r>
              <a:rPr lang="en-GB" sz="3600" dirty="0" err="1"/>
              <a:t>STBack</a:t>
            </a:r>
            <a:endParaRPr lang="en-GB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DCA057-EC3A-1D2A-AD4D-3FEB535EEF1C}"/>
              </a:ext>
            </a:extLst>
          </p:cNvPr>
          <p:cNvSpPr txBox="1"/>
          <p:nvPr/>
        </p:nvSpPr>
        <p:spPr>
          <a:xfrm>
            <a:off x="8600224" y="2370419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 side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8608BA-AC9E-62C4-C35D-05C3B78E34D5}"/>
              </a:ext>
            </a:extLst>
          </p:cNvPr>
          <p:cNvSpPr txBox="1"/>
          <p:nvPr/>
        </p:nvSpPr>
        <p:spPr>
          <a:xfrm>
            <a:off x="2802777" y="2286279"/>
            <a:ext cx="1212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 side</a:t>
            </a:r>
          </a:p>
        </p:txBody>
      </p:sp>
      <p:pic>
        <p:nvPicPr>
          <p:cNvPr id="14" name="Picture 13" descr="A graph of a number of bars&#10;&#10;AI-generated content may be incorrect.">
            <a:extLst>
              <a:ext uri="{FF2B5EF4-FFF2-40B4-BE49-F238E27FC236}">
                <a16:creationId xmlns:a16="http://schemas.microsoft.com/office/drawing/2014/main" id="{1A4F27AC-62B7-C149-4BAE-5ACAB86DB6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8"/>
          <a:stretch/>
        </p:blipFill>
        <p:spPr>
          <a:xfrm>
            <a:off x="6178621" y="2828873"/>
            <a:ext cx="5973365" cy="3223689"/>
          </a:xfrm>
          <a:prstGeom prst="rect">
            <a:avLst/>
          </a:prstGeom>
        </p:spPr>
      </p:pic>
      <p:pic>
        <p:nvPicPr>
          <p:cNvPr id="18" name="Picture 17" descr="A graph of a number of columns&#10;&#10;AI-generated content may be incorrect.">
            <a:extLst>
              <a:ext uri="{FF2B5EF4-FFF2-40B4-BE49-F238E27FC236}">
                <a16:creationId xmlns:a16="http://schemas.microsoft.com/office/drawing/2014/main" id="{05E70DC0-7E9A-EBD8-AACB-37041225D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21"/>
          <a:stretch/>
        </p:blipFill>
        <p:spPr>
          <a:xfrm>
            <a:off x="143580" y="2930489"/>
            <a:ext cx="6035041" cy="31220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3BADF9-34A5-9BD9-76DD-7BA895F99A33}"/>
              </a:ext>
            </a:extLst>
          </p:cNvPr>
          <p:cNvSpPr txBox="1"/>
          <p:nvPr/>
        </p:nvSpPr>
        <p:spPr>
          <a:xfrm rot="16200000">
            <a:off x="-224349" y="3360094"/>
            <a:ext cx="1197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PD Charge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B44B1E-6B63-4986-82D5-0D468A76FE87}"/>
              </a:ext>
            </a:extLst>
          </p:cNvPr>
          <p:cNvSpPr txBox="1"/>
          <p:nvPr/>
        </p:nvSpPr>
        <p:spPr>
          <a:xfrm rot="16200000">
            <a:off x="5810692" y="3332935"/>
            <a:ext cx="1197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PD Charge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677793-04F4-CBC0-3FC8-9F7CEA6C92BE}"/>
              </a:ext>
            </a:extLst>
          </p:cNvPr>
          <p:cNvSpPr txBox="1"/>
          <p:nvPr/>
        </p:nvSpPr>
        <p:spPr>
          <a:xfrm>
            <a:off x="338517" y="1100726"/>
            <a:ext cx="115149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Older sanded translucent sheets are showing much larger variation in response despite being all the same ‘type’ of sheet.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76488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63DBC9-E398-01CA-8261-E20B196FD5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F25AC-46FF-6EFE-B633-5EAB937C7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-208642"/>
            <a:ext cx="9960429" cy="1325563"/>
          </a:xfrm>
        </p:spPr>
        <p:txBody>
          <a:bodyPr>
            <a:normAutofit/>
          </a:bodyPr>
          <a:lstStyle/>
          <a:p>
            <a:r>
              <a:rPr lang="en-GB" sz="3600" dirty="0"/>
              <a:t>MODULE 4: compare </a:t>
            </a:r>
            <a:r>
              <a:rPr lang="en-GB" sz="3600" dirty="0" err="1"/>
              <a:t>STFront</a:t>
            </a:r>
            <a:r>
              <a:rPr lang="en-GB" sz="3600" dirty="0"/>
              <a:t> and </a:t>
            </a:r>
            <a:r>
              <a:rPr lang="en-GB" sz="3600" dirty="0" err="1"/>
              <a:t>STBack</a:t>
            </a:r>
            <a:endParaRPr lang="en-GB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45CABF-4923-67C1-82B3-CCE354DA2986}"/>
              </a:ext>
            </a:extLst>
          </p:cNvPr>
          <p:cNvSpPr txBox="1"/>
          <p:nvPr/>
        </p:nvSpPr>
        <p:spPr>
          <a:xfrm>
            <a:off x="8299704" y="2733831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 side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5F10C5-83AF-1C61-F3FE-7A49C83FAB40}"/>
              </a:ext>
            </a:extLst>
          </p:cNvPr>
          <p:cNvSpPr txBox="1"/>
          <p:nvPr/>
        </p:nvSpPr>
        <p:spPr>
          <a:xfrm>
            <a:off x="3106504" y="2733831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 side</a:t>
            </a:r>
          </a:p>
        </p:txBody>
      </p:sp>
      <p:pic>
        <p:nvPicPr>
          <p:cNvPr id="4" name="Picture 3" descr="A graph of a number of columns&#10;&#10;AI-generated content may be incorrect.">
            <a:extLst>
              <a:ext uri="{FF2B5EF4-FFF2-40B4-BE49-F238E27FC236}">
                <a16:creationId xmlns:a16="http://schemas.microsoft.com/office/drawing/2014/main" id="{3AF7A012-1E62-C37B-1F09-4B0828C017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43" y="3229623"/>
            <a:ext cx="5816774" cy="3340557"/>
          </a:xfrm>
          <a:prstGeom prst="rect">
            <a:avLst/>
          </a:prstGeom>
        </p:spPr>
      </p:pic>
      <p:pic>
        <p:nvPicPr>
          <p:cNvPr id="11" name="Picture 10" descr="A graph of a bar chart&#10;&#10;AI-generated content may be incorrect.">
            <a:extLst>
              <a:ext uri="{FF2B5EF4-FFF2-40B4-BE49-F238E27FC236}">
                <a16:creationId xmlns:a16="http://schemas.microsoft.com/office/drawing/2014/main" id="{BFC70DA9-705A-0975-DC9E-D2F0DBA2EC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163014"/>
            <a:ext cx="6048743" cy="3473776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4C8C624-CC88-5179-8B98-0D8356685869}"/>
              </a:ext>
            </a:extLst>
          </p:cNvPr>
          <p:cNvCxnSpPr>
            <a:cxnSpLocks/>
          </p:cNvCxnSpPr>
          <p:nvPr/>
        </p:nvCxnSpPr>
        <p:spPr>
          <a:xfrm>
            <a:off x="7923929" y="5447831"/>
            <a:ext cx="0" cy="8306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0DFF784-9D61-9EB3-67F1-47857D6EB43E}"/>
              </a:ext>
            </a:extLst>
          </p:cNvPr>
          <p:cNvSpPr txBox="1"/>
          <p:nvPr/>
        </p:nvSpPr>
        <p:spPr>
          <a:xfrm>
            <a:off x="735030" y="1208658"/>
            <a:ext cx="109989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Machined and polished sheets (MP) showed greatest light output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Injection moulded (IM) sheets showed better light output than sanded translucent sheets (S)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8518BD-F757-F95C-36DD-199B394ABC88}"/>
              </a:ext>
            </a:extLst>
          </p:cNvPr>
          <p:cNvSpPr txBox="1"/>
          <p:nvPr/>
        </p:nvSpPr>
        <p:spPr>
          <a:xfrm rot="16200000">
            <a:off x="-112438" y="3858605"/>
            <a:ext cx="1197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PD Charge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418546-C9B9-4C81-5473-BC4AD279A80E}"/>
              </a:ext>
            </a:extLst>
          </p:cNvPr>
          <p:cNvSpPr txBox="1"/>
          <p:nvPr/>
        </p:nvSpPr>
        <p:spPr>
          <a:xfrm rot="16200000">
            <a:off x="5635611" y="3858605"/>
            <a:ext cx="1197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PD Charge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1D50C4-AA59-B51D-A5D6-29F5493F810B}"/>
              </a:ext>
            </a:extLst>
          </p:cNvPr>
          <p:cNvSpPr txBox="1"/>
          <p:nvPr/>
        </p:nvSpPr>
        <p:spPr>
          <a:xfrm>
            <a:off x="1072086" y="5610534"/>
            <a:ext cx="526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highlight>
                  <a:srgbClr val="000000"/>
                </a:highlight>
              </a:rPr>
              <a:t>IM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0B3139-EC40-3843-0BB3-984DFC2CF5DB}"/>
              </a:ext>
            </a:extLst>
          </p:cNvPr>
          <p:cNvSpPr txBox="1"/>
          <p:nvPr/>
        </p:nvSpPr>
        <p:spPr>
          <a:xfrm>
            <a:off x="1684898" y="5610534"/>
            <a:ext cx="526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highlight>
                  <a:srgbClr val="000000"/>
                </a:highlight>
              </a:rPr>
              <a:t>IM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3E7436-F79B-2BC7-D43B-9F966D5A03BC}"/>
              </a:ext>
            </a:extLst>
          </p:cNvPr>
          <p:cNvSpPr txBox="1"/>
          <p:nvPr/>
        </p:nvSpPr>
        <p:spPr>
          <a:xfrm>
            <a:off x="2297710" y="5610534"/>
            <a:ext cx="4128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highlight>
                  <a:srgbClr val="000000"/>
                </a:highlight>
              </a:rPr>
              <a:t>IM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16B3A6-7304-9EBA-11B4-7C02AAA729D9}"/>
              </a:ext>
            </a:extLst>
          </p:cNvPr>
          <p:cNvSpPr txBox="1"/>
          <p:nvPr/>
        </p:nvSpPr>
        <p:spPr>
          <a:xfrm>
            <a:off x="2912731" y="5693861"/>
            <a:ext cx="4128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highlight>
                  <a:srgbClr val="000000"/>
                </a:highlight>
              </a:rPr>
              <a:t>IM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95265A-F379-9F84-1E5F-57FB5222154E}"/>
              </a:ext>
            </a:extLst>
          </p:cNvPr>
          <p:cNvSpPr txBox="1"/>
          <p:nvPr/>
        </p:nvSpPr>
        <p:spPr>
          <a:xfrm>
            <a:off x="3490009" y="5610534"/>
            <a:ext cx="4128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highlight>
                  <a:srgbClr val="000000"/>
                </a:highlight>
              </a:rPr>
              <a:t>IM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95A245-D620-B3F4-2EF8-F9EB282D0A98}"/>
              </a:ext>
            </a:extLst>
          </p:cNvPr>
          <p:cNvSpPr txBox="1"/>
          <p:nvPr/>
        </p:nvSpPr>
        <p:spPr>
          <a:xfrm>
            <a:off x="4055436" y="5610534"/>
            <a:ext cx="4128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highlight>
                  <a:srgbClr val="000000"/>
                </a:highlight>
              </a:rPr>
              <a:t>IM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6FE529-F112-368B-353E-0BE04A2CE26D}"/>
              </a:ext>
            </a:extLst>
          </p:cNvPr>
          <p:cNvSpPr txBox="1"/>
          <p:nvPr/>
        </p:nvSpPr>
        <p:spPr>
          <a:xfrm>
            <a:off x="4633006" y="5619390"/>
            <a:ext cx="4128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highlight>
                  <a:srgbClr val="000000"/>
                </a:highlight>
              </a:rPr>
              <a:t>IM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C775E2-7EE7-FEC2-6010-E146F3CDF3BC}"/>
              </a:ext>
            </a:extLst>
          </p:cNvPr>
          <p:cNvSpPr txBox="1"/>
          <p:nvPr/>
        </p:nvSpPr>
        <p:spPr>
          <a:xfrm>
            <a:off x="5210284" y="5619390"/>
            <a:ext cx="4128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highlight>
                  <a:srgbClr val="000000"/>
                </a:highlight>
              </a:rPr>
              <a:t>IM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7E4E9C9-66F3-7CF0-03C6-6AC3EC86C69D}"/>
              </a:ext>
            </a:extLst>
          </p:cNvPr>
          <p:cNvSpPr txBox="1"/>
          <p:nvPr/>
        </p:nvSpPr>
        <p:spPr>
          <a:xfrm>
            <a:off x="1349081" y="5238676"/>
            <a:ext cx="526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highlight>
                  <a:srgbClr val="000080"/>
                </a:highlight>
              </a:rPr>
              <a:t>MP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72D8649-5389-5645-4B37-2BC2D7A51E4E}"/>
              </a:ext>
            </a:extLst>
          </p:cNvPr>
          <p:cNvSpPr txBox="1"/>
          <p:nvPr/>
        </p:nvSpPr>
        <p:spPr>
          <a:xfrm>
            <a:off x="1947951" y="5249470"/>
            <a:ext cx="526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highlight>
                  <a:srgbClr val="000080"/>
                </a:highlight>
              </a:rPr>
              <a:t>MP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483562-26D6-9606-BD7B-AC0D7B619D4E}"/>
              </a:ext>
            </a:extLst>
          </p:cNvPr>
          <p:cNvSpPr txBox="1"/>
          <p:nvPr/>
        </p:nvSpPr>
        <p:spPr>
          <a:xfrm>
            <a:off x="2620448" y="5896443"/>
            <a:ext cx="526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highlight>
                  <a:srgbClr val="800000"/>
                </a:highlight>
              </a:rPr>
              <a:t>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025156-84D9-9DE1-6156-1801B77BE82D}"/>
              </a:ext>
            </a:extLst>
          </p:cNvPr>
          <p:cNvSpPr txBox="1"/>
          <p:nvPr/>
        </p:nvSpPr>
        <p:spPr>
          <a:xfrm>
            <a:off x="3262739" y="5896443"/>
            <a:ext cx="526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highlight>
                  <a:srgbClr val="800000"/>
                </a:highlight>
              </a:rPr>
              <a:t>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A84A82B-C1EE-DF8D-907E-E5C40A70A608}"/>
              </a:ext>
            </a:extLst>
          </p:cNvPr>
          <p:cNvSpPr txBox="1"/>
          <p:nvPr/>
        </p:nvSpPr>
        <p:spPr>
          <a:xfrm>
            <a:off x="3817580" y="5863138"/>
            <a:ext cx="526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highlight>
                  <a:srgbClr val="800000"/>
                </a:highlight>
              </a:rPr>
              <a:t>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2BBB220-E616-E043-FF96-6BC9876E0A5A}"/>
              </a:ext>
            </a:extLst>
          </p:cNvPr>
          <p:cNvSpPr txBox="1"/>
          <p:nvPr/>
        </p:nvSpPr>
        <p:spPr>
          <a:xfrm>
            <a:off x="4370887" y="5895793"/>
            <a:ext cx="2993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highlight>
                  <a:srgbClr val="800000"/>
                </a:highlight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0536490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1B0517-77A2-A44A-6995-469094830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F995420-684C-CB39-285A-0164031472D3}"/>
              </a:ext>
            </a:extLst>
          </p:cNvPr>
          <p:cNvSpPr txBox="1"/>
          <p:nvPr/>
        </p:nvSpPr>
        <p:spPr>
          <a:xfrm>
            <a:off x="2360451" y="1607524"/>
            <a:ext cx="1032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120 MeV</a:t>
            </a:r>
          </a:p>
        </p:txBody>
      </p:sp>
      <p:pic>
        <p:nvPicPr>
          <p:cNvPr id="6" name="Picture 5" descr="A graph of a graph&#10;&#10;AI-generated content may be incorrect.">
            <a:extLst>
              <a:ext uri="{FF2B5EF4-FFF2-40B4-BE49-F238E27FC236}">
                <a16:creationId xmlns:a16="http://schemas.microsoft.com/office/drawing/2014/main" id="{04AFE222-05E1-C0FE-1797-BC404D416D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3660"/>
            <a:ext cx="6199109" cy="4454636"/>
          </a:xfrm>
          <a:prstGeom prst="rect">
            <a:avLst/>
          </a:prstGeom>
        </p:spPr>
      </p:pic>
      <p:pic>
        <p:nvPicPr>
          <p:cNvPr id="17" name="Picture 16" descr="A graph of a graph&#10;&#10;AI-generated content may be incorrect.">
            <a:extLst>
              <a:ext uri="{FF2B5EF4-FFF2-40B4-BE49-F238E27FC236}">
                <a16:creationId xmlns:a16="http://schemas.microsoft.com/office/drawing/2014/main" id="{0C99C561-C278-3779-8925-53019D4709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812" y="2179497"/>
            <a:ext cx="6461186" cy="46429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811ECC9-0668-154D-6E06-9D6FD1A8BB27}"/>
              </a:ext>
            </a:extLst>
          </p:cNvPr>
          <p:cNvSpPr txBox="1"/>
          <p:nvPr/>
        </p:nvSpPr>
        <p:spPr>
          <a:xfrm rot="10800000" flipV="1">
            <a:off x="8674718" y="1607524"/>
            <a:ext cx="1156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140 MeV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596B857-1CD5-A8F1-0B48-33BA5BB19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22704"/>
            <a:ext cx="10515600" cy="1325563"/>
          </a:xfrm>
        </p:spPr>
        <p:txBody>
          <a:bodyPr/>
          <a:lstStyle/>
          <a:p>
            <a:r>
              <a:rPr lang="en-GB" dirty="0"/>
              <a:t>Bragg Peak 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0524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aph of a graph of a person's weight&#10;&#10;AI-generated content may be incorrect.">
            <a:extLst>
              <a:ext uri="{FF2B5EF4-FFF2-40B4-BE49-F238E27FC236}">
                <a16:creationId xmlns:a16="http://schemas.microsoft.com/office/drawing/2014/main" id="{55217518-9F07-7786-49ED-1A39B77115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8" y="2361801"/>
            <a:ext cx="6187471" cy="4446274"/>
          </a:xfrm>
        </p:spPr>
      </p:pic>
      <p:pic>
        <p:nvPicPr>
          <p:cNvPr id="10" name="Picture 9" descr="A graph of a graph of a number of objects&#10;&#10;AI-generated content may be incorrect.">
            <a:extLst>
              <a:ext uri="{FF2B5EF4-FFF2-40B4-BE49-F238E27FC236}">
                <a16:creationId xmlns:a16="http://schemas.microsoft.com/office/drawing/2014/main" id="{5800E613-04E2-9877-6CA3-9760A51C67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979" y="2361801"/>
            <a:ext cx="6006093" cy="431593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11911DF-06C4-14B3-FBE6-2CC6E0700B8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>
                <a:solidFill>
                  <a:schemeClr val="bg1"/>
                </a:solidFill>
              </a:rPr>
              <a:t>Bragg Peak results II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363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22FA0-7CD9-D16F-2417-D9B78CECD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UCLH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5C7D01-4DC4-3B8C-1FCC-DA10F279B1A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8F492A-CAEA-7BDC-5EFD-C917084D11E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08260CF-ABA0-3547-866D-C232F9499FF2}" type="datetime1">
              <a:rPr lang="en-GB" smtClean="0"/>
              <a:t>02/12/2025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11CCC08-4025-E360-215B-00A0B5807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914" y="1009650"/>
            <a:ext cx="6130800" cy="5400675"/>
          </a:xfrm>
        </p:spPr>
        <p:txBody>
          <a:bodyPr/>
          <a:lstStyle/>
          <a:p>
            <a:r>
              <a:rPr lang="en-GB" sz="2400" dirty="0"/>
              <a:t>Measurements with 4 modules (4</a:t>
            </a:r>
            <a:r>
              <a:rPr lang="en-GB" sz="2400" baseline="30000" dirty="0"/>
              <a:t>th</a:t>
            </a:r>
            <a:r>
              <a:rPr lang="en-GB" sz="2400" dirty="0"/>
              <a:t> module different Prague measurements and consists of mostly sanded sheets and a couple polished sheets but no injection moulded).</a:t>
            </a:r>
          </a:p>
          <a:p>
            <a:endParaRPr lang="en-GB" sz="2400" dirty="0"/>
          </a:p>
          <a:p>
            <a:r>
              <a:rPr lang="en-GB" sz="2400" dirty="0"/>
              <a:t>2 shoot throughs per module (front and back) - </a:t>
            </a:r>
            <a:r>
              <a:rPr lang="en-GB" sz="2400" dirty="0" err="1"/>
              <a:t>approx</a:t>
            </a:r>
            <a:r>
              <a:rPr lang="en-GB" sz="2400" dirty="0"/>
              <a:t> 10,000 MU was sufficient for 30,000 measurements</a:t>
            </a:r>
          </a:p>
          <a:p>
            <a:endParaRPr lang="en-GB" sz="2400" dirty="0"/>
          </a:p>
          <a:p>
            <a:r>
              <a:rPr lang="en-GB" sz="2400" dirty="0"/>
              <a:t>Pristine Bragg peak measurements across entire clinical range (70 – 245 MeV) and SOBPs</a:t>
            </a:r>
          </a:p>
        </p:txBody>
      </p:sp>
      <p:pic>
        <p:nvPicPr>
          <p:cNvPr id="7" name="Picture 6" descr="A black case on a table&#10;&#10;AI-generated content may be incorrect.">
            <a:extLst>
              <a:ext uri="{FF2B5EF4-FFF2-40B4-BE49-F238E27FC236}">
                <a16:creationId xmlns:a16="http://schemas.microsoft.com/office/drawing/2014/main" id="{85BA6899-444C-1F07-4916-5B93C87C66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714" y="1731508"/>
            <a:ext cx="5275943" cy="395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2920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B7628-D095-1D85-38B4-C0BEAE796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Side A Shoot through comparisons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CCE203-1028-41F0-A513-692A9F5D04C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51248F-DA66-3AFB-2649-C72F270B7FE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08260CF-ABA0-3547-866D-C232F9499FF2}" type="datetime1">
              <a:rPr lang="en-GB" smtClean="0"/>
              <a:t>03/12/2025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43848EB-B6DB-6A18-6170-ECA918368D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3832" b="7759"/>
          <a:stretch>
            <a:fillRect/>
          </a:stretch>
        </p:blipFill>
        <p:spPr>
          <a:xfrm rot="5400000">
            <a:off x="4429399" y="-2220380"/>
            <a:ext cx="3398936" cy="12257731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0ED440-C4C6-CFBE-C9E6-2644FB6026DB}"/>
              </a:ext>
            </a:extLst>
          </p:cNvPr>
          <p:cNvSpPr txBox="1"/>
          <p:nvPr/>
        </p:nvSpPr>
        <p:spPr>
          <a:xfrm>
            <a:off x="161630" y="2052051"/>
            <a:ext cx="1505540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40" dirty="0">
                <a:latin typeface="Arial" panose="020B0604020202020204" pitchFamily="34" charset="0"/>
                <a:cs typeface="Arial" panose="020B0604020202020204" pitchFamily="34" charset="0"/>
              </a:rPr>
              <a:t>PD Charge (</a:t>
            </a:r>
            <a:r>
              <a:rPr lang="en-GB" sz="1440" dirty="0" err="1">
                <a:latin typeface="Arial" panose="020B0604020202020204" pitchFamily="34" charset="0"/>
                <a:cs typeface="Arial" panose="020B0604020202020204" pitchFamily="34" charset="0"/>
              </a:rPr>
              <a:t>pC</a:t>
            </a:r>
            <a:r>
              <a:rPr lang="en-GB" sz="144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6F90CA-CDB3-18B3-7701-68F58920F110}"/>
              </a:ext>
            </a:extLst>
          </p:cNvPr>
          <p:cNvSpPr txBox="1"/>
          <p:nvPr/>
        </p:nvSpPr>
        <p:spPr>
          <a:xfrm>
            <a:off x="1275443" y="2533052"/>
            <a:ext cx="1452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Module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5834A1-798C-DC85-FB8B-45A55A9A2950}"/>
              </a:ext>
            </a:extLst>
          </p:cNvPr>
          <p:cNvSpPr txBox="1"/>
          <p:nvPr/>
        </p:nvSpPr>
        <p:spPr>
          <a:xfrm>
            <a:off x="3888014" y="2533052"/>
            <a:ext cx="1452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Module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DC5FF9-C66D-1A63-34F5-F813E223A8B6}"/>
              </a:ext>
            </a:extLst>
          </p:cNvPr>
          <p:cNvSpPr txBox="1"/>
          <p:nvPr/>
        </p:nvSpPr>
        <p:spPr>
          <a:xfrm>
            <a:off x="6851346" y="2543155"/>
            <a:ext cx="1452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Module 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71D1A1-4957-FBEB-9FEA-C4E0079C0195}"/>
              </a:ext>
            </a:extLst>
          </p:cNvPr>
          <p:cNvSpPr txBox="1"/>
          <p:nvPr/>
        </p:nvSpPr>
        <p:spPr>
          <a:xfrm>
            <a:off x="9013049" y="2575029"/>
            <a:ext cx="1452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Module 4</a:t>
            </a:r>
          </a:p>
        </p:txBody>
      </p:sp>
    </p:spTree>
    <p:extLst>
      <p:ext uri="{BB962C8B-B14F-4D97-AF65-F5344CB8AC3E}">
        <p14:creationId xmlns:p14="http://schemas.microsoft.com/office/powerpoint/2010/main" val="7120511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EAFAD-DC02-EF86-7BCE-1A185B132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Side B Shoot through comparisons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34F27B-5416-8B43-4A69-9EDAECC54C5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88B913-2E02-280D-E497-F6A417E5225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08260CF-ABA0-3547-866D-C232F9499FF2}" type="datetime1">
              <a:rPr lang="en-GB" smtClean="0"/>
              <a:t>03/12/2025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45262D7-92F3-E7E2-F827-F464365B91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3238" b="7066"/>
          <a:stretch>
            <a:fillRect/>
          </a:stretch>
        </p:blipFill>
        <p:spPr>
          <a:xfrm rot="5400000">
            <a:off x="4406027" y="-2255816"/>
            <a:ext cx="3304601" cy="12267345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199EEF-407A-BC49-92CF-9E8AF43A462F}"/>
              </a:ext>
            </a:extLst>
          </p:cNvPr>
          <p:cNvSpPr txBox="1"/>
          <p:nvPr/>
        </p:nvSpPr>
        <p:spPr>
          <a:xfrm>
            <a:off x="1275443" y="2533052"/>
            <a:ext cx="1452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Module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09481E-D3BF-4D2E-75F3-FC9460D0A0FD}"/>
              </a:ext>
            </a:extLst>
          </p:cNvPr>
          <p:cNvSpPr txBox="1"/>
          <p:nvPr/>
        </p:nvSpPr>
        <p:spPr>
          <a:xfrm>
            <a:off x="3888014" y="2533052"/>
            <a:ext cx="1452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Module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DD104D-1101-1D9F-74F9-F6E8F33E605D}"/>
              </a:ext>
            </a:extLst>
          </p:cNvPr>
          <p:cNvSpPr txBox="1"/>
          <p:nvPr/>
        </p:nvSpPr>
        <p:spPr>
          <a:xfrm>
            <a:off x="6851346" y="2543155"/>
            <a:ext cx="1452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Module 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4E265F-12F3-C018-1323-0040A7F963F5}"/>
              </a:ext>
            </a:extLst>
          </p:cNvPr>
          <p:cNvSpPr txBox="1"/>
          <p:nvPr/>
        </p:nvSpPr>
        <p:spPr>
          <a:xfrm>
            <a:off x="9013049" y="2575029"/>
            <a:ext cx="1452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Module 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3ADBB1-0AA1-C524-3D64-CE3CF5A1B858}"/>
              </a:ext>
            </a:extLst>
          </p:cNvPr>
          <p:cNvSpPr txBox="1"/>
          <p:nvPr/>
        </p:nvSpPr>
        <p:spPr>
          <a:xfrm>
            <a:off x="161630" y="2052051"/>
            <a:ext cx="1505540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40" dirty="0">
                <a:latin typeface="Arial" panose="020B0604020202020204" pitchFamily="34" charset="0"/>
                <a:cs typeface="Arial" panose="020B0604020202020204" pitchFamily="34" charset="0"/>
              </a:rPr>
              <a:t>PD Charge (</a:t>
            </a:r>
            <a:r>
              <a:rPr lang="en-GB" sz="1440" dirty="0" err="1">
                <a:latin typeface="Arial" panose="020B0604020202020204" pitchFamily="34" charset="0"/>
                <a:cs typeface="Arial" panose="020B0604020202020204" pitchFamily="34" charset="0"/>
              </a:rPr>
              <a:t>pC</a:t>
            </a:r>
            <a:r>
              <a:rPr lang="en-GB" sz="144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960891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233F5-50F6-01E6-1E32-C0BFE7D06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Side A Calibrated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0B444E-C483-44B0-115B-214F653AEF1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3F9413-0700-6D1B-D68E-13829735A9A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08260CF-ABA0-3547-866D-C232F9499FF2}" type="datetime1">
              <a:rPr lang="en-GB" smtClean="0"/>
              <a:t>03/12/2025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765C357-79B9-C25E-C3F4-169577C99C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4044" b="7470"/>
          <a:stretch>
            <a:fillRect/>
          </a:stretch>
        </p:blipFill>
        <p:spPr>
          <a:xfrm rot="5400000">
            <a:off x="4663817" y="-2199207"/>
            <a:ext cx="2864366" cy="1149675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BFF019-1047-2CA1-142E-85AB3BAF58DD}"/>
              </a:ext>
            </a:extLst>
          </p:cNvPr>
          <p:cNvSpPr txBox="1"/>
          <p:nvPr/>
        </p:nvSpPr>
        <p:spPr>
          <a:xfrm>
            <a:off x="1275443" y="2533052"/>
            <a:ext cx="1452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Module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22EB93-E54B-8ECB-8C3E-A260AE9321EF}"/>
              </a:ext>
            </a:extLst>
          </p:cNvPr>
          <p:cNvSpPr txBox="1"/>
          <p:nvPr/>
        </p:nvSpPr>
        <p:spPr>
          <a:xfrm>
            <a:off x="3888014" y="2533052"/>
            <a:ext cx="1452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Module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B96D6E-2404-5090-D300-C6479DF7B6B5}"/>
              </a:ext>
            </a:extLst>
          </p:cNvPr>
          <p:cNvSpPr txBox="1"/>
          <p:nvPr/>
        </p:nvSpPr>
        <p:spPr>
          <a:xfrm>
            <a:off x="6851346" y="2543155"/>
            <a:ext cx="1452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Module 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AD76F3-1D7C-EA5D-0208-A7D91070A9C0}"/>
              </a:ext>
            </a:extLst>
          </p:cNvPr>
          <p:cNvSpPr txBox="1"/>
          <p:nvPr/>
        </p:nvSpPr>
        <p:spPr>
          <a:xfrm>
            <a:off x="9013049" y="2575029"/>
            <a:ext cx="1452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Module 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9505E1-130B-AF9A-49E1-5FB45DF23347}"/>
              </a:ext>
            </a:extLst>
          </p:cNvPr>
          <p:cNvSpPr txBox="1"/>
          <p:nvPr/>
        </p:nvSpPr>
        <p:spPr>
          <a:xfrm>
            <a:off x="-29491" y="1895085"/>
            <a:ext cx="2563522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40" dirty="0">
                <a:latin typeface="Arial" panose="020B0604020202020204" pitchFamily="34" charset="0"/>
                <a:cs typeface="Arial" panose="020B0604020202020204" pitchFamily="34" charset="0"/>
              </a:rPr>
              <a:t>Normalised PD Charge (</a:t>
            </a:r>
            <a:r>
              <a:rPr lang="en-GB" sz="1440" dirty="0" err="1">
                <a:latin typeface="Arial" panose="020B0604020202020204" pitchFamily="34" charset="0"/>
                <a:cs typeface="Arial" panose="020B0604020202020204" pitchFamily="34" charset="0"/>
              </a:rPr>
              <a:t>a.u</a:t>
            </a:r>
            <a:r>
              <a:rPr lang="en-GB" sz="1440" dirty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3482674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46774-DF1A-2569-6381-9A8A68570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5FC68F-04D8-5DAC-3CCA-E4F3347A4F6F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88976" y="1010233"/>
            <a:ext cx="11814048" cy="5397501"/>
          </a:xfrm>
        </p:spPr>
        <p:txBody>
          <a:bodyPr/>
          <a:lstStyle/>
          <a:p>
            <a:r>
              <a:rPr lang="en-GB" sz="2000" noProof="0" dirty="0" err="1"/>
              <a:t>QuARC</a:t>
            </a:r>
            <a:r>
              <a:rPr lang="en-GB" sz="2000" noProof="0" dirty="0"/>
              <a:t> </a:t>
            </a:r>
            <a:r>
              <a:rPr lang="en-GB" sz="2000" dirty="0"/>
              <a:t>Detector </a:t>
            </a:r>
            <a:r>
              <a:rPr lang="en-GB" sz="2000" noProof="0" dirty="0"/>
              <a:t>Upgraded in 2025</a:t>
            </a:r>
          </a:p>
          <a:p>
            <a:pPr lvl="1"/>
            <a:r>
              <a:rPr lang="en-GB" sz="1800" noProof="0" dirty="0"/>
              <a:t>New scintillator sheets (modules contained mix of transparent machined sheets, translucent sheets and injection moulded transparent sheets)</a:t>
            </a:r>
          </a:p>
          <a:p>
            <a:pPr lvl="1"/>
            <a:r>
              <a:rPr lang="en-GB" sz="1800" noProof="0" dirty="0"/>
              <a:t>Updated electronics to reduce noise and have dual-sided readout of sheets.</a:t>
            </a:r>
          </a:p>
          <a:p>
            <a:pPr lvl="1"/>
            <a:endParaRPr lang="en-GB" sz="2000" noProof="0" dirty="0"/>
          </a:p>
          <a:p>
            <a:r>
              <a:rPr lang="en-GB" sz="2000" noProof="0" dirty="0"/>
              <a:t>3 beam tests in 2025</a:t>
            </a:r>
          </a:p>
          <a:p>
            <a:pPr lvl="1"/>
            <a:r>
              <a:rPr lang="en-GB" sz="1800" noProof="0" dirty="0"/>
              <a:t>Prague PTC in April 2025 (1 morning) – 4 modules</a:t>
            </a:r>
          </a:p>
          <a:p>
            <a:pPr lvl="1"/>
            <a:r>
              <a:rPr lang="en-GB" sz="1800" noProof="0" dirty="0"/>
              <a:t>UCLH in May 2025 (1 day) – 4 modules </a:t>
            </a:r>
          </a:p>
          <a:p>
            <a:pPr lvl="1"/>
            <a:r>
              <a:rPr lang="en-GB" sz="1800" noProof="0" dirty="0"/>
              <a:t>Trento Proton Therapy Centre (2 nights of </a:t>
            </a:r>
            <a:r>
              <a:rPr lang="en-GB" sz="1800" noProof="0" dirty="0" err="1"/>
              <a:t>QuARC</a:t>
            </a:r>
            <a:r>
              <a:rPr lang="en-GB" sz="1800" noProof="0" dirty="0"/>
              <a:t> measurements) – 3 modules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B45898-2937-61B5-13F2-DD8FAF2C220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E1932A9-2A1D-17D8-52B6-D24AE55F744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A4E10CD-7F1E-6543-B197-3D223E170397}" type="datetime1">
              <a:rPr lang="en-GB" smtClean="0"/>
              <a:t>02/12/2025</a:t>
            </a:fld>
            <a:endParaRPr lang="en-US"/>
          </a:p>
        </p:txBody>
      </p:sp>
      <p:pic>
        <p:nvPicPr>
          <p:cNvPr id="8" name="Picture 7" descr="A black case with white text&#10;&#10;AI-generated content may be incorrect.">
            <a:extLst>
              <a:ext uri="{FF2B5EF4-FFF2-40B4-BE49-F238E27FC236}">
                <a16:creationId xmlns:a16="http://schemas.microsoft.com/office/drawing/2014/main" id="{3AB12C0C-E4CB-1B97-B67C-720DA9499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361" y="2840266"/>
            <a:ext cx="2643260" cy="3966247"/>
          </a:xfrm>
          <a:prstGeom prst="rect">
            <a:avLst/>
          </a:prstGeom>
        </p:spPr>
      </p:pic>
      <p:pic>
        <p:nvPicPr>
          <p:cNvPr id="10" name="Picture 9" descr="A black case with several electronic components&#10;&#10;AI-generated content may be incorrect.">
            <a:extLst>
              <a:ext uri="{FF2B5EF4-FFF2-40B4-BE49-F238E27FC236}">
                <a16:creationId xmlns:a16="http://schemas.microsoft.com/office/drawing/2014/main" id="{44FCCBA8-F782-2500-A365-9A336A6394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7" r="14937"/>
          <a:stretch>
            <a:fillRect/>
          </a:stretch>
        </p:blipFill>
        <p:spPr>
          <a:xfrm>
            <a:off x="182914" y="4174457"/>
            <a:ext cx="2643260" cy="2683543"/>
          </a:xfrm>
          <a:prstGeom prst="rect">
            <a:avLst/>
          </a:prstGeom>
        </p:spPr>
      </p:pic>
      <p:pic>
        <p:nvPicPr>
          <p:cNvPr id="12" name="Picture 11" descr="A black case with several batteries&#10;&#10;AI-generated content may be incorrect.">
            <a:extLst>
              <a:ext uri="{FF2B5EF4-FFF2-40B4-BE49-F238E27FC236}">
                <a16:creationId xmlns:a16="http://schemas.microsoft.com/office/drawing/2014/main" id="{6514B4BF-4213-B93F-A97E-BED1B03A64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943" y="4249057"/>
            <a:ext cx="3913414" cy="260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0773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F2EC0-AA7E-EF7E-B9EB-1FBADE51C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Side B Calibrated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6A37EE-1A2E-DA58-D15D-576BC3C9CDC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6C9AFC-14C1-1D92-8C15-6A3137BE786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08260CF-ABA0-3547-866D-C232F9499FF2}" type="datetime1">
              <a:rPr lang="en-GB" smtClean="0"/>
              <a:t>03/12/2025</a:t>
            </a:fld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BAB5047B-E669-2189-636B-A03E0BDFE4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3641" b="7470"/>
          <a:stretch>
            <a:fillRect/>
          </a:stretch>
        </p:blipFill>
        <p:spPr>
          <a:xfrm rot="5400000">
            <a:off x="4746130" y="-2475317"/>
            <a:ext cx="2743287" cy="1223554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B69950-9E82-0885-1DD7-10E2DC98992A}"/>
              </a:ext>
            </a:extLst>
          </p:cNvPr>
          <p:cNvSpPr txBox="1"/>
          <p:nvPr/>
        </p:nvSpPr>
        <p:spPr>
          <a:xfrm>
            <a:off x="1275443" y="2533052"/>
            <a:ext cx="1452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Module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379219-F03E-DC51-962A-CC8F431C93F1}"/>
              </a:ext>
            </a:extLst>
          </p:cNvPr>
          <p:cNvSpPr txBox="1"/>
          <p:nvPr/>
        </p:nvSpPr>
        <p:spPr>
          <a:xfrm>
            <a:off x="3888014" y="2533052"/>
            <a:ext cx="1452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Module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ACC38A-A39D-47E2-3065-F728E291281C}"/>
              </a:ext>
            </a:extLst>
          </p:cNvPr>
          <p:cNvSpPr txBox="1"/>
          <p:nvPr/>
        </p:nvSpPr>
        <p:spPr>
          <a:xfrm>
            <a:off x="6851346" y="2543155"/>
            <a:ext cx="1452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Module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CB3F80-8B77-E260-9755-F9E622171655}"/>
              </a:ext>
            </a:extLst>
          </p:cNvPr>
          <p:cNvSpPr txBox="1"/>
          <p:nvPr/>
        </p:nvSpPr>
        <p:spPr>
          <a:xfrm>
            <a:off x="9013049" y="2575029"/>
            <a:ext cx="1452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Module 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C74791-9879-2FC0-164D-D4134244E808}"/>
              </a:ext>
            </a:extLst>
          </p:cNvPr>
          <p:cNvSpPr txBox="1"/>
          <p:nvPr/>
        </p:nvSpPr>
        <p:spPr>
          <a:xfrm>
            <a:off x="-29491" y="1895085"/>
            <a:ext cx="2563522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40" dirty="0">
                <a:latin typeface="Arial" panose="020B0604020202020204" pitchFamily="34" charset="0"/>
                <a:cs typeface="Arial" panose="020B0604020202020204" pitchFamily="34" charset="0"/>
              </a:rPr>
              <a:t>Normalised PD Charge (</a:t>
            </a:r>
            <a:r>
              <a:rPr lang="en-GB" sz="1440" dirty="0" err="1">
                <a:latin typeface="Arial" panose="020B0604020202020204" pitchFamily="34" charset="0"/>
                <a:cs typeface="Arial" panose="020B0604020202020204" pitchFamily="34" charset="0"/>
              </a:rPr>
              <a:t>a.u</a:t>
            </a:r>
            <a:r>
              <a:rPr lang="en-GB" sz="1440" dirty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21459334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46F4C-BF2A-AB0B-8B7D-6F74F1B60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75 MeV – BP in Mod 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7CD0A7-76AB-AAB1-0E28-502EDF10CAA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8CCBE4-265D-4C3F-96F0-D34F5DBE4CC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08260CF-ABA0-3547-866D-C232F9499FF2}" type="datetime1">
              <a:rPr lang="en-GB" smtClean="0"/>
              <a:t>03/12/2025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8809CB6-E62A-5BFB-6803-D43260F3EB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1020075" y="1177519"/>
            <a:ext cx="3895725" cy="5400675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FA1A75-BA52-F596-36B9-25024B464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848476" y="1177519"/>
            <a:ext cx="3895726" cy="54006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AF0AA86-E443-7B54-69B2-C2CB06779CCC}"/>
              </a:ext>
            </a:extLst>
          </p:cNvPr>
          <p:cNvSpPr txBox="1"/>
          <p:nvPr/>
        </p:nvSpPr>
        <p:spPr>
          <a:xfrm>
            <a:off x="2525485" y="1338943"/>
            <a:ext cx="10749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Side 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0F54AF-DB28-6FE6-F33E-D2C2EFBFE3E7}"/>
              </a:ext>
            </a:extLst>
          </p:cNvPr>
          <p:cNvSpPr txBox="1"/>
          <p:nvPr/>
        </p:nvSpPr>
        <p:spPr>
          <a:xfrm>
            <a:off x="8258852" y="1338943"/>
            <a:ext cx="1091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Side 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75F343-345A-043D-A127-10CD50723256}"/>
              </a:ext>
            </a:extLst>
          </p:cNvPr>
          <p:cNvSpPr txBox="1"/>
          <p:nvPr/>
        </p:nvSpPr>
        <p:spPr>
          <a:xfrm>
            <a:off x="745378" y="5955104"/>
            <a:ext cx="4121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/>
              <a:t>Range: 45.54 mm, Energy: 73.69 MeV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80D867-774C-0FD7-AC88-19A55FC66EE9}"/>
              </a:ext>
            </a:extLst>
          </p:cNvPr>
          <p:cNvSpPr txBox="1"/>
          <p:nvPr/>
        </p:nvSpPr>
        <p:spPr>
          <a:xfrm>
            <a:off x="6720457" y="5955104"/>
            <a:ext cx="4121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/>
              <a:t>Range: 45.65 mm, Energy: 73.79 MeV</a:t>
            </a:r>
          </a:p>
        </p:txBody>
      </p:sp>
    </p:spTree>
    <p:extLst>
      <p:ext uri="{BB962C8B-B14F-4D97-AF65-F5344CB8AC3E}">
        <p14:creationId xmlns:p14="http://schemas.microsoft.com/office/powerpoint/2010/main" val="33868549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CAB5F-6B21-7A7F-44D7-463B012C0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150 MeV – BP in Mod 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A5316C-82DD-F235-0005-67EB4F92ADC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E6834-856A-FFE3-F2C3-3CDF335C494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08260CF-ABA0-3547-866D-C232F9499FF2}" type="datetime1">
              <a:rPr lang="en-GB" smtClean="0"/>
              <a:t>03/12/2025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E622296-80C4-B13E-1161-F856CF48DD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752475" y="959001"/>
            <a:ext cx="3895725" cy="5400675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7E7BD4-C3D4-39B5-327F-0B124383C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895672" y="935142"/>
            <a:ext cx="4019247" cy="55719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DAE83D2-91B2-2E47-72F8-0AE198246786}"/>
              </a:ext>
            </a:extLst>
          </p:cNvPr>
          <p:cNvSpPr txBox="1"/>
          <p:nvPr/>
        </p:nvSpPr>
        <p:spPr>
          <a:xfrm>
            <a:off x="2525485" y="1338943"/>
            <a:ext cx="10749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Side 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469248-5A79-5839-B2F2-81763EA14F3F}"/>
              </a:ext>
            </a:extLst>
          </p:cNvPr>
          <p:cNvSpPr txBox="1"/>
          <p:nvPr/>
        </p:nvSpPr>
        <p:spPr>
          <a:xfrm>
            <a:off x="8258852" y="1338943"/>
            <a:ext cx="1091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Side 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43971F-DD0E-AC29-4516-7EE20249A27D}"/>
              </a:ext>
            </a:extLst>
          </p:cNvPr>
          <p:cNvSpPr txBox="1"/>
          <p:nvPr/>
        </p:nvSpPr>
        <p:spPr>
          <a:xfrm>
            <a:off x="745378" y="5955104"/>
            <a:ext cx="437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/>
              <a:t>Range: 156.59 mm, Energy: 149.73 MeV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EC1E77-ECEE-5EEF-5C39-893C27634206}"/>
              </a:ext>
            </a:extLst>
          </p:cNvPr>
          <p:cNvSpPr txBox="1"/>
          <p:nvPr/>
        </p:nvSpPr>
        <p:spPr>
          <a:xfrm>
            <a:off x="7182245" y="5915957"/>
            <a:ext cx="437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/>
              <a:t>Range: 156.82 mm, Energy: 149.86 MeV</a:t>
            </a:r>
          </a:p>
        </p:txBody>
      </p:sp>
    </p:spTree>
    <p:extLst>
      <p:ext uri="{BB962C8B-B14F-4D97-AF65-F5344CB8AC3E}">
        <p14:creationId xmlns:p14="http://schemas.microsoft.com/office/powerpoint/2010/main" val="41746502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8E12A-F885-1467-D708-CEFF72532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180 MeV – BP in Mod 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57802B-9C0F-2FDE-6222-88CC3B15FEB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5EA062-FA9E-7C0A-CA6B-3CA36909E61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08260CF-ABA0-3547-866D-C232F9499FF2}" type="datetime1">
              <a:rPr lang="en-GB" smtClean="0"/>
              <a:t>03/12/2025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4AA58B8-CFB0-052A-745D-4735F645B8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1041845" y="1151164"/>
            <a:ext cx="3895725" cy="540067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982475-9452-9210-0991-D9DEC249BE40}"/>
              </a:ext>
            </a:extLst>
          </p:cNvPr>
          <p:cNvSpPr txBox="1"/>
          <p:nvPr/>
        </p:nvSpPr>
        <p:spPr>
          <a:xfrm>
            <a:off x="2525485" y="1338943"/>
            <a:ext cx="10749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Side 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D13DAF-F361-01F8-3448-D137E24B1AFA}"/>
              </a:ext>
            </a:extLst>
          </p:cNvPr>
          <p:cNvSpPr txBox="1"/>
          <p:nvPr/>
        </p:nvSpPr>
        <p:spPr>
          <a:xfrm>
            <a:off x="8258852" y="1338943"/>
            <a:ext cx="1091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Side B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6D1E551-0F84-BE7D-80AD-22C852C82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55685" y="1151162"/>
            <a:ext cx="3895726" cy="54006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BB32137-A814-C0E0-D8AA-7EC186B012A0}"/>
              </a:ext>
            </a:extLst>
          </p:cNvPr>
          <p:cNvSpPr txBox="1"/>
          <p:nvPr/>
        </p:nvSpPr>
        <p:spPr>
          <a:xfrm>
            <a:off x="6994133" y="5934888"/>
            <a:ext cx="4249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/>
              <a:t>Range: 214.7 mm, Energy: 179.48 MeV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3FF8F6-C939-3B04-15A0-E881FAA3A79F}"/>
              </a:ext>
            </a:extLst>
          </p:cNvPr>
          <p:cNvSpPr txBox="1"/>
          <p:nvPr/>
        </p:nvSpPr>
        <p:spPr>
          <a:xfrm>
            <a:off x="1067729" y="5947947"/>
            <a:ext cx="437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/>
              <a:t>Range: 214.57 mm, Energy: 179.41 MeV</a:t>
            </a:r>
          </a:p>
        </p:txBody>
      </p:sp>
    </p:spTree>
    <p:extLst>
      <p:ext uri="{BB962C8B-B14F-4D97-AF65-F5344CB8AC3E}">
        <p14:creationId xmlns:p14="http://schemas.microsoft.com/office/powerpoint/2010/main" val="6428677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DD36D-5662-C944-5899-629BA450E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245 MeV – BP in Mod 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38D58C-E6F0-F301-3E60-21CECA88C02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07C2DF-D5A3-8DC9-65E1-62C1B9AA265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08260CF-ABA0-3547-866D-C232F9499FF2}" type="datetime1">
              <a:rPr lang="en-GB" smtClean="0"/>
              <a:t>03/12/2025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48E52BF-7469-37A0-E415-716CB11F16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1041845" y="833261"/>
            <a:ext cx="3895725" cy="5400675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EB0D7A-696B-4198-AF29-0C2178D3C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747423" y="877484"/>
            <a:ext cx="3988971" cy="55299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6B6313-7394-73CF-626E-BC77D0DEA1E2}"/>
              </a:ext>
            </a:extLst>
          </p:cNvPr>
          <p:cNvSpPr txBox="1"/>
          <p:nvPr/>
        </p:nvSpPr>
        <p:spPr>
          <a:xfrm>
            <a:off x="2525485" y="1338943"/>
            <a:ext cx="10749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Side 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6E980E-550F-0F4B-F74A-2A680D5B27E2}"/>
              </a:ext>
            </a:extLst>
          </p:cNvPr>
          <p:cNvSpPr txBox="1"/>
          <p:nvPr/>
        </p:nvSpPr>
        <p:spPr>
          <a:xfrm>
            <a:off x="8258852" y="1338943"/>
            <a:ext cx="1091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Side 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A96D5B-D13E-8D84-74B3-44C2926B7DE3}"/>
              </a:ext>
            </a:extLst>
          </p:cNvPr>
          <p:cNvSpPr txBox="1"/>
          <p:nvPr/>
        </p:nvSpPr>
        <p:spPr>
          <a:xfrm>
            <a:off x="1023257" y="5883476"/>
            <a:ext cx="437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/>
              <a:t>Range: 360.17 mm, Energy: 241.54 MeV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BC90A8-34F8-0071-A7CA-1E00A7CF3625}"/>
              </a:ext>
            </a:extLst>
          </p:cNvPr>
          <p:cNvSpPr txBox="1"/>
          <p:nvPr/>
        </p:nvSpPr>
        <p:spPr>
          <a:xfrm>
            <a:off x="6615774" y="5869066"/>
            <a:ext cx="437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/>
              <a:t>Range: 361.29 mm, Energy: 241.97 MeV</a:t>
            </a:r>
          </a:p>
        </p:txBody>
      </p:sp>
    </p:spTree>
    <p:extLst>
      <p:ext uri="{BB962C8B-B14F-4D97-AF65-F5344CB8AC3E}">
        <p14:creationId xmlns:p14="http://schemas.microsoft.com/office/powerpoint/2010/main" val="31514476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212D4-EF82-62CC-09DD-3FB2688B8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UCLH SOBP Reconstruction 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2EBDC0-A59F-B7EE-7AB3-E9C23BFE88A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0D5D67-443A-A992-B389-5DD1F0038F2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3723758-F82C-5745-8CA5-5ABDC52BFB4D}" type="datetime1">
              <a:rPr lang="en-GB" smtClean="0"/>
              <a:t>03/12/2025</a:t>
            </a:fld>
            <a:endParaRPr lang="en-US"/>
          </a:p>
        </p:txBody>
      </p:sp>
      <p:pic>
        <p:nvPicPr>
          <p:cNvPr id="8" name="Content Placeholder 7" descr="A diagram of a graph&#10;&#10;AI-generated content may be incorrect.">
            <a:extLst>
              <a:ext uri="{FF2B5EF4-FFF2-40B4-BE49-F238E27FC236}">
                <a16:creationId xmlns:a16="http://schemas.microsoft.com/office/drawing/2014/main" id="{663B2B5C-478C-4F0D-5211-1BEBE4ED75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764" y="1079271"/>
            <a:ext cx="7591322" cy="5234849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0733BB-C1AA-DE14-EF75-F25E4CB69937}"/>
              </a:ext>
            </a:extLst>
          </p:cNvPr>
          <p:cNvSpPr txBox="1"/>
          <p:nvPr/>
        </p:nvSpPr>
        <p:spPr>
          <a:xfrm>
            <a:off x="700413" y="1466130"/>
            <a:ext cx="357351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SOBP Statistics</a:t>
            </a:r>
          </a:p>
          <a:p>
            <a:r>
              <a:rPr lang="en-GB" sz="1800" dirty="0"/>
              <a:t>Plateau (90% level): 109.545 mm to 172.58 mm</a:t>
            </a:r>
          </a:p>
          <a:p>
            <a:r>
              <a:rPr lang="en-GB" sz="1800" dirty="0"/>
              <a:t>Plateau width: 63.035 mm</a:t>
            </a:r>
          </a:p>
          <a:p>
            <a:r>
              <a:rPr lang="en-GB" sz="1800" dirty="0"/>
              <a:t>Plateau mean : 4.68837 </a:t>
            </a:r>
            <a:r>
              <a:rPr lang="en-GB" sz="1800" dirty="0" err="1"/>
              <a:t>a.u</a:t>
            </a:r>
            <a:r>
              <a:rPr lang="en-GB" sz="1800" dirty="0"/>
              <a:t>.</a:t>
            </a:r>
          </a:p>
          <a:p>
            <a:r>
              <a:rPr lang="en-GB" sz="1800" dirty="0"/>
              <a:t>Plateau std dev: 0.129093 </a:t>
            </a:r>
            <a:r>
              <a:rPr lang="en-GB" sz="1800" dirty="0" err="1"/>
              <a:t>a.u</a:t>
            </a:r>
            <a:r>
              <a:rPr lang="en-GB" sz="1800" dirty="0"/>
              <a:t>.</a:t>
            </a:r>
          </a:p>
          <a:p>
            <a:r>
              <a:rPr lang="en-GB" sz="1800" dirty="0"/>
              <a:t>Flatness: 2.75347%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32564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448DF-3234-5475-88DB-CF3254B76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230" y="-133793"/>
            <a:ext cx="10515600" cy="1325563"/>
          </a:xfrm>
        </p:spPr>
        <p:txBody>
          <a:bodyPr/>
          <a:lstStyle/>
          <a:p>
            <a:pPr algn="ctr"/>
            <a:r>
              <a:rPr lang="en-GB" sz="3200" dirty="0"/>
              <a:t>Trento Beam Test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F3D0196-1329-37DC-49D0-6B1E883EA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75390"/>
            <a:ext cx="5774029" cy="5400675"/>
          </a:xfrm>
        </p:spPr>
        <p:txBody>
          <a:bodyPr/>
          <a:lstStyle/>
          <a:p>
            <a:r>
              <a:rPr lang="en-GB" sz="2800" dirty="0"/>
              <a:t>3 nights of measurements in the research room at Trento PTC</a:t>
            </a:r>
          </a:p>
          <a:p>
            <a:pPr lvl="1"/>
            <a:r>
              <a:rPr lang="en-GB" sz="2400" dirty="0"/>
              <a:t>Night 1: </a:t>
            </a:r>
            <a:r>
              <a:rPr lang="en-GB" sz="2400" dirty="0" err="1"/>
              <a:t>QuARC</a:t>
            </a:r>
            <a:r>
              <a:rPr lang="en-GB" sz="2400" dirty="0"/>
              <a:t> </a:t>
            </a:r>
          </a:p>
          <a:p>
            <a:pPr lvl="2"/>
            <a:r>
              <a:rPr lang="en-GB" sz="2000" dirty="0"/>
              <a:t>Calibrations and </a:t>
            </a:r>
            <a:r>
              <a:rPr lang="en-GB" sz="2000" b="1" dirty="0"/>
              <a:t>Bragg Peak measurements</a:t>
            </a:r>
            <a:r>
              <a:rPr lang="en-GB" sz="2000" dirty="0"/>
              <a:t> scaling current up to FLASH (briefly).</a:t>
            </a:r>
          </a:p>
          <a:p>
            <a:pPr lvl="1"/>
            <a:r>
              <a:rPr lang="en-GB" sz="2400" dirty="0"/>
              <a:t>Night 2: Combined </a:t>
            </a:r>
            <a:r>
              <a:rPr lang="en-GB" sz="2400" dirty="0" err="1"/>
              <a:t>QuARC</a:t>
            </a:r>
            <a:r>
              <a:rPr lang="en-GB" sz="2400" dirty="0"/>
              <a:t> + </a:t>
            </a:r>
            <a:r>
              <a:rPr lang="en-GB" sz="2400" dirty="0" err="1"/>
              <a:t>SciFi</a:t>
            </a:r>
            <a:r>
              <a:rPr lang="en-GB" sz="2400" dirty="0"/>
              <a:t>:</a:t>
            </a:r>
          </a:p>
          <a:p>
            <a:pPr lvl="2"/>
            <a:r>
              <a:rPr lang="en-GB" sz="2000" dirty="0"/>
              <a:t>Dynamic range testing (fibres at low gain)</a:t>
            </a:r>
          </a:p>
          <a:p>
            <a:pPr lvl="2"/>
            <a:r>
              <a:rPr lang="en-GB" sz="2000" dirty="0"/>
              <a:t>Beam position measurements </a:t>
            </a:r>
          </a:p>
          <a:p>
            <a:pPr lvl="1"/>
            <a:r>
              <a:rPr lang="en-GB" sz="2400" dirty="0"/>
              <a:t>Night 3: </a:t>
            </a:r>
            <a:r>
              <a:rPr lang="en-GB" sz="2400" dirty="0" err="1"/>
              <a:t>SciFi</a:t>
            </a:r>
            <a:r>
              <a:rPr lang="en-GB" sz="2400" dirty="0"/>
              <a:t> Measurements</a:t>
            </a:r>
          </a:p>
          <a:p>
            <a:pPr lvl="2"/>
            <a:r>
              <a:rPr lang="en-GB" sz="2000" dirty="0"/>
              <a:t>Dynamic range testing (fibres at high gain)</a:t>
            </a:r>
          </a:p>
          <a:p>
            <a:pPr lvl="2"/>
            <a:r>
              <a:rPr lang="en-GB" sz="2000" dirty="0"/>
              <a:t>Different spot sizes (varying energy)</a:t>
            </a:r>
          </a:p>
          <a:p>
            <a:pPr lvl="1"/>
            <a:endParaRPr lang="en-GB" sz="2800" dirty="0"/>
          </a:p>
          <a:p>
            <a:pPr lvl="1"/>
            <a:endParaRPr lang="en-GB" sz="28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9AB0BF3-1050-A9E7-0413-5022B4372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120" y="828448"/>
            <a:ext cx="3629541" cy="272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machine on a table&#10;&#10;AI-generated content may be incorrect.">
            <a:extLst>
              <a:ext uri="{FF2B5EF4-FFF2-40B4-BE49-F238E27FC236}">
                <a16:creationId xmlns:a16="http://schemas.microsoft.com/office/drawing/2014/main" id="{72055150-6138-512A-3968-449C00861F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255" y="1191770"/>
            <a:ext cx="2896745" cy="3847239"/>
          </a:xfrm>
          <a:prstGeom prst="rect">
            <a:avLst/>
          </a:prstGeom>
        </p:spPr>
      </p:pic>
      <p:pic>
        <p:nvPicPr>
          <p:cNvPr id="3" name="Content Placeholder 6" descr="A black box with black rectangular objects&#10;&#10;AI-generated content may be incorrect.">
            <a:extLst>
              <a:ext uri="{FF2B5EF4-FFF2-40B4-BE49-F238E27FC236}">
                <a16:creationId xmlns:a16="http://schemas.microsoft.com/office/drawing/2014/main" id="{1BA9C0B8-9460-5FB5-B5AE-48D3E7A02A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8"/>
          <a:stretch>
            <a:fillRect/>
          </a:stretch>
        </p:blipFill>
        <p:spPr bwMode="auto">
          <a:xfrm rot="16200000">
            <a:off x="6922467" y="2905701"/>
            <a:ext cx="3043899" cy="4696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11808471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8230D-71CB-5220-0D98-A8374D32C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Trento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8080FF-7E83-A7DC-D1DB-37066923581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D3E67B-86D2-7089-BF6F-FD83202EBCE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08260CF-ABA0-3547-866D-C232F9499FF2}" type="datetime1">
              <a:rPr lang="en-GB" smtClean="0"/>
              <a:t>02/12/2025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46DB955-EED6-A166-7419-39ED194925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/>
              <a:t>Measurements with 3 modules (to allow for fibre detector inside case).</a:t>
            </a:r>
          </a:p>
          <a:p>
            <a:endParaRPr lang="en-GB" sz="2400" dirty="0"/>
          </a:p>
          <a:p>
            <a:r>
              <a:rPr lang="en-GB" sz="2400" dirty="0"/>
              <a:t>2 shoot throughs for each module at 10 </a:t>
            </a:r>
            <a:r>
              <a:rPr lang="en-GB" sz="2400" dirty="0" err="1"/>
              <a:t>nA</a:t>
            </a:r>
            <a:r>
              <a:rPr lang="en-GB" sz="2400" dirty="0"/>
              <a:t> ion source current (~ 1.5 </a:t>
            </a:r>
            <a:r>
              <a:rPr lang="en-GB" sz="2400" dirty="0" err="1"/>
              <a:t>nA</a:t>
            </a:r>
            <a:r>
              <a:rPr lang="en-GB" sz="2400" dirty="0"/>
              <a:t> nozzle current).</a:t>
            </a:r>
          </a:p>
          <a:p>
            <a:endParaRPr lang="en-GB" sz="2400" dirty="0"/>
          </a:p>
          <a:p>
            <a:r>
              <a:rPr lang="en-GB" sz="2400" dirty="0"/>
              <a:t>Current scan performed on front shoot throughs of module 1 in both CONV and FLASH mode. </a:t>
            </a:r>
          </a:p>
          <a:p>
            <a:endParaRPr lang="en-GB" sz="2400" dirty="0"/>
          </a:p>
          <a:p>
            <a:r>
              <a:rPr lang="en-GB" sz="2400" dirty="0"/>
              <a:t>Response linearity current scan to measure linearity of detector response.</a:t>
            </a:r>
          </a:p>
          <a:p>
            <a:endParaRPr lang="en-GB" sz="2400" dirty="0"/>
          </a:p>
          <a:p>
            <a:r>
              <a:rPr lang="en-GB" sz="2400" dirty="0"/>
              <a:t>Beam position measurements to correlate </a:t>
            </a:r>
            <a:r>
              <a:rPr lang="en-GB" sz="2400" dirty="0" err="1"/>
              <a:t>QuARC</a:t>
            </a:r>
            <a:r>
              <a:rPr lang="en-GB" sz="2400" dirty="0"/>
              <a:t> dual-sided position measurement with fibre array position measurement by moving detector in 5mm increments horizontally.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69241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2A2EE-22F1-BDDE-F1DB-0012A9F0E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Side A Shoot through comparisons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2F934F0-E073-4192-0365-69BE36FD42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5953" t="4177" b="8127"/>
          <a:stretch>
            <a:fillRect/>
          </a:stretch>
        </p:blipFill>
        <p:spPr>
          <a:xfrm rot="5400000">
            <a:off x="4295050" y="-2086033"/>
            <a:ext cx="3498102" cy="1208820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A705DF-34D0-A316-0436-0E953B67E02F}"/>
              </a:ext>
            </a:extLst>
          </p:cNvPr>
          <p:cNvSpPr txBox="1"/>
          <p:nvPr/>
        </p:nvSpPr>
        <p:spPr>
          <a:xfrm>
            <a:off x="161630" y="1895085"/>
            <a:ext cx="1505540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40" dirty="0">
                <a:latin typeface="Arial" panose="020B0604020202020204" pitchFamily="34" charset="0"/>
                <a:cs typeface="Arial" panose="020B0604020202020204" pitchFamily="34" charset="0"/>
              </a:rPr>
              <a:t>PD Charge (</a:t>
            </a:r>
            <a:r>
              <a:rPr lang="en-GB" sz="1440" dirty="0" err="1">
                <a:latin typeface="Arial" panose="020B0604020202020204" pitchFamily="34" charset="0"/>
                <a:cs typeface="Arial" panose="020B0604020202020204" pitchFamily="34" charset="0"/>
              </a:rPr>
              <a:t>pC</a:t>
            </a:r>
            <a:r>
              <a:rPr lang="en-GB" sz="144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D3894D-C5C3-0C87-1C3E-51CBF676E534}"/>
              </a:ext>
            </a:extLst>
          </p:cNvPr>
          <p:cNvSpPr txBox="1"/>
          <p:nvPr/>
        </p:nvSpPr>
        <p:spPr>
          <a:xfrm>
            <a:off x="2298700" y="1747352"/>
            <a:ext cx="1452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Module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6249B6-BE33-1201-E147-690A18A9EEE1}"/>
              </a:ext>
            </a:extLst>
          </p:cNvPr>
          <p:cNvSpPr txBox="1"/>
          <p:nvPr/>
        </p:nvSpPr>
        <p:spPr>
          <a:xfrm>
            <a:off x="5109279" y="1747351"/>
            <a:ext cx="1452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Module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97CEEA-039A-82C0-9636-333F2AF6FBC0}"/>
              </a:ext>
            </a:extLst>
          </p:cNvPr>
          <p:cNvSpPr txBox="1"/>
          <p:nvPr/>
        </p:nvSpPr>
        <p:spPr>
          <a:xfrm>
            <a:off x="8940800" y="1714500"/>
            <a:ext cx="1452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Module 3</a:t>
            </a:r>
          </a:p>
        </p:txBody>
      </p:sp>
    </p:spTree>
    <p:extLst>
      <p:ext uri="{BB962C8B-B14F-4D97-AF65-F5344CB8AC3E}">
        <p14:creationId xmlns:p14="http://schemas.microsoft.com/office/powerpoint/2010/main" val="9946509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AF23C-BB32-9E41-E13D-F0E2F7F84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Side B Shoot through comparisons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08CAD41-CC11-D668-CCDC-63F6FC0327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6303" t="3114" r="-1" b="7146"/>
          <a:stretch>
            <a:fillRect/>
          </a:stretch>
        </p:blipFill>
        <p:spPr>
          <a:xfrm rot="5400000">
            <a:off x="4341079" y="-1937544"/>
            <a:ext cx="3509843" cy="11912694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58CB4A-7CC8-7AB4-DBAE-B45246DE05E7}"/>
              </a:ext>
            </a:extLst>
          </p:cNvPr>
          <p:cNvSpPr txBox="1"/>
          <p:nvPr/>
        </p:nvSpPr>
        <p:spPr>
          <a:xfrm>
            <a:off x="584106" y="1949949"/>
            <a:ext cx="1505540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40" dirty="0">
                <a:latin typeface="Arial" panose="020B0604020202020204" pitchFamily="34" charset="0"/>
                <a:cs typeface="Arial" panose="020B0604020202020204" pitchFamily="34" charset="0"/>
              </a:rPr>
              <a:t>PD Charge (</a:t>
            </a:r>
            <a:r>
              <a:rPr lang="en-GB" sz="1440" dirty="0" err="1">
                <a:latin typeface="Arial" panose="020B0604020202020204" pitchFamily="34" charset="0"/>
                <a:cs typeface="Arial" panose="020B0604020202020204" pitchFamily="34" charset="0"/>
              </a:rPr>
              <a:t>pC</a:t>
            </a:r>
            <a:r>
              <a:rPr lang="en-GB" sz="144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C06B45-545E-E88B-2346-65320C2CD9E2}"/>
              </a:ext>
            </a:extLst>
          </p:cNvPr>
          <p:cNvSpPr txBox="1"/>
          <p:nvPr/>
        </p:nvSpPr>
        <p:spPr>
          <a:xfrm>
            <a:off x="2298700" y="1747352"/>
            <a:ext cx="1452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Module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E47834-1BF6-7E35-8359-4380C5F86A19}"/>
              </a:ext>
            </a:extLst>
          </p:cNvPr>
          <p:cNvSpPr txBox="1"/>
          <p:nvPr/>
        </p:nvSpPr>
        <p:spPr>
          <a:xfrm>
            <a:off x="5109279" y="1747351"/>
            <a:ext cx="1452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Module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83DBE9-3E91-CB76-D6A2-043EFBDC90B4}"/>
              </a:ext>
            </a:extLst>
          </p:cNvPr>
          <p:cNvSpPr txBox="1"/>
          <p:nvPr/>
        </p:nvSpPr>
        <p:spPr>
          <a:xfrm>
            <a:off x="8940800" y="1714500"/>
            <a:ext cx="1452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Module 3</a:t>
            </a:r>
          </a:p>
        </p:txBody>
      </p:sp>
    </p:spTree>
    <p:extLst>
      <p:ext uri="{BB962C8B-B14F-4D97-AF65-F5344CB8AC3E}">
        <p14:creationId xmlns:p14="http://schemas.microsoft.com/office/powerpoint/2010/main" val="3277746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9411F-6DBE-C38F-8E42-4A1E4D213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QuARC</a:t>
            </a:r>
            <a:r>
              <a:rPr lang="en-GB" dirty="0"/>
              <a:t> Module Assembly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37BB5B-8B0B-47C2-F3E2-821FE262236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3099DB-6E9F-CB71-FB05-8AC77B5B7A7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B950168-0F3B-F64F-91B1-8E0BBA304ECE}" type="datetime1">
              <a:rPr lang="en-GB" smtClean="0"/>
              <a:t>02/12/2025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3B0C19-B319-A9FE-BB58-6542732CD9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Module 1:</a:t>
            </a:r>
          </a:p>
          <a:p>
            <a:pPr lvl="1"/>
            <a:r>
              <a:rPr lang="en-GB" dirty="0"/>
              <a:t>Front of module: mostly sanded translucent sheets</a:t>
            </a:r>
          </a:p>
          <a:p>
            <a:pPr lvl="1"/>
            <a:r>
              <a:rPr lang="en-GB" dirty="0"/>
              <a:t>Back of module: intertwined translucent sanded sheets, and machined polished sheets (combo of thick and thin)</a:t>
            </a:r>
          </a:p>
          <a:p>
            <a:pPr lvl="1"/>
            <a:endParaRPr lang="en-GB" dirty="0"/>
          </a:p>
          <a:p>
            <a:r>
              <a:rPr lang="en-GB" dirty="0"/>
              <a:t>Module 2 (best module):</a:t>
            </a:r>
          </a:p>
          <a:p>
            <a:pPr lvl="1"/>
            <a:r>
              <a:rPr lang="en-GB" dirty="0"/>
              <a:t>All machined polished sheets and those closets to 3mm (i.e. between 2.99mm and 3.01mm)</a:t>
            </a:r>
          </a:p>
        </p:txBody>
      </p:sp>
    </p:spTree>
    <p:extLst>
      <p:ext uri="{BB962C8B-B14F-4D97-AF65-F5344CB8AC3E}">
        <p14:creationId xmlns:p14="http://schemas.microsoft.com/office/powerpoint/2010/main" val="34124226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DD26C-DE32-E30E-B213-35A13BDA9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Side A Calibrated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E6847B6-EF3C-21EF-0C7B-BA0EA7B104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4301" b="6939"/>
          <a:stretch>
            <a:fillRect/>
          </a:stretch>
        </p:blipFill>
        <p:spPr>
          <a:xfrm rot="5400000">
            <a:off x="4144056" y="-2121495"/>
            <a:ext cx="3749661" cy="1209675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6F6FCD-05D8-BD20-A132-8CC2C1E2C4D3}"/>
              </a:ext>
            </a:extLst>
          </p:cNvPr>
          <p:cNvSpPr txBox="1"/>
          <p:nvPr/>
        </p:nvSpPr>
        <p:spPr>
          <a:xfrm>
            <a:off x="-29491" y="1895085"/>
            <a:ext cx="2563522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40" dirty="0">
                <a:latin typeface="Arial" panose="020B0604020202020204" pitchFamily="34" charset="0"/>
                <a:cs typeface="Arial" panose="020B0604020202020204" pitchFamily="34" charset="0"/>
              </a:rPr>
              <a:t>Normalised PD Charge (</a:t>
            </a:r>
            <a:r>
              <a:rPr lang="en-GB" sz="1440" dirty="0" err="1">
                <a:latin typeface="Arial" panose="020B0604020202020204" pitchFamily="34" charset="0"/>
                <a:cs typeface="Arial" panose="020B0604020202020204" pitchFamily="34" charset="0"/>
              </a:rPr>
              <a:t>a.u</a:t>
            </a:r>
            <a:r>
              <a:rPr lang="en-GB" sz="1440" dirty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D5AE12-0AD4-BEE2-D5E1-35AF3F3D713D}"/>
              </a:ext>
            </a:extLst>
          </p:cNvPr>
          <p:cNvSpPr txBox="1"/>
          <p:nvPr/>
        </p:nvSpPr>
        <p:spPr>
          <a:xfrm>
            <a:off x="2298700" y="1747352"/>
            <a:ext cx="1452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Module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9FD5F5-6213-ABBC-CD95-47054BB04B64}"/>
              </a:ext>
            </a:extLst>
          </p:cNvPr>
          <p:cNvSpPr txBox="1"/>
          <p:nvPr/>
        </p:nvSpPr>
        <p:spPr>
          <a:xfrm>
            <a:off x="5109279" y="1747351"/>
            <a:ext cx="1452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Module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700980-A2C4-0B85-B324-E6E7C6606CAC}"/>
              </a:ext>
            </a:extLst>
          </p:cNvPr>
          <p:cNvSpPr txBox="1"/>
          <p:nvPr/>
        </p:nvSpPr>
        <p:spPr>
          <a:xfrm>
            <a:off x="8940800" y="1714500"/>
            <a:ext cx="1452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Module 3</a:t>
            </a:r>
          </a:p>
        </p:txBody>
      </p:sp>
    </p:spTree>
    <p:extLst>
      <p:ext uri="{BB962C8B-B14F-4D97-AF65-F5344CB8AC3E}">
        <p14:creationId xmlns:p14="http://schemas.microsoft.com/office/powerpoint/2010/main" val="12254925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EB4C9-E198-65D1-56E7-26FFAFF1B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Side B Calibrated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9E0E1F-9FDB-F33D-18F9-3DC12361A5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4438" b="6636"/>
          <a:stretch>
            <a:fillRect/>
          </a:stretch>
        </p:blipFill>
        <p:spPr>
          <a:xfrm rot="5400000">
            <a:off x="3900155" y="-1813944"/>
            <a:ext cx="4256317" cy="1205662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60FCE2-845F-24A4-087C-DB7A08D89509}"/>
              </a:ext>
            </a:extLst>
          </p:cNvPr>
          <p:cNvSpPr txBox="1"/>
          <p:nvPr/>
        </p:nvSpPr>
        <p:spPr>
          <a:xfrm>
            <a:off x="135376" y="2052050"/>
            <a:ext cx="2563522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40" dirty="0">
                <a:latin typeface="Arial" panose="020B0604020202020204" pitchFamily="34" charset="0"/>
                <a:cs typeface="Arial" panose="020B0604020202020204" pitchFamily="34" charset="0"/>
              </a:rPr>
              <a:t>Normalised PD Charge (</a:t>
            </a:r>
            <a:r>
              <a:rPr lang="en-GB" sz="1440" dirty="0" err="1">
                <a:latin typeface="Arial" panose="020B0604020202020204" pitchFamily="34" charset="0"/>
                <a:cs typeface="Arial" panose="020B0604020202020204" pitchFamily="34" charset="0"/>
              </a:rPr>
              <a:t>a.u</a:t>
            </a:r>
            <a:r>
              <a:rPr lang="en-GB" sz="1440" dirty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8120F8-838F-3371-68D3-F9FD26830B7B}"/>
              </a:ext>
            </a:extLst>
          </p:cNvPr>
          <p:cNvSpPr txBox="1"/>
          <p:nvPr/>
        </p:nvSpPr>
        <p:spPr>
          <a:xfrm>
            <a:off x="2298700" y="1747352"/>
            <a:ext cx="1452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Module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C1E38C-B271-A862-8D14-8935CABD082F}"/>
              </a:ext>
            </a:extLst>
          </p:cNvPr>
          <p:cNvSpPr txBox="1"/>
          <p:nvPr/>
        </p:nvSpPr>
        <p:spPr>
          <a:xfrm>
            <a:off x="5109279" y="1747351"/>
            <a:ext cx="1452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Module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969037-DB4B-09B5-C8E5-41B0BA584AFC}"/>
              </a:ext>
            </a:extLst>
          </p:cNvPr>
          <p:cNvSpPr txBox="1"/>
          <p:nvPr/>
        </p:nvSpPr>
        <p:spPr>
          <a:xfrm>
            <a:off x="8940800" y="1714500"/>
            <a:ext cx="1452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Module 3</a:t>
            </a:r>
          </a:p>
        </p:txBody>
      </p:sp>
    </p:spTree>
    <p:extLst>
      <p:ext uri="{BB962C8B-B14F-4D97-AF65-F5344CB8AC3E}">
        <p14:creationId xmlns:p14="http://schemas.microsoft.com/office/powerpoint/2010/main" val="1387147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5761E-F2FD-F882-097D-C12F0D014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Module 1: ST Front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D02DDB-4E7D-2119-0B66-1282C1B0FE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DA47B4-3C7E-73B4-6A8C-10B0D48E227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08260CF-ABA0-3547-866D-C232F9499FF2}" type="datetime1">
              <a:rPr lang="en-GB" smtClean="0"/>
              <a:t>03/12/2025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00A1CFD-1969-4BBF-7AEC-9DA956DFBA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1035628" y="9831"/>
            <a:ext cx="3165441" cy="4903838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8993C6-02F3-E21E-431F-EF4ACAE51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998919" y="-90698"/>
            <a:ext cx="3118229" cy="50228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36547C-CC9E-871C-11B8-F06AE7FE5D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806111" y="2977175"/>
            <a:ext cx="2957222" cy="48044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92FC79D-C032-D7D2-5F6B-D21BED55A983}"/>
              </a:ext>
            </a:extLst>
          </p:cNvPr>
          <p:cNvSpPr txBox="1"/>
          <p:nvPr/>
        </p:nvSpPr>
        <p:spPr>
          <a:xfrm>
            <a:off x="762001" y="1175657"/>
            <a:ext cx="1730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Nozzle current:</a:t>
            </a:r>
          </a:p>
          <a:p>
            <a:r>
              <a:rPr lang="en-GB" sz="1600" dirty="0"/>
              <a:t>~1 </a:t>
            </a:r>
            <a:r>
              <a:rPr lang="en-GB" sz="1600" dirty="0" err="1"/>
              <a:t>nA</a:t>
            </a:r>
            <a:endParaRPr lang="en-GB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AAA1C3-AFC2-E289-BE78-32722B1EBBAC}"/>
              </a:ext>
            </a:extLst>
          </p:cNvPr>
          <p:cNvSpPr txBox="1"/>
          <p:nvPr/>
        </p:nvSpPr>
        <p:spPr>
          <a:xfrm>
            <a:off x="7707086" y="1117698"/>
            <a:ext cx="1730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Nozzle current:</a:t>
            </a:r>
          </a:p>
          <a:p>
            <a:r>
              <a:rPr lang="en-GB" sz="1600" dirty="0"/>
              <a:t>~1nA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B4C7BD-A817-4420-7050-53F498A03CB4}"/>
              </a:ext>
            </a:extLst>
          </p:cNvPr>
          <p:cNvSpPr txBox="1"/>
          <p:nvPr/>
        </p:nvSpPr>
        <p:spPr>
          <a:xfrm>
            <a:off x="4553894" y="4212771"/>
            <a:ext cx="1730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Nozzle current:</a:t>
            </a:r>
          </a:p>
          <a:p>
            <a:r>
              <a:rPr lang="en-GB" sz="1600" dirty="0"/>
              <a:t>~0.5 </a:t>
            </a:r>
            <a:r>
              <a:rPr lang="en-GB" sz="1600" dirty="0" err="1"/>
              <a:t>nA</a:t>
            </a:r>
            <a:endParaRPr lang="en-GB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A6F52C-1771-1329-AA2C-DF7255FAC91D}"/>
              </a:ext>
            </a:extLst>
          </p:cNvPr>
          <p:cNvSpPr txBox="1"/>
          <p:nvPr/>
        </p:nvSpPr>
        <p:spPr>
          <a:xfrm>
            <a:off x="496304" y="4162199"/>
            <a:ext cx="27625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 log file data from Trento from these runs so nozzle current based on PBT wiki notes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E963EB-A190-8598-4A9C-7279B6B06FE5}"/>
              </a:ext>
            </a:extLst>
          </p:cNvPr>
          <p:cNvSpPr txBox="1"/>
          <p:nvPr/>
        </p:nvSpPr>
        <p:spPr>
          <a:xfrm>
            <a:off x="8805206" y="4539973"/>
            <a:ext cx="31459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Note that only polished sheets</a:t>
            </a:r>
          </a:p>
          <a:p>
            <a:r>
              <a:rPr lang="en-GB" dirty="0"/>
              <a:t>appear to saturate </a:t>
            </a:r>
          </a:p>
        </p:txBody>
      </p:sp>
    </p:spTree>
    <p:extLst>
      <p:ext uri="{BB962C8B-B14F-4D97-AF65-F5344CB8AC3E}">
        <p14:creationId xmlns:p14="http://schemas.microsoft.com/office/powerpoint/2010/main" val="18992684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C0B19-BA37-8B0A-E6C8-36EBC4342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Module 1: ST Front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BB07BC-EB28-274F-3DD9-CB2A4C4ED22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33</a:t>
            </a:fld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A0E381-3D0C-FD98-7AE9-04D9ABCE199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08260CF-ABA0-3547-866D-C232F9499FF2}" type="datetime1">
              <a:rPr lang="en-GB" smtClean="0"/>
              <a:t>03/12/2025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8276303-2B1C-9140-9E59-BC436A3BCA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998982" y="942118"/>
            <a:ext cx="3981450" cy="5400675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320451-CC22-9674-9828-364BDD983E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781324" y="633965"/>
            <a:ext cx="4103542" cy="61390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3454A3-85A8-63DB-48F7-F7E64E01DC80}"/>
              </a:ext>
            </a:extLst>
          </p:cNvPr>
          <p:cNvSpPr txBox="1"/>
          <p:nvPr/>
        </p:nvSpPr>
        <p:spPr>
          <a:xfrm>
            <a:off x="941188" y="2090057"/>
            <a:ext cx="1730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Nozzle current:</a:t>
            </a:r>
          </a:p>
          <a:p>
            <a:r>
              <a:rPr lang="en-GB" sz="1600" dirty="0"/>
              <a:t>1.45 </a:t>
            </a:r>
            <a:r>
              <a:rPr lang="en-GB" sz="1600" dirty="0" err="1"/>
              <a:t>nA</a:t>
            </a:r>
            <a:endParaRPr lang="en-GB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E5F8CE-743E-DD89-AF38-4A5688768A38}"/>
              </a:ext>
            </a:extLst>
          </p:cNvPr>
          <p:cNvSpPr txBox="1"/>
          <p:nvPr/>
        </p:nvSpPr>
        <p:spPr>
          <a:xfrm>
            <a:off x="6710616" y="2097707"/>
            <a:ext cx="1730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Nozzle current:</a:t>
            </a:r>
          </a:p>
          <a:p>
            <a:r>
              <a:rPr lang="en-GB" sz="1600" dirty="0"/>
              <a:t>25.81 </a:t>
            </a:r>
            <a:r>
              <a:rPr lang="en-GB" sz="1600" dirty="0" err="1"/>
              <a:t>nA</a:t>
            </a:r>
            <a:endParaRPr lang="en-GB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A8F5F4-32F3-4E5B-F00D-8558BAB7FD4F}"/>
              </a:ext>
            </a:extLst>
          </p:cNvPr>
          <p:cNvSpPr txBox="1"/>
          <p:nvPr/>
        </p:nvSpPr>
        <p:spPr>
          <a:xfrm>
            <a:off x="2743200" y="6128657"/>
            <a:ext cx="1963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FSR 12.5 </a:t>
            </a:r>
            <a:r>
              <a:rPr lang="en-GB" dirty="0" err="1"/>
              <a:t>pC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579750-F867-5886-E829-D661E5BCE42B}"/>
              </a:ext>
            </a:extLst>
          </p:cNvPr>
          <p:cNvSpPr txBox="1"/>
          <p:nvPr/>
        </p:nvSpPr>
        <p:spPr>
          <a:xfrm>
            <a:off x="8109857" y="6183086"/>
            <a:ext cx="1879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FSR 350 </a:t>
            </a:r>
            <a:r>
              <a:rPr lang="en-GB" dirty="0" err="1"/>
              <a:t>pC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01074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ED98A-ACB1-F098-7F3D-580360D1D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Module Front Shoot Throughs Comparison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E14969-23C5-292B-CCFB-EC85F61AA47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34</a:t>
            </a:fld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7C2C7D-DDB6-3442-4D21-625B7CE8D56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08260CF-ABA0-3547-866D-C232F9499FF2}" type="datetime1">
              <a:rPr lang="en-GB" smtClean="0"/>
              <a:t>03/12/2025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77F77A0-3E62-24D3-BC6B-1A654243D9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5869752" y="136915"/>
            <a:ext cx="5267586" cy="7011082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E92A34-4D87-C70A-AAE8-0D1AC96123E0}"/>
              </a:ext>
            </a:extLst>
          </p:cNvPr>
          <p:cNvSpPr txBox="1"/>
          <p:nvPr/>
        </p:nvSpPr>
        <p:spPr>
          <a:xfrm>
            <a:off x="320789" y="2547257"/>
            <a:ext cx="43978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Evident from previous plots that the polished sheets have much higher light output, here it can be seen they have steeper response also.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FCAB2F-BD29-E995-DFCA-CD9843BFB6B3}"/>
              </a:ext>
            </a:extLst>
          </p:cNvPr>
          <p:cNvSpPr txBox="1"/>
          <p:nvPr/>
        </p:nvSpPr>
        <p:spPr>
          <a:xfrm>
            <a:off x="182914" y="4963885"/>
            <a:ext cx="42563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Lack of accurate nozzle current data from Trento is reason for data at start looking odd.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9A1227-5653-181D-15F9-173D6A1802F7}"/>
              </a:ext>
            </a:extLst>
          </p:cNvPr>
          <p:cNvSpPr txBox="1"/>
          <p:nvPr/>
        </p:nvSpPr>
        <p:spPr>
          <a:xfrm>
            <a:off x="320789" y="1080658"/>
            <a:ext cx="36583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Summed the charge from</a:t>
            </a:r>
          </a:p>
          <a:p>
            <a:pPr marL="457200" indent="-457200">
              <a:buAutoNum type="alphaLcParenR"/>
            </a:pPr>
            <a:r>
              <a:rPr lang="en-GB" dirty="0"/>
              <a:t>Sanded sheets</a:t>
            </a:r>
          </a:p>
          <a:p>
            <a:pPr marL="457200" indent="-457200">
              <a:buAutoNum type="alphaLcParenR"/>
            </a:pPr>
            <a:r>
              <a:rPr lang="en-GB" dirty="0"/>
              <a:t>Polished sheets </a:t>
            </a:r>
          </a:p>
        </p:txBody>
      </p:sp>
    </p:spTree>
    <p:extLst>
      <p:ext uri="{BB962C8B-B14F-4D97-AF65-F5344CB8AC3E}">
        <p14:creationId xmlns:p14="http://schemas.microsoft.com/office/powerpoint/2010/main" val="3811458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EC724-1ECD-2364-3B58-024406FCA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Response Linearity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507A8A2-59FF-BBF9-4E95-B0AB85FC50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5897" t="7945"/>
          <a:stretch>
            <a:fillRect/>
          </a:stretch>
        </p:blipFill>
        <p:spPr>
          <a:xfrm rot="5400000">
            <a:off x="828565" y="1481038"/>
            <a:ext cx="4099297" cy="5559205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F8558E-F3DB-FFDD-C6B5-67F004C4D6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756" t="7304"/>
          <a:stretch>
            <a:fillRect/>
          </a:stretch>
        </p:blipFill>
        <p:spPr>
          <a:xfrm rot="5400000">
            <a:off x="6737602" y="1434918"/>
            <a:ext cx="4104583" cy="56567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E6B97D-2418-219E-F7F4-3ECD291F1808}"/>
              </a:ext>
            </a:extLst>
          </p:cNvPr>
          <p:cNvSpPr txBox="1"/>
          <p:nvPr/>
        </p:nvSpPr>
        <p:spPr>
          <a:xfrm>
            <a:off x="2031636" y="1774127"/>
            <a:ext cx="1504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179 MeV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FB3DBD-F67F-8FD9-54AE-E09E24689831}"/>
              </a:ext>
            </a:extLst>
          </p:cNvPr>
          <p:cNvSpPr txBox="1"/>
          <p:nvPr/>
        </p:nvSpPr>
        <p:spPr>
          <a:xfrm>
            <a:off x="8469260" y="1712572"/>
            <a:ext cx="1504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148 MeV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BE1C43-9A07-87A0-44BF-12A557FE51AD}"/>
              </a:ext>
            </a:extLst>
          </p:cNvPr>
          <p:cNvSpPr txBox="1"/>
          <p:nvPr/>
        </p:nvSpPr>
        <p:spPr>
          <a:xfrm>
            <a:off x="1578602" y="940315"/>
            <a:ext cx="7293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Response linearity of entire </a:t>
            </a:r>
            <a:r>
              <a:rPr lang="en-GB" sz="2000" dirty="0" err="1"/>
              <a:t>QuARC</a:t>
            </a:r>
            <a:r>
              <a:rPr lang="en-GB" sz="2000" dirty="0"/>
              <a:t> detector by summing the average PD values across the measurement time.</a:t>
            </a:r>
          </a:p>
        </p:txBody>
      </p:sp>
    </p:spTree>
    <p:extLst>
      <p:ext uri="{BB962C8B-B14F-4D97-AF65-F5344CB8AC3E}">
        <p14:creationId xmlns:p14="http://schemas.microsoft.com/office/powerpoint/2010/main" val="15225538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C7AC8-6290-5814-8701-31C0D929C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179 MeV 20 </a:t>
            </a:r>
            <a:r>
              <a:rPr lang="en-GB" dirty="0" err="1"/>
              <a:t>nA</a:t>
            </a:r>
            <a:endParaRPr lang="en-GB" dirty="0"/>
          </a:p>
        </p:txBody>
      </p:sp>
      <p:pic>
        <p:nvPicPr>
          <p:cNvPr id="5" name="Content Placeholder 4" descr="A graph of water equivalent thickness&#10;&#10;AI-generated content may be incorrect.">
            <a:extLst>
              <a:ext uri="{FF2B5EF4-FFF2-40B4-BE49-F238E27FC236}">
                <a16:creationId xmlns:a16="http://schemas.microsoft.com/office/drawing/2014/main" id="{608B1DD8-FE41-6682-43B7-730C053E44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2401" b="2024"/>
          <a:stretch>
            <a:fillRect/>
          </a:stretch>
        </p:blipFill>
        <p:spPr>
          <a:xfrm>
            <a:off x="822629" y="1921790"/>
            <a:ext cx="5139258" cy="3710915"/>
          </a:xfrm>
        </p:spPr>
      </p:pic>
      <p:pic>
        <p:nvPicPr>
          <p:cNvPr id="7" name="Picture 6" descr="A graph of water equivalent thickness&#10;&#10;AI-generated content may be incorrect.">
            <a:extLst>
              <a:ext uri="{FF2B5EF4-FFF2-40B4-BE49-F238E27FC236}">
                <a16:creationId xmlns:a16="http://schemas.microsoft.com/office/drawing/2014/main" id="{A38BE467-89D6-B754-18A8-3E7A9B23AA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446" b="1268"/>
          <a:stretch>
            <a:fillRect/>
          </a:stretch>
        </p:blipFill>
        <p:spPr>
          <a:xfrm>
            <a:off x="5961889" y="1805879"/>
            <a:ext cx="5407482" cy="39365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40C44E-6555-966A-32B8-BEDD06513699}"/>
              </a:ext>
            </a:extLst>
          </p:cNvPr>
          <p:cNvSpPr txBox="1"/>
          <p:nvPr/>
        </p:nvSpPr>
        <p:spPr>
          <a:xfrm>
            <a:off x="2010139" y="1604478"/>
            <a:ext cx="1334917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80" dirty="0"/>
              <a:t>Side A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BCD3E9-B9AE-EEAC-2798-61355E0E0E9D}"/>
              </a:ext>
            </a:extLst>
          </p:cNvPr>
          <p:cNvSpPr txBox="1"/>
          <p:nvPr/>
        </p:nvSpPr>
        <p:spPr>
          <a:xfrm>
            <a:off x="6838170" y="1382878"/>
            <a:ext cx="1375698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80" dirty="0"/>
              <a:t>Side B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4F53C8-283B-4261-D7C4-F7FBBB03233A}"/>
              </a:ext>
            </a:extLst>
          </p:cNvPr>
          <p:cNvSpPr txBox="1"/>
          <p:nvPr/>
        </p:nvSpPr>
        <p:spPr>
          <a:xfrm>
            <a:off x="2072640" y="5864352"/>
            <a:ext cx="3369640" cy="14219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80" dirty="0"/>
              <a:t>kB = 0.105512</a:t>
            </a:r>
          </a:p>
          <a:p>
            <a:r>
              <a:rPr lang="en-GB" sz="2880" dirty="0"/>
              <a:t>Sigma_0 = 3.11298</a:t>
            </a:r>
          </a:p>
          <a:p>
            <a:endParaRPr lang="en-GB" sz="288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BDBD87-C337-851A-E2D1-B5C3C3688E4B}"/>
              </a:ext>
            </a:extLst>
          </p:cNvPr>
          <p:cNvSpPr txBox="1"/>
          <p:nvPr/>
        </p:nvSpPr>
        <p:spPr>
          <a:xfrm>
            <a:off x="7350041" y="5857624"/>
            <a:ext cx="3397084" cy="1865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80" dirty="0"/>
              <a:t>kB = 7.32185e-06</a:t>
            </a:r>
          </a:p>
          <a:p>
            <a:r>
              <a:rPr lang="en-GB" sz="2880" dirty="0"/>
              <a:t>Sigma_0 = 3.03636</a:t>
            </a:r>
          </a:p>
          <a:p>
            <a:endParaRPr lang="en-GB" sz="2880" dirty="0"/>
          </a:p>
          <a:p>
            <a:endParaRPr lang="en-GB" sz="2880" dirty="0"/>
          </a:p>
        </p:txBody>
      </p:sp>
    </p:spTree>
    <p:extLst>
      <p:ext uri="{BB962C8B-B14F-4D97-AF65-F5344CB8AC3E}">
        <p14:creationId xmlns:p14="http://schemas.microsoft.com/office/powerpoint/2010/main" val="3697892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BE963-7E52-A972-AD4E-4FE95E70F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179 MeV 40 </a:t>
            </a:r>
            <a:r>
              <a:rPr lang="en-GB" dirty="0" err="1"/>
              <a:t>nA</a:t>
            </a:r>
            <a:r>
              <a:rPr lang="en-GB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96BBF8-39B4-12FF-76BD-EED8E9AC1F1B}"/>
              </a:ext>
            </a:extLst>
          </p:cNvPr>
          <p:cNvSpPr txBox="1"/>
          <p:nvPr/>
        </p:nvSpPr>
        <p:spPr>
          <a:xfrm>
            <a:off x="1658111" y="5196007"/>
            <a:ext cx="3403496" cy="20867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360" dirty="0"/>
              <a:t>E</a:t>
            </a:r>
            <a:r>
              <a:rPr lang="en-GB" sz="3360" baseline="-25000" dirty="0"/>
              <a:t>0 </a:t>
            </a:r>
            <a:r>
              <a:rPr lang="en-GB" sz="3360" dirty="0"/>
              <a:t>= 178.18 MeV</a:t>
            </a:r>
          </a:p>
          <a:p>
            <a:r>
              <a:rPr lang="en-GB" sz="3360" dirty="0"/>
              <a:t>kB = </a:t>
            </a:r>
            <a:r>
              <a:rPr lang="en-GB" sz="2880" dirty="0"/>
              <a:t>0.10059</a:t>
            </a:r>
          </a:p>
          <a:p>
            <a:endParaRPr lang="en-GB" sz="2880" dirty="0"/>
          </a:p>
          <a:p>
            <a:endParaRPr lang="en-GB" sz="3360" dirty="0"/>
          </a:p>
        </p:txBody>
      </p:sp>
      <p:pic>
        <p:nvPicPr>
          <p:cNvPr id="6" name="Picture 5" descr="A graph of water equivalent thickness&#10;&#10;AI-generated content may be incorrect.">
            <a:extLst>
              <a:ext uri="{FF2B5EF4-FFF2-40B4-BE49-F238E27FC236}">
                <a16:creationId xmlns:a16="http://schemas.microsoft.com/office/drawing/2014/main" id="{8660C6C0-36FD-735F-10E7-9924B57130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782" b="1264"/>
          <a:stretch>
            <a:fillRect/>
          </a:stretch>
        </p:blipFill>
        <p:spPr>
          <a:xfrm>
            <a:off x="852760" y="1745670"/>
            <a:ext cx="4771644" cy="34503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F0A506-8E8C-2972-5693-FC2A1B98A664}"/>
              </a:ext>
            </a:extLst>
          </p:cNvPr>
          <p:cNvSpPr txBox="1"/>
          <p:nvPr/>
        </p:nvSpPr>
        <p:spPr>
          <a:xfrm>
            <a:off x="2182369" y="1440396"/>
            <a:ext cx="1252715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80" dirty="0"/>
              <a:t>Side 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450458-2DD7-5C2F-BBF5-7EE78734CDEF}"/>
              </a:ext>
            </a:extLst>
          </p:cNvPr>
          <p:cNvSpPr txBox="1"/>
          <p:nvPr/>
        </p:nvSpPr>
        <p:spPr>
          <a:xfrm>
            <a:off x="6254916" y="5220922"/>
            <a:ext cx="3403496" cy="20867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360" dirty="0"/>
              <a:t>E</a:t>
            </a:r>
            <a:r>
              <a:rPr lang="en-GB" sz="3360" baseline="-25000" dirty="0"/>
              <a:t>0 </a:t>
            </a:r>
            <a:r>
              <a:rPr lang="en-GB" sz="3360" dirty="0"/>
              <a:t>= 178.03 MeV</a:t>
            </a:r>
          </a:p>
          <a:p>
            <a:r>
              <a:rPr lang="en-GB" sz="3360" dirty="0"/>
              <a:t>kB = </a:t>
            </a:r>
            <a:r>
              <a:rPr lang="en-GB" sz="2880" dirty="0"/>
              <a:t> 0.01</a:t>
            </a:r>
          </a:p>
          <a:p>
            <a:endParaRPr lang="en-GB" sz="2880" dirty="0"/>
          </a:p>
          <a:p>
            <a:endParaRPr lang="en-GB" sz="3360" dirty="0"/>
          </a:p>
        </p:txBody>
      </p:sp>
      <p:pic>
        <p:nvPicPr>
          <p:cNvPr id="10" name="Picture 9" descr="A graph of water equivalent thickness&#10;&#10;AI-generated content may be incorrect.">
            <a:extLst>
              <a:ext uri="{FF2B5EF4-FFF2-40B4-BE49-F238E27FC236}">
                <a16:creationId xmlns:a16="http://schemas.microsoft.com/office/drawing/2014/main" id="{1DF5C3C9-A61B-E113-2638-64452947BE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667" b="1289"/>
          <a:stretch>
            <a:fillRect/>
          </a:stretch>
        </p:blipFill>
        <p:spPr>
          <a:xfrm>
            <a:off x="6096000" y="1745670"/>
            <a:ext cx="4647802" cy="33560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1339037-D732-2D77-2764-D9F102E48311}"/>
              </a:ext>
            </a:extLst>
          </p:cNvPr>
          <p:cNvSpPr txBox="1"/>
          <p:nvPr/>
        </p:nvSpPr>
        <p:spPr>
          <a:xfrm>
            <a:off x="7935922" y="1469090"/>
            <a:ext cx="1273105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80" dirty="0"/>
              <a:t>Side B</a:t>
            </a:r>
          </a:p>
        </p:txBody>
      </p:sp>
    </p:spTree>
    <p:extLst>
      <p:ext uri="{BB962C8B-B14F-4D97-AF65-F5344CB8AC3E}">
        <p14:creationId xmlns:p14="http://schemas.microsoft.com/office/powerpoint/2010/main" val="804563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C5C218-442A-A40D-31F4-3CD733997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C4AB1-E855-59F5-8E46-DDEB3A2C2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179 MeV 300 </a:t>
            </a:r>
            <a:r>
              <a:rPr lang="en-GB" dirty="0" err="1"/>
              <a:t>nA</a:t>
            </a:r>
            <a:r>
              <a:rPr lang="en-GB" dirty="0"/>
              <a:t> </a:t>
            </a:r>
          </a:p>
        </p:txBody>
      </p:sp>
      <p:pic>
        <p:nvPicPr>
          <p:cNvPr id="8" name="Picture 7" descr="A graph of water equivalent thickness&#10;&#10;AI-generated content may be incorrect.">
            <a:extLst>
              <a:ext uri="{FF2B5EF4-FFF2-40B4-BE49-F238E27FC236}">
                <a16:creationId xmlns:a16="http://schemas.microsoft.com/office/drawing/2014/main" id="{C432DDAF-EC62-ECC7-C9B5-BF155005D8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363" b="2417"/>
          <a:stretch>
            <a:fillRect/>
          </a:stretch>
        </p:blipFill>
        <p:spPr>
          <a:xfrm>
            <a:off x="241738" y="1812392"/>
            <a:ext cx="5294692" cy="37677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B42D1C-EBA9-6645-9FA5-5E685177076C}"/>
              </a:ext>
            </a:extLst>
          </p:cNvPr>
          <p:cNvSpPr txBox="1"/>
          <p:nvPr/>
        </p:nvSpPr>
        <p:spPr>
          <a:xfrm>
            <a:off x="1962911" y="5661878"/>
            <a:ext cx="3403496" cy="16435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360" dirty="0"/>
              <a:t>E</a:t>
            </a:r>
            <a:r>
              <a:rPr lang="en-GB" sz="3360" baseline="-25000" dirty="0"/>
              <a:t>0 </a:t>
            </a:r>
            <a:r>
              <a:rPr lang="en-GB" sz="3360" dirty="0"/>
              <a:t>= 178.18 MeV</a:t>
            </a:r>
          </a:p>
          <a:p>
            <a:r>
              <a:rPr lang="en-GB" sz="3360" dirty="0"/>
              <a:t>kB = 0.0995859</a:t>
            </a:r>
            <a:endParaRPr lang="en-GB" sz="2880" dirty="0"/>
          </a:p>
          <a:p>
            <a:endParaRPr lang="en-GB" sz="336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58DC15-62E9-2AD1-C536-E6B966604F60}"/>
              </a:ext>
            </a:extLst>
          </p:cNvPr>
          <p:cNvSpPr txBox="1"/>
          <p:nvPr/>
        </p:nvSpPr>
        <p:spPr>
          <a:xfrm>
            <a:off x="1754107" y="1276861"/>
            <a:ext cx="1334917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80" dirty="0"/>
              <a:t>Side A </a:t>
            </a:r>
          </a:p>
        </p:txBody>
      </p:sp>
      <p:pic>
        <p:nvPicPr>
          <p:cNvPr id="7" name="Picture 6" descr="A graph of water equivalent thickness&#10;&#10;AI-generated content may be incorrect.">
            <a:extLst>
              <a:ext uri="{FF2B5EF4-FFF2-40B4-BE49-F238E27FC236}">
                <a16:creationId xmlns:a16="http://schemas.microsoft.com/office/drawing/2014/main" id="{D47C630D-E39A-CBB1-C8D2-4B4FBC8777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005" b="2494"/>
          <a:stretch>
            <a:fillRect/>
          </a:stretch>
        </p:blipFill>
        <p:spPr>
          <a:xfrm>
            <a:off x="5904292" y="1690689"/>
            <a:ext cx="5080700" cy="36737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CF50132-E15D-8A1A-F5E3-E5AECC88F671}"/>
              </a:ext>
            </a:extLst>
          </p:cNvPr>
          <p:cNvSpPr txBox="1"/>
          <p:nvPr/>
        </p:nvSpPr>
        <p:spPr>
          <a:xfrm>
            <a:off x="6864170" y="5661877"/>
            <a:ext cx="3353803" cy="20867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360" dirty="0"/>
              <a:t>E</a:t>
            </a:r>
            <a:r>
              <a:rPr lang="en-GB" sz="3360" baseline="-25000" dirty="0"/>
              <a:t>0 </a:t>
            </a:r>
            <a:r>
              <a:rPr lang="en-GB" sz="3360" dirty="0"/>
              <a:t>= 177.9 MeV</a:t>
            </a:r>
            <a:endParaRPr lang="en-GB" sz="4800" dirty="0"/>
          </a:p>
          <a:p>
            <a:r>
              <a:rPr lang="en-GB" sz="3360" dirty="0"/>
              <a:t>kB = </a:t>
            </a:r>
            <a:r>
              <a:rPr lang="en-GB" sz="2880" dirty="0"/>
              <a:t> 1.87366e-05</a:t>
            </a:r>
          </a:p>
          <a:p>
            <a:endParaRPr lang="en-GB" sz="2880" dirty="0"/>
          </a:p>
          <a:p>
            <a:endParaRPr lang="en-GB" sz="336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C2DE5F-C3E4-D556-B2E8-8316859B6302}"/>
              </a:ext>
            </a:extLst>
          </p:cNvPr>
          <p:cNvSpPr txBox="1"/>
          <p:nvPr/>
        </p:nvSpPr>
        <p:spPr>
          <a:xfrm>
            <a:off x="7206154" y="1225753"/>
            <a:ext cx="1375698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80" dirty="0"/>
              <a:t>Side B </a:t>
            </a:r>
          </a:p>
        </p:txBody>
      </p:sp>
    </p:spTree>
    <p:extLst>
      <p:ext uri="{BB962C8B-B14F-4D97-AF65-F5344CB8AC3E}">
        <p14:creationId xmlns:p14="http://schemas.microsoft.com/office/powerpoint/2010/main" val="5022534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46774-DF1A-2569-6381-9A8A68570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149 MeV Centered </a:t>
            </a:r>
          </a:p>
        </p:txBody>
      </p:sp>
      <p:pic>
        <p:nvPicPr>
          <p:cNvPr id="8" name="Content Placeholder 7" descr="A graph of water equivalent thickness&#10;&#10;AI-generated content may be incorrect.">
            <a:extLst>
              <a:ext uri="{FF2B5EF4-FFF2-40B4-BE49-F238E27FC236}">
                <a16:creationId xmlns:a16="http://schemas.microsoft.com/office/drawing/2014/main" id="{1A6DD256-ECBD-4749-E4D4-EAC89FF90D04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40" y="1938502"/>
            <a:ext cx="5067300" cy="36449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B45898-2937-61B5-13F2-DD8FAF2C220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39</a:t>
            </a:fld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E1932A9-2A1D-17D8-52B6-D24AE55F744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3D2593B-D617-6346-9A98-4B998748B321}" type="datetime1">
              <a:rPr lang="en-GB" smtClean="0"/>
              <a:t>03/12/2025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7A757C-0DB2-C00B-18E0-A7A755396062}"/>
              </a:ext>
            </a:extLst>
          </p:cNvPr>
          <p:cNvSpPr txBox="1"/>
          <p:nvPr/>
        </p:nvSpPr>
        <p:spPr>
          <a:xfrm>
            <a:off x="1870841" y="1513490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</a:t>
            </a:r>
          </a:p>
        </p:txBody>
      </p:sp>
      <p:pic>
        <p:nvPicPr>
          <p:cNvPr id="11" name="Picture 10" descr="A graph of water equivalent thickness&#10;&#10;AI-generated content may be incorrect.">
            <a:extLst>
              <a:ext uri="{FF2B5EF4-FFF2-40B4-BE49-F238E27FC236}">
                <a16:creationId xmlns:a16="http://schemas.microsoft.com/office/drawing/2014/main" id="{9DCC6485-8A7B-4CC4-999F-B7DF922C0F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178" y="1975155"/>
            <a:ext cx="5067300" cy="36449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F440355-2537-3098-53BA-E92333C191AF}"/>
              </a:ext>
            </a:extLst>
          </p:cNvPr>
          <p:cNvSpPr txBox="1"/>
          <p:nvPr/>
        </p:nvSpPr>
        <p:spPr>
          <a:xfrm>
            <a:off x="6743216" y="1476837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565387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73324-C806-BFE5-A71A-2FF290375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QuARC</a:t>
            </a:r>
            <a:r>
              <a:rPr lang="en-GB" dirty="0"/>
              <a:t> Module Assembly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751D70-0BA5-F844-1530-791946CE913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A18F6E-C9A0-154E-58F5-D903CB66658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08260CF-ABA0-3547-866D-C232F9499FF2}" type="datetime1">
              <a:rPr lang="en-GB" smtClean="0"/>
              <a:t>02/12/2025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82C2691-0D58-BBF1-F2D2-D47D548EA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/>
              <a:t>Module 3:</a:t>
            </a:r>
          </a:p>
          <a:p>
            <a:pPr lvl="1"/>
            <a:r>
              <a:rPr lang="en-GB" sz="2800" dirty="0"/>
              <a:t>All sanded translucent sheets (all under 3mm: 2.96 – 2.99 mm thicknesses)</a:t>
            </a:r>
          </a:p>
          <a:p>
            <a:pPr lvl="1"/>
            <a:endParaRPr lang="en-GB" sz="2800" dirty="0"/>
          </a:p>
          <a:p>
            <a:r>
              <a:rPr lang="en-GB" sz="2800" dirty="0"/>
              <a:t>Module 4: </a:t>
            </a:r>
          </a:p>
          <a:p>
            <a:pPr lvl="1"/>
            <a:r>
              <a:rPr lang="en-GB" sz="2400" dirty="0"/>
              <a:t>Prague experiment: </a:t>
            </a:r>
          </a:p>
          <a:p>
            <a:pPr lvl="2"/>
            <a:r>
              <a:rPr lang="en-GB" sz="2000" dirty="0"/>
              <a:t>Front half – combination of injection moulded sheets and transparent polished sheets</a:t>
            </a:r>
          </a:p>
          <a:p>
            <a:pPr lvl="2"/>
            <a:r>
              <a:rPr lang="en-GB" sz="2000" dirty="0"/>
              <a:t>Back half: combination of injection moulded and translucent sanded sheets </a:t>
            </a:r>
          </a:p>
          <a:p>
            <a:pPr lvl="2"/>
            <a:r>
              <a:rPr lang="en-GB" sz="2000" dirty="0"/>
              <a:t>Irregularity of injection moulded sheets meant stack was too large for holder and difficult to assemble hence PD’s did not align well to sheets.</a:t>
            </a:r>
          </a:p>
          <a:p>
            <a:pPr lvl="1"/>
            <a:r>
              <a:rPr lang="en-GB" sz="2400" dirty="0"/>
              <a:t>UCLH experiment:</a:t>
            </a:r>
          </a:p>
          <a:p>
            <a:pPr lvl="2"/>
            <a:r>
              <a:rPr lang="en-GB" sz="2000" dirty="0"/>
              <a:t>Combination of sanded sheets and polished sheets (only a few near the front)</a:t>
            </a:r>
          </a:p>
          <a:p>
            <a:pPr lvl="2"/>
            <a:endParaRPr lang="en-GB" sz="2400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37459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1C44D-B933-8B89-511D-104631C21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149 MeV Beam Spot 20 mm to right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717E01-5483-A8D0-5535-38C56DDBFA0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40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D3C016-1135-AA61-3247-734AC443CCF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3E36D51-F31F-004F-98FE-39F03E98EB4A}" type="datetime1">
              <a:rPr lang="en-GB" smtClean="0"/>
              <a:t>03/12/2025</a:t>
            </a:fld>
            <a:endParaRPr lang="en-US"/>
          </a:p>
        </p:txBody>
      </p:sp>
      <p:pic>
        <p:nvPicPr>
          <p:cNvPr id="8" name="Content Placeholder 7" descr="A graph of water equivalent thickness&#10;&#10;AI-generated content may be incorrect.">
            <a:extLst>
              <a:ext uri="{FF2B5EF4-FFF2-40B4-BE49-F238E27FC236}">
                <a16:creationId xmlns:a16="http://schemas.microsoft.com/office/drawing/2014/main" id="{0E550E71-E1B3-06E4-9E87-3DB9551D3D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45" y="1819276"/>
            <a:ext cx="5067300" cy="3644900"/>
          </a:xfrm>
        </p:spPr>
      </p:pic>
      <p:pic>
        <p:nvPicPr>
          <p:cNvPr id="10" name="Picture 9" descr="A graph of water equivalent thickness&#10;&#10;AI-generated content may be incorrect.">
            <a:extLst>
              <a:ext uri="{FF2B5EF4-FFF2-40B4-BE49-F238E27FC236}">
                <a16:creationId xmlns:a16="http://schemas.microsoft.com/office/drawing/2014/main" id="{34030CA4-B229-C502-8754-6A5B2E67E0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729" y="1818546"/>
            <a:ext cx="5067300" cy="36449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1617EFE-B234-397E-BB74-959D64C1C604}"/>
              </a:ext>
            </a:extLst>
          </p:cNvPr>
          <p:cNvSpPr txBox="1"/>
          <p:nvPr/>
        </p:nvSpPr>
        <p:spPr>
          <a:xfrm>
            <a:off x="3026979" y="1397876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7F1905-8A11-F7BD-3EC0-A5BF426EC3E6}"/>
              </a:ext>
            </a:extLst>
          </p:cNvPr>
          <p:cNvSpPr txBox="1"/>
          <p:nvPr/>
        </p:nvSpPr>
        <p:spPr>
          <a:xfrm>
            <a:off x="7535917" y="148195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55DE39-23EF-A59A-71F3-5C10398AA32D}"/>
              </a:ext>
            </a:extLst>
          </p:cNvPr>
          <p:cNvSpPr txBox="1"/>
          <p:nvPr/>
        </p:nvSpPr>
        <p:spPr>
          <a:xfrm>
            <a:off x="738603" y="5654013"/>
            <a:ext cx="95512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Note how the sanded sheets in module 1 respond when the beam is scanned – due to large calibration factor being less reliable for these sheets</a:t>
            </a:r>
          </a:p>
        </p:txBody>
      </p:sp>
    </p:spTree>
    <p:extLst>
      <p:ext uri="{BB962C8B-B14F-4D97-AF65-F5344CB8AC3E}">
        <p14:creationId xmlns:p14="http://schemas.microsoft.com/office/powerpoint/2010/main" val="27249438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5C42F-3F58-F10D-93BB-FAB784715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149 MeV Beam Spot 20 mm to left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50605E-5A15-730E-ABD5-A78AD6C395B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41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08C92F-8F0C-9F19-604C-CACCDE55342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3E36D51-F31F-004F-98FE-39F03E98EB4A}" type="datetime1">
              <a:rPr lang="en-GB" smtClean="0"/>
              <a:t>03/12/2025</a:t>
            </a:fld>
            <a:endParaRPr lang="en-US"/>
          </a:p>
        </p:txBody>
      </p:sp>
      <p:pic>
        <p:nvPicPr>
          <p:cNvPr id="8" name="Content Placeholder 7" descr="A graph of water equivalent thickness&#10;&#10;AI-generated content may be incorrect.">
            <a:extLst>
              <a:ext uri="{FF2B5EF4-FFF2-40B4-BE49-F238E27FC236}">
                <a16:creationId xmlns:a16="http://schemas.microsoft.com/office/drawing/2014/main" id="{C5C9DE69-EB61-7327-988D-C04F64DA0B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89" y="1958988"/>
            <a:ext cx="5067300" cy="364490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652E0B-CF6B-4165-9D20-014F84D31DBE}"/>
              </a:ext>
            </a:extLst>
          </p:cNvPr>
          <p:cNvSpPr txBox="1"/>
          <p:nvPr/>
        </p:nvSpPr>
        <p:spPr>
          <a:xfrm>
            <a:off x="1471448" y="1561128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</a:t>
            </a:r>
          </a:p>
        </p:txBody>
      </p:sp>
      <p:pic>
        <p:nvPicPr>
          <p:cNvPr id="11" name="Picture 10" descr="A graph of water equivalent thickness&#10;&#10;AI-generated content may be incorrect.">
            <a:extLst>
              <a:ext uri="{FF2B5EF4-FFF2-40B4-BE49-F238E27FC236}">
                <a16:creationId xmlns:a16="http://schemas.microsoft.com/office/drawing/2014/main" id="{DB96FDB6-56DC-E355-734E-8F52AD520A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605" y="1958988"/>
            <a:ext cx="5067300" cy="36449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8679476-21CE-F922-B0FA-322525063523}"/>
              </a:ext>
            </a:extLst>
          </p:cNvPr>
          <p:cNvSpPr txBox="1"/>
          <p:nvPr/>
        </p:nvSpPr>
        <p:spPr>
          <a:xfrm>
            <a:off x="6635488" y="1497323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D6C87D-37F1-0A2D-6827-94AE2B77B5BA}"/>
              </a:ext>
            </a:extLst>
          </p:cNvPr>
          <p:cNvSpPr txBox="1"/>
          <p:nvPr/>
        </p:nvSpPr>
        <p:spPr>
          <a:xfrm>
            <a:off x="738603" y="5654013"/>
            <a:ext cx="95512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Note how the sanded sheets in module 1 respond when the beam is scanned – due to large calibration factor being less reliable for these sheets</a:t>
            </a:r>
          </a:p>
        </p:txBody>
      </p:sp>
    </p:spTree>
    <p:extLst>
      <p:ext uri="{BB962C8B-B14F-4D97-AF65-F5344CB8AC3E}">
        <p14:creationId xmlns:p14="http://schemas.microsoft.com/office/powerpoint/2010/main" val="10554863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7567D-2526-2DE7-80EB-D811374F2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Calibration Effect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84D0A0-E7FA-6F55-1129-391F09F8988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42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407D6A-0017-6D5C-F9FC-67AF2CC0A16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Jolly Shrewdness Footer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0817EE-69A5-5068-12A3-D6E2B5C6C0A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3E36D51-F31F-004F-98FE-39F03E98EB4A}" type="datetime1">
              <a:rPr lang="en-GB" smtClean="0"/>
              <a:t>03/12/2025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807B058-04BC-47CD-AB2B-346A6FF119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7599873" y="-600664"/>
            <a:ext cx="2952734" cy="6155148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33A2FE-3909-1D14-18E4-3C16D37A67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649464" y="-716779"/>
            <a:ext cx="2952735" cy="61551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8DC3B5-72F0-F6D0-287B-36F198B21D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618780" y="2262641"/>
            <a:ext cx="2940475" cy="61295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4CD94E6-F18F-DA7C-A511-2C25D435EE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565201" y="2400521"/>
            <a:ext cx="2797348" cy="583123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D596C4E-7B15-0667-2900-D349D56F76BC}"/>
              </a:ext>
            </a:extLst>
          </p:cNvPr>
          <p:cNvSpPr/>
          <p:nvPr/>
        </p:nvSpPr>
        <p:spPr>
          <a:xfrm>
            <a:off x="9885751" y="4942876"/>
            <a:ext cx="722568" cy="786511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25CC1D-BCE1-9B1A-840D-D65319C299A4}"/>
              </a:ext>
            </a:extLst>
          </p:cNvPr>
          <p:cNvSpPr txBox="1"/>
          <p:nvPr/>
        </p:nvSpPr>
        <p:spPr>
          <a:xfrm>
            <a:off x="7897091" y="4482478"/>
            <a:ext cx="20973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/>
              <a:t>Calibration disproportionally increases B-side signal around Bragg peak to make it look like a smaller kB.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DDE19A-FA01-7D32-35A6-E3D37E19DD4C}"/>
              </a:ext>
            </a:extLst>
          </p:cNvPr>
          <p:cNvSpPr txBox="1"/>
          <p:nvPr/>
        </p:nvSpPr>
        <p:spPr>
          <a:xfrm>
            <a:off x="3691247" y="2290239"/>
            <a:ext cx="2097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149 MeV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A5B87D-7499-0CB0-9D13-751A3C0685B2}"/>
              </a:ext>
            </a:extLst>
          </p:cNvPr>
          <p:cNvSpPr txBox="1"/>
          <p:nvPr/>
        </p:nvSpPr>
        <p:spPr>
          <a:xfrm>
            <a:off x="6978875" y="1828574"/>
            <a:ext cx="2097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149 MeV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1B810E-D4CA-F134-CFC8-F5F2F14E5777}"/>
              </a:ext>
            </a:extLst>
          </p:cNvPr>
          <p:cNvSpPr txBox="1"/>
          <p:nvPr/>
        </p:nvSpPr>
        <p:spPr>
          <a:xfrm>
            <a:off x="1490495" y="4432613"/>
            <a:ext cx="2097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179 MeV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EDCB46-3A56-1ED5-D3C5-E9DDC74EF39E}"/>
              </a:ext>
            </a:extLst>
          </p:cNvPr>
          <p:cNvSpPr txBox="1"/>
          <p:nvPr/>
        </p:nvSpPr>
        <p:spPr>
          <a:xfrm>
            <a:off x="6978874" y="5439852"/>
            <a:ext cx="2097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179 MeV</a:t>
            </a:r>
          </a:p>
        </p:txBody>
      </p:sp>
    </p:spTree>
    <p:extLst>
      <p:ext uri="{BB962C8B-B14F-4D97-AF65-F5344CB8AC3E}">
        <p14:creationId xmlns:p14="http://schemas.microsoft.com/office/powerpoint/2010/main" val="40126533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20C65-EEC4-80FB-CD6C-9F8E56065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Calibration Effect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D5FB0E-EAD9-63B1-AEB8-DBDF9877BF0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43</a:t>
            </a:fld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A9B6D0-BF1A-6EFF-0493-A609606EAD5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08260CF-ABA0-3547-866D-C232F9499FF2}" type="datetime1">
              <a:rPr lang="en-GB" smtClean="0"/>
              <a:t>03/12/2025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50678E7-7D13-B117-758C-D4F613ECD1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/>
              <a:t>To summarise this effect:</a:t>
            </a:r>
          </a:p>
          <a:p>
            <a:r>
              <a:rPr lang="en-GB" sz="2800" dirty="0"/>
              <a:t>Poor light output on module 3 sheets (sanded sheets) and slight misalignment of beam in calibration.</a:t>
            </a:r>
          </a:p>
          <a:p>
            <a:r>
              <a:rPr lang="en-GB" sz="2800" dirty="0"/>
              <a:t>Hence large calibration factors on module 3 sheets with large uncertainties.</a:t>
            </a:r>
          </a:p>
          <a:p>
            <a:r>
              <a:rPr lang="en-GB" sz="2800" dirty="0"/>
              <a:t>This leads to over exaggeration of peak on percentage depth light (PDL) curve and hence appears as lower kB when it isn’t.</a:t>
            </a:r>
          </a:p>
          <a:p>
            <a:r>
              <a:rPr lang="en-GB" sz="2800" dirty="0"/>
              <a:t>Effect isn’t present when Bragg peak is in module 2 (where there are good sheets) – so isn’t explicitly a position effect.</a:t>
            </a:r>
          </a:p>
          <a:p>
            <a:r>
              <a:rPr lang="en-GB" sz="2800" dirty="0"/>
              <a:t>Similar effect also causes sanded sheets in module 1 to fluctuate when beam position is being scanned.</a:t>
            </a:r>
          </a:p>
        </p:txBody>
      </p:sp>
    </p:spTree>
    <p:extLst>
      <p:ext uri="{BB962C8B-B14F-4D97-AF65-F5344CB8AC3E}">
        <p14:creationId xmlns:p14="http://schemas.microsoft.com/office/powerpoint/2010/main" val="25752806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13A38-E33E-4660-22D1-369356DA8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Position Scan - reconstructed 148 MeV Bragg Curves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6D048C7-93B8-95E9-FA73-81FBC6342A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455338" y="802899"/>
            <a:ext cx="2751406" cy="3662083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0948C5-C62F-4CE1-6FE0-B266DF357E0E}"/>
              </a:ext>
            </a:extLst>
          </p:cNvPr>
          <p:cNvSpPr txBox="1"/>
          <p:nvPr/>
        </p:nvSpPr>
        <p:spPr>
          <a:xfrm>
            <a:off x="454001" y="4408689"/>
            <a:ext cx="334091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/>
              <a:t>Beam 20mm to left</a:t>
            </a:r>
          </a:p>
          <a:p>
            <a:r>
              <a:rPr lang="en-GB" sz="1400" dirty="0"/>
              <a:t>A: R</a:t>
            </a:r>
            <a:r>
              <a:rPr lang="en-GB" sz="1400" baseline="-25000" dirty="0"/>
              <a:t>0</a:t>
            </a:r>
            <a:r>
              <a:rPr lang="en-GB" sz="1400" dirty="0"/>
              <a:t> = 151.47 mm, E</a:t>
            </a:r>
            <a:r>
              <a:rPr lang="en-GB" sz="1400" baseline="-25000" dirty="0"/>
              <a:t>0</a:t>
            </a:r>
            <a:r>
              <a:rPr lang="en-GB" sz="1400" dirty="0"/>
              <a:t> = 146.91 MeV</a:t>
            </a:r>
          </a:p>
          <a:p>
            <a:r>
              <a:rPr lang="en-GB" sz="1400" dirty="0"/>
              <a:t>B: R</a:t>
            </a:r>
            <a:r>
              <a:rPr lang="en-GB" sz="1400" baseline="-25000" dirty="0"/>
              <a:t>0</a:t>
            </a:r>
            <a:r>
              <a:rPr lang="en-GB" sz="1400" dirty="0"/>
              <a:t> = 151.51 mm, E</a:t>
            </a:r>
            <a:r>
              <a:rPr lang="en-GB" sz="1400" baseline="-25000" dirty="0"/>
              <a:t>0</a:t>
            </a:r>
            <a:r>
              <a:rPr lang="en-GB" sz="1400" dirty="0"/>
              <a:t> = 146.93 MeV</a:t>
            </a:r>
          </a:p>
          <a:p>
            <a:r>
              <a:rPr lang="en-GB" sz="1400" dirty="0" err="1"/>
              <a:t>Avg</a:t>
            </a:r>
            <a:r>
              <a:rPr lang="en-GB" sz="1400" dirty="0"/>
              <a:t>: R</a:t>
            </a:r>
            <a:r>
              <a:rPr lang="en-GB" sz="1400" baseline="-25000" dirty="0"/>
              <a:t>0</a:t>
            </a:r>
            <a:r>
              <a:rPr lang="en-GB" sz="1400" dirty="0"/>
              <a:t> = 151.49 mm, E</a:t>
            </a:r>
            <a:r>
              <a:rPr lang="en-GB" sz="1400" baseline="-25000" dirty="0"/>
              <a:t>0</a:t>
            </a:r>
            <a:r>
              <a:rPr lang="en-GB" sz="1400" dirty="0"/>
              <a:t> = 146.92 MeV</a:t>
            </a:r>
          </a:p>
          <a:p>
            <a:r>
              <a:rPr lang="en-GB" sz="1400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8C917A-410F-94DC-C615-117406A0A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404209" y="784744"/>
            <a:ext cx="2861104" cy="38080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CC1D89-D1EC-5ACB-C348-A5DAF791181E}"/>
              </a:ext>
            </a:extLst>
          </p:cNvPr>
          <p:cNvSpPr txBox="1"/>
          <p:nvPr/>
        </p:nvSpPr>
        <p:spPr>
          <a:xfrm>
            <a:off x="8563981" y="4270189"/>
            <a:ext cx="353968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/>
              <a:t>Beam 20mm to right</a:t>
            </a:r>
          </a:p>
          <a:p>
            <a:r>
              <a:rPr lang="en-GB" sz="1400" dirty="0"/>
              <a:t>A: R</a:t>
            </a:r>
            <a:r>
              <a:rPr lang="en-GB" sz="1400" baseline="-25000" dirty="0"/>
              <a:t>0</a:t>
            </a:r>
            <a:r>
              <a:rPr lang="en-GB" sz="1400" dirty="0"/>
              <a:t> = 151.46 mm, E</a:t>
            </a:r>
            <a:r>
              <a:rPr lang="en-GB" sz="1400" baseline="-25000" dirty="0"/>
              <a:t>0</a:t>
            </a:r>
            <a:r>
              <a:rPr lang="en-GB" sz="1400" dirty="0"/>
              <a:t> = 146.9 MeV</a:t>
            </a:r>
          </a:p>
          <a:p>
            <a:r>
              <a:rPr lang="en-GB" sz="1400" dirty="0"/>
              <a:t>B: R</a:t>
            </a:r>
            <a:r>
              <a:rPr lang="en-GB" sz="1400" baseline="-25000" dirty="0"/>
              <a:t>0</a:t>
            </a:r>
            <a:r>
              <a:rPr lang="en-GB" sz="1400" dirty="0"/>
              <a:t> = 151.73 mm, E</a:t>
            </a:r>
            <a:r>
              <a:rPr lang="en-GB" sz="1400" baseline="-25000" dirty="0"/>
              <a:t>0</a:t>
            </a:r>
            <a:r>
              <a:rPr lang="en-GB" sz="1400" dirty="0"/>
              <a:t> = 147.05 MeV</a:t>
            </a:r>
          </a:p>
          <a:p>
            <a:r>
              <a:rPr lang="en-GB" sz="1400" dirty="0" err="1"/>
              <a:t>Avg</a:t>
            </a:r>
            <a:r>
              <a:rPr lang="en-GB" sz="1400" dirty="0"/>
              <a:t>: R</a:t>
            </a:r>
            <a:r>
              <a:rPr lang="en-GB" sz="1400" baseline="-25000" dirty="0"/>
              <a:t>0</a:t>
            </a:r>
            <a:r>
              <a:rPr lang="en-GB" sz="1400" dirty="0"/>
              <a:t> = 151.595 mm, E</a:t>
            </a:r>
            <a:r>
              <a:rPr lang="en-GB" sz="1400" baseline="-25000" dirty="0"/>
              <a:t>0</a:t>
            </a:r>
            <a:r>
              <a:rPr lang="en-GB" sz="1400" dirty="0"/>
              <a:t> = 146.975 MeV</a:t>
            </a:r>
          </a:p>
          <a:p>
            <a:r>
              <a:rPr lang="en-GB" sz="1400" dirty="0"/>
              <a:t> </a:t>
            </a:r>
          </a:p>
          <a:p>
            <a:r>
              <a:rPr lang="en-GB" sz="1400" dirty="0"/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5796D78-EC14-B1D7-BB5A-5AB1451672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365849" y="784745"/>
            <a:ext cx="2861102" cy="380808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F240D8A-DF18-A64E-CF02-481A923F6228}"/>
              </a:ext>
            </a:extLst>
          </p:cNvPr>
          <p:cNvSpPr txBox="1"/>
          <p:nvPr/>
        </p:nvSpPr>
        <p:spPr>
          <a:xfrm>
            <a:off x="4151779" y="4485633"/>
            <a:ext cx="380808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Beam in centre</a:t>
            </a:r>
          </a:p>
          <a:p>
            <a:r>
              <a:rPr lang="en-GB" sz="1400" dirty="0"/>
              <a:t>A: R</a:t>
            </a:r>
            <a:r>
              <a:rPr lang="en-GB" sz="1400" baseline="-25000" dirty="0"/>
              <a:t>0</a:t>
            </a:r>
            <a:r>
              <a:rPr lang="en-GB" sz="1400" dirty="0"/>
              <a:t> = 151.29 mm, E</a:t>
            </a:r>
            <a:r>
              <a:rPr lang="en-GB" sz="1400" baseline="-25000" dirty="0"/>
              <a:t>0</a:t>
            </a:r>
            <a:r>
              <a:rPr lang="en-GB" sz="1400" dirty="0"/>
              <a:t> = 146.81 MeV</a:t>
            </a:r>
          </a:p>
          <a:p>
            <a:r>
              <a:rPr lang="en-GB" sz="1400" dirty="0"/>
              <a:t>B: R</a:t>
            </a:r>
            <a:r>
              <a:rPr lang="en-GB" sz="1400" baseline="-25000" dirty="0"/>
              <a:t>0</a:t>
            </a:r>
            <a:r>
              <a:rPr lang="en-GB" sz="1400" dirty="0"/>
              <a:t> = 151.51 mm, E</a:t>
            </a:r>
            <a:r>
              <a:rPr lang="en-GB" sz="1400" baseline="-25000" dirty="0"/>
              <a:t>0</a:t>
            </a:r>
            <a:r>
              <a:rPr lang="en-GB" sz="1400" dirty="0"/>
              <a:t> = 146.93 MeV</a:t>
            </a:r>
          </a:p>
          <a:p>
            <a:r>
              <a:rPr lang="en-GB" sz="1400" dirty="0" err="1"/>
              <a:t>Avg</a:t>
            </a:r>
            <a:r>
              <a:rPr lang="en-GB" sz="1400" dirty="0"/>
              <a:t>: R</a:t>
            </a:r>
            <a:r>
              <a:rPr lang="en-GB" sz="1400" baseline="-25000" dirty="0"/>
              <a:t>0</a:t>
            </a:r>
            <a:r>
              <a:rPr lang="en-GB" sz="1400" dirty="0"/>
              <a:t> = 151.4 mm, E</a:t>
            </a:r>
            <a:r>
              <a:rPr lang="en-GB" sz="1400" baseline="-25000" dirty="0"/>
              <a:t>0</a:t>
            </a:r>
            <a:r>
              <a:rPr lang="en-GB" sz="1400" dirty="0"/>
              <a:t> = 146.87 MeV</a:t>
            </a:r>
          </a:p>
          <a:p>
            <a:pPr algn="ctr"/>
            <a:endParaRPr lang="en-GB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B34A88-34EA-120E-4B4E-7F302F53CE38}"/>
              </a:ext>
            </a:extLst>
          </p:cNvPr>
          <p:cNvSpPr txBox="1"/>
          <p:nvPr/>
        </p:nvSpPr>
        <p:spPr>
          <a:xfrm>
            <a:off x="964630" y="5823396"/>
            <a:ext cx="10421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Consistent range reconstruction across entire range of beam spot positions.</a:t>
            </a:r>
          </a:p>
        </p:txBody>
      </p:sp>
    </p:spTree>
    <p:extLst>
      <p:ext uri="{BB962C8B-B14F-4D97-AF65-F5344CB8AC3E}">
        <p14:creationId xmlns:p14="http://schemas.microsoft.com/office/powerpoint/2010/main" val="4970251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94E0BC0-EF72-7181-D4BF-06500F5FC95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GB" dirty="0"/>
                  <a:t>QuARC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GB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l-GR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GB" dirty="0"/>
                  <a:t> &amp; Fibre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Measurements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94E0BC0-EF72-7181-D4BF-06500F5FC95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1538" b="-1692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484A9900-D611-356B-A533-A9FF27FEA83F}"/>
              </a:ext>
            </a:extLst>
          </p:cNvPr>
          <p:cNvSpPr txBox="1"/>
          <p:nvPr/>
        </p:nvSpPr>
        <p:spPr>
          <a:xfrm>
            <a:off x="1691767" y="1998107"/>
            <a:ext cx="1275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Calibrated 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E461A65-07DE-BE24-271A-3E740255B5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51182"/>
          <a:stretch>
            <a:fillRect/>
          </a:stretch>
        </p:blipFill>
        <p:spPr>
          <a:xfrm rot="5400000">
            <a:off x="6378336" y="-2213214"/>
            <a:ext cx="2786060" cy="8841267"/>
          </a:xfr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F83BCF8-D713-B741-F033-19B9728731E3}"/>
              </a:ext>
            </a:extLst>
          </p:cNvPr>
          <p:cNvCxnSpPr>
            <a:cxnSpLocks/>
          </p:cNvCxnSpPr>
          <p:nvPr/>
        </p:nvCxnSpPr>
        <p:spPr>
          <a:xfrm flipV="1">
            <a:off x="8171352" y="1045028"/>
            <a:ext cx="0" cy="2275490"/>
          </a:xfrm>
          <a:prstGeom prst="line">
            <a:avLst/>
          </a:prstGeom>
          <a:ln w="28575">
            <a:solidFill>
              <a:srgbClr val="FF33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72ED80C-3937-A01B-BD32-8FC59FCFDD46}"/>
              </a:ext>
            </a:extLst>
          </p:cNvPr>
          <p:cNvCxnSpPr>
            <a:cxnSpLocks/>
          </p:cNvCxnSpPr>
          <p:nvPr/>
        </p:nvCxnSpPr>
        <p:spPr>
          <a:xfrm flipV="1">
            <a:off x="9316100" y="1045028"/>
            <a:ext cx="0" cy="2275490"/>
          </a:xfrm>
          <a:prstGeom prst="line">
            <a:avLst/>
          </a:prstGeom>
          <a:ln w="28575">
            <a:solidFill>
              <a:srgbClr val="FF33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0206EAC3-9951-6B06-252D-C972F988B1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15" y="814389"/>
            <a:ext cx="3274581" cy="1155173"/>
          </a:xfrm>
          <a:prstGeom prst="rect">
            <a:avLst/>
          </a:prstGeom>
        </p:spPr>
      </p:pic>
      <p:pic>
        <p:nvPicPr>
          <p:cNvPr id="3" name="Content Placeholder 5" descr="A graph of a beam profile&#10;&#10;AI-generated content may be incorrect.">
            <a:extLst>
              <a:ext uri="{FF2B5EF4-FFF2-40B4-BE49-F238E27FC236}">
                <a16:creationId xmlns:a16="http://schemas.microsoft.com/office/drawing/2014/main" id="{F3F1D750-ADCE-89EB-E01C-DDDAE45A71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91783" y="4316848"/>
            <a:ext cx="3900217" cy="2340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4" name="Picture 3" descr="A graph of a line graph&#10;&#10;AI-generated content may be incorrect.">
            <a:extLst>
              <a:ext uri="{FF2B5EF4-FFF2-40B4-BE49-F238E27FC236}">
                <a16:creationId xmlns:a16="http://schemas.microsoft.com/office/drawing/2014/main" id="{8557984A-7971-EEEF-7BB6-F1508E63F7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892" y="4220466"/>
            <a:ext cx="4232602" cy="2539561"/>
          </a:xfrm>
          <a:prstGeom prst="rect">
            <a:avLst/>
          </a:prstGeom>
        </p:spPr>
      </p:pic>
      <p:pic>
        <p:nvPicPr>
          <p:cNvPr id="5" name="Picture 4" descr="A graph of a graph&#10;&#10;AI-generated content may be incorrect.">
            <a:extLst>
              <a:ext uri="{FF2B5EF4-FFF2-40B4-BE49-F238E27FC236}">
                <a16:creationId xmlns:a16="http://schemas.microsoft.com/office/drawing/2014/main" id="{2E6BE6A9-6545-3511-5F4C-1CCCA44EFB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1000"/>
            <a:ext cx="4232602" cy="253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1672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35E0B-F386-D98B-694C-0E29952EB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QuARC</a:t>
            </a:r>
            <a:r>
              <a:rPr lang="en-GB" dirty="0"/>
              <a:t> + Fibre Position Measurements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56DED6-EFE5-FBBC-875A-910AE7610CD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46</a:t>
            </a:fld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C3156-FC3E-E012-45BE-F75931E20FC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08260CF-ABA0-3547-866D-C232F9499FF2}" type="datetime1">
              <a:rPr lang="en-GB" smtClean="0"/>
              <a:t>03/12/2025</a:t>
            </a:fld>
            <a:endParaRPr lang="en-US"/>
          </a:p>
        </p:txBody>
      </p:sp>
      <p:pic>
        <p:nvPicPr>
          <p:cNvPr id="7" name="Content Placeholder 6" descr="A graph with a red line and blue dots&#10;&#10;AI-generated content may be incorrect.">
            <a:extLst>
              <a:ext uri="{FF2B5EF4-FFF2-40B4-BE49-F238E27FC236}">
                <a16:creationId xmlns:a16="http://schemas.microsoft.com/office/drawing/2014/main" id="{E6794EF5-98B8-A9A2-5BC7-425C77F064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893" y="1085723"/>
            <a:ext cx="9029700" cy="5384800"/>
          </a:xfrm>
        </p:spPr>
      </p:pic>
    </p:spTree>
    <p:extLst>
      <p:ext uri="{BB962C8B-B14F-4D97-AF65-F5344CB8AC3E}">
        <p14:creationId xmlns:p14="http://schemas.microsoft.com/office/powerpoint/2010/main" val="2687441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663540-03A6-9B22-17E1-2894ABC8D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8C1F8-B345-9F20-DC9B-FD091F7D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QuARC</a:t>
            </a:r>
            <a:r>
              <a:rPr lang="en-GB" dirty="0"/>
              <a:t> Module Side View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E87920-5B92-A26A-7EF7-9B62F0A7A0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6" r="16743"/>
          <a:stretch>
            <a:fillRect/>
          </a:stretch>
        </p:blipFill>
        <p:spPr>
          <a:xfrm>
            <a:off x="1008018" y="1736725"/>
            <a:ext cx="4007281" cy="3994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362C87-17C4-3817-5778-91B00F1356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8" t="6478" r="22894" b="6766"/>
          <a:stretch>
            <a:fillRect/>
          </a:stretch>
        </p:blipFill>
        <p:spPr>
          <a:xfrm>
            <a:off x="6800113" y="1273633"/>
            <a:ext cx="5016275" cy="535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457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B331E8-A7EF-1965-8D44-C354FCA33B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568" y="1425098"/>
            <a:ext cx="11214654" cy="637690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Gantry remains fixed so the beam direction is always the same. We rotate the modules to create ST Back.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0E131B-6872-5C2C-E8F0-727881922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81" y="1318607"/>
            <a:ext cx="11731841" cy="56133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33474A-2407-9F39-85D5-646845449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37508"/>
            <a:ext cx="9551291" cy="814388"/>
          </a:xfrm>
        </p:spPr>
        <p:txBody>
          <a:bodyPr/>
          <a:lstStyle/>
          <a:p>
            <a:r>
              <a:rPr lang="en-US" dirty="0"/>
              <a:t>Detector Calibration</a:t>
            </a:r>
          </a:p>
        </p:txBody>
      </p:sp>
    </p:spTree>
    <p:extLst>
      <p:ext uri="{BB962C8B-B14F-4D97-AF65-F5344CB8AC3E}">
        <p14:creationId xmlns:p14="http://schemas.microsoft.com/office/powerpoint/2010/main" val="450493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24652F-7D15-6425-4987-598EB62D3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FA8BB-C817-4495-7CF9-70216F505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37508"/>
            <a:ext cx="9551291" cy="814388"/>
          </a:xfrm>
        </p:spPr>
        <p:txBody>
          <a:bodyPr/>
          <a:lstStyle/>
          <a:p>
            <a:r>
              <a:rPr lang="en-US" dirty="0"/>
              <a:t>Detector Calibration</a:t>
            </a: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A8D37D9B-EE2D-BCA0-6065-1D057E6206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934" t="10241" r="27635"/>
          <a:stretch>
            <a:fillRect/>
          </a:stretch>
        </p:blipFill>
        <p:spPr>
          <a:xfrm>
            <a:off x="3875025" y="2134137"/>
            <a:ext cx="3903648" cy="4155367"/>
          </a:xfrm>
          <a:prstGeom prst="rect">
            <a:avLst/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B980FF7-75EE-470F-0EE6-2B907A6953CD}"/>
              </a:ext>
            </a:extLst>
          </p:cNvPr>
          <p:cNvGraphicFramePr>
            <a:graphicFrameLocks/>
          </p:cNvGraphicFramePr>
          <p:nvPr/>
        </p:nvGraphicFramePr>
        <p:xfrm>
          <a:off x="-329184" y="922703"/>
          <a:ext cx="8561832" cy="35595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B980FF7-75EE-470F-0EE6-2B907A6953CD}"/>
              </a:ext>
            </a:extLst>
          </p:cNvPr>
          <p:cNvGraphicFramePr>
            <a:graphicFrameLocks/>
          </p:cNvGraphicFramePr>
          <p:nvPr/>
        </p:nvGraphicFramePr>
        <p:xfrm>
          <a:off x="3315462" y="1102262"/>
          <a:ext cx="8561832" cy="35595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31738D9-9AD9-0B0F-03EC-E07545FFCE5D}"/>
              </a:ext>
            </a:extLst>
          </p:cNvPr>
          <p:cNvCxnSpPr>
            <a:cxnSpLocks/>
          </p:cNvCxnSpPr>
          <p:nvPr/>
        </p:nvCxnSpPr>
        <p:spPr>
          <a:xfrm flipH="1">
            <a:off x="3431477" y="3666744"/>
            <a:ext cx="4517136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CAFA6ED-D4D4-54B3-3D1C-7AF9727B47EF}"/>
              </a:ext>
            </a:extLst>
          </p:cNvPr>
          <p:cNvSpPr txBox="1"/>
          <p:nvPr/>
        </p:nvSpPr>
        <p:spPr>
          <a:xfrm>
            <a:off x="9115962" y="4662280"/>
            <a:ext cx="29883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9437FF"/>
                </a:solidFill>
              </a:rPr>
              <a:t>245 MeV (</a:t>
            </a:r>
            <a:r>
              <a:rPr lang="en-GB" i="1" dirty="0">
                <a:solidFill>
                  <a:srgbClr val="9437FF"/>
                </a:solidFill>
              </a:rPr>
              <a:t>Varian</a:t>
            </a:r>
            <a:r>
              <a:rPr lang="en-GB" dirty="0">
                <a:solidFill>
                  <a:srgbClr val="9437FF"/>
                </a:solidFill>
              </a:rPr>
              <a:t>) or</a:t>
            </a:r>
          </a:p>
          <a:p>
            <a:r>
              <a:rPr lang="en-GB" dirty="0">
                <a:solidFill>
                  <a:srgbClr val="9437FF"/>
                </a:solidFill>
              </a:rPr>
              <a:t>228 MeV </a:t>
            </a:r>
            <a:r>
              <a:rPr lang="en-GB" i="1" dirty="0">
                <a:solidFill>
                  <a:srgbClr val="9437FF"/>
                </a:solidFill>
              </a:rPr>
              <a:t>(IBA),</a:t>
            </a:r>
            <a:r>
              <a:rPr lang="en-GB" dirty="0">
                <a:solidFill>
                  <a:srgbClr val="9437FF"/>
                </a:solidFill>
              </a:rPr>
              <a:t> front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6318D3-7AAE-6177-2DD7-829723E15AB9}"/>
              </a:ext>
            </a:extLst>
          </p:cNvPr>
          <p:cNvSpPr txBox="1"/>
          <p:nvPr/>
        </p:nvSpPr>
        <p:spPr>
          <a:xfrm>
            <a:off x="183887" y="4660683"/>
            <a:ext cx="30314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C000"/>
                </a:solidFill>
              </a:rPr>
              <a:t>245 MeV (</a:t>
            </a:r>
            <a:r>
              <a:rPr lang="en-GB" i="1" dirty="0">
                <a:solidFill>
                  <a:srgbClr val="FFC000"/>
                </a:solidFill>
              </a:rPr>
              <a:t>Varian</a:t>
            </a:r>
            <a:r>
              <a:rPr lang="en-GB" dirty="0">
                <a:solidFill>
                  <a:srgbClr val="FFC000"/>
                </a:solidFill>
              </a:rPr>
              <a:t>) or </a:t>
            </a:r>
          </a:p>
          <a:p>
            <a:r>
              <a:rPr lang="en-GB" dirty="0">
                <a:solidFill>
                  <a:srgbClr val="FFC000"/>
                </a:solidFill>
              </a:rPr>
              <a:t>228 MeV (</a:t>
            </a:r>
            <a:r>
              <a:rPr lang="en-GB" i="1" dirty="0">
                <a:solidFill>
                  <a:srgbClr val="FFC000"/>
                </a:solidFill>
              </a:rPr>
              <a:t>IBA),</a:t>
            </a:r>
            <a:r>
              <a:rPr lang="en-GB" dirty="0">
                <a:solidFill>
                  <a:srgbClr val="FFC000"/>
                </a:solidFill>
              </a:rPr>
              <a:t> back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1F41F8D-A09F-8622-BCA6-364E66E6F3EE}"/>
                  </a:ext>
                </a:extLst>
              </p:cNvPr>
              <p:cNvSpPr txBox="1"/>
              <p:nvPr/>
            </p:nvSpPr>
            <p:spPr>
              <a:xfrm>
                <a:off x="3315462" y="1529356"/>
                <a:ext cx="4358822" cy="6047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𝑐𝑜𝑒𝑓𝑓𝑖𝑐𝑖𝑒𝑛𝑡</m:t>
                      </m:r>
                      <m:d>
                        <m:dPr>
                          <m:begChr m:val="["/>
                          <m:endChr m:val="]"/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sSub>
                            <m:sSub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𝑏𝑎𝑐𝑘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sSub>
                            <m:sSub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𝑓𝑟𝑜𝑛𝑡</m:t>
                              </m:r>
                            </m:sub>
                          </m:s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GB" sz="200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1F41F8D-A09F-8622-BCA6-364E66E6F3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5462" y="1529356"/>
                <a:ext cx="4358822" cy="60478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11720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CCD91-C968-BD1D-C4E1-8BAF6FEDC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Prague PTC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CB9157-1220-6A54-AC47-EA4AAABA2FC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104A4E-8F93-71E3-B71F-AF4ED1B1DAC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08260CF-ABA0-3547-866D-C232F9499FF2}" type="datetime1">
              <a:rPr lang="en-GB" smtClean="0"/>
              <a:t>02/12/2025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20AC7E3-0C03-85B4-73FC-B3B960311A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914" y="1009650"/>
            <a:ext cx="5738915" cy="5400675"/>
          </a:xfrm>
        </p:spPr>
        <p:txBody>
          <a:bodyPr/>
          <a:lstStyle/>
          <a:p>
            <a:r>
              <a:rPr lang="en-GB" sz="2400" dirty="0"/>
              <a:t>IBA Machine so 228 MeV is max energy.</a:t>
            </a:r>
          </a:p>
          <a:p>
            <a:endParaRPr lang="en-GB" sz="2400" dirty="0"/>
          </a:p>
          <a:p>
            <a:r>
              <a:rPr lang="en-GB" sz="2400" dirty="0"/>
              <a:t>Two shoot through measurements performed per module (1 in each orientation).</a:t>
            </a:r>
          </a:p>
          <a:p>
            <a:endParaRPr lang="en-GB" sz="2400" dirty="0"/>
          </a:p>
          <a:p>
            <a:r>
              <a:rPr lang="en-GB" sz="2400" dirty="0"/>
              <a:t>Shoot-through irradiations performed at clinical current – 8 </a:t>
            </a:r>
            <a:r>
              <a:rPr lang="en-GB" sz="2400" dirty="0" err="1"/>
              <a:t>nA.</a:t>
            </a:r>
            <a:endParaRPr lang="en-GB" sz="2400" dirty="0"/>
          </a:p>
          <a:p>
            <a:endParaRPr lang="en-GB" sz="2400" dirty="0"/>
          </a:p>
          <a:p>
            <a:r>
              <a:rPr lang="en-GB" sz="2400" dirty="0"/>
              <a:t>To note in next set of slides – A-side electronics more reliable – the less reliable PDs and boards were put on B-side  </a:t>
            </a:r>
          </a:p>
        </p:txBody>
      </p:sp>
      <p:pic>
        <p:nvPicPr>
          <p:cNvPr id="7" name="Picture 6" descr="A machine in a room&#10;&#10;AI-generated content may be incorrect.">
            <a:extLst>
              <a:ext uri="{FF2B5EF4-FFF2-40B4-BE49-F238E27FC236}">
                <a16:creationId xmlns:a16="http://schemas.microsoft.com/office/drawing/2014/main" id="{E8646ED5-0727-E95E-8E3D-C2D46363A9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02227"/>
            <a:ext cx="5479143" cy="4109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4233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663540-03A6-9B22-17E1-2894ABC8D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8C1F8-B345-9F20-DC9B-FD091F7D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MODULE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3F5468-E24D-D0A4-EB7B-807F0600CFEF}"/>
              </a:ext>
            </a:extLst>
          </p:cNvPr>
          <p:cNvSpPr txBox="1"/>
          <p:nvPr/>
        </p:nvSpPr>
        <p:spPr>
          <a:xfrm>
            <a:off x="1325709" y="1144950"/>
            <a:ext cx="107340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Different scintillator sheets, so light output differs. </a:t>
            </a:r>
          </a:p>
          <a:p>
            <a:r>
              <a:rPr lang="en-GB" dirty="0"/>
              <a:t>Much higher light output on machined polished sheets (number 400 onwards)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01EDE6-1E30-8549-B94F-15C0F0FDF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220" y="2306509"/>
            <a:ext cx="7925323" cy="45514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0DA3C9-E1F9-D8F0-D9B6-DF306BF7CB18}"/>
              </a:ext>
            </a:extLst>
          </p:cNvPr>
          <p:cNvSpPr txBox="1"/>
          <p:nvPr/>
        </p:nvSpPr>
        <p:spPr>
          <a:xfrm rot="16200000">
            <a:off x="1292211" y="3118377"/>
            <a:ext cx="1197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PD Charge</a:t>
            </a:r>
          </a:p>
        </p:txBody>
      </p:sp>
    </p:spTree>
    <p:extLst>
      <p:ext uri="{BB962C8B-B14F-4D97-AF65-F5344CB8AC3E}">
        <p14:creationId xmlns:p14="http://schemas.microsoft.com/office/powerpoint/2010/main" val="4273443634"/>
      </p:ext>
    </p:extLst>
  </p:cSld>
  <p:clrMapOvr>
    <a:masterClrMapping/>
  </p:clrMapOvr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JollyShrewdness_SlideTemplate_2025" id="{F13E62A2-91E2-B84D-892C-BA0C69C99DE0}" vid="{B1373B73-47D0-E54E-A355-E4933A5D01A3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Metadata/LabelInfo.xml><?xml version="1.0" encoding="utf-8"?>
<clbl:labelList xmlns:clbl="http://schemas.microsoft.com/office/2020/mipLabelMetadata">
  <clbl:label id="{1faf88fe-a998-4c5b-93c9-210a11d9a5c2}" enabled="0" method="" siteId="{1faf88fe-a998-4c5b-93c9-210a11d9a5c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1_Default Design</Template>
  <TotalTime>1685</TotalTime>
  <Words>1780</Words>
  <Application>Microsoft Macintosh PowerPoint</Application>
  <PresentationFormat>Widescreen</PresentationFormat>
  <Paragraphs>342</Paragraphs>
  <Slides>46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Arial</vt:lpstr>
      <vt:lpstr>Cambria Math</vt:lpstr>
      <vt:lpstr>Gill Sans</vt:lpstr>
      <vt:lpstr>Helvetica</vt:lpstr>
      <vt:lpstr>1_Default Design</vt:lpstr>
      <vt:lpstr>QuARC 2025 Experiments: Scintillator Sheet Response Comparisons</vt:lpstr>
      <vt:lpstr>Overview</vt:lpstr>
      <vt:lpstr>QuARC Module Assembly </vt:lpstr>
      <vt:lpstr>QuARC Module Assembly </vt:lpstr>
      <vt:lpstr>QuARC Module Side View </vt:lpstr>
      <vt:lpstr>Detector Calibration</vt:lpstr>
      <vt:lpstr>Detector Calibration</vt:lpstr>
      <vt:lpstr>Prague PTC </vt:lpstr>
      <vt:lpstr>MODULE 1</vt:lpstr>
      <vt:lpstr>MODULE 1: compare STFront and STBack</vt:lpstr>
      <vt:lpstr>MODULE 2: compare STFront and STBack</vt:lpstr>
      <vt:lpstr>MODULE 3: compare STFront and STBack</vt:lpstr>
      <vt:lpstr>MODULE 4: compare STFront and STBack</vt:lpstr>
      <vt:lpstr>Bragg Peak results</vt:lpstr>
      <vt:lpstr>Bragg Peak results II</vt:lpstr>
      <vt:lpstr>UCLH</vt:lpstr>
      <vt:lpstr>Side A Shoot through comparisons</vt:lpstr>
      <vt:lpstr>Side B Shoot through comparisons</vt:lpstr>
      <vt:lpstr>Side A Calibrated</vt:lpstr>
      <vt:lpstr>Side B Calibrated</vt:lpstr>
      <vt:lpstr>75 MeV – BP in Mod 1</vt:lpstr>
      <vt:lpstr>150 MeV – BP in Mod 2</vt:lpstr>
      <vt:lpstr>180 MeV – BP in Mod 3</vt:lpstr>
      <vt:lpstr>245 MeV – BP in Mod 4</vt:lpstr>
      <vt:lpstr>UCLH SOBP Reconstruction </vt:lpstr>
      <vt:lpstr>Trento Beam Test</vt:lpstr>
      <vt:lpstr>Trento</vt:lpstr>
      <vt:lpstr>Side A Shoot through comparisons</vt:lpstr>
      <vt:lpstr>Side B Shoot through comparisons</vt:lpstr>
      <vt:lpstr>Side A Calibrated</vt:lpstr>
      <vt:lpstr>Side B Calibrated </vt:lpstr>
      <vt:lpstr>Module 1: ST Front</vt:lpstr>
      <vt:lpstr>Module 1: ST Front</vt:lpstr>
      <vt:lpstr>Module Front Shoot Throughs Comparison </vt:lpstr>
      <vt:lpstr>Response Linearity</vt:lpstr>
      <vt:lpstr>179 MeV 20 nA</vt:lpstr>
      <vt:lpstr>179 MeV 40 nA </vt:lpstr>
      <vt:lpstr>179 MeV 300 nA </vt:lpstr>
      <vt:lpstr>149 MeV Centered </vt:lpstr>
      <vt:lpstr>149 MeV Beam Spot 20 mm to right</vt:lpstr>
      <vt:lpstr>149 MeV Beam Spot 20 mm to left</vt:lpstr>
      <vt:lpstr>Calibration Effect</vt:lpstr>
      <vt:lpstr>Calibration Effect</vt:lpstr>
      <vt:lpstr>Position Scan - reconstructed 148 MeV Bragg Curves</vt:lpstr>
      <vt:lpstr>QuARC Δ/Σ &amp; Fibre μ Measurements</vt:lpstr>
      <vt:lpstr>QuARC + Fibre Position Measurements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Bateman, Joseph</dc:creator>
  <cp:lastModifiedBy>Bateman, Joseph</cp:lastModifiedBy>
  <cp:revision>9</cp:revision>
  <cp:lastPrinted>2019-09-24T15:23:17Z</cp:lastPrinted>
  <dcterms:created xsi:type="dcterms:W3CDTF">2025-12-02T11:55:22Z</dcterms:created>
  <dcterms:modified xsi:type="dcterms:W3CDTF">2025-12-03T16:00:46Z</dcterms:modified>
</cp:coreProperties>
</file>