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44"/>
  </p:notesMasterIdLst>
  <p:handoutMasterIdLst>
    <p:handoutMasterId r:id="rId45"/>
  </p:handoutMasterIdLst>
  <p:sldIdLst>
    <p:sldId id="1647" r:id="rId2"/>
    <p:sldId id="1956" r:id="rId3"/>
    <p:sldId id="1892" r:id="rId4"/>
    <p:sldId id="1958" r:id="rId5"/>
    <p:sldId id="1967" r:id="rId6"/>
    <p:sldId id="2036" r:id="rId7"/>
    <p:sldId id="2025" r:id="rId8"/>
    <p:sldId id="2026" r:id="rId9"/>
    <p:sldId id="2027" r:id="rId10"/>
    <p:sldId id="261" r:id="rId11"/>
    <p:sldId id="2028" r:id="rId12"/>
    <p:sldId id="1961" r:id="rId13"/>
    <p:sldId id="1962" r:id="rId14"/>
    <p:sldId id="259" r:id="rId15"/>
    <p:sldId id="260" r:id="rId16"/>
    <p:sldId id="1991" r:id="rId17"/>
    <p:sldId id="2029" r:id="rId18"/>
    <p:sldId id="1959" r:id="rId19"/>
    <p:sldId id="1953" r:id="rId20"/>
    <p:sldId id="2030" r:id="rId21"/>
    <p:sldId id="1960" r:id="rId22"/>
    <p:sldId id="2031" r:id="rId23"/>
    <p:sldId id="2032" r:id="rId24"/>
    <p:sldId id="1954" r:id="rId25"/>
    <p:sldId id="2034" r:id="rId26"/>
    <p:sldId id="2037" r:id="rId27"/>
    <p:sldId id="1968" r:id="rId28"/>
    <p:sldId id="1971" r:id="rId29"/>
    <p:sldId id="2039" r:id="rId30"/>
    <p:sldId id="1952" r:id="rId31"/>
    <p:sldId id="2040" r:id="rId32"/>
    <p:sldId id="2010" r:id="rId33"/>
    <p:sldId id="2009" r:id="rId34"/>
    <p:sldId id="2033" r:id="rId35"/>
    <p:sldId id="2038" r:id="rId36"/>
    <p:sldId id="2011" r:id="rId37"/>
    <p:sldId id="1972" r:id="rId38"/>
    <p:sldId id="2007" r:id="rId39"/>
    <p:sldId id="2008" r:id="rId40"/>
    <p:sldId id="2012" r:id="rId41"/>
    <p:sldId id="2013" r:id="rId42"/>
    <p:sldId id="2035" r:id="rId43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2"/>
    <p:restoredTop sz="94879"/>
  </p:normalViewPr>
  <p:slideViewPr>
    <p:cSldViewPr snapToGrid="0">
      <p:cViewPr varScale="1">
        <p:scale>
          <a:sx n="116" d="100"/>
          <a:sy n="116" d="100"/>
        </p:scale>
        <p:origin x="12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96020658707984E-2"/>
          <c:y val="5.9782608695652176E-2"/>
          <c:w val="0.9745328291793619"/>
          <c:h val="0.9402173913043477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Sheet1!$A$1:$A$64</c:f>
              <c:numCache>
                <c:formatCode>General</c:formatCode>
                <c:ptCount val="64"/>
                <c:pt idx="0">
                  <c:v>5.3</c:v>
                </c:pt>
                <c:pt idx="1">
                  <c:v>8.3000000000000007</c:v>
                </c:pt>
                <c:pt idx="2">
                  <c:v>11.3</c:v>
                </c:pt>
                <c:pt idx="3">
                  <c:v>14.3</c:v>
                </c:pt>
                <c:pt idx="4">
                  <c:v>17.3</c:v>
                </c:pt>
                <c:pt idx="5">
                  <c:v>20.3</c:v>
                </c:pt>
                <c:pt idx="6">
                  <c:v>23.3</c:v>
                </c:pt>
                <c:pt idx="7">
                  <c:v>25.3</c:v>
                </c:pt>
                <c:pt idx="8">
                  <c:v>27.3</c:v>
                </c:pt>
                <c:pt idx="9">
                  <c:v>29.3</c:v>
                </c:pt>
                <c:pt idx="10">
                  <c:v>31.3</c:v>
                </c:pt>
                <c:pt idx="11">
                  <c:v>33.299999999999997</c:v>
                </c:pt>
                <c:pt idx="12">
                  <c:v>33.5</c:v>
                </c:pt>
                <c:pt idx="13">
                  <c:v>33.700000000000003</c:v>
                </c:pt>
                <c:pt idx="14">
                  <c:v>33.9</c:v>
                </c:pt>
                <c:pt idx="15">
                  <c:v>34.1</c:v>
                </c:pt>
                <c:pt idx="16">
                  <c:v>34.299999999999997</c:v>
                </c:pt>
                <c:pt idx="17">
                  <c:v>34.5</c:v>
                </c:pt>
                <c:pt idx="18">
                  <c:v>34.700000000000003</c:v>
                </c:pt>
                <c:pt idx="19">
                  <c:v>34.9</c:v>
                </c:pt>
                <c:pt idx="20">
                  <c:v>35.1</c:v>
                </c:pt>
                <c:pt idx="21">
                  <c:v>35.299999999999997</c:v>
                </c:pt>
                <c:pt idx="22">
                  <c:v>35.5</c:v>
                </c:pt>
                <c:pt idx="23">
                  <c:v>35.700000000000003</c:v>
                </c:pt>
                <c:pt idx="24">
                  <c:v>35.9</c:v>
                </c:pt>
                <c:pt idx="25">
                  <c:v>36.1</c:v>
                </c:pt>
                <c:pt idx="26">
                  <c:v>36.299999999999997</c:v>
                </c:pt>
                <c:pt idx="27">
                  <c:v>36.5</c:v>
                </c:pt>
                <c:pt idx="28">
                  <c:v>36.700000000000003</c:v>
                </c:pt>
                <c:pt idx="29">
                  <c:v>36.9</c:v>
                </c:pt>
                <c:pt idx="30">
                  <c:v>37.1</c:v>
                </c:pt>
                <c:pt idx="31">
                  <c:v>37.299999999999997</c:v>
                </c:pt>
                <c:pt idx="32">
                  <c:v>37.5</c:v>
                </c:pt>
                <c:pt idx="33">
                  <c:v>37.700000000000003</c:v>
                </c:pt>
                <c:pt idx="34">
                  <c:v>37.9</c:v>
                </c:pt>
                <c:pt idx="35">
                  <c:v>38.1</c:v>
                </c:pt>
                <c:pt idx="36">
                  <c:v>38.299999999999997</c:v>
                </c:pt>
                <c:pt idx="37">
                  <c:v>38.5</c:v>
                </c:pt>
                <c:pt idx="38">
                  <c:v>38.700000000000003</c:v>
                </c:pt>
                <c:pt idx="39">
                  <c:v>38.9</c:v>
                </c:pt>
                <c:pt idx="40">
                  <c:v>39.1</c:v>
                </c:pt>
                <c:pt idx="41">
                  <c:v>39.299999999999997</c:v>
                </c:pt>
                <c:pt idx="42">
                  <c:v>39.5</c:v>
                </c:pt>
                <c:pt idx="43">
                  <c:v>39.700000000000003</c:v>
                </c:pt>
                <c:pt idx="44">
                  <c:v>39.9</c:v>
                </c:pt>
                <c:pt idx="45">
                  <c:v>40.1</c:v>
                </c:pt>
                <c:pt idx="46">
                  <c:v>40.299999999999997</c:v>
                </c:pt>
                <c:pt idx="47">
                  <c:v>40.5</c:v>
                </c:pt>
                <c:pt idx="48">
                  <c:v>40.700000000000003</c:v>
                </c:pt>
                <c:pt idx="49">
                  <c:v>40.9</c:v>
                </c:pt>
                <c:pt idx="50">
                  <c:v>41.1</c:v>
                </c:pt>
                <c:pt idx="51">
                  <c:v>41.3</c:v>
                </c:pt>
                <c:pt idx="52">
                  <c:v>41.5</c:v>
                </c:pt>
                <c:pt idx="53">
                  <c:v>41.7</c:v>
                </c:pt>
                <c:pt idx="54">
                  <c:v>41.9</c:v>
                </c:pt>
                <c:pt idx="55">
                  <c:v>42.1</c:v>
                </c:pt>
                <c:pt idx="56">
                  <c:v>42.3</c:v>
                </c:pt>
                <c:pt idx="57">
                  <c:v>42.5</c:v>
                </c:pt>
                <c:pt idx="58">
                  <c:v>42.7</c:v>
                </c:pt>
                <c:pt idx="59">
                  <c:v>42.8</c:v>
                </c:pt>
                <c:pt idx="60">
                  <c:v>43</c:v>
                </c:pt>
                <c:pt idx="61">
                  <c:v>43.2</c:v>
                </c:pt>
                <c:pt idx="62">
                  <c:v>43.4</c:v>
                </c:pt>
                <c:pt idx="63">
                  <c:v>43.6</c:v>
                </c:pt>
              </c:numCache>
            </c:numRef>
          </c:xVal>
          <c:yVal>
            <c:numRef>
              <c:f>Sheet1!$B$1:$B$64</c:f>
              <c:numCache>
                <c:formatCode>General</c:formatCode>
                <c:ptCount val="64"/>
                <c:pt idx="0">
                  <c:v>0.378</c:v>
                </c:pt>
                <c:pt idx="1">
                  <c:v>0.39200000000000002</c:v>
                </c:pt>
                <c:pt idx="2">
                  <c:v>0.40799999999999997</c:v>
                </c:pt>
                <c:pt idx="3">
                  <c:v>0.42799999999999999</c:v>
                </c:pt>
                <c:pt idx="4">
                  <c:v>0.44900000000000001</c:v>
                </c:pt>
                <c:pt idx="5">
                  <c:v>0.47299999999999998</c:v>
                </c:pt>
                <c:pt idx="6">
                  <c:v>0.504</c:v>
                </c:pt>
                <c:pt idx="7">
                  <c:v>0.53</c:v>
                </c:pt>
                <c:pt idx="8">
                  <c:v>0.56100000000000005</c:v>
                </c:pt>
                <c:pt idx="9">
                  <c:v>0.6</c:v>
                </c:pt>
                <c:pt idx="10">
                  <c:v>0.65</c:v>
                </c:pt>
                <c:pt idx="11">
                  <c:v>0.71799999999999997</c:v>
                </c:pt>
                <c:pt idx="12">
                  <c:v>0.72799999999999998</c:v>
                </c:pt>
                <c:pt idx="13">
                  <c:v>0.73599999999999999</c:v>
                </c:pt>
                <c:pt idx="14">
                  <c:v>0.745</c:v>
                </c:pt>
                <c:pt idx="15">
                  <c:v>0.755</c:v>
                </c:pt>
                <c:pt idx="16">
                  <c:v>0.76600000000000001</c:v>
                </c:pt>
                <c:pt idx="17">
                  <c:v>0.77600000000000002</c:v>
                </c:pt>
                <c:pt idx="18">
                  <c:v>0.78800000000000003</c:v>
                </c:pt>
                <c:pt idx="19">
                  <c:v>0.8</c:v>
                </c:pt>
                <c:pt idx="20">
                  <c:v>0.81200000000000006</c:v>
                </c:pt>
                <c:pt idx="21">
                  <c:v>0.82599999999999996</c:v>
                </c:pt>
                <c:pt idx="22">
                  <c:v>0.83899999999999997</c:v>
                </c:pt>
                <c:pt idx="23">
                  <c:v>0.85399999999999998</c:v>
                </c:pt>
                <c:pt idx="24">
                  <c:v>0.87</c:v>
                </c:pt>
                <c:pt idx="25">
                  <c:v>0.88800000000000001</c:v>
                </c:pt>
                <c:pt idx="26">
                  <c:v>0.90600000000000003</c:v>
                </c:pt>
                <c:pt idx="27">
                  <c:v>0.92500000000000004</c:v>
                </c:pt>
                <c:pt idx="28">
                  <c:v>0.94599999999999995</c:v>
                </c:pt>
                <c:pt idx="29">
                  <c:v>0.96699999999999997</c:v>
                </c:pt>
                <c:pt idx="30">
                  <c:v>0.99199999999999999</c:v>
                </c:pt>
                <c:pt idx="31">
                  <c:v>1.0189999999999999</c:v>
                </c:pt>
                <c:pt idx="32">
                  <c:v>1.048</c:v>
                </c:pt>
                <c:pt idx="33">
                  <c:v>1.081</c:v>
                </c:pt>
                <c:pt idx="34">
                  <c:v>1.1180000000000001</c:v>
                </c:pt>
                <c:pt idx="35">
                  <c:v>1.1599999999999999</c:v>
                </c:pt>
                <c:pt idx="36">
                  <c:v>1.2090000000000001</c:v>
                </c:pt>
                <c:pt idx="37">
                  <c:v>1.266</c:v>
                </c:pt>
                <c:pt idx="38">
                  <c:v>1.33</c:v>
                </c:pt>
                <c:pt idx="39">
                  <c:v>1.4019999999999999</c:v>
                </c:pt>
                <c:pt idx="40">
                  <c:v>1.4730000000000001</c:v>
                </c:pt>
                <c:pt idx="41">
                  <c:v>1.5409999999999999</c:v>
                </c:pt>
                <c:pt idx="42">
                  <c:v>1.593</c:v>
                </c:pt>
                <c:pt idx="43">
                  <c:v>1.62</c:v>
                </c:pt>
                <c:pt idx="44">
                  <c:v>1.617</c:v>
                </c:pt>
                <c:pt idx="45">
                  <c:v>1.58</c:v>
                </c:pt>
                <c:pt idx="46">
                  <c:v>1.51</c:v>
                </c:pt>
                <c:pt idx="47">
                  <c:v>1.413</c:v>
                </c:pt>
                <c:pt idx="48">
                  <c:v>1.2949999999999999</c:v>
                </c:pt>
                <c:pt idx="49">
                  <c:v>1.1539999999999999</c:v>
                </c:pt>
                <c:pt idx="50">
                  <c:v>0.998</c:v>
                </c:pt>
                <c:pt idx="51">
                  <c:v>0.83299999999999996</c:v>
                </c:pt>
                <c:pt idx="52">
                  <c:v>0.66900000000000004</c:v>
                </c:pt>
                <c:pt idx="53">
                  <c:v>0.51400000000000001</c:v>
                </c:pt>
                <c:pt idx="54">
                  <c:v>0.36799999999999999</c:v>
                </c:pt>
                <c:pt idx="55">
                  <c:v>0.248</c:v>
                </c:pt>
                <c:pt idx="56">
                  <c:v>0.156</c:v>
                </c:pt>
                <c:pt idx="57">
                  <c:v>9.0999999999999998E-2</c:v>
                </c:pt>
                <c:pt idx="58">
                  <c:v>4.9000000000000002E-2</c:v>
                </c:pt>
                <c:pt idx="59">
                  <c:v>3.4000000000000002E-2</c:v>
                </c:pt>
                <c:pt idx="60">
                  <c:v>1.6E-2</c:v>
                </c:pt>
                <c:pt idx="61">
                  <c:v>6.0000000000000001E-3</c:v>
                </c:pt>
                <c:pt idx="62">
                  <c:v>2E-3</c:v>
                </c:pt>
                <c:pt idx="6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91E-0345-88D7-958575890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9657775"/>
        <c:axId val="1738949791"/>
      </c:scatterChart>
      <c:valAx>
        <c:axId val="1739657775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1738949791"/>
        <c:crosses val="autoZero"/>
        <c:crossBetween val="midCat"/>
      </c:valAx>
      <c:valAx>
        <c:axId val="1738949791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1739657775"/>
        <c:crosses val="autoZero"/>
        <c:crossBetween val="midCat"/>
      </c:valAx>
      <c:spPr>
        <a:solidFill>
          <a:schemeClr val="bg1">
            <a:alpha val="0"/>
          </a:schemeClr>
        </a:solidFill>
        <a:ln>
          <a:noFill/>
        </a:ln>
        <a:effectLst>
          <a:outerShdw blurRad="50800" dist="50800" dir="5400000" sx="1000" sy="1000" algn="ctr" rotWithShape="0">
            <a:srgbClr val="000000"/>
          </a:outerShdw>
        </a:effectLst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09790147716099E-4"/>
          <c:y val="7.1357996042721522E-3"/>
          <c:w val="0.97043010752688175"/>
          <c:h val="0.9402173913043477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9437FF"/>
              </a:solidFill>
              <a:round/>
            </a:ln>
            <a:effectLst/>
          </c:spPr>
          <c:marker>
            <c:symbol val="none"/>
          </c:marker>
          <c:xVal>
            <c:numRef>
              <c:f>Sheet1!$A$1:$A$64</c:f>
              <c:numCache>
                <c:formatCode>General</c:formatCode>
                <c:ptCount val="64"/>
                <c:pt idx="0">
                  <c:v>5.3</c:v>
                </c:pt>
                <c:pt idx="1">
                  <c:v>8.3000000000000007</c:v>
                </c:pt>
                <c:pt idx="2">
                  <c:v>11.3</c:v>
                </c:pt>
                <c:pt idx="3">
                  <c:v>14.3</c:v>
                </c:pt>
                <c:pt idx="4">
                  <c:v>17.3</c:v>
                </c:pt>
                <c:pt idx="5">
                  <c:v>20.3</c:v>
                </c:pt>
                <c:pt idx="6">
                  <c:v>23.3</c:v>
                </c:pt>
                <c:pt idx="7">
                  <c:v>25.3</c:v>
                </c:pt>
                <c:pt idx="8">
                  <c:v>27.3</c:v>
                </c:pt>
                <c:pt idx="9">
                  <c:v>29.3</c:v>
                </c:pt>
                <c:pt idx="10">
                  <c:v>31.3</c:v>
                </c:pt>
                <c:pt idx="11">
                  <c:v>33.299999999999997</c:v>
                </c:pt>
                <c:pt idx="12">
                  <c:v>33.5</c:v>
                </c:pt>
                <c:pt idx="13">
                  <c:v>33.700000000000003</c:v>
                </c:pt>
                <c:pt idx="14">
                  <c:v>33.9</c:v>
                </c:pt>
                <c:pt idx="15">
                  <c:v>34.1</c:v>
                </c:pt>
                <c:pt idx="16">
                  <c:v>34.299999999999997</c:v>
                </c:pt>
                <c:pt idx="17">
                  <c:v>34.5</c:v>
                </c:pt>
                <c:pt idx="18">
                  <c:v>34.700000000000003</c:v>
                </c:pt>
                <c:pt idx="19">
                  <c:v>34.9</c:v>
                </c:pt>
                <c:pt idx="20">
                  <c:v>35.1</c:v>
                </c:pt>
                <c:pt idx="21">
                  <c:v>35.299999999999997</c:v>
                </c:pt>
                <c:pt idx="22">
                  <c:v>35.5</c:v>
                </c:pt>
                <c:pt idx="23">
                  <c:v>35.700000000000003</c:v>
                </c:pt>
                <c:pt idx="24">
                  <c:v>35.9</c:v>
                </c:pt>
                <c:pt idx="25">
                  <c:v>36.1</c:v>
                </c:pt>
                <c:pt idx="26">
                  <c:v>36.299999999999997</c:v>
                </c:pt>
                <c:pt idx="27">
                  <c:v>36.5</c:v>
                </c:pt>
                <c:pt idx="28">
                  <c:v>36.700000000000003</c:v>
                </c:pt>
                <c:pt idx="29">
                  <c:v>36.9</c:v>
                </c:pt>
                <c:pt idx="30">
                  <c:v>37.1</c:v>
                </c:pt>
                <c:pt idx="31">
                  <c:v>37.299999999999997</c:v>
                </c:pt>
                <c:pt idx="32">
                  <c:v>37.5</c:v>
                </c:pt>
                <c:pt idx="33">
                  <c:v>37.700000000000003</c:v>
                </c:pt>
                <c:pt idx="34">
                  <c:v>37.9</c:v>
                </c:pt>
                <c:pt idx="35">
                  <c:v>38.1</c:v>
                </c:pt>
                <c:pt idx="36">
                  <c:v>38.299999999999997</c:v>
                </c:pt>
                <c:pt idx="37">
                  <c:v>38.5</c:v>
                </c:pt>
                <c:pt idx="38">
                  <c:v>38.700000000000003</c:v>
                </c:pt>
                <c:pt idx="39">
                  <c:v>38.9</c:v>
                </c:pt>
                <c:pt idx="40">
                  <c:v>39.1</c:v>
                </c:pt>
                <c:pt idx="41">
                  <c:v>39.299999999999997</c:v>
                </c:pt>
                <c:pt idx="42">
                  <c:v>39.5</c:v>
                </c:pt>
                <c:pt idx="43">
                  <c:v>39.700000000000003</c:v>
                </c:pt>
                <c:pt idx="44">
                  <c:v>39.9</c:v>
                </c:pt>
                <c:pt idx="45">
                  <c:v>40.1</c:v>
                </c:pt>
                <c:pt idx="46">
                  <c:v>40.299999999999997</c:v>
                </c:pt>
                <c:pt idx="47">
                  <c:v>40.5</c:v>
                </c:pt>
                <c:pt idx="48">
                  <c:v>40.700000000000003</c:v>
                </c:pt>
                <c:pt idx="49">
                  <c:v>40.9</c:v>
                </c:pt>
                <c:pt idx="50">
                  <c:v>41.1</c:v>
                </c:pt>
                <c:pt idx="51">
                  <c:v>41.3</c:v>
                </c:pt>
                <c:pt idx="52">
                  <c:v>41.5</c:v>
                </c:pt>
                <c:pt idx="53">
                  <c:v>41.7</c:v>
                </c:pt>
                <c:pt idx="54">
                  <c:v>41.9</c:v>
                </c:pt>
                <c:pt idx="55">
                  <c:v>42.1</c:v>
                </c:pt>
                <c:pt idx="56">
                  <c:v>42.3</c:v>
                </c:pt>
                <c:pt idx="57">
                  <c:v>42.5</c:v>
                </c:pt>
                <c:pt idx="58">
                  <c:v>42.7</c:v>
                </c:pt>
                <c:pt idx="59">
                  <c:v>42.8</c:v>
                </c:pt>
                <c:pt idx="60">
                  <c:v>43</c:v>
                </c:pt>
                <c:pt idx="61">
                  <c:v>43.2</c:v>
                </c:pt>
                <c:pt idx="62">
                  <c:v>43.4</c:v>
                </c:pt>
                <c:pt idx="63">
                  <c:v>43.6</c:v>
                </c:pt>
              </c:numCache>
            </c:numRef>
          </c:xVal>
          <c:yVal>
            <c:numRef>
              <c:f>Sheet1!$B$1:$B$64</c:f>
              <c:numCache>
                <c:formatCode>General</c:formatCode>
                <c:ptCount val="64"/>
                <c:pt idx="0">
                  <c:v>0.378</c:v>
                </c:pt>
                <c:pt idx="1">
                  <c:v>0.39200000000000002</c:v>
                </c:pt>
                <c:pt idx="2">
                  <c:v>0.40799999999999997</c:v>
                </c:pt>
                <c:pt idx="3">
                  <c:v>0.42799999999999999</c:v>
                </c:pt>
                <c:pt idx="4">
                  <c:v>0.44900000000000001</c:v>
                </c:pt>
                <c:pt idx="5">
                  <c:v>0.47299999999999998</c:v>
                </c:pt>
                <c:pt idx="6">
                  <c:v>0.504</c:v>
                </c:pt>
                <c:pt idx="7">
                  <c:v>0.53</c:v>
                </c:pt>
                <c:pt idx="8">
                  <c:v>0.56100000000000005</c:v>
                </c:pt>
                <c:pt idx="9">
                  <c:v>0.6</c:v>
                </c:pt>
                <c:pt idx="10">
                  <c:v>0.65</c:v>
                </c:pt>
                <c:pt idx="11">
                  <c:v>0.71799999999999997</c:v>
                </c:pt>
                <c:pt idx="12">
                  <c:v>0.72799999999999998</c:v>
                </c:pt>
                <c:pt idx="13">
                  <c:v>0.73599999999999999</c:v>
                </c:pt>
                <c:pt idx="14">
                  <c:v>0.745</c:v>
                </c:pt>
                <c:pt idx="15">
                  <c:v>0.755</c:v>
                </c:pt>
                <c:pt idx="16">
                  <c:v>0.76600000000000001</c:v>
                </c:pt>
                <c:pt idx="17">
                  <c:v>0.77600000000000002</c:v>
                </c:pt>
                <c:pt idx="18">
                  <c:v>0.78800000000000003</c:v>
                </c:pt>
                <c:pt idx="19">
                  <c:v>0.8</c:v>
                </c:pt>
                <c:pt idx="20">
                  <c:v>0.81200000000000006</c:v>
                </c:pt>
                <c:pt idx="21">
                  <c:v>0.82599999999999996</c:v>
                </c:pt>
                <c:pt idx="22">
                  <c:v>0.83899999999999997</c:v>
                </c:pt>
                <c:pt idx="23">
                  <c:v>0.85399999999999998</c:v>
                </c:pt>
                <c:pt idx="24">
                  <c:v>0.87</c:v>
                </c:pt>
                <c:pt idx="25">
                  <c:v>0.88800000000000001</c:v>
                </c:pt>
                <c:pt idx="26">
                  <c:v>0.90600000000000003</c:v>
                </c:pt>
                <c:pt idx="27">
                  <c:v>0.92500000000000004</c:v>
                </c:pt>
                <c:pt idx="28">
                  <c:v>0.94599999999999995</c:v>
                </c:pt>
                <c:pt idx="29">
                  <c:v>0.96699999999999997</c:v>
                </c:pt>
                <c:pt idx="30">
                  <c:v>0.99199999999999999</c:v>
                </c:pt>
                <c:pt idx="31">
                  <c:v>1.0189999999999999</c:v>
                </c:pt>
                <c:pt idx="32">
                  <c:v>1.048</c:v>
                </c:pt>
                <c:pt idx="33">
                  <c:v>1.081</c:v>
                </c:pt>
                <c:pt idx="34">
                  <c:v>1.1180000000000001</c:v>
                </c:pt>
                <c:pt idx="35">
                  <c:v>1.1599999999999999</c:v>
                </c:pt>
                <c:pt idx="36">
                  <c:v>1.2090000000000001</c:v>
                </c:pt>
                <c:pt idx="37">
                  <c:v>1.266</c:v>
                </c:pt>
                <c:pt idx="38">
                  <c:v>1.33</c:v>
                </c:pt>
                <c:pt idx="39">
                  <c:v>1.4019999999999999</c:v>
                </c:pt>
                <c:pt idx="40">
                  <c:v>1.4730000000000001</c:v>
                </c:pt>
                <c:pt idx="41">
                  <c:v>1.5409999999999999</c:v>
                </c:pt>
                <c:pt idx="42">
                  <c:v>1.593</c:v>
                </c:pt>
                <c:pt idx="43">
                  <c:v>1.62</c:v>
                </c:pt>
                <c:pt idx="44">
                  <c:v>1.617</c:v>
                </c:pt>
                <c:pt idx="45">
                  <c:v>1.58</c:v>
                </c:pt>
                <c:pt idx="46">
                  <c:v>1.51</c:v>
                </c:pt>
                <c:pt idx="47">
                  <c:v>1.413</c:v>
                </c:pt>
                <c:pt idx="48">
                  <c:v>1.2949999999999999</c:v>
                </c:pt>
                <c:pt idx="49">
                  <c:v>1.1539999999999999</c:v>
                </c:pt>
                <c:pt idx="50">
                  <c:v>0.998</c:v>
                </c:pt>
                <c:pt idx="51">
                  <c:v>0.83299999999999996</c:v>
                </c:pt>
                <c:pt idx="52">
                  <c:v>0.66900000000000004</c:v>
                </c:pt>
                <c:pt idx="53">
                  <c:v>0.51400000000000001</c:v>
                </c:pt>
                <c:pt idx="54">
                  <c:v>0.36799999999999999</c:v>
                </c:pt>
                <c:pt idx="55">
                  <c:v>0.248</c:v>
                </c:pt>
                <c:pt idx="56">
                  <c:v>0.156</c:v>
                </c:pt>
                <c:pt idx="57">
                  <c:v>9.0999999999999998E-2</c:v>
                </c:pt>
                <c:pt idx="58">
                  <c:v>4.9000000000000002E-2</c:v>
                </c:pt>
                <c:pt idx="59">
                  <c:v>3.4000000000000002E-2</c:v>
                </c:pt>
                <c:pt idx="60">
                  <c:v>1.6E-2</c:v>
                </c:pt>
                <c:pt idx="61">
                  <c:v>6.0000000000000001E-3</c:v>
                </c:pt>
                <c:pt idx="62">
                  <c:v>2E-3</c:v>
                </c:pt>
                <c:pt idx="6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5F2-8D4A-BBD6-E45B345D5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9657775"/>
        <c:axId val="1738949791"/>
      </c:scatterChart>
      <c:valAx>
        <c:axId val="17396577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38949791"/>
        <c:crosses val="autoZero"/>
        <c:crossBetween val="midCat"/>
      </c:valAx>
      <c:valAx>
        <c:axId val="173894979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39657775"/>
        <c:crosses val="autoZero"/>
        <c:crossBetween val="midCat"/>
      </c:valAx>
      <c:spPr>
        <a:solidFill>
          <a:schemeClr val="bg1">
            <a:alpha val="0"/>
          </a:schemeClr>
        </a:solidFill>
        <a:ln>
          <a:noFill/>
        </a:ln>
        <a:effectLst>
          <a:outerShdw blurRad="50800" dist="50800" dir="5400000" sx="1000" sy="1000" algn="ctr" rotWithShape="0">
            <a:srgbClr val="000000"/>
          </a:outerShdw>
        </a:effectLst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2/13/26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65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97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1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ED138-3267-AAB0-FE14-7DDF40091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B68358-2A6D-A9FD-20AD-07194348F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91DBE8-A60D-29AB-FB70-2486BB8BD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EDC98-B77F-76F1-AE78-99BA33EC7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55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B8259-BBDF-8362-7948-CE18A8F09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C1F034-68D1-0A9B-9DA1-A6D2F7BEB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E692D7-4C93-12BD-4371-BE9AA33E9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817A4-9DC5-2EAB-A488-B05DCBEC9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58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60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07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01813EE-A886-FE46-BBFB-A7BAE65C4074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45DE9C9-39AB-A4E7-0E9C-523B2DEF0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0DE8240-8DF8-BF42-BB77-E039B354BF95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3ADD3775-0A19-8F29-2742-940A692A3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8DBC03E-B1C4-E149-8112-FBF627B6EFED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B74CA90-A64C-E864-5664-E7F97F883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725096F0-272D-0747-8D0F-BF5E6AF4C0A8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359" y="1009804"/>
            <a:ext cx="580072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359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7D081-2551-7386-812E-EBE5AB27B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C7B6091-13E2-A4EB-75B4-6EDD9FD7F2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B144E708-4B88-4B4D-AA93-A4A1A64767F9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5E856EA-F323-8926-C0A5-25995F829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B9EC1B9-C7E6-454A-9001-98A0C7A02970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8AB5FCD-5BD1-D077-DD7A-10B09DD425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6A8AC953-57D2-5C42-95D1-16C035375652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26020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EE35DA2-0C1D-61AD-6C1B-F871DF54E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A538337-DB54-FF42-8E53-CE00B13FB64A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00F04B1-65DD-50D5-ED23-C791E210E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B9C0394C-F225-DD45-8565-99F6929E9D68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11053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028960B-7BDD-AC9C-CCC3-65B5B9289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9E5D9CC-841D-7B4C-A802-EE009A1A32FF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705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69624B1-B037-CE4E-98FE-DB5772AB9C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F45480D-7413-E64F-B43B-5C9B48A653A7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B81E67B4-03AD-D844-9725-95223BF03E76}" type="datetime1">
              <a:rPr lang="en-GB" smtClean="0"/>
              <a:t>13/02/2026</a:t>
            </a:fld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78908-888B-7FE0-EDAA-4D8407175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5DFDDF5-52D1-0EC8-79B1-AAD05107777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CFEC973A-C16A-164E-B24F-AD3041B1296C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9329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36A5D55-B04E-D8A5-8C50-1667B2A93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1617444-E064-EB41-984C-24958DCDA3A8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11053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7036EA1-B001-9464-944A-3874C4174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9A975A8C-80A1-7F47-BBC0-031546E44B38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87123-09F7-46C5-4B49-EE4360B1B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886A118B-F0FA-4443-8EE7-DF7D0CC93079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6F731-B8DA-4BCB-3D75-212CAB2A8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A46F2070-8AD2-164B-A904-AEFE615533BF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89D28-EF71-E0C7-3250-32068FA0A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8DF1C7A-0AB7-264A-99AE-E05CA025037D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ED5E0-AA2E-B92F-9CB3-CB03CC479667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6214603" y="1010233"/>
            <a:ext cx="5794483" cy="539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83887" y="3763825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83887" y="1010233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D4A79-5698-609E-9376-EB3A42612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7A3DBDD-93E2-DB40-9B4C-9848B35E360F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2" y="1010233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7493F-BF55-5F5F-9A18-0A531480B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C56269B8-8B47-D94D-8B97-31C539E7998B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2" y="3763825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96E7B4F-0D66-5623-64D9-972D57D54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76268FD0-158E-0B46-AB14-9FFCAB18A41E}" type="datetime1">
              <a:rPr lang="en-GB" smtClean="0"/>
              <a:t>13/02/2026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Jolly Shrewdness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82C79E7D-CA86-6E4F-9B0D-BE2AF0757E05}" type="datetime1">
              <a:rPr lang="en-GB" smtClean="0"/>
              <a:t>13/02/2026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0"/>
            <a:ext cx="805409" cy="8054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p.ucl.ac.uk/pbt/QuARC-GUI/replay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61.emf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hep.ucl.ac.uk/pbt/wiki/Proton_Calorimetry/Experimental_Runs/2025/Trento_2025-0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309" y="1317459"/>
            <a:ext cx="11561380" cy="3182903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UCL QuADProBe Detector Measurements at TIFPA</a:t>
            </a:r>
            <a:br>
              <a:rPr lang="en-US" sz="7200"/>
            </a:br>
            <a:r>
              <a:rPr lang="en-US" sz="4000"/>
              <a:t>29/09/2025 </a:t>
            </a:r>
            <a:r>
              <a:rPr lang="en-US" sz="4000" dirty="0"/>
              <a:t>– 01/10/2025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145" y="4599451"/>
            <a:ext cx="10135709" cy="1921092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Joseph Bateman, Sonia Escribano Rodriguez, Simon Jolly</a:t>
            </a:r>
          </a:p>
          <a:p>
            <a:r>
              <a:rPr lang="en-US" sz="2400" b="1" i="1" dirty="0"/>
              <a:t>University College London</a:t>
            </a:r>
          </a:p>
          <a:p>
            <a:endParaRPr lang="en-US" sz="2400" b="1" i="1" dirty="0"/>
          </a:p>
          <a:p>
            <a:r>
              <a:rPr lang="en-US" sz="2400" b="1" dirty="0"/>
              <a:t>Raffaella Radogna, Annalisa Diggenaro</a:t>
            </a:r>
          </a:p>
          <a:p>
            <a:r>
              <a:rPr lang="en-US" sz="2400" b="1" i="1" dirty="0"/>
              <a:t>INFN, University of Bari</a:t>
            </a:r>
          </a:p>
        </p:txBody>
      </p:sp>
      <p:pic>
        <p:nvPicPr>
          <p:cNvPr id="5" name="Picture 4" descr="A person's face with lightning bolt and red lips&#10;&#10;AI-generated content may be incorrect.">
            <a:extLst>
              <a:ext uri="{FF2B5EF4-FFF2-40B4-BE49-F238E27FC236}">
                <a16:creationId xmlns:a16="http://schemas.microsoft.com/office/drawing/2014/main" id="{02255BE2-6B7B-C470-50F5-8890AA2F7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16" y="5659920"/>
            <a:ext cx="1825075" cy="11980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310BC1D-7FD2-078E-8187-6F74AEEA3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3190" y="4715218"/>
            <a:ext cx="1517751" cy="7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3F3E6-9071-8CCF-70C8-15F891B3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179 MeV</a:t>
            </a:r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C2BD01EC-DDD2-0518-3933-DA93D4E94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8278" y="1327228"/>
            <a:ext cx="4453575" cy="2672145"/>
          </a:xfrm>
        </p:spPr>
      </p:pic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3CE3A3A1-0E13-1D46-366C-D2623E4DD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115" y="1327228"/>
            <a:ext cx="4719059" cy="2831435"/>
          </a:xfrm>
          <a:prstGeom prst="rect">
            <a:avLst/>
          </a:prstGeom>
        </p:spPr>
      </p:pic>
      <p:pic>
        <p:nvPicPr>
          <p:cNvPr id="9" name="Picture 8" descr="A graph of a beam profile&#10;&#10;AI-generated content may be incorrect.">
            <a:extLst>
              <a:ext uri="{FF2B5EF4-FFF2-40B4-BE49-F238E27FC236}">
                <a16:creationId xmlns:a16="http://schemas.microsoft.com/office/drawing/2014/main" id="{6EEF91FD-59CB-B443-25D6-3414BCEBA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279" y="4055720"/>
            <a:ext cx="4453575" cy="2672145"/>
          </a:xfrm>
          <a:prstGeom prst="rect">
            <a:avLst/>
          </a:prstGeom>
        </p:spPr>
      </p:pic>
      <p:pic>
        <p:nvPicPr>
          <p:cNvPr id="11" name="Picture 10" descr="A graph of a beam profile&#10;&#10;AI-generated content may be incorrect.">
            <a:extLst>
              <a:ext uri="{FF2B5EF4-FFF2-40B4-BE49-F238E27FC236}">
                <a16:creationId xmlns:a16="http://schemas.microsoft.com/office/drawing/2014/main" id="{34DAA91B-0AB6-C71F-99BA-E9BFE4316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537" y="4158663"/>
            <a:ext cx="4498896" cy="26993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F634EA-8CF6-8FCD-BBA9-836756945EA4}"/>
              </a:ext>
            </a:extLst>
          </p:cNvPr>
          <p:cNvSpPr txBox="1"/>
          <p:nvPr/>
        </p:nvSpPr>
        <p:spPr>
          <a:xfrm>
            <a:off x="1273497" y="2296715"/>
            <a:ext cx="106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 </a:t>
            </a:r>
            <a:r>
              <a:rPr lang="en-GB" dirty="0" err="1"/>
              <a:t>nA</a:t>
            </a:r>
            <a:r>
              <a:rPr lang="en-GB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1BC5D3-D758-1D96-F3BA-FC12B22E6EF7}"/>
              </a:ext>
            </a:extLst>
          </p:cNvPr>
          <p:cNvSpPr txBox="1"/>
          <p:nvPr/>
        </p:nvSpPr>
        <p:spPr>
          <a:xfrm>
            <a:off x="1175299" y="5253453"/>
            <a:ext cx="106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 </a:t>
            </a:r>
            <a:r>
              <a:rPr lang="en-GB" dirty="0" err="1"/>
              <a:t>nA</a:t>
            </a:r>
            <a:r>
              <a:rPr lang="en-GB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DD505-EB42-CE50-3930-8D0ED8DEEA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8CB56C1-0220-5245-A85E-BC4C46887E3C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18695-945D-0827-1531-5EE168D272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31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1247-01C6-9236-7A54-B3224E08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228 MeV </a:t>
            </a:r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D717EC18-F7EC-3A25-8C2B-140220E6A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8850" y="924471"/>
            <a:ext cx="4637956" cy="2782774"/>
          </a:xfrm>
        </p:spPr>
      </p:pic>
      <p:pic>
        <p:nvPicPr>
          <p:cNvPr id="7" name="Picture 6" descr="A graph of a beam profile&#10;&#10;AI-generated content may be incorrect.">
            <a:extLst>
              <a:ext uri="{FF2B5EF4-FFF2-40B4-BE49-F238E27FC236}">
                <a16:creationId xmlns:a16="http://schemas.microsoft.com/office/drawing/2014/main" id="{D6159A6E-7461-D491-AE53-F2495532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807" y="939423"/>
            <a:ext cx="4691494" cy="2814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691AAF-D885-3637-7F12-76574AB57BC5}"/>
              </a:ext>
            </a:extLst>
          </p:cNvPr>
          <p:cNvSpPr txBox="1"/>
          <p:nvPr/>
        </p:nvSpPr>
        <p:spPr>
          <a:xfrm>
            <a:off x="847759" y="2188029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 </a:t>
            </a:r>
            <a:r>
              <a:rPr lang="en-GB" dirty="0" err="1"/>
              <a:t>nA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E9B28-0C35-BE08-7973-047F94713ED0}"/>
              </a:ext>
            </a:extLst>
          </p:cNvPr>
          <p:cNvSpPr txBox="1"/>
          <p:nvPr/>
        </p:nvSpPr>
        <p:spPr>
          <a:xfrm>
            <a:off x="762000" y="5179092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80 </a:t>
            </a:r>
            <a:r>
              <a:rPr lang="en-GB" dirty="0" err="1"/>
              <a:t>nA</a:t>
            </a:r>
            <a:endParaRPr lang="en-GB" dirty="0"/>
          </a:p>
        </p:txBody>
      </p:sp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3A9D9C8A-09C8-60CD-3AAD-BEC601CFE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50" y="3988843"/>
            <a:ext cx="4637957" cy="2782774"/>
          </a:xfrm>
          <a:prstGeom prst="rect">
            <a:avLst/>
          </a:prstGeom>
        </p:spPr>
      </p:pic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5A2AA1E1-ECE2-A6AE-341C-D6D5FEBC4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06" y="3973892"/>
            <a:ext cx="4687795" cy="2812677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F085049-C47D-F2F1-7FF9-55A1AEC1FE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2BDC85E-DF4A-1D4C-8354-947751E33A98}" type="datetime1">
              <a:rPr lang="en-GB" smtClean="0"/>
              <a:t>13/02/2026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44B816-B4E9-D2BA-2BB5-10299252560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8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6549-ECE6-09B2-9552-734D20D9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228 MeV 150 </a:t>
            </a:r>
            <a:r>
              <a:rPr lang="en-GB" dirty="0" err="1"/>
              <a:t>nA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9ED93F-4958-0853-421C-7334E727F9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+mj-lt"/>
                <a:ea typeface="ＭＳ Ｐゴシック" charset="0"/>
                <a:cs typeface="Gill San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EADDD-A682-E437-8172-19E0D6889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0998700D-C7E7-B346-AE33-6779C174B739}" type="datetime1">
              <a:rPr lang="en-GB" smtClean="0"/>
              <a:t>13/02/2026</a:t>
            </a:fld>
            <a:endParaRPr lang="en-US"/>
          </a:p>
        </p:txBody>
      </p:sp>
      <p:pic>
        <p:nvPicPr>
          <p:cNvPr id="7" name="Content Placeholder 6" descr="A graph of a line graph&#10;&#10;AI-generated content may be incorrect.">
            <a:extLst>
              <a:ext uri="{FF2B5EF4-FFF2-40B4-BE49-F238E27FC236}">
                <a16:creationId xmlns:a16="http://schemas.microsoft.com/office/drawing/2014/main" id="{0612DC9F-71DC-8451-882D-30B096BE6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87500"/>
            <a:ext cx="5795010" cy="3477006"/>
          </a:xfrm>
        </p:spPr>
      </p:pic>
      <p:pic>
        <p:nvPicPr>
          <p:cNvPr id="9" name="Picture 8" descr="A graph of a beam profile&#10;&#10;AI-generated content may be incorrect.">
            <a:extLst>
              <a:ext uri="{FF2B5EF4-FFF2-40B4-BE49-F238E27FC236}">
                <a16:creationId xmlns:a16="http://schemas.microsoft.com/office/drawing/2014/main" id="{C13080F3-492E-E580-6889-635FB238C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11" y="1945292"/>
            <a:ext cx="6032023" cy="3619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CD53AC-9803-DBAD-9C90-DE288F397CAA}"/>
              </a:ext>
            </a:extLst>
          </p:cNvPr>
          <p:cNvSpPr txBox="1"/>
          <p:nvPr/>
        </p:nvSpPr>
        <p:spPr>
          <a:xfrm>
            <a:off x="362844" y="5819110"/>
            <a:ext cx="7253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Saturation becoming apparent at centre of X-profile.</a:t>
            </a:r>
          </a:p>
        </p:txBody>
      </p:sp>
    </p:spTree>
    <p:extLst>
      <p:ext uri="{BB962C8B-B14F-4D97-AF65-F5344CB8AC3E}">
        <p14:creationId xmlns:p14="http://schemas.microsoft.com/office/powerpoint/2010/main" val="4252542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43194-6C2C-0E28-4265-C65892258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8B5FF-1C13-4109-B7FE-2D0DCC85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228 MeV 300 </a:t>
            </a:r>
            <a:r>
              <a:rPr lang="en-GB" sz="3200" dirty="0" err="1"/>
              <a:t>nA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1E177-AB71-C8F8-5C92-58B3D799F64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+mj-lt"/>
                <a:ea typeface="ＭＳ Ｐゴシック" charset="0"/>
                <a:cs typeface="Gill San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28337-1DDC-B634-FDD7-3CCAA5213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84329CFB-0CDA-6B40-A3FF-627D1594C47E}" type="datetime1">
              <a:rPr lang="en-GB" smtClean="0"/>
              <a:t>13/02/2026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08A6C6-BDEE-38B7-4A1B-0BABA646CA48}"/>
                  </a:ext>
                </a:extLst>
              </p:cNvPr>
              <p:cNvSpPr txBox="1"/>
              <p:nvPr/>
            </p:nvSpPr>
            <p:spPr>
              <a:xfrm>
                <a:off x="182914" y="5348308"/>
                <a:ext cx="104956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Severe saturation at centre of both beam profiles. Still able to reconstruct Gaussian profile but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2000" dirty="0"/>
                  <a:t> appears to be larger than the unsaturated profiles.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08A6C6-BDEE-38B7-4A1B-0BABA646C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14" y="5348308"/>
                <a:ext cx="10495656" cy="707886"/>
              </a:xfrm>
              <a:prstGeom prst="rect">
                <a:avLst/>
              </a:prstGeom>
              <a:blipFill>
                <a:blip r:embed="rId2"/>
                <a:stretch>
                  <a:fillRect l="-605" t="-3509" b="-140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68E2C714-0FF6-3396-B505-F2F4CFC65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7"/>
            <a:ext cx="11470063" cy="4096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B5B92E-DDA3-CBD6-7D2E-4498FC7AD1C0}"/>
              </a:ext>
            </a:extLst>
          </p:cNvPr>
          <p:cNvSpPr txBox="1"/>
          <p:nvPr/>
        </p:nvSpPr>
        <p:spPr>
          <a:xfrm>
            <a:off x="182914" y="6098627"/>
            <a:ext cx="11281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Beam is offset from previous profile measurements since these measurements were taken on a separate day and hence the detector was in a slightly different position.</a:t>
            </a:r>
          </a:p>
        </p:txBody>
      </p:sp>
    </p:spTree>
    <p:extLst>
      <p:ext uri="{BB962C8B-B14F-4D97-AF65-F5344CB8AC3E}">
        <p14:creationId xmlns:p14="http://schemas.microsoft.com/office/powerpoint/2010/main" val="1661018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074AB-F8DB-8D89-4F37-A2869A46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Position Stability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9E39AA-CBE6-9624-773E-B455429D4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41" y="1887941"/>
            <a:ext cx="5864266" cy="33979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E2416-6D25-9AF7-F654-23C71B954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593" y="1887941"/>
            <a:ext cx="5864267" cy="33979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F85681-F595-4B70-89B5-7BFB44F8EBB3}"/>
              </a:ext>
            </a:extLst>
          </p:cNvPr>
          <p:cNvSpPr txBox="1"/>
          <p:nvPr/>
        </p:nvSpPr>
        <p:spPr>
          <a:xfrm>
            <a:off x="1514139" y="1112972"/>
            <a:ext cx="13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148 MeV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06483-CFC9-495E-4E12-A19F014F3365}"/>
              </a:ext>
            </a:extLst>
          </p:cNvPr>
          <p:cNvSpPr txBox="1"/>
          <p:nvPr/>
        </p:nvSpPr>
        <p:spPr>
          <a:xfrm>
            <a:off x="8303559" y="1170122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228 MeV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A101AB-32E9-391B-68F1-54FE3C90E7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BC1950-6BC7-174B-A4CD-5C794BB4A312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132B8-C1DF-96C6-9630-3458BB8E54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A66D0E-344F-9DB6-1DEB-BE4A8A7526AC}"/>
              </a:ext>
            </a:extLst>
          </p:cNvPr>
          <p:cNvCxnSpPr>
            <a:cxnSpLocks/>
          </p:cNvCxnSpPr>
          <p:nvPr/>
        </p:nvCxnSpPr>
        <p:spPr>
          <a:xfrm>
            <a:off x="11477024" y="1631787"/>
            <a:ext cx="0" cy="751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B2971C5-5891-3213-5CEC-5E6AD62AE977}"/>
              </a:ext>
            </a:extLst>
          </p:cNvPr>
          <p:cNvSpPr txBox="1"/>
          <p:nvPr/>
        </p:nvSpPr>
        <p:spPr>
          <a:xfrm>
            <a:off x="7594115" y="904491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Due to saturation in the profile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52D7C9-9011-B6D4-F1EB-15B1B59C00C8}"/>
                  </a:ext>
                </a:extLst>
              </p:cNvPr>
              <p:cNvSpPr txBox="1"/>
              <p:nvPr/>
            </p:nvSpPr>
            <p:spPr>
              <a:xfrm>
                <a:off x="68741" y="5599231"/>
                <a:ext cx="11675240" cy="86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Beam position determined from the mean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/>
                  <a:t>) of the Gaussian fit applied to the beam profile measurement. The error bars represent the uncertainty of the fit.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52D7C9-9011-B6D4-F1EB-15B1B59C0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1" y="5599231"/>
                <a:ext cx="11675240" cy="860172"/>
              </a:xfrm>
              <a:prstGeom prst="rect">
                <a:avLst/>
              </a:prstGeom>
              <a:blipFill>
                <a:blip r:embed="rId4"/>
                <a:stretch>
                  <a:fillRect l="-761" t="-7353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149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94B3C-AAAC-10C9-56F0-19676BA2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Size Stability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BA07F6-2123-C8E9-79B3-6AC525FF0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92" y="2165418"/>
            <a:ext cx="5958540" cy="3452612"/>
          </a:xfrm>
        </p:spPr>
      </p:pic>
      <p:pic>
        <p:nvPicPr>
          <p:cNvPr id="7" name="Picture 6" descr="A graph with red and blue dots&#10;&#10;AI-generated content may be incorrect.">
            <a:extLst>
              <a:ext uri="{FF2B5EF4-FFF2-40B4-BE49-F238E27FC236}">
                <a16:creationId xmlns:a16="http://schemas.microsoft.com/office/drawing/2014/main" id="{C591BD30-0225-3388-B381-F241D34E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65418"/>
            <a:ext cx="5958540" cy="3452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341576-6D80-361D-AC0C-9FFA8A1F7086}"/>
              </a:ext>
            </a:extLst>
          </p:cNvPr>
          <p:cNvSpPr txBox="1"/>
          <p:nvPr/>
        </p:nvSpPr>
        <p:spPr>
          <a:xfrm>
            <a:off x="2136488" y="1547505"/>
            <a:ext cx="13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148 MeV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2243A-0557-EBF1-C342-BBDD0D6CB45A}"/>
              </a:ext>
            </a:extLst>
          </p:cNvPr>
          <p:cNvSpPr txBox="1"/>
          <p:nvPr/>
        </p:nvSpPr>
        <p:spPr>
          <a:xfrm>
            <a:off x="7949229" y="1456064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228 MeV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5E1AE4-12F0-E898-85E8-B84CB9948D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6E9BDE0-E8FA-A34D-831E-52E287C5E554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2FE0D-4599-62B5-35FA-F694CA7004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E98BDF-667E-3D9E-2C5A-CCC2EE97136A}"/>
              </a:ext>
            </a:extLst>
          </p:cNvPr>
          <p:cNvCxnSpPr>
            <a:cxnSpLocks/>
          </p:cNvCxnSpPr>
          <p:nvPr/>
        </p:nvCxnSpPr>
        <p:spPr>
          <a:xfrm>
            <a:off x="11675327" y="1639229"/>
            <a:ext cx="0" cy="751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04B065E-D438-CEA9-CA2B-23E1C386C334}"/>
              </a:ext>
            </a:extLst>
          </p:cNvPr>
          <p:cNvSpPr txBox="1"/>
          <p:nvPr/>
        </p:nvSpPr>
        <p:spPr>
          <a:xfrm>
            <a:off x="7605132" y="1055970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Due to saturation in the profile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F80A24-6612-C45E-BC91-AC6FC7F21530}"/>
                  </a:ext>
                </a:extLst>
              </p:cNvPr>
              <p:cNvSpPr txBox="1"/>
              <p:nvPr/>
            </p:nvSpPr>
            <p:spPr>
              <a:xfrm>
                <a:off x="68741" y="5599231"/>
                <a:ext cx="11675240" cy="12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Beam size determined from the standard deviation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/>
                  <a:t>) of the Gaussian fit applied to the beam profile measurement. The error bars represent the uncertainty of the fit.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F80A24-6612-C45E-BC91-AC6FC7F21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1" y="5599231"/>
                <a:ext cx="11675240" cy="1229504"/>
              </a:xfrm>
              <a:prstGeom prst="rect">
                <a:avLst/>
              </a:prstGeom>
              <a:blipFill>
                <a:blip r:embed="rId4"/>
                <a:stretch>
                  <a:fillRect l="-761" t="-5155" r="-1087" b="-103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040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a red and blue line&#10;&#10;AI-generated content may be incorrect.">
            <a:extLst>
              <a:ext uri="{FF2B5EF4-FFF2-40B4-BE49-F238E27FC236}">
                <a16:creationId xmlns:a16="http://schemas.microsoft.com/office/drawing/2014/main" id="{2A3065CD-8BB7-B723-8FE1-DD30BE8F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80" y="4004214"/>
            <a:ext cx="4792205" cy="2853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4965-2BAF-2E33-91D8-1CAFC0BF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SciFi</a:t>
            </a:r>
            <a:r>
              <a:rPr lang="en-US" dirty="0"/>
              <a:t> Position Response</a:t>
            </a:r>
            <a:endParaRPr lang="en-GB" dirty="0"/>
          </a:p>
        </p:txBody>
      </p:sp>
      <p:pic>
        <p:nvPicPr>
          <p:cNvPr id="6" name="Content Placeholder 5" descr="A graph of a beam profile&#10;&#10;AI-generated content may be incorrect.">
            <a:extLst>
              <a:ext uri="{FF2B5EF4-FFF2-40B4-BE49-F238E27FC236}">
                <a16:creationId xmlns:a16="http://schemas.microsoft.com/office/drawing/2014/main" id="{E0CD4F9E-0645-DDC3-B125-80D7D103C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1" y="1567540"/>
            <a:ext cx="3790403" cy="2274241"/>
          </a:xfrm>
        </p:spPr>
      </p:pic>
      <p:pic>
        <p:nvPicPr>
          <p:cNvPr id="8" name="Picture 7" descr="A graph of a line graph&#10;&#10;AI-generated content may be incorrect.">
            <a:extLst>
              <a:ext uri="{FF2B5EF4-FFF2-40B4-BE49-F238E27FC236}">
                <a16:creationId xmlns:a16="http://schemas.microsoft.com/office/drawing/2014/main" id="{6AFF941A-B279-1EF1-3E92-71D3CD027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2" y="1567541"/>
            <a:ext cx="3828142" cy="2296885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1EF67E60-F2A6-56C5-D43E-7DC43370C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12" y="1544896"/>
            <a:ext cx="3828142" cy="229688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D02FA91-AC7E-03DB-6A7A-F98A80AC6E06}"/>
              </a:ext>
            </a:extLst>
          </p:cNvPr>
          <p:cNvCxnSpPr>
            <a:cxnSpLocks/>
          </p:cNvCxnSpPr>
          <p:nvPr/>
        </p:nvCxnSpPr>
        <p:spPr>
          <a:xfrm>
            <a:off x="1011838" y="3755483"/>
            <a:ext cx="2855768" cy="26997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1F5D1B5-2B3C-826B-4F29-E01B093E9244}"/>
              </a:ext>
            </a:extLst>
          </p:cNvPr>
          <p:cNvCxnSpPr>
            <a:cxnSpLocks/>
          </p:cNvCxnSpPr>
          <p:nvPr/>
        </p:nvCxnSpPr>
        <p:spPr>
          <a:xfrm>
            <a:off x="6338249" y="3610519"/>
            <a:ext cx="0" cy="13911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B56855-3060-B7B0-B186-5472D8AB990D}"/>
              </a:ext>
            </a:extLst>
          </p:cNvPr>
          <p:cNvCxnSpPr>
            <a:cxnSpLocks/>
          </p:cNvCxnSpPr>
          <p:nvPr/>
        </p:nvCxnSpPr>
        <p:spPr>
          <a:xfrm flipH="1">
            <a:off x="8438921" y="3864426"/>
            <a:ext cx="2847606" cy="3672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A90A7B-A0A8-A500-C501-75DF77BCA344}"/>
              </a:ext>
            </a:extLst>
          </p:cNvPr>
          <p:cNvSpPr txBox="1"/>
          <p:nvPr/>
        </p:nvSpPr>
        <p:spPr>
          <a:xfrm>
            <a:off x="286438" y="814389"/>
            <a:ext cx="8471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Response of the Fibre Array at different horizontal positions using the translating stage between +/- 20 mm</a:t>
            </a:r>
          </a:p>
        </p:txBody>
      </p:sp>
    </p:spTree>
    <p:extLst>
      <p:ext uri="{BB962C8B-B14F-4D97-AF65-F5344CB8AC3E}">
        <p14:creationId xmlns:p14="http://schemas.microsoft.com/office/powerpoint/2010/main" val="2422814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6662-F18A-232C-0B22-E25F6851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SciFi</a:t>
            </a:r>
            <a:r>
              <a:rPr lang="en-GB" dirty="0"/>
              <a:t> and Film Beam Profile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BB32F-FB57-A789-DC4C-6FF6103FD75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D4684-89F5-A944-FBBF-F1A0A092DE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8BA428-F9F0-564D-9FA2-D19CEE809286}" type="datetime1">
              <a:rPr lang="en-GB" smtClean="0"/>
              <a:t>13/02/2026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4286B6-FB97-3188-6B95-8FF07B674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45" y="1371600"/>
            <a:ext cx="5368800" cy="5400675"/>
          </a:xfrm>
        </p:spPr>
        <p:txBody>
          <a:bodyPr/>
          <a:lstStyle/>
          <a:p>
            <a:r>
              <a:rPr lang="en-GB" sz="2400" dirty="0"/>
              <a:t>2 measurements performed at end of night 3 to compare beam size measured on </a:t>
            </a:r>
            <a:r>
              <a:rPr lang="en-GB" sz="2400" dirty="0" err="1"/>
              <a:t>radiochromic</a:t>
            </a:r>
            <a:r>
              <a:rPr lang="en-GB" sz="2400" dirty="0"/>
              <a:t> film to that by the fibre arrays, since the fibre array measurements were systematically larger than the reference beam sizes at isocentre.</a:t>
            </a:r>
            <a:endParaRPr lang="en-GB" sz="2200" dirty="0"/>
          </a:p>
          <a:p>
            <a:endParaRPr lang="en-GB" sz="2400" dirty="0"/>
          </a:p>
          <a:p>
            <a:r>
              <a:rPr lang="en-GB" sz="2400" dirty="0" err="1"/>
              <a:t>Radiochromic</a:t>
            </a:r>
            <a:r>
              <a:rPr lang="en-GB" sz="2400" dirty="0"/>
              <a:t> film attached directly in front of first fibre array (Y array).</a:t>
            </a:r>
          </a:p>
          <a:p>
            <a:endParaRPr lang="en-GB" sz="2400" dirty="0"/>
          </a:p>
          <a:p>
            <a:r>
              <a:rPr lang="en-GB" sz="2400" dirty="0"/>
              <a:t>Measurements at 228 MeV and 148 MeV.</a:t>
            </a:r>
          </a:p>
        </p:txBody>
      </p:sp>
      <p:pic>
        <p:nvPicPr>
          <p:cNvPr id="8" name="Picture 7" descr="A piece of wood with tape on it&#10;&#10;AI-generated content may be incorrect.">
            <a:extLst>
              <a:ext uri="{FF2B5EF4-FFF2-40B4-BE49-F238E27FC236}">
                <a16:creationId xmlns:a16="http://schemas.microsoft.com/office/drawing/2014/main" id="{29BD09E6-5244-0117-E032-D9B4EA476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0"/>
          <a:stretch>
            <a:fillRect/>
          </a:stretch>
        </p:blipFill>
        <p:spPr>
          <a:xfrm>
            <a:off x="8773439" y="923398"/>
            <a:ext cx="3357322" cy="2983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3D8D7F-5B1B-0E96-A75A-94DA74DEB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t="34445" r="22067" b="9364"/>
          <a:stretch>
            <a:fillRect/>
          </a:stretch>
        </p:blipFill>
        <p:spPr>
          <a:xfrm>
            <a:off x="6302827" y="3909522"/>
            <a:ext cx="3091543" cy="29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01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4247A-C158-EEC6-5142-27D5A285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Fitting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FDE8B6-83B2-EAC6-F810-C30184FE37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09A96-DB78-E850-9258-D134FB2D2C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2B2E5B9-CDDF-F04D-8F3E-6CF5B9C4970F}" type="datetime1">
              <a:rPr lang="en-GB" smtClean="0"/>
              <a:t>13/02/2026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94410DC-F1DC-5786-154B-A6497D1DFB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01" y="1069848"/>
                <a:ext cx="7404429" cy="5400675"/>
              </a:xfrm>
            </p:spPr>
            <p:txBody>
              <a:bodyPr/>
              <a:lstStyle/>
              <a:p>
                <a:r>
                  <a:rPr lang="en-GB" dirty="0"/>
                  <a:t>3 methods used to determine beam size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from film profile:</a:t>
                </a:r>
              </a:p>
              <a:p>
                <a:pPr marL="971538" lvl="1" indent="-514350">
                  <a:buFont typeface="+mj-lt"/>
                  <a:buAutoNum type="arabicPeriod"/>
                </a:pPr>
                <a:r>
                  <a:rPr lang="en-GB" dirty="0"/>
                  <a:t>2D Gaussian fit applied to entire distribution</a:t>
                </a:r>
              </a:p>
              <a:p>
                <a:pPr marL="971538" lvl="1" indent="-514350">
                  <a:buFont typeface="+mj-lt"/>
                  <a:buAutoNum type="arabicPeriod"/>
                </a:pPr>
                <a:r>
                  <a:rPr lang="en-GB" dirty="0"/>
                  <a:t>1D Gaussian fit applied to X and Y slice (0.5 mm thick) across centre of profile</a:t>
                </a:r>
              </a:p>
              <a:p>
                <a:pPr marL="971538" lvl="1" indent="-514350">
                  <a:buFont typeface="+mj-lt"/>
                  <a:buAutoNum type="arabicPeriod"/>
                </a:pPr>
                <a:r>
                  <a:rPr lang="en-GB" dirty="0"/>
                  <a:t>1D projection of 2D distribution in X and Y (i.e. how fibre arrays measure the profile).</a:t>
                </a:r>
              </a:p>
              <a:p>
                <a:pPr marL="971538" lvl="1" indent="-514350">
                  <a:buFont typeface="+mj-lt"/>
                  <a:buAutoNum type="arabicPeriod"/>
                </a:pPr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94410DC-F1DC-5786-154B-A6497D1DFB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1" y="1069848"/>
                <a:ext cx="7404429" cy="5400675"/>
              </a:xfrm>
              <a:blipFill>
                <a:blip r:embed="rId2"/>
                <a:stretch>
                  <a:fillRect l="-2055" t="-1408" r="-17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7017326-3C89-319C-4C2B-730E9ED54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"/>
          <a:stretch>
            <a:fillRect/>
          </a:stretch>
        </p:blipFill>
        <p:spPr>
          <a:xfrm>
            <a:off x="7216321" y="1219199"/>
            <a:ext cx="4792765" cy="36494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8F7B34-867F-8F03-AEDC-106DB0386D6A}"/>
              </a:ext>
            </a:extLst>
          </p:cNvPr>
          <p:cNvCxnSpPr>
            <a:cxnSpLocks/>
          </p:cNvCxnSpPr>
          <p:nvPr/>
        </p:nvCxnSpPr>
        <p:spPr>
          <a:xfrm flipV="1">
            <a:off x="9525000" y="1502229"/>
            <a:ext cx="0" cy="3015342"/>
          </a:xfrm>
          <a:prstGeom prst="line">
            <a:avLst/>
          </a:prstGeom>
          <a:ln w="38100">
            <a:solidFill>
              <a:schemeClr val="accent3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30E363-86F1-7C2B-62C5-5B8461164A6A}"/>
              </a:ext>
            </a:extLst>
          </p:cNvPr>
          <p:cNvCxnSpPr>
            <a:cxnSpLocks/>
          </p:cNvCxnSpPr>
          <p:nvPr/>
        </p:nvCxnSpPr>
        <p:spPr>
          <a:xfrm>
            <a:off x="7595940" y="3660161"/>
            <a:ext cx="3558395" cy="0"/>
          </a:xfrm>
          <a:prstGeom prst="line">
            <a:avLst/>
          </a:prstGeom>
          <a:ln w="38100">
            <a:solidFill>
              <a:schemeClr val="accent3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883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53D46-744D-DA95-E075-363870ED4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148 MeV 10 </a:t>
            </a:r>
            <a:r>
              <a:rPr lang="en-GB" dirty="0" err="1"/>
              <a:t>nA</a:t>
            </a:r>
            <a:r>
              <a:rPr lang="en-GB" dirty="0"/>
              <a:t> 10s – Fibre Array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B9BB7F-201B-791B-82EE-C79F903C20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A6A8D-4A92-A9AB-14C2-6C514E940D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C76B211-BC86-6D43-A096-69A244DD96F0}" type="datetime1">
              <a:rPr lang="en-GB" smtClean="0"/>
              <a:t>13/02/2026</a:t>
            </a:fld>
            <a:endParaRPr lang="en-US"/>
          </a:p>
        </p:txBody>
      </p:sp>
      <p:pic>
        <p:nvPicPr>
          <p:cNvPr id="8" name="Content Placeholder 7" descr="A graph of a beam profile&#10;&#10;AI-generated content may be incorrect.">
            <a:extLst>
              <a:ext uri="{FF2B5EF4-FFF2-40B4-BE49-F238E27FC236}">
                <a16:creationId xmlns:a16="http://schemas.microsoft.com/office/drawing/2014/main" id="{D298ECA7-8692-03AA-E77A-C6ADD4481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" y="1790976"/>
            <a:ext cx="5969731" cy="3581839"/>
          </a:xfrm>
        </p:spPr>
      </p:pic>
      <p:pic>
        <p:nvPicPr>
          <p:cNvPr id="10" name="Picture 9" descr="A graph of a beam profile&#10;&#10;AI-generated content may be incorrect.">
            <a:extLst>
              <a:ext uri="{FF2B5EF4-FFF2-40B4-BE49-F238E27FC236}">
                <a16:creationId xmlns:a16="http://schemas.microsoft.com/office/drawing/2014/main" id="{21EEC015-D81A-265E-6C06-61A5B9CE7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47" y="1790976"/>
            <a:ext cx="5969732" cy="35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9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E8CFC-72D6-CFB9-E49B-9A3219B54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29C9-EE81-648D-E3B8-6E24248D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Quality Assurance Detector for Proton Beam Therapy</a:t>
            </a:r>
            <a:br>
              <a:rPr lang="en-US" sz="2800" dirty="0"/>
            </a:br>
            <a:r>
              <a:rPr lang="en-US" sz="2800" dirty="0"/>
              <a:t>(QuADProBe) </a:t>
            </a:r>
            <a:endParaRPr lang="en-GB" sz="2800" dirty="0"/>
          </a:p>
        </p:txBody>
      </p:sp>
      <p:pic>
        <p:nvPicPr>
          <p:cNvPr id="7" name="Content Placeholder 6" descr="A black box with black rectangular objects&#10;&#10;AI-generated content may be incorrect.">
            <a:extLst>
              <a:ext uri="{FF2B5EF4-FFF2-40B4-BE49-F238E27FC236}">
                <a16:creationId xmlns:a16="http://schemas.microsoft.com/office/drawing/2014/main" id="{4AC4A040-7D2D-BB84-088B-FB0D94FDE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b="11888"/>
          <a:stretch>
            <a:fillRect/>
          </a:stretch>
        </p:blipFill>
        <p:spPr>
          <a:xfrm>
            <a:off x="161129" y="1168146"/>
            <a:ext cx="4000547" cy="5439094"/>
          </a:xfrm>
        </p:spPr>
      </p:pic>
      <p:pic>
        <p:nvPicPr>
          <p:cNvPr id="6" name="Picture 5" descr="A close-up of a device&#10;&#10;AI-generated content may be incorrect.">
            <a:extLst>
              <a:ext uri="{FF2B5EF4-FFF2-40B4-BE49-F238E27FC236}">
                <a16:creationId xmlns:a16="http://schemas.microsoft.com/office/drawing/2014/main" id="{AE68BA78-9ED6-912B-2A1C-0465D9C7F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9833" r="8238" b="10166"/>
          <a:stretch>
            <a:fillRect/>
          </a:stretch>
        </p:blipFill>
        <p:spPr>
          <a:xfrm>
            <a:off x="9573726" y="945768"/>
            <a:ext cx="2504895" cy="2718490"/>
          </a:xfrm>
          <a:prstGeom prst="rect">
            <a:avLst/>
          </a:prstGeom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FCE124AB-C56B-583C-1873-74C386E0CB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45" t="8772" r="22745" b="8772"/>
          <a:stretch>
            <a:fillRect/>
          </a:stretch>
        </p:blipFill>
        <p:spPr>
          <a:xfrm>
            <a:off x="7584970" y="4135060"/>
            <a:ext cx="2214846" cy="2233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4A4C5A-615A-8342-D542-25B541123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492" y="4135060"/>
            <a:ext cx="2151129" cy="121001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DE7AD7-1691-EC13-11C4-2AF2CEC567D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102056" y="4719620"/>
            <a:ext cx="1669220" cy="156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CF7BC8-A63A-6BB9-95AB-986019FFB0C6}"/>
              </a:ext>
            </a:extLst>
          </p:cNvPr>
          <p:cNvSpPr txBox="1"/>
          <p:nvPr/>
        </p:nvSpPr>
        <p:spPr>
          <a:xfrm>
            <a:off x="4771276" y="4135060"/>
            <a:ext cx="3007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Quality Assurance </a:t>
            </a:r>
          </a:p>
          <a:p>
            <a:r>
              <a:rPr lang="en-GB" b="1" dirty="0"/>
              <a:t>Range Calorimeter </a:t>
            </a:r>
          </a:p>
          <a:p>
            <a:r>
              <a:rPr lang="en-GB" b="1" dirty="0"/>
              <a:t>(QuARC)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9F786A-185C-92BD-674F-236038330EDD}"/>
              </a:ext>
            </a:extLst>
          </p:cNvPr>
          <p:cNvCxnSpPr>
            <a:cxnSpLocks/>
          </p:cNvCxnSpPr>
          <p:nvPr/>
        </p:nvCxnSpPr>
        <p:spPr>
          <a:xfrm>
            <a:off x="2617888" y="2028473"/>
            <a:ext cx="190778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C8DD93-B5A8-1782-8D54-90CBB50DE799}"/>
              </a:ext>
            </a:extLst>
          </p:cNvPr>
          <p:cNvSpPr txBox="1"/>
          <p:nvPr/>
        </p:nvSpPr>
        <p:spPr>
          <a:xfrm>
            <a:off x="4677719" y="1612974"/>
            <a:ext cx="3786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Scintillating Fibre (</a:t>
            </a:r>
            <a:r>
              <a:rPr lang="en-GB" b="1" dirty="0" err="1"/>
              <a:t>SciFi</a:t>
            </a:r>
            <a:r>
              <a:rPr lang="en-GB" b="1" dirty="0"/>
              <a:t>)</a:t>
            </a:r>
          </a:p>
          <a:p>
            <a:r>
              <a:rPr lang="en-GB" b="1" dirty="0"/>
              <a:t>Profile Monitor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0DDC4-5994-253B-57C8-085FECE6F0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1D54222-50C8-774F-8455-721693E42542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3E0EF-D8D8-28F8-8AD1-38D3971C95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421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3090A-72F8-A49D-A420-9493BDD26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B609C-4842-596B-5AC8-6B66F1A2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148 MeV 10 </a:t>
            </a:r>
            <a:r>
              <a:rPr lang="en-GB" dirty="0" err="1"/>
              <a:t>nA</a:t>
            </a:r>
            <a:r>
              <a:rPr lang="en-GB" dirty="0"/>
              <a:t> 10s – Film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2F81F4-F879-0491-0FB1-E1821C6B9F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8971-856E-30DC-B51A-D5D9FC0E29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EB00978-5041-0A4E-BB26-1E32FBEDD5A7}" type="datetime1">
              <a:rPr lang="en-GB" smtClean="0"/>
              <a:t>13/02/2026</a:t>
            </a:fld>
            <a:endParaRPr lang="en-US"/>
          </a:p>
        </p:txBody>
      </p:sp>
      <p:pic>
        <p:nvPicPr>
          <p:cNvPr id="12" name="Picture 11" descr="A diagram of a graph&#10;&#10;AI-generated content may be incorrect.">
            <a:extLst>
              <a:ext uri="{FF2B5EF4-FFF2-40B4-BE49-F238E27FC236}">
                <a16:creationId xmlns:a16="http://schemas.microsoft.com/office/drawing/2014/main" id="{FC0B8912-8EAB-4E44-820E-8BD0505F5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/>
          <a:stretch>
            <a:fillRect/>
          </a:stretch>
        </p:blipFill>
        <p:spPr>
          <a:xfrm>
            <a:off x="6165536" y="3012728"/>
            <a:ext cx="5913085" cy="3793785"/>
          </a:xfrm>
          <a:prstGeom prst="rect">
            <a:avLst/>
          </a:prstGeom>
        </p:spPr>
      </p:pic>
      <p:pic>
        <p:nvPicPr>
          <p:cNvPr id="18" name="Picture 17" descr="A diagram of a colorful circle&#10;&#10;AI-generated content may be incorrect.">
            <a:extLst>
              <a:ext uri="{FF2B5EF4-FFF2-40B4-BE49-F238E27FC236}">
                <a16:creationId xmlns:a16="http://schemas.microsoft.com/office/drawing/2014/main" id="{7D0F5F54-5B2E-7C0F-40CC-D44ED90BA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2"/>
          <a:stretch>
            <a:fillRect/>
          </a:stretch>
        </p:blipFill>
        <p:spPr>
          <a:xfrm>
            <a:off x="2155438" y="905066"/>
            <a:ext cx="7772400" cy="2096403"/>
          </a:xfrm>
          <a:prstGeom prst="rect">
            <a:avLst/>
          </a:prstGeom>
        </p:spPr>
      </p:pic>
      <p:pic>
        <p:nvPicPr>
          <p:cNvPr id="20" name="Picture 19" descr="A diagram of a normal slice&#10;&#10;AI-generated content may be incorrect.">
            <a:extLst>
              <a:ext uri="{FF2B5EF4-FFF2-40B4-BE49-F238E27FC236}">
                <a16:creationId xmlns:a16="http://schemas.microsoft.com/office/drawing/2014/main" id="{0A91850F-D943-B85C-9EEF-F938D01DC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/>
          <a:stretch>
            <a:fillRect/>
          </a:stretch>
        </p:blipFill>
        <p:spPr>
          <a:xfrm>
            <a:off x="-1" y="3012728"/>
            <a:ext cx="6037787" cy="384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66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FCD40-3B10-1FF3-96C8-7C874BF31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8A80-33EA-5375-41E6-83D1C0BA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148 MeV Gaussian Fit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5C75ED-ABE0-4ACF-7685-C76CA1829C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42E01-C1A2-F0D4-1D3B-FA88D84095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1D9656-1B03-F24F-96C8-7DA9C8FB4203}" type="datetime1">
              <a:rPr lang="en-GB" smtClean="0"/>
              <a:t>13/02/2026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6">
                <a:extLst>
                  <a:ext uri="{FF2B5EF4-FFF2-40B4-BE49-F238E27FC236}">
                    <a16:creationId xmlns:a16="http://schemas.microsoft.com/office/drawing/2014/main" id="{8359F283-4914-CB20-C383-94A1CF0A7DA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31832694"/>
                  </p:ext>
                </p:extLst>
              </p:nvPr>
            </p:nvGraphicFramePr>
            <p:xfrm>
              <a:off x="1481559" y="2386781"/>
              <a:ext cx="9182368" cy="254651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562723">
                      <a:extLst>
                        <a:ext uri="{9D8B030D-6E8A-4147-A177-3AD203B41FA5}">
                          <a16:colId xmlns:a16="http://schemas.microsoft.com/office/drawing/2014/main" val="670334249"/>
                        </a:ext>
                      </a:extLst>
                    </a:gridCol>
                    <a:gridCol w="1523929">
                      <a:extLst>
                        <a:ext uri="{9D8B030D-6E8A-4147-A177-3AD203B41FA5}">
                          <a16:colId xmlns:a16="http://schemas.microsoft.com/office/drawing/2014/main" val="1441455363"/>
                        </a:ext>
                      </a:extLst>
                    </a:gridCol>
                    <a:gridCol w="1532809">
                      <a:extLst>
                        <a:ext uri="{9D8B030D-6E8A-4147-A177-3AD203B41FA5}">
                          <a16:colId xmlns:a16="http://schemas.microsoft.com/office/drawing/2014/main" val="1071937486"/>
                        </a:ext>
                      </a:extLst>
                    </a:gridCol>
                    <a:gridCol w="1515049">
                      <a:extLst>
                        <a:ext uri="{9D8B030D-6E8A-4147-A177-3AD203B41FA5}">
                          <a16:colId xmlns:a16="http://schemas.microsoft.com/office/drawing/2014/main" val="1546664087"/>
                        </a:ext>
                      </a:extLst>
                    </a:gridCol>
                    <a:gridCol w="1523929">
                      <a:extLst>
                        <a:ext uri="{9D8B030D-6E8A-4147-A177-3AD203B41FA5}">
                          <a16:colId xmlns:a16="http://schemas.microsoft.com/office/drawing/2014/main" val="1210763156"/>
                        </a:ext>
                      </a:extLst>
                    </a:gridCol>
                    <a:gridCol w="1523929">
                      <a:extLst>
                        <a:ext uri="{9D8B030D-6E8A-4147-A177-3AD203B41FA5}">
                          <a16:colId xmlns:a16="http://schemas.microsoft.com/office/drawing/2014/main" val="1090133506"/>
                        </a:ext>
                      </a:extLst>
                    </a:gridCol>
                  </a:tblGrid>
                  <a:tr h="126635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Fibre Array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Film </a:t>
                          </a:r>
                        </a:p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2D Gaussian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Slice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Projection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TIFPA Reference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3921519"/>
                      </a:ext>
                    </a:extLst>
                  </a:tr>
                  <a:tr h="513575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5.538 ± 0.938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5.491 ± 0.001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5.423 ± 0.012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5.588 ± 0.011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4.516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1840534"/>
                      </a:ext>
                    </a:extLst>
                  </a:tr>
                  <a:tr h="54145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5.339 ± 1.062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5.353 ± 0.001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5.198 ± 0.012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5.399 ± 0.019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4.514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55554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6">
                <a:extLst>
                  <a:ext uri="{FF2B5EF4-FFF2-40B4-BE49-F238E27FC236}">
                    <a16:creationId xmlns:a16="http://schemas.microsoft.com/office/drawing/2014/main" id="{8359F283-4914-CB20-C383-94A1CF0A7DA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31832694"/>
                  </p:ext>
                </p:extLst>
              </p:nvPr>
            </p:nvGraphicFramePr>
            <p:xfrm>
              <a:off x="1481559" y="2386781"/>
              <a:ext cx="9182368" cy="254651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562723">
                      <a:extLst>
                        <a:ext uri="{9D8B030D-6E8A-4147-A177-3AD203B41FA5}">
                          <a16:colId xmlns:a16="http://schemas.microsoft.com/office/drawing/2014/main" val="670334249"/>
                        </a:ext>
                      </a:extLst>
                    </a:gridCol>
                    <a:gridCol w="1523929">
                      <a:extLst>
                        <a:ext uri="{9D8B030D-6E8A-4147-A177-3AD203B41FA5}">
                          <a16:colId xmlns:a16="http://schemas.microsoft.com/office/drawing/2014/main" val="1441455363"/>
                        </a:ext>
                      </a:extLst>
                    </a:gridCol>
                    <a:gridCol w="1532809">
                      <a:extLst>
                        <a:ext uri="{9D8B030D-6E8A-4147-A177-3AD203B41FA5}">
                          <a16:colId xmlns:a16="http://schemas.microsoft.com/office/drawing/2014/main" val="1071937486"/>
                        </a:ext>
                      </a:extLst>
                    </a:gridCol>
                    <a:gridCol w="1515049">
                      <a:extLst>
                        <a:ext uri="{9D8B030D-6E8A-4147-A177-3AD203B41FA5}">
                          <a16:colId xmlns:a16="http://schemas.microsoft.com/office/drawing/2014/main" val="1546664087"/>
                        </a:ext>
                      </a:extLst>
                    </a:gridCol>
                    <a:gridCol w="1523929">
                      <a:extLst>
                        <a:ext uri="{9D8B030D-6E8A-4147-A177-3AD203B41FA5}">
                          <a16:colId xmlns:a16="http://schemas.microsoft.com/office/drawing/2014/main" val="1210763156"/>
                        </a:ext>
                      </a:extLst>
                    </a:gridCol>
                    <a:gridCol w="1523929">
                      <a:extLst>
                        <a:ext uri="{9D8B030D-6E8A-4147-A177-3AD203B41FA5}">
                          <a16:colId xmlns:a16="http://schemas.microsoft.com/office/drawing/2014/main" val="1090133506"/>
                        </a:ext>
                      </a:extLst>
                    </a:gridCol>
                  </a:tblGrid>
                  <a:tr h="126635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Fibre Array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Film </a:t>
                          </a:r>
                        </a:p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2D Gaussian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Slice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Projection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TIFPA Reference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39215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13" t="-200000" r="-490244" b="-113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5.538 ± 0.938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5.491 ± 0.001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5.423 ± 0.012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5.588 ± 0.011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4.516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184053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13" t="-300000" r="-490244" b="-13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5.339 ± 1.062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5.353 ± 0.001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5.198 ± 0.012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5.399 ± 0.019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4.514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55554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72672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6774-DF1A-2569-6381-9A8A6857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228 MeV 7nA 5s – </a:t>
            </a:r>
            <a:r>
              <a:rPr lang="en-GB" noProof="0" dirty="0"/>
              <a:t>Fibre</a:t>
            </a:r>
            <a:r>
              <a:rPr lang="en-US" dirty="0"/>
              <a:t> Array </a:t>
            </a:r>
          </a:p>
        </p:txBody>
      </p:sp>
      <p:pic>
        <p:nvPicPr>
          <p:cNvPr id="8" name="Content Placeholder 7" descr="A graph of a beam profile&#10;&#10;AI-generated content may be incorrect.">
            <a:extLst>
              <a:ext uri="{FF2B5EF4-FFF2-40B4-BE49-F238E27FC236}">
                <a16:creationId xmlns:a16="http://schemas.microsoft.com/office/drawing/2014/main" id="{77279D94-2C41-45AC-9D1F-72E8E8FEC42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580"/>
            <a:ext cx="5748646" cy="34491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898-2937-61B5-13F2-DD8FAF2C22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1932A9-2A1D-17D8-52B6-D24AE55F7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B95CB2-036E-BD42-9AA2-141683F8E895}" type="datetime1">
              <a:rPr lang="en-GB" smtClean="0"/>
              <a:t>13/02/2026</a:t>
            </a:fld>
            <a:endParaRPr lang="en-US"/>
          </a:p>
        </p:txBody>
      </p:sp>
      <p:pic>
        <p:nvPicPr>
          <p:cNvPr id="10" name="Picture 9" descr="A graph of a beam profile&#10;&#10;AI-generated content may be incorrect.">
            <a:extLst>
              <a:ext uri="{FF2B5EF4-FFF2-40B4-BE49-F238E27FC236}">
                <a16:creationId xmlns:a16="http://schemas.microsoft.com/office/drawing/2014/main" id="{100662B4-CDFB-78D0-2F40-6E5D024DB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46" y="1888703"/>
            <a:ext cx="6031568" cy="361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60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A5077-0D58-D040-471E-CAFAC5C18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BDF0-0374-F96F-0DE0-46DDEFE0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228 MeV 7nA 5s - Film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BA31E-C0D7-589B-7048-DFF5CEC3C51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3CEA17-3D4A-B399-6299-ABF4514619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C802CC5-BD8C-9C4E-996A-E7620271585D}" type="datetime1">
              <a:rPr lang="en-GB" smtClean="0"/>
              <a:t>13/02/2026</a:t>
            </a:fld>
            <a:endParaRPr lang="en-US"/>
          </a:p>
        </p:txBody>
      </p:sp>
      <p:pic>
        <p:nvPicPr>
          <p:cNvPr id="5" name="Picture 4" descr="A blue square with a rainbow circle&#10;&#10;AI-generated content may be incorrect.">
            <a:extLst>
              <a:ext uri="{FF2B5EF4-FFF2-40B4-BE49-F238E27FC236}">
                <a16:creationId xmlns:a16="http://schemas.microsoft.com/office/drawing/2014/main" id="{9DBB4337-E0A2-9F03-DE59-293C13C38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/>
          <a:stretch>
            <a:fillRect/>
          </a:stretch>
        </p:blipFill>
        <p:spPr>
          <a:xfrm>
            <a:off x="2049651" y="921543"/>
            <a:ext cx="7841601" cy="1929502"/>
          </a:xfrm>
          <a:prstGeom prst="rect">
            <a:avLst/>
          </a:prstGeom>
        </p:spPr>
      </p:pic>
      <p:pic>
        <p:nvPicPr>
          <p:cNvPr id="14" name="Picture 13" descr="A graph of a diagram&#10;&#10;AI-generated content may be incorrect.">
            <a:extLst>
              <a:ext uri="{FF2B5EF4-FFF2-40B4-BE49-F238E27FC236}">
                <a16:creationId xmlns:a16="http://schemas.microsoft.com/office/drawing/2014/main" id="{ACD8FD62-54E4-7C7D-03EE-0F2BD500C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/>
          <a:stretch>
            <a:fillRect/>
          </a:stretch>
        </p:blipFill>
        <p:spPr>
          <a:xfrm>
            <a:off x="5968483" y="2958199"/>
            <a:ext cx="6110138" cy="3899800"/>
          </a:xfrm>
          <a:prstGeom prst="rect">
            <a:avLst/>
          </a:prstGeom>
        </p:spPr>
      </p:pic>
      <p:pic>
        <p:nvPicPr>
          <p:cNvPr id="16" name="Picture 15" descr="A graph of a function&#10;&#10;AI-generated content may be incorrect.">
            <a:extLst>
              <a:ext uri="{FF2B5EF4-FFF2-40B4-BE49-F238E27FC236}">
                <a16:creationId xmlns:a16="http://schemas.microsoft.com/office/drawing/2014/main" id="{3925B67A-597C-9390-CBAE-D5B4BABF1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/>
          <a:stretch>
            <a:fillRect/>
          </a:stretch>
        </p:blipFill>
        <p:spPr>
          <a:xfrm>
            <a:off x="0" y="2958199"/>
            <a:ext cx="5975826" cy="381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57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815E3-3847-C601-1E4E-0A4C345F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228 MeV Gaussian Fit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94AE57-5171-4C23-3E87-BEFF7428C7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1544A-DEA3-F20C-31CE-2BA7C247BD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E1F3E6D-FDFD-B046-9AB3-5C303C0BBE44}" type="datetime1">
              <a:rPr lang="en-GB" smtClean="0"/>
              <a:t>13/02/2026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733A151D-28F6-CBB8-4713-C1AAEC8EDE0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87652827"/>
                  </p:ext>
                </p:extLst>
              </p:nvPr>
            </p:nvGraphicFramePr>
            <p:xfrm>
              <a:off x="1329836" y="2087335"/>
              <a:ext cx="9135858" cy="254651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522643">
                      <a:extLst>
                        <a:ext uri="{9D8B030D-6E8A-4147-A177-3AD203B41FA5}">
                          <a16:colId xmlns:a16="http://schemas.microsoft.com/office/drawing/2014/main" val="670334249"/>
                        </a:ext>
                      </a:extLst>
                    </a:gridCol>
                    <a:gridCol w="1522643">
                      <a:extLst>
                        <a:ext uri="{9D8B030D-6E8A-4147-A177-3AD203B41FA5}">
                          <a16:colId xmlns:a16="http://schemas.microsoft.com/office/drawing/2014/main" val="1441455363"/>
                        </a:ext>
                      </a:extLst>
                    </a:gridCol>
                    <a:gridCol w="1522643">
                      <a:extLst>
                        <a:ext uri="{9D8B030D-6E8A-4147-A177-3AD203B41FA5}">
                          <a16:colId xmlns:a16="http://schemas.microsoft.com/office/drawing/2014/main" val="1071937486"/>
                        </a:ext>
                      </a:extLst>
                    </a:gridCol>
                    <a:gridCol w="1522643">
                      <a:extLst>
                        <a:ext uri="{9D8B030D-6E8A-4147-A177-3AD203B41FA5}">
                          <a16:colId xmlns:a16="http://schemas.microsoft.com/office/drawing/2014/main" val="1546664087"/>
                        </a:ext>
                      </a:extLst>
                    </a:gridCol>
                    <a:gridCol w="1522643">
                      <a:extLst>
                        <a:ext uri="{9D8B030D-6E8A-4147-A177-3AD203B41FA5}">
                          <a16:colId xmlns:a16="http://schemas.microsoft.com/office/drawing/2014/main" val="1210763156"/>
                        </a:ext>
                      </a:extLst>
                    </a:gridCol>
                    <a:gridCol w="1522643">
                      <a:extLst>
                        <a:ext uri="{9D8B030D-6E8A-4147-A177-3AD203B41FA5}">
                          <a16:colId xmlns:a16="http://schemas.microsoft.com/office/drawing/2014/main" val="1333867823"/>
                        </a:ext>
                      </a:extLst>
                    </a:gridCol>
                  </a:tblGrid>
                  <a:tr h="126635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Fibre Array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Film </a:t>
                          </a:r>
                        </a:p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2D Gaussian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Slice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Projection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TIFPA Reference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3921519"/>
                      </a:ext>
                    </a:extLst>
                  </a:tr>
                  <a:tr h="513575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3.502 ± 0.117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3.396 ± 0.001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3.338 ± 0.003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3.421 ± 0.005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2.92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1840534"/>
                      </a:ext>
                    </a:extLst>
                  </a:tr>
                  <a:tr h="541453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3.479 ± 0.135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3.502 ± 0.001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3.450 ± 0.003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3.530 ± 0.003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55554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733A151D-28F6-CBB8-4713-C1AAEC8EDE0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87652827"/>
                  </p:ext>
                </p:extLst>
              </p:nvPr>
            </p:nvGraphicFramePr>
            <p:xfrm>
              <a:off x="1329836" y="2087335"/>
              <a:ext cx="9135858" cy="254651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522643">
                      <a:extLst>
                        <a:ext uri="{9D8B030D-6E8A-4147-A177-3AD203B41FA5}">
                          <a16:colId xmlns:a16="http://schemas.microsoft.com/office/drawing/2014/main" val="670334249"/>
                        </a:ext>
                      </a:extLst>
                    </a:gridCol>
                    <a:gridCol w="1522643">
                      <a:extLst>
                        <a:ext uri="{9D8B030D-6E8A-4147-A177-3AD203B41FA5}">
                          <a16:colId xmlns:a16="http://schemas.microsoft.com/office/drawing/2014/main" val="1441455363"/>
                        </a:ext>
                      </a:extLst>
                    </a:gridCol>
                    <a:gridCol w="1522643">
                      <a:extLst>
                        <a:ext uri="{9D8B030D-6E8A-4147-A177-3AD203B41FA5}">
                          <a16:colId xmlns:a16="http://schemas.microsoft.com/office/drawing/2014/main" val="1071937486"/>
                        </a:ext>
                      </a:extLst>
                    </a:gridCol>
                    <a:gridCol w="1522643">
                      <a:extLst>
                        <a:ext uri="{9D8B030D-6E8A-4147-A177-3AD203B41FA5}">
                          <a16:colId xmlns:a16="http://schemas.microsoft.com/office/drawing/2014/main" val="1546664087"/>
                        </a:ext>
                      </a:extLst>
                    </a:gridCol>
                    <a:gridCol w="1522643">
                      <a:extLst>
                        <a:ext uri="{9D8B030D-6E8A-4147-A177-3AD203B41FA5}">
                          <a16:colId xmlns:a16="http://schemas.microsoft.com/office/drawing/2014/main" val="1210763156"/>
                        </a:ext>
                      </a:extLst>
                    </a:gridCol>
                    <a:gridCol w="1522643">
                      <a:extLst>
                        <a:ext uri="{9D8B030D-6E8A-4147-A177-3AD203B41FA5}">
                          <a16:colId xmlns:a16="http://schemas.microsoft.com/office/drawing/2014/main" val="1333867823"/>
                        </a:ext>
                      </a:extLst>
                    </a:gridCol>
                  </a:tblGrid>
                  <a:tr h="126635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Fibre Array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Film </a:t>
                          </a:r>
                        </a:p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2D Gaussian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Slice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Film </a:t>
                          </a:r>
                        </a:p>
                        <a:p>
                          <a:r>
                            <a:rPr lang="en-GB" dirty="0"/>
                            <a:t>1D Gaussian Projection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TIFPA Reference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39215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204000" r="-502500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3.502 ± 0.117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3.396 ± 0.001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3.338 ± 0.003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3.421 ± 0.005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2.92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184053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298039" r="-502500" b="-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3.479 ± 0.135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3.502 ± 0.001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3.450 ± 0.003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3.530 ± 0.003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555544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93614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0737-F79F-ABEB-A8FF-477BEACF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SciFi</a:t>
            </a:r>
            <a:r>
              <a:rPr lang="en-GB" dirty="0"/>
              <a:t> and Film Beam Profile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91860-96A7-3A11-E69D-6923D175D1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FC82C-E1F7-51D0-BFD8-C8FAF70E7A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81E67B4-03AD-D844-9725-95223BF03E76}" type="datetime1">
              <a:rPr lang="en-GB" smtClean="0"/>
              <a:t>13/02/2026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3BC6588-B077-FFE5-0CAC-48AAF8E270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Fibre array measurements of beam size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) in close agreement with that calculated from 1D Gaussian profile projection from film measurements.</a:t>
                </a:r>
              </a:p>
              <a:p>
                <a:endParaRPr lang="en-GB" dirty="0"/>
              </a:p>
              <a:p>
                <a:r>
                  <a:rPr lang="en-GB" dirty="0"/>
                  <a:t>However, both fibre array and film measurements for both energies (148 MeV &amp; 228 MeV) are significantly larger than the TIFPA reference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 values at isocentre.</a:t>
                </a:r>
              </a:p>
              <a:p>
                <a:pPr lvl="1"/>
                <a:r>
                  <a:rPr lang="en-GB" dirty="0"/>
                  <a:t>Potentially due to scattering from beam monitor?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3BC6588-B077-FFE5-0CAC-48AAF8E270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80" t="-14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864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7B5AF-3D44-7553-6FFF-94EF1597E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QuARC Detector Range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1A4731-7178-00C3-46AF-49243EA958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53B9C-1C6E-F831-8528-C5EF374456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81E67B4-03AD-D844-9725-95223BF03E76}" type="datetime1">
              <a:rPr lang="en-GB" smtClean="0"/>
              <a:t>13/02/2026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CC106A-7190-931B-20BF-928D76D46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QuARC detector controlled entirely by web-based GUI. </a:t>
            </a:r>
          </a:p>
          <a:p>
            <a:pPr lvl="1"/>
            <a:r>
              <a:rPr lang="en-GB" sz="2800" dirty="0"/>
              <a:t>Replay GUI to re-watch fitted measurements at 25 Hz: </a:t>
            </a:r>
            <a:r>
              <a:rPr lang="en-GB" sz="2800" dirty="0">
                <a:hlinkClick r:id="rId2"/>
              </a:rPr>
              <a:t>https://www.hep.ucl.ac.uk/pbt/QuARC-GUI/replay.html</a:t>
            </a:r>
            <a:r>
              <a:rPr lang="en-GB" sz="2800" dirty="0"/>
              <a:t> </a:t>
            </a:r>
          </a:p>
          <a:p>
            <a:pPr marL="457188" lvl="1" indent="0">
              <a:buNone/>
            </a:pPr>
            <a:endParaRPr lang="en-GB" dirty="0"/>
          </a:p>
          <a:p>
            <a:r>
              <a:rPr lang="en-GB" sz="2800" dirty="0"/>
              <a:t>170 </a:t>
            </a:r>
            <a:r>
              <a:rPr lang="en-US" altLang="en-US" sz="2800" dirty="0">
                <a:solidFill>
                  <a:srgbClr val="0A0A0A"/>
                </a:solidFill>
              </a:rPr>
              <a:t>𝜇s integration time for single module measurements and 220 𝜇s for full detector. </a:t>
            </a:r>
          </a:p>
          <a:p>
            <a:pPr lvl="1"/>
            <a:r>
              <a:rPr lang="en-US" altLang="en-US" sz="2800" dirty="0">
                <a:solidFill>
                  <a:srgbClr val="0A0A0A"/>
                </a:solidFill>
              </a:rPr>
              <a:t>Measurements displayed in real-time on GUI at 25 Hz.</a:t>
            </a:r>
          </a:p>
          <a:p>
            <a:endParaRPr lang="en-US" altLang="en-US" sz="3000" dirty="0">
              <a:solidFill>
                <a:srgbClr val="0A0A0A"/>
              </a:solidFill>
            </a:endParaRPr>
          </a:p>
          <a:p>
            <a:r>
              <a:rPr lang="en-US" altLang="en-US" sz="2800" dirty="0">
                <a:solidFill>
                  <a:srgbClr val="0A0A0A"/>
                </a:solidFill>
              </a:rPr>
              <a:t>Each module individually calibrated using 228 MeV shoot-through beams from the front and back and averaging response.</a:t>
            </a:r>
          </a:p>
          <a:p>
            <a:pPr lvl="1"/>
            <a:endParaRPr lang="en-US" altLang="en-US" sz="2800" dirty="0">
              <a:solidFill>
                <a:srgbClr val="0A0A0A"/>
              </a:solidFill>
            </a:endParaRPr>
          </a:p>
          <a:p>
            <a:endParaRPr lang="en-US" altLang="en-US" sz="3000" dirty="0">
              <a:solidFill>
                <a:srgbClr val="0A0A0A"/>
              </a:solidFill>
            </a:endParaRPr>
          </a:p>
          <a:p>
            <a:endParaRPr lang="en-US" altLang="en-US" dirty="0">
              <a:solidFill>
                <a:srgbClr val="0A0A0A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338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4652F-7D15-6425-4987-598EB62D3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A8BB-C817-4495-7CF9-70216F50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54984"/>
            <a:ext cx="9551291" cy="814388"/>
          </a:xfrm>
        </p:spPr>
        <p:txBody>
          <a:bodyPr/>
          <a:lstStyle/>
          <a:p>
            <a:r>
              <a:rPr lang="en-US" dirty="0"/>
              <a:t>QuARC Module Calibration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A8D37D9B-EE2D-BCA0-6065-1D057E620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34" t="10241" r="27635"/>
          <a:stretch>
            <a:fillRect/>
          </a:stretch>
        </p:blipFill>
        <p:spPr>
          <a:xfrm>
            <a:off x="3875025" y="2134137"/>
            <a:ext cx="3903648" cy="4155367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B980FF7-75EE-470F-0EE6-2B907A6953CD}"/>
              </a:ext>
            </a:extLst>
          </p:cNvPr>
          <p:cNvGraphicFramePr>
            <a:graphicFrameLocks/>
          </p:cNvGraphicFramePr>
          <p:nvPr/>
        </p:nvGraphicFramePr>
        <p:xfrm>
          <a:off x="-329184" y="922703"/>
          <a:ext cx="8561832" cy="3559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B980FF7-75EE-470F-0EE6-2B907A6953CD}"/>
              </a:ext>
            </a:extLst>
          </p:cNvPr>
          <p:cNvGraphicFramePr>
            <a:graphicFrameLocks/>
          </p:cNvGraphicFramePr>
          <p:nvPr/>
        </p:nvGraphicFramePr>
        <p:xfrm>
          <a:off x="3315462" y="1102262"/>
          <a:ext cx="8561832" cy="3559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1738D9-9AD9-0B0F-03EC-E07545FFCE5D}"/>
              </a:ext>
            </a:extLst>
          </p:cNvPr>
          <p:cNvCxnSpPr>
            <a:cxnSpLocks/>
          </p:cNvCxnSpPr>
          <p:nvPr/>
        </p:nvCxnSpPr>
        <p:spPr>
          <a:xfrm flipH="1">
            <a:off x="3431477" y="3666744"/>
            <a:ext cx="451713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AFA6ED-D4D4-54B3-3D1C-7AF9727B47EF}"/>
                  </a:ext>
                </a:extLst>
              </p:cNvPr>
              <p:cNvSpPr txBox="1"/>
              <p:nvPr/>
            </p:nvSpPr>
            <p:spPr>
              <a:xfrm>
                <a:off x="9248749" y="4660683"/>
                <a:ext cx="2509918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9437FF"/>
                    </a:solidFill>
                  </a:rPr>
                  <a:t>228 MeV,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𝑓𝑟𝑜𝑛𝑡</m:t>
                        </m:r>
                      </m:sub>
                    </m:sSub>
                  </m:oMath>
                </a14:m>
                <a:endParaRPr lang="en-GB" dirty="0">
                  <a:solidFill>
                    <a:srgbClr val="9437FF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AFA6ED-D4D4-54B3-3D1C-7AF9727B4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8749" y="4660683"/>
                <a:ext cx="2509918" cy="491288"/>
              </a:xfrm>
              <a:prstGeom prst="rect">
                <a:avLst/>
              </a:prstGeom>
              <a:blipFill>
                <a:blip r:embed="rId6"/>
                <a:stretch>
                  <a:fillRect l="-4040" t="-12821" b="-205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6318D3-7AAE-6177-2DD7-829723E15AB9}"/>
                  </a:ext>
                </a:extLst>
              </p:cNvPr>
              <p:cNvSpPr txBox="1"/>
              <p:nvPr/>
            </p:nvSpPr>
            <p:spPr>
              <a:xfrm>
                <a:off x="118573" y="4702789"/>
                <a:ext cx="24233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C000"/>
                    </a:solidFill>
                  </a:rPr>
                  <a:t>228 MeV,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𝑏𝑎𝑐𝑘</m:t>
                        </m:r>
                      </m:sub>
                    </m:sSub>
                  </m:oMath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6318D3-7AAE-6177-2DD7-829723E15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73" y="4702789"/>
                <a:ext cx="2423356" cy="461665"/>
              </a:xfrm>
              <a:prstGeom prst="rect">
                <a:avLst/>
              </a:prstGeom>
              <a:blipFill>
                <a:blip r:embed="rId7"/>
                <a:stretch>
                  <a:fillRect l="-4167" t="-10811" b="-27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F41F8D-A09F-8622-BCA6-364E66E6F3EE}"/>
                  </a:ext>
                </a:extLst>
              </p:cNvPr>
              <p:cNvSpPr txBox="1"/>
              <p:nvPr/>
            </p:nvSpPr>
            <p:spPr>
              <a:xfrm>
                <a:off x="3315462" y="1529356"/>
                <a:ext cx="4358822" cy="604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𝑏𝑎𝑐𝑘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𝑓𝑟𝑜𝑛𝑡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F41F8D-A09F-8622-BCA6-364E66E6F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462" y="1529356"/>
                <a:ext cx="4358822" cy="6047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B4960-7C36-CB81-7778-1C99FEB0F8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095164-5D9A-3A49-8608-3B2A0AD24FC8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83644-BC88-B5BE-5AD8-179F00014C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172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C0B19-BA37-8B0A-E6C8-36EBC434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1 Shoot-through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B07BC-EB28-274F-3DD9-CB2A4C4ED2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0E381-3D0C-FD98-7AE9-04D9ABCE19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680AC9-2364-AC43-88CB-DCB6B707C3FC}" type="datetime1">
              <a:rPr lang="en-GB" smtClean="0"/>
              <a:t>13/02/2026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276303-2B1C-9140-9E59-BC436A3BC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98981" y="541210"/>
            <a:ext cx="3981450" cy="54006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320451-CC22-9674-9828-364BDD983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07809" y="218589"/>
            <a:ext cx="4103542" cy="6139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454A3-85A8-63DB-48F7-F7E64E01DC80}"/>
              </a:ext>
            </a:extLst>
          </p:cNvPr>
          <p:cNvSpPr txBox="1"/>
          <p:nvPr/>
        </p:nvSpPr>
        <p:spPr>
          <a:xfrm>
            <a:off x="941188" y="2090057"/>
            <a:ext cx="173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Nozzle current:</a:t>
            </a:r>
          </a:p>
          <a:p>
            <a:r>
              <a:rPr lang="en-GB" sz="1600" dirty="0"/>
              <a:t>1.45 </a:t>
            </a:r>
            <a:r>
              <a:rPr lang="en-GB" sz="1600" dirty="0" err="1"/>
              <a:t>nA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5F8CE-743E-DD89-AF38-4A5688768A38}"/>
              </a:ext>
            </a:extLst>
          </p:cNvPr>
          <p:cNvSpPr txBox="1"/>
          <p:nvPr/>
        </p:nvSpPr>
        <p:spPr>
          <a:xfrm>
            <a:off x="6577073" y="2142812"/>
            <a:ext cx="173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Nozzle current:</a:t>
            </a:r>
          </a:p>
          <a:p>
            <a:r>
              <a:rPr lang="en-GB" sz="1600" dirty="0"/>
              <a:t>25.81 </a:t>
            </a:r>
            <a:r>
              <a:rPr lang="en-GB" sz="1600" dirty="0" err="1"/>
              <a:t>nA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8F5F4-32F3-4E5B-F00D-8558BAB7FD4F}"/>
              </a:ext>
            </a:extLst>
          </p:cNvPr>
          <p:cNvSpPr txBox="1"/>
          <p:nvPr/>
        </p:nvSpPr>
        <p:spPr>
          <a:xfrm>
            <a:off x="935777" y="2803914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Full Scale Range 12.5 </a:t>
            </a:r>
            <a:r>
              <a:rPr lang="en-GB" sz="1600" dirty="0" err="1"/>
              <a:t>pC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79750-F867-5886-E829-D661E5BCE42B}"/>
              </a:ext>
            </a:extLst>
          </p:cNvPr>
          <p:cNvSpPr txBox="1"/>
          <p:nvPr/>
        </p:nvSpPr>
        <p:spPr>
          <a:xfrm>
            <a:off x="6578214" y="2878463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FSR 350 </a:t>
            </a:r>
            <a:r>
              <a:rPr lang="en-GB" sz="1600" dirty="0" err="1"/>
              <a:t>pC</a:t>
            </a:r>
            <a:endParaRPr lang="en-GB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73257-B0BD-D97E-2D28-30737992047C}"/>
              </a:ext>
            </a:extLst>
          </p:cNvPr>
          <p:cNvSpPr txBox="1"/>
          <p:nvPr/>
        </p:nvSpPr>
        <p:spPr>
          <a:xfrm>
            <a:off x="33102" y="5913513"/>
            <a:ext cx="10917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attempted FLASH Irradiations of QuARC module 1 led to Raspberry Pi crashing and hence didn’t acquire data.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80EF0-0E07-E214-22C4-303385864789}"/>
              </a:ext>
            </a:extLst>
          </p:cNvPr>
          <p:cNvSpPr txBox="1"/>
          <p:nvPr/>
        </p:nvSpPr>
        <p:spPr>
          <a:xfrm>
            <a:off x="33102" y="527276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Performed numerous measurements at different dose rates on module 1 including some FLASH irradiations.</a:t>
            </a:r>
          </a:p>
        </p:txBody>
      </p:sp>
    </p:spTree>
    <p:extLst>
      <p:ext uri="{BB962C8B-B14F-4D97-AF65-F5344CB8AC3E}">
        <p14:creationId xmlns:p14="http://schemas.microsoft.com/office/powerpoint/2010/main" val="2160107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BFD4-3AFB-A1C6-3A77-DB3D368A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QuARC Detector Range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E821C6-00AB-04C9-457B-513AF3D5E0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D6D8B-2C25-542B-34D2-86D747C217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81E67B4-03AD-D844-9725-95223BF03E76}" type="datetime1">
              <a:rPr lang="en-GB" smtClean="0"/>
              <a:t>13/02/2026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764429-F4C1-779D-FFA7-A917D85C9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/>
              <a:t>Kelleter</a:t>
            </a:r>
            <a:r>
              <a:rPr lang="en-GB" sz="2400" dirty="0"/>
              <a:t> fit (quenched Bragg curve) applied to percentage depth light curve (PDL) from the measured calibrated data – from this the </a:t>
            </a:r>
            <a:r>
              <a:rPr lang="en-GB" sz="2400" dirty="0" err="1"/>
              <a:t>Bortfeld</a:t>
            </a:r>
            <a:r>
              <a:rPr lang="en-GB" sz="2400" dirty="0"/>
              <a:t> curve can be reconstructed.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Relevant parameters (e.g. R90) extracted from reconstructed </a:t>
            </a:r>
            <a:r>
              <a:rPr lang="en-GB" sz="2400" dirty="0" err="1"/>
              <a:t>Bortfeld</a:t>
            </a:r>
            <a:r>
              <a:rPr lang="en-GB" sz="2400" dirty="0"/>
              <a:t> curve.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83BFF5-180A-4741-F564-43CEC44D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40494" y="1684638"/>
            <a:ext cx="2965356" cy="4110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CD8B1-04F4-6B5F-2509-0CACDF4C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42976" y="1684638"/>
            <a:ext cx="2965355" cy="4110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C897A0-4123-9FB9-CB46-86DB9A482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7963" y="1690614"/>
            <a:ext cx="2934413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69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DCC6AE-E1AC-A0DE-5BB2-AD02AFCAF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QuARC</a:t>
            </a:r>
            <a:endParaRPr lang="en-US" dirty="0"/>
          </a:p>
        </p:txBody>
      </p:sp>
      <p:pic>
        <p:nvPicPr>
          <p:cNvPr id="12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6F10D928-F476-07B5-923F-B02367693F26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/>
          <a:stretch>
            <a:fillRect/>
          </a:stretch>
        </p:blipFill>
        <p:spPr>
          <a:xfrm>
            <a:off x="8645500" y="1009650"/>
            <a:ext cx="3433121" cy="264477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6D4911-5C87-D627-4B9C-9D247148E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581896" cy="57785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Quality Assurance Range Calorimeter (QuARC) constructed from plastic scintillator sheets: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Protons intercepted by a series of optically-isolated polystyrene scintillator sheets.</a:t>
            </a:r>
          </a:p>
          <a:p>
            <a:pPr lvl="2"/>
            <a:r>
              <a:rPr lang="en-US" dirty="0"/>
              <a:t>4 modules – 32 sheets per module.</a:t>
            </a:r>
          </a:p>
          <a:p>
            <a:pPr lvl="1"/>
            <a:r>
              <a:rPr lang="en-US" dirty="0"/>
              <a:t>Light output measured with photodiodes.</a:t>
            </a:r>
          </a:p>
          <a:p>
            <a:pPr lvl="2"/>
            <a:r>
              <a:rPr lang="en-US" dirty="0"/>
              <a:t>2 photodiodes coupled to each sheet.</a:t>
            </a:r>
          </a:p>
          <a:p>
            <a:pPr lvl="1"/>
            <a:r>
              <a:rPr lang="en-US" dirty="0"/>
              <a:t>Light output of each sheet nonlinear to dose, quenching described by Birks’ Law:</a:t>
            </a:r>
          </a:p>
          <a:p>
            <a:pPr lvl="2"/>
            <a:r>
              <a:rPr lang="en-US" dirty="0"/>
              <a:t>Data fitted with analytical depth-light model (</a:t>
            </a:r>
            <a:r>
              <a:rPr lang="en-US" i="1" dirty="0" err="1"/>
              <a:t>Kelleter</a:t>
            </a:r>
            <a:r>
              <a:rPr lang="en-US" i="1" dirty="0"/>
              <a:t> Fit</a:t>
            </a:r>
            <a:r>
              <a:rPr lang="en-US" dirty="0"/>
              <a:t>).</a:t>
            </a:r>
          </a:p>
          <a:p>
            <a:pPr lvl="2"/>
            <a:r>
              <a:rPr lang="en-US" dirty="0"/>
              <a:t>Reconstruct Bragg depth-dose curve (</a:t>
            </a:r>
            <a:r>
              <a:rPr lang="en-US" i="1" dirty="0" err="1"/>
              <a:t>Bortfeld</a:t>
            </a:r>
            <a:r>
              <a:rPr lang="en-US" i="1" dirty="0"/>
              <a:t> Fit</a:t>
            </a:r>
            <a:r>
              <a:rPr lang="en-US" dirty="0"/>
              <a:t>) and measure proton range.</a:t>
            </a:r>
          </a:p>
          <a:p>
            <a:pPr lvl="1"/>
            <a:r>
              <a:rPr lang="en-US" dirty="0"/>
              <a:t>Photodiodes coupled to fast, modular electronics and an FPGA to read light levels at over 5 kHz.</a:t>
            </a:r>
          </a:p>
          <a:p>
            <a:pPr lvl="1"/>
            <a:r>
              <a:rPr lang="en-US" dirty="0"/>
              <a:t>FPGA connects to on-board PC (Raspberry Pi) via USB.</a:t>
            </a:r>
          </a:p>
          <a:p>
            <a:pPr lvl="1"/>
            <a:r>
              <a:rPr lang="en-US" dirty="0"/>
              <a:t>Connection to on-board PC via ethernet/</a:t>
            </a:r>
            <a:r>
              <a:rPr lang="en-US" dirty="0" err="1"/>
              <a:t>WiFi</a:t>
            </a:r>
            <a:r>
              <a:rPr lang="en-US" dirty="0"/>
              <a:t>.</a:t>
            </a:r>
          </a:p>
          <a:p>
            <a:pPr marL="457188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3964E-D0DB-6B04-8ABE-09525221A75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403A1A-4C3D-6092-75D9-AC6EBE9919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B6406D-083A-254E-84F3-A2162D8BFB27}" type="datetime1">
              <a:rPr lang="en-GB" smtClean="0"/>
              <a:t>13/02/2026</a:t>
            </a:fld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790DBDE-F592-D99A-6B77-366CC97CAD94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4"/>
          <a:srcRect l="22745" t="8772" r="22745" b="8772"/>
          <a:stretch>
            <a:fillRect/>
          </a:stretch>
        </p:blipFill>
        <p:spPr>
          <a:xfrm>
            <a:off x="9065277" y="3688343"/>
            <a:ext cx="3058093" cy="308393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99030-2127-8E46-B0BF-561D680A6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67505" y="1667807"/>
            <a:ext cx="4174410" cy="2782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AB4EC2-92B2-F8BD-E5EC-3781B2AB5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920" y="5224106"/>
            <a:ext cx="2781580" cy="15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42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6774-DF1A-2569-6381-9A8A6857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Measurements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898-2937-61B5-13F2-DD8FAF2C22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1932A9-2A1D-17D8-52B6-D24AE55F7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7F1C99D-F8C1-0640-AE44-2CE51391AA77}" type="datetime1">
              <a:rPr lang="en-GB" smtClean="0"/>
              <a:t>13/02/2026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B6A2C-521F-4C3A-BE31-C5AC3E5321FF}"/>
              </a:ext>
            </a:extLst>
          </p:cNvPr>
          <p:cNvSpPr txBox="1"/>
          <p:nvPr/>
        </p:nvSpPr>
        <p:spPr>
          <a:xfrm>
            <a:off x="1391392" y="1103067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70 MeV – 300 </a:t>
            </a:r>
            <a:r>
              <a:rPr lang="en-GB" dirty="0" err="1"/>
              <a:t>nA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795DEE-99E4-CC18-992E-6B4525A9F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37422" y="781640"/>
            <a:ext cx="4054233" cy="5620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855CEE-F189-5AAA-BCC5-C6C9EF62E91D}"/>
              </a:ext>
            </a:extLst>
          </p:cNvPr>
          <p:cNvSpPr txBox="1"/>
          <p:nvPr/>
        </p:nvSpPr>
        <p:spPr>
          <a:xfrm>
            <a:off x="886177" y="5597248"/>
            <a:ext cx="2555508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Energy: 67.18 MeV</a:t>
            </a:r>
          </a:p>
          <a:p>
            <a:r>
              <a:rPr lang="en-GB" sz="1100" dirty="0"/>
              <a:t>R90 (distal 90%): 38.52 mm</a:t>
            </a:r>
          </a:p>
          <a:p>
            <a:r>
              <a:rPr lang="en-GB" sz="1100" dirty="0"/>
              <a:t>R80 (distal 80%): 38.72 mm</a:t>
            </a:r>
          </a:p>
          <a:p>
            <a:r>
              <a:rPr lang="en-GB" sz="1100" dirty="0"/>
              <a:t>Delta R80 (distal - proximal): 1.98 mm</a:t>
            </a:r>
          </a:p>
          <a:p>
            <a:r>
              <a:rPr lang="en-GB" sz="1100" dirty="0"/>
              <a:t>Peak-to-Plateau ratio: 4.25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EE556C-CAC6-25B6-3279-662D5F594A80}"/>
              </a:ext>
            </a:extLst>
          </p:cNvPr>
          <p:cNvSpPr txBox="1"/>
          <p:nvPr/>
        </p:nvSpPr>
        <p:spPr>
          <a:xfrm>
            <a:off x="1391392" y="1103067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70 MeV – 300 </a:t>
            </a:r>
            <a:r>
              <a:rPr lang="en-GB" dirty="0" err="1"/>
              <a:t>nA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F82848-943F-8770-B397-CF9B99AB9886}"/>
              </a:ext>
            </a:extLst>
          </p:cNvPr>
          <p:cNvSpPr txBox="1"/>
          <p:nvPr/>
        </p:nvSpPr>
        <p:spPr>
          <a:xfrm>
            <a:off x="7902169" y="1204282"/>
            <a:ext cx="27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112 MeV – 300 </a:t>
            </a:r>
            <a:r>
              <a:rPr lang="en-GB" dirty="0" err="1"/>
              <a:t>nA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0994A9-5B60-2636-2063-BFC2064DD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57839" y="816393"/>
            <a:ext cx="4054233" cy="56204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644945-9561-7269-1EAA-F59EC1591CF4}"/>
              </a:ext>
            </a:extLst>
          </p:cNvPr>
          <p:cNvSpPr txBox="1"/>
          <p:nvPr/>
        </p:nvSpPr>
        <p:spPr>
          <a:xfrm>
            <a:off x="6883962" y="5653718"/>
            <a:ext cx="2555508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Energy: 110.44 MeV</a:t>
            </a:r>
          </a:p>
          <a:p>
            <a:r>
              <a:rPr lang="en-GB" sz="1100" dirty="0"/>
              <a:t>R90 (distal 90%): 91.57 mm</a:t>
            </a:r>
          </a:p>
          <a:p>
            <a:r>
              <a:rPr lang="en-GB" sz="1100" dirty="0"/>
              <a:t>R80 (distal 80%): 92.13 mm</a:t>
            </a:r>
          </a:p>
          <a:p>
            <a:r>
              <a:rPr lang="en-GB" sz="1100" dirty="0"/>
              <a:t>Delta R80 (distal - proximal): 4.59 mm</a:t>
            </a:r>
          </a:p>
          <a:p>
            <a:r>
              <a:rPr lang="en-GB" sz="1100" dirty="0"/>
              <a:t>Peak-to-Plateau ratio: 3.95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077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C0F4F-514F-D597-F3C1-C64C8ADC7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5469E-41EF-69AE-553A-16048FE8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Measurements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BD11A-5F91-CA4E-508D-3142BF2FE3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64C0BF-A95D-E450-97D2-CF1500A1CE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7F1C99D-F8C1-0640-AE44-2CE51391AA77}" type="datetime1">
              <a:rPr lang="en-GB" smtClean="0"/>
              <a:t>13/02/2026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CE6A7-96D3-E2D2-54FC-6379955F8091}"/>
              </a:ext>
            </a:extLst>
          </p:cNvPr>
          <p:cNvSpPr txBox="1"/>
          <p:nvPr/>
        </p:nvSpPr>
        <p:spPr>
          <a:xfrm>
            <a:off x="1391392" y="1103067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70 MeV – 300 </a:t>
            </a:r>
            <a:r>
              <a:rPr lang="en-GB" dirty="0" err="1"/>
              <a:t>nA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B4032E-2610-95AB-4D32-2571787D4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37422" y="781640"/>
            <a:ext cx="4054233" cy="5620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454F75-741C-DC5D-F882-9D1A5A7E9611}"/>
              </a:ext>
            </a:extLst>
          </p:cNvPr>
          <p:cNvSpPr txBox="1"/>
          <p:nvPr/>
        </p:nvSpPr>
        <p:spPr>
          <a:xfrm>
            <a:off x="886177" y="5597248"/>
            <a:ext cx="2555508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Energy: 67.18 MeV</a:t>
            </a:r>
          </a:p>
          <a:p>
            <a:r>
              <a:rPr lang="en-GB" sz="1100" dirty="0"/>
              <a:t>R90 (distal 90%): 38.52 mm</a:t>
            </a:r>
          </a:p>
          <a:p>
            <a:r>
              <a:rPr lang="en-GB" sz="1100" dirty="0"/>
              <a:t>R80 (distal 80%): 38.72 mm</a:t>
            </a:r>
          </a:p>
          <a:p>
            <a:r>
              <a:rPr lang="en-GB" sz="1100" dirty="0"/>
              <a:t>Delta R80 (distal - proximal): 1.98 mm</a:t>
            </a:r>
          </a:p>
          <a:p>
            <a:r>
              <a:rPr lang="en-GB" sz="1100" dirty="0"/>
              <a:t>Peak-to-Plateau ratio: 4.25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904EB-6029-A0F3-D1D5-4CCCCBCD3507}"/>
              </a:ext>
            </a:extLst>
          </p:cNvPr>
          <p:cNvSpPr txBox="1"/>
          <p:nvPr/>
        </p:nvSpPr>
        <p:spPr>
          <a:xfrm>
            <a:off x="1391392" y="1103067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70 MeV – 300 </a:t>
            </a:r>
            <a:r>
              <a:rPr lang="en-GB" dirty="0" err="1"/>
              <a:t>nA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B2C13-BD69-1414-2CEA-F5C182D41A11}"/>
              </a:ext>
            </a:extLst>
          </p:cNvPr>
          <p:cNvSpPr txBox="1"/>
          <p:nvPr/>
        </p:nvSpPr>
        <p:spPr>
          <a:xfrm>
            <a:off x="7902169" y="1204282"/>
            <a:ext cx="27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112 MeV – 300 </a:t>
            </a:r>
            <a:r>
              <a:rPr lang="en-GB" dirty="0" err="1"/>
              <a:t>nA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BCCDA-A60E-E19A-C0FE-74B37FFDF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57839" y="816393"/>
            <a:ext cx="4054233" cy="56204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8682D5-012C-37D8-7921-891FAD087CDC}"/>
              </a:ext>
            </a:extLst>
          </p:cNvPr>
          <p:cNvSpPr txBox="1"/>
          <p:nvPr/>
        </p:nvSpPr>
        <p:spPr>
          <a:xfrm>
            <a:off x="6883962" y="5653718"/>
            <a:ext cx="2555508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Energy: 110.44 MeV</a:t>
            </a:r>
          </a:p>
          <a:p>
            <a:r>
              <a:rPr lang="en-GB" sz="1100" dirty="0"/>
              <a:t>R90 (distal 90%): 91.57 mm</a:t>
            </a:r>
          </a:p>
          <a:p>
            <a:r>
              <a:rPr lang="en-GB" sz="1100" dirty="0"/>
              <a:t>R80 (distal 80%): 92.13 mm</a:t>
            </a:r>
          </a:p>
          <a:p>
            <a:r>
              <a:rPr lang="en-GB" sz="1100" dirty="0"/>
              <a:t>Delta R80 (distal - proximal): 4.59 mm</a:t>
            </a:r>
          </a:p>
          <a:p>
            <a:r>
              <a:rPr lang="en-GB" sz="1100" dirty="0"/>
              <a:t>Peak-to-Plateau ratio: 3.95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A8053-6990-C863-54BE-B7D11AAD79F2}"/>
              </a:ext>
            </a:extLst>
          </p:cNvPr>
          <p:cNvSpPr txBox="1"/>
          <p:nvPr/>
        </p:nvSpPr>
        <p:spPr>
          <a:xfrm>
            <a:off x="9843210" y="2328431"/>
            <a:ext cx="1997776" cy="353943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err="1"/>
              <a:t>Kelleter</a:t>
            </a:r>
            <a:r>
              <a:rPr lang="en-GB" sz="1600" dirty="0"/>
              <a:t> curve and </a:t>
            </a:r>
            <a:r>
              <a:rPr lang="en-GB" sz="1600" dirty="0" err="1"/>
              <a:t>Bortfeld</a:t>
            </a:r>
            <a:r>
              <a:rPr lang="en-GB" sz="1600" dirty="0"/>
              <a:t> curve overlapping due to issues with calibration around Bragg Peak region for this range which overexaggerated measured signal around Bragg Peak – despite this still gives reasonable range measurements.</a:t>
            </a:r>
          </a:p>
        </p:txBody>
      </p:sp>
    </p:spTree>
    <p:extLst>
      <p:ext uri="{BB962C8B-B14F-4D97-AF65-F5344CB8AC3E}">
        <p14:creationId xmlns:p14="http://schemas.microsoft.com/office/powerpoint/2010/main" val="3154814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7DD68-09D4-5BE7-583A-6CDA3E50C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833E-A94C-6835-B555-916F165DE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Range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26F810-A2D9-D87C-47EA-364B7976C6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BA283-1A06-2710-2A36-29B3DCE01D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5C1EDB7-3504-8843-ABE5-0F80EBD78190}" type="datetime1">
              <a:rPr lang="en-GB" smtClean="0"/>
              <a:t>13/02/2026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1AA42-6587-D27F-99F8-CCDF499A32C7}"/>
              </a:ext>
            </a:extLst>
          </p:cNvPr>
          <p:cNvSpPr txBox="1"/>
          <p:nvPr/>
        </p:nvSpPr>
        <p:spPr>
          <a:xfrm>
            <a:off x="1468869" y="1086249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148 MeV – 10 </a:t>
            </a:r>
            <a:r>
              <a:rPr lang="en-GB" dirty="0" err="1"/>
              <a:t>nA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E028A-C621-822C-3D64-34B1B024BDD2}"/>
              </a:ext>
            </a:extLst>
          </p:cNvPr>
          <p:cNvSpPr txBox="1"/>
          <p:nvPr/>
        </p:nvSpPr>
        <p:spPr>
          <a:xfrm>
            <a:off x="7821304" y="1121768"/>
            <a:ext cx="273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148 MeV – 300 </a:t>
            </a:r>
            <a:r>
              <a:rPr lang="en-GB" dirty="0" err="1"/>
              <a:t>nA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81745-9CCF-40FD-EFE9-EABF08C7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86335" y="792171"/>
            <a:ext cx="4096536" cy="5679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1D3238-9E9F-D7E2-2565-E0C60018B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83787" y="781993"/>
            <a:ext cx="3965337" cy="5497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ABC4B4-673F-E2DC-5224-59B4F874BDEE}"/>
              </a:ext>
            </a:extLst>
          </p:cNvPr>
          <p:cNvSpPr txBox="1"/>
          <p:nvPr/>
        </p:nvSpPr>
        <p:spPr>
          <a:xfrm>
            <a:off x="7143750" y="5679970"/>
            <a:ext cx="2555508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Energy: 146.59 MeV</a:t>
            </a:r>
          </a:p>
          <a:p>
            <a:r>
              <a:rPr lang="en-GB" sz="1100" dirty="0"/>
              <a:t>R90 (distal 90%): 150.21 mm</a:t>
            </a:r>
          </a:p>
          <a:p>
            <a:r>
              <a:rPr lang="en-GB" sz="1100" dirty="0"/>
              <a:t>R80 (distal 80%): 150.87 mm</a:t>
            </a:r>
          </a:p>
          <a:p>
            <a:r>
              <a:rPr lang="en-GB" sz="1100" dirty="0"/>
              <a:t>Delta R80 (distal - proximal): 5.49 mm</a:t>
            </a:r>
          </a:p>
          <a:p>
            <a:r>
              <a:rPr lang="en-GB" sz="1100" dirty="0"/>
              <a:t>Peak-to-Plateau ratio: 4.06</a:t>
            </a:r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BE53D9-6E93-A354-08E5-F003286C221C}"/>
              </a:ext>
            </a:extLst>
          </p:cNvPr>
          <p:cNvSpPr txBox="1"/>
          <p:nvPr/>
        </p:nvSpPr>
        <p:spPr>
          <a:xfrm>
            <a:off x="861526" y="5549950"/>
            <a:ext cx="2555508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Energy: 146.99 MeV</a:t>
            </a:r>
          </a:p>
          <a:p>
            <a:r>
              <a:rPr lang="en-GB" sz="1100" dirty="0"/>
              <a:t>R90 (distal 90%): 150.94 mm</a:t>
            </a:r>
          </a:p>
          <a:p>
            <a:r>
              <a:rPr lang="en-GB" sz="1100" dirty="0"/>
              <a:t>R80 (distal 80%): 151.58 mm</a:t>
            </a:r>
          </a:p>
          <a:p>
            <a:r>
              <a:rPr lang="en-GB" sz="1100" dirty="0"/>
              <a:t>Delta R80 (distal - proximal): 5.31 mm</a:t>
            </a:r>
          </a:p>
          <a:p>
            <a:r>
              <a:rPr lang="en-GB" sz="1100" dirty="0"/>
              <a:t>Peak-to-Plateau ratio: 4.12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282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11D8-B167-5276-D088-3B28B358E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Range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C0112-5C0B-23B0-332D-B45C9EE9E8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D202D-5219-F385-012A-A04183A5E4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866A15-FF16-B343-8E9D-5E89ABAFFFB9}" type="datetime1">
              <a:rPr lang="en-GB" smtClean="0"/>
              <a:t>13/02/2026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4525D-40D3-5C0D-BC01-6597E21C0919}"/>
              </a:ext>
            </a:extLst>
          </p:cNvPr>
          <p:cNvSpPr txBox="1"/>
          <p:nvPr/>
        </p:nvSpPr>
        <p:spPr>
          <a:xfrm>
            <a:off x="1521425" y="979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179 MeV – 15 </a:t>
            </a:r>
            <a:r>
              <a:rPr lang="en-GB" dirty="0" err="1"/>
              <a:t>nA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BCE8E-F7A4-24E9-CD3C-C356219315E5}"/>
              </a:ext>
            </a:extLst>
          </p:cNvPr>
          <p:cNvSpPr txBox="1"/>
          <p:nvPr/>
        </p:nvSpPr>
        <p:spPr>
          <a:xfrm>
            <a:off x="8107054" y="979311"/>
            <a:ext cx="273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179 MeV – 300 </a:t>
            </a:r>
            <a:r>
              <a:rPr lang="en-GB" dirty="0" err="1"/>
              <a:t>nA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1B3215-4B7A-7F0D-B4D1-F799C28EC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9671" y="569595"/>
            <a:ext cx="4125208" cy="5718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BD2A63-AE0B-3BA7-69CF-3D6BE2BDA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55955" y="569595"/>
            <a:ext cx="4125209" cy="57188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3EE2E3-F425-F6B2-85E7-ED96148C7149}"/>
              </a:ext>
            </a:extLst>
          </p:cNvPr>
          <p:cNvSpPr txBox="1"/>
          <p:nvPr/>
        </p:nvSpPr>
        <p:spPr>
          <a:xfrm>
            <a:off x="605790" y="5574251"/>
            <a:ext cx="279114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Energy: 178.09 MeV</a:t>
            </a:r>
          </a:p>
          <a:p>
            <a:r>
              <a:rPr lang="en-GB" sz="1100" dirty="0"/>
              <a:t>R90 (distal 90%): 210.90 mm</a:t>
            </a:r>
          </a:p>
          <a:p>
            <a:r>
              <a:rPr lang="en-GB" sz="1100" dirty="0"/>
              <a:t>R80 (distal 80%): 211.80 mm</a:t>
            </a:r>
          </a:p>
          <a:p>
            <a:r>
              <a:rPr lang="en-GB" sz="1100" dirty="0"/>
              <a:t>Delta R80 (distal - proximal): 7.44197 mm</a:t>
            </a:r>
          </a:p>
          <a:p>
            <a:r>
              <a:rPr lang="en-GB" sz="1100" dirty="0"/>
              <a:t>Peak-to-Plateau ratio: 3.73991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6341C-67A6-1167-DC30-CF9F348E39E8}"/>
              </a:ext>
            </a:extLst>
          </p:cNvPr>
          <p:cNvSpPr txBox="1"/>
          <p:nvPr/>
        </p:nvSpPr>
        <p:spPr>
          <a:xfrm>
            <a:off x="6983730" y="5574251"/>
            <a:ext cx="2791149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Energy: 178.18 MeV</a:t>
            </a:r>
          </a:p>
          <a:p>
            <a:r>
              <a:rPr lang="en-GB" sz="1100" dirty="0"/>
              <a:t>R90 (distal 90%): 211.16 mm</a:t>
            </a:r>
          </a:p>
          <a:p>
            <a:r>
              <a:rPr lang="en-GB" sz="1100" dirty="0"/>
              <a:t>R80 (distal 80%): 211.96 mm</a:t>
            </a:r>
          </a:p>
          <a:p>
            <a:r>
              <a:rPr lang="en-GB" sz="1100" dirty="0"/>
              <a:t>Delta R80 (distal - proximal): 6.90203 mm</a:t>
            </a:r>
          </a:p>
          <a:p>
            <a:r>
              <a:rPr lang="en-GB" sz="1100" dirty="0"/>
              <a:t>Peak-to-Plateau ratio: 3.85666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186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74DE-C1BB-4BA7-95F7-CA3BAE94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Range Measurement Correlation with Reference Ranges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A61916-3221-C244-8FEA-F56748CD8B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100C7-EFC0-5822-3923-59FD2512A8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A3AB4F-CCD4-E947-8EC5-3DC5F50E002A}" type="datetime1">
              <a:rPr lang="en-GB" smtClean="0"/>
              <a:t>13/02/2026</a:t>
            </a:fld>
            <a:endParaRPr lang="en-US"/>
          </a:p>
        </p:txBody>
      </p:sp>
      <p:pic>
        <p:nvPicPr>
          <p:cNvPr id="12" name="Content Placeholder 11" descr="A graph of a function&#10;&#10;AI-generated content may be incorrect.">
            <a:extLst>
              <a:ext uri="{FF2B5EF4-FFF2-40B4-BE49-F238E27FC236}">
                <a16:creationId xmlns:a16="http://schemas.microsoft.com/office/drawing/2014/main" id="{C9BB5A4E-74F9-62F3-EE72-3ADE3824D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 r="11958"/>
          <a:stretch>
            <a:fillRect/>
          </a:stretch>
        </p:blipFill>
        <p:spPr>
          <a:xfrm>
            <a:off x="5689251" y="882840"/>
            <a:ext cx="6389370" cy="599003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2F34F-6968-F37A-B7B0-63C482E60C8A}"/>
              </a:ext>
            </a:extLst>
          </p:cNvPr>
          <p:cNvSpPr txBox="1"/>
          <p:nvPr/>
        </p:nvSpPr>
        <p:spPr>
          <a:xfrm>
            <a:off x="440675" y="2090172"/>
            <a:ext cx="46381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Comparing the R90 values from the QuARC measurements (using the R90 of the reconstructed </a:t>
            </a:r>
            <a:r>
              <a:rPr lang="en-GB" dirty="0" err="1"/>
              <a:t>Bortfeld</a:t>
            </a:r>
            <a:r>
              <a:rPr lang="en-GB" dirty="0"/>
              <a:t> curve), to the reference effective R90 values at isocentre provided by TIFPA.</a:t>
            </a:r>
          </a:p>
        </p:txBody>
      </p:sp>
    </p:spTree>
    <p:extLst>
      <p:ext uri="{BB962C8B-B14F-4D97-AF65-F5344CB8AC3E}">
        <p14:creationId xmlns:p14="http://schemas.microsoft.com/office/powerpoint/2010/main" val="193666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F4865-58A4-77A7-A265-B0FD38B1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Horizontal Beam Position Scan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728A5-3456-27E4-9CE9-2042DDCA0C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25A8A-1477-4311-AA24-5F142C2E28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81E67B4-03AD-D844-9725-95223BF03E76}" type="datetime1">
              <a:rPr lang="en-GB" smtClean="0"/>
              <a:t>13/02/2026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4226B98-F707-104F-381B-0A33B07D15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914" y="1069848"/>
                <a:ext cx="11516999" cy="5400675"/>
              </a:xfrm>
            </p:spPr>
            <p:txBody>
              <a:bodyPr/>
              <a:lstStyle/>
              <a:p>
                <a:r>
                  <a:rPr lang="en-GB" sz="2400" dirty="0"/>
                  <a:t>Detector moved horizontally using translating stage between -20 mm - +20 mm in 5 mm intervals. </a:t>
                </a:r>
              </a:p>
              <a:p>
                <a:endParaRPr lang="en-GB" sz="2400" dirty="0"/>
              </a:p>
              <a:p>
                <a:r>
                  <a:rPr lang="en-GB" sz="2400" dirty="0"/>
                  <a:t>QuARC measurements to investigate effect of horizontal beam position on Bragg Peak reconstruction and range measurement (by averaging the reconstructed </a:t>
                </a:r>
                <a:r>
                  <a:rPr lang="en-GB" sz="2400" dirty="0" err="1"/>
                  <a:t>Bortfeld</a:t>
                </a:r>
                <a:r>
                  <a:rPr lang="en-GB" sz="2400" dirty="0"/>
                  <a:t> curve measured on the </a:t>
                </a:r>
                <a:r>
                  <a:rPr lang="en-GB" sz="2400" i="1" dirty="0"/>
                  <a:t>a </a:t>
                </a:r>
                <a:r>
                  <a:rPr lang="en-GB" sz="2400" dirty="0"/>
                  <a:t>and </a:t>
                </a:r>
                <a:r>
                  <a:rPr lang="en-GB" sz="2400" i="1" dirty="0"/>
                  <a:t>b </a:t>
                </a:r>
                <a:r>
                  <a:rPr lang="en-GB" sz="2400" dirty="0"/>
                  <a:t>sides.</a:t>
                </a:r>
              </a:p>
              <a:p>
                <a:endParaRPr lang="en-GB" sz="2400" dirty="0"/>
              </a:p>
              <a:p>
                <a:r>
                  <a:rPr lang="en-GB" sz="2400" dirty="0"/>
                  <a:t>Dual-sided photodiode readout of scintillator sheets also allows for a ‘relative position’ measurement through calculating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den>
                    </m:f>
                  </m:oMath>
                </a14:m>
                <a:r>
                  <a:rPr lang="en-GB" sz="2400" dirty="0"/>
                  <a:t> of the each of the photodiode pairs per scintillator sheet:</a:t>
                </a:r>
              </a:p>
              <a:p>
                <a:pPr marL="457188" lvl="1" indent="0">
                  <a:buNone/>
                </a:pPr>
                <a:r>
                  <a:rPr lang="en-GB" sz="2200" dirty="0"/>
                  <a:t>	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den>
                    </m:f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]=</m:t>
                    </m:r>
                    <m:f>
                      <m:f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𝑃𝐷</m:t>
                            </m:r>
                          </m:e>
                          <m:sub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𝑃𝐷</m:t>
                            </m:r>
                          </m:e>
                          <m:sub>
                            <m:r>
                              <a:rPr lang="en-GB" sz="3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𝑃𝐷</m:t>
                            </m:r>
                          </m:e>
                          <m:sub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𝑃𝐷</m:t>
                            </m:r>
                          </m:e>
                          <m:sub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den>
                    </m:f>
                  </m:oMath>
                </a14:m>
                <a:endParaRPr lang="en-GB" sz="2200" dirty="0"/>
              </a:p>
              <a:p>
                <a:pPr marL="0" indent="0">
                  <a:buNone/>
                </a:pPr>
                <a:r>
                  <a:rPr lang="en-GB" sz="2400" dirty="0"/>
                  <a:t>		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4226B98-F707-104F-381B-0A33B07D15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914" y="1069848"/>
                <a:ext cx="11516999" cy="5400675"/>
              </a:xfrm>
              <a:blipFill>
                <a:blip r:embed="rId2"/>
                <a:stretch>
                  <a:fillRect l="-771" t="-939" r="-14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5100CCC-2F09-DC76-B3DB-7E1556D80286}"/>
              </a:ext>
            </a:extLst>
          </p:cNvPr>
          <p:cNvSpPr/>
          <p:nvPr/>
        </p:nvSpPr>
        <p:spPr>
          <a:xfrm>
            <a:off x="8720668" y="5367867"/>
            <a:ext cx="736600" cy="736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9AE85-30D1-39AA-0776-F0F36B769DF0}"/>
              </a:ext>
            </a:extLst>
          </p:cNvPr>
          <p:cNvSpPr/>
          <p:nvPr/>
        </p:nvSpPr>
        <p:spPr>
          <a:xfrm>
            <a:off x="9471827" y="5367866"/>
            <a:ext cx="736600" cy="7365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581EAE-520A-A94A-0D86-2045DCD29C78}"/>
              </a:ext>
            </a:extLst>
          </p:cNvPr>
          <p:cNvSpPr/>
          <p:nvPr/>
        </p:nvSpPr>
        <p:spPr>
          <a:xfrm>
            <a:off x="10231453" y="5367866"/>
            <a:ext cx="736600" cy="7365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D10196-689C-69A6-F8CA-0C60C80D4E14}"/>
              </a:ext>
            </a:extLst>
          </p:cNvPr>
          <p:cNvSpPr txBox="1"/>
          <p:nvPr/>
        </p:nvSpPr>
        <p:spPr>
          <a:xfrm>
            <a:off x="9169719" y="5274500"/>
            <a:ext cx="138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QuARC</a:t>
            </a:r>
            <a:endParaRPr lang="en-GB" sz="105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9DD04E-DE0C-422D-1490-3D1BAB039FA8}"/>
              </a:ext>
            </a:extLst>
          </p:cNvPr>
          <p:cNvCxnSpPr/>
          <p:nvPr/>
        </p:nvCxnSpPr>
        <p:spPr>
          <a:xfrm>
            <a:off x="7667740" y="5736165"/>
            <a:ext cx="936433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7E64FF-5AA7-4EC0-E261-07F9F38D2AA5}"/>
              </a:ext>
            </a:extLst>
          </p:cNvPr>
          <p:cNvSpPr txBox="1"/>
          <p:nvPr/>
        </p:nvSpPr>
        <p:spPr>
          <a:xfrm>
            <a:off x="7465089" y="5397611"/>
            <a:ext cx="138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C00000"/>
                </a:solidFill>
              </a:rPr>
              <a:t>Protons</a:t>
            </a:r>
            <a:endParaRPr lang="en-GB" sz="18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B897A-D53D-1B35-FA3C-932999B86030}"/>
              </a:ext>
            </a:extLst>
          </p:cNvPr>
          <p:cNvSpPr txBox="1"/>
          <p:nvPr/>
        </p:nvSpPr>
        <p:spPr>
          <a:xfrm>
            <a:off x="9169719" y="4943130"/>
            <a:ext cx="138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b</a:t>
            </a:r>
            <a:endParaRPr lang="en-GB" sz="105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E8BA27-D7E0-C44B-C20B-C9F4AB222C5E}"/>
              </a:ext>
            </a:extLst>
          </p:cNvPr>
          <p:cNvSpPr txBox="1"/>
          <p:nvPr/>
        </p:nvSpPr>
        <p:spPr>
          <a:xfrm>
            <a:off x="9198524" y="6060006"/>
            <a:ext cx="138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i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63223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3A38-E33E-4660-22D1-369356DA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Position Scan: 148 MeV Bragg Curves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D048C7-93B8-95E9-FA73-81FBC634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5338" y="802899"/>
            <a:ext cx="2751406" cy="366208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0948C5-C62F-4CE1-6FE0-B266DF357E0E}"/>
              </a:ext>
            </a:extLst>
          </p:cNvPr>
          <p:cNvSpPr txBox="1"/>
          <p:nvPr/>
        </p:nvSpPr>
        <p:spPr>
          <a:xfrm>
            <a:off x="321168" y="4344577"/>
            <a:ext cx="334091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Beam 20mm to left</a:t>
            </a:r>
          </a:p>
          <a:p>
            <a:r>
              <a:rPr lang="en-GB" sz="1400" dirty="0"/>
              <a:t>A: R</a:t>
            </a:r>
            <a:r>
              <a:rPr lang="en-GB" sz="1400" baseline="-25000" dirty="0"/>
              <a:t>0</a:t>
            </a:r>
            <a:r>
              <a:rPr lang="en-GB" sz="1400" dirty="0"/>
              <a:t> = 151.47 mm, E</a:t>
            </a:r>
            <a:r>
              <a:rPr lang="en-GB" sz="1400" baseline="-25000" dirty="0"/>
              <a:t>0</a:t>
            </a:r>
            <a:r>
              <a:rPr lang="en-GB" sz="1400" dirty="0"/>
              <a:t> = 146.91 MeV</a:t>
            </a:r>
          </a:p>
          <a:p>
            <a:r>
              <a:rPr lang="en-GB" sz="1400" dirty="0"/>
              <a:t>B: R</a:t>
            </a:r>
            <a:r>
              <a:rPr lang="en-GB" sz="1400" baseline="-25000" dirty="0"/>
              <a:t>0</a:t>
            </a:r>
            <a:r>
              <a:rPr lang="en-GB" sz="1400" dirty="0"/>
              <a:t> = 151.51 mm, E</a:t>
            </a:r>
            <a:r>
              <a:rPr lang="en-GB" sz="1400" baseline="-25000" dirty="0"/>
              <a:t>0</a:t>
            </a:r>
            <a:r>
              <a:rPr lang="en-GB" sz="1400" dirty="0"/>
              <a:t> = 146.93 MeV</a:t>
            </a:r>
          </a:p>
          <a:p>
            <a:r>
              <a:rPr lang="en-GB" sz="1400" dirty="0" err="1"/>
              <a:t>Avg</a:t>
            </a:r>
            <a:r>
              <a:rPr lang="en-GB" sz="1400" dirty="0"/>
              <a:t>: R</a:t>
            </a:r>
            <a:r>
              <a:rPr lang="en-GB" sz="1400" baseline="-25000" dirty="0"/>
              <a:t>0</a:t>
            </a:r>
            <a:r>
              <a:rPr lang="en-GB" sz="1400" dirty="0"/>
              <a:t> = 151.49 mm, E</a:t>
            </a:r>
            <a:r>
              <a:rPr lang="en-GB" sz="1400" baseline="-25000" dirty="0"/>
              <a:t>0</a:t>
            </a:r>
            <a:r>
              <a:rPr lang="en-GB" sz="1400" dirty="0"/>
              <a:t> = 146.92 MeV</a:t>
            </a:r>
          </a:p>
          <a:p>
            <a:r>
              <a:rPr lang="en-GB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C917A-410F-94DC-C615-117406A0A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04209" y="784744"/>
            <a:ext cx="2861104" cy="3808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CC1D89-D1EC-5ACB-C348-A5DAF791181E}"/>
              </a:ext>
            </a:extLst>
          </p:cNvPr>
          <p:cNvSpPr txBox="1"/>
          <p:nvPr/>
        </p:nvSpPr>
        <p:spPr>
          <a:xfrm>
            <a:off x="8568785" y="4331745"/>
            <a:ext cx="33409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Beam 20mm to right</a:t>
            </a:r>
          </a:p>
          <a:p>
            <a:r>
              <a:rPr lang="en-GB" sz="1400" dirty="0"/>
              <a:t>A: R</a:t>
            </a:r>
            <a:r>
              <a:rPr lang="en-GB" sz="1400" baseline="-25000" dirty="0"/>
              <a:t>0</a:t>
            </a:r>
            <a:r>
              <a:rPr lang="en-GB" sz="1400" dirty="0"/>
              <a:t> = 151.46 mm, E</a:t>
            </a:r>
            <a:r>
              <a:rPr lang="en-GB" sz="1400" baseline="-25000" dirty="0"/>
              <a:t>0</a:t>
            </a:r>
            <a:r>
              <a:rPr lang="en-GB" sz="1400" dirty="0"/>
              <a:t> = 146.90 MeV</a:t>
            </a:r>
          </a:p>
          <a:p>
            <a:r>
              <a:rPr lang="en-GB" sz="1400" dirty="0"/>
              <a:t>B: R</a:t>
            </a:r>
            <a:r>
              <a:rPr lang="en-GB" sz="1400" baseline="-25000" dirty="0"/>
              <a:t>0</a:t>
            </a:r>
            <a:r>
              <a:rPr lang="en-GB" sz="1400" dirty="0"/>
              <a:t> = 151.73 mm, E</a:t>
            </a:r>
            <a:r>
              <a:rPr lang="en-GB" sz="1400" baseline="-25000" dirty="0"/>
              <a:t>0</a:t>
            </a:r>
            <a:r>
              <a:rPr lang="en-GB" sz="1400" dirty="0"/>
              <a:t> = 147.05 MeV</a:t>
            </a:r>
          </a:p>
          <a:p>
            <a:r>
              <a:rPr lang="en-GB" sz="1400" dirty="0" err="1"/>
              <a:t>Avg</a:t>
            </a:r>
            <a:r>
              <a:rPr lang="en-GB" sz="1400" dirty="0"/>
              <a:t>: R</a:t>
            </a:r>
            <a:r>
              <a:rPr lang="en-GB" sz="1400" baseline="-25000" dirty="0"/>
              <a:t>0</a:t>
            </a:r>
            <a:r>
              <a:rPr lang="en-GB" sz="1400" dirty="0"/>
              <a:t> = 151.60 mm, E</a:t>
            </a:r>
            <a:r>
              <a:rPr lang="en-GB" sz="1400" baseline="-25000" dirty="0"/>
              <a:t>0</a:t>
            </a:r>
            <a:r>
              <a:rPr lang="en-GB" sz="1400" dirty="0"/>
              <a:t> = 146.96 MeV</a:t>
            </a:r>
          </a:p>
          <a:p>
            <a:r>
              <a:rPr lang="en-GB" sz="1400" dirty="0"/>
              <a:t> </a:t>
            </a:r>
          </a:p>
          <a:p>
            <a:r>
              <a:rPr lang="en-GB" sz="1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796D78-EC14-B1D7-BB5A-5AB145167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65849" y="784745"/>
            <a:ext cx="2861102" cy="3808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240D8A-DF18-A64E-CF02-481A923F6228}"/>
              </a:ext>
            </a:extLst>
          </p:cNvPr>
          <p:cNvSpPr txBox="1"/>
          <p:nvPr/>
        </p:nvSpPr>
        <p:spPr>
          <a:xfrm>
            <a:off x="4372117" y="4331745"/>
            <a:ext cx="3808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Beam in centre</a:t>
            </a:r>
          </a:p>
          <a:p>
            <a:r>
              <a:rPr lang="en-GB" sz="1400" dirty="0"/>
              <a:t>A: R</a:t>
            </a:r>
            <a:r>
              <a:rPr lang="en-GB" sz="1400" baseline="-25000" dirty="0"/>
              <a:t>0</a:t>
            </a:r>
            <a:r>
              <a:rPr lang="en-GB" sz="1400" dirty="0"/>
              <a:t> = 151.29 mm, E</a:t>
            </a:r>
            <a:r>
              <a:rPr lang="en-GB" sz="1400" baseline="-25000" dirty="0"/>
              <a:t>0</a:t>
            </a:r>
            <a:r>
              <a:rPr lang="en-GB" sz="1400" dirty="0"/>
              <a:t> = 146.81 MeV</a:t>
            </a:r>
          </a:p>
          <a:p>
            <a:r>
              <a:rPr lang="en-GB" sz="1400" dirty="0"/>
              <a:t>B: R</a:t>
            </a:r>
            <a:r>
              <a:rPr lang="en-GB" sz="1400" baseline="-25000" dirty="0"/>
              <a:t>0</a:t>
            </a:r>
            <a:r>
              <a:rPr lang="en-GB" sz="1400" dirty="0"/>
              <a:t> = 151.51 mm, E</a:t>
            </a:r>
            <a:r>
              <a:rPr lang="en-GB" sz="1400" baseline="-25000" dirty="0"/>
              <a:t>0</a:t>
            </a:r>
            <a:r>
              <a:rPr lang="en-GB" sz="1400" dirty="0"/>
              <a:t> = 146.93 MeV</a:t>
            </a:r>
          </a:p>
          <a:p>
            <a:r>
              <a:rPr lang="en-GB" sz="1400" dirty="0" err="1"/>
              <a:t>Avg</a:t>
            </a:r>
            <a:r>
              <a:rPr lang="en-GB" sz="1400" dirty="0"/>
              <a:t>: R</a:t>
            </a:r>
            <a:r>
              <a:rPr lang="en-GB" sz="1400" baseline="-25000" dirty="0"/>
              <a:t>0</a:t>
            </a:r>
            <a:r>
              <a:rPr lang="en-GB" sz="1400" dirty="0"/>
              <a:t> = 151.4 mm, E</a:t>
            </a:r>
            <a:r>
              <a:rPr lang="en-GB" sz="1400" baseline="-25000" dirty="0"/>
              <a:t>0</a:t>
            </a:r>
            <a:r>
              <a:rPr lang="en-GB" sz="1400" dirty="0"/>
              <a:t> = 146.87 MeV</a:t>
            </a:r>
          </a:p>
          <a:p>
            <a:pPr algn="ctr"/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34A88-34EA-120E-4B4E-7F302F53CE38}"/>
              </a:ext>
            </a:extLst>
          </p:cNvPr>
          <p:cNvSpPr txBox="1"/>
          <p:nvPr/>
        </p:nvSpPr>
        <p:spPr>
          <a:xfrm>
            <a:off x="964630" y="5823396"/>
            <a:ext cx="1042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Consistent range reconstruction across entire range of beam spot positions.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0ED39-63EB-1A5C-C377-3693A7E22E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820729-11EE-1949-9B38-E8AE6D51C1F3}" type="datetime1">
              <a:rPr lang="en-GB" smtClean="0"/>
              <a:t>13/02/2026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6642C9-43DE-0198-442E-FDAEE7AD8F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025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5E0B-F386-D98B-694C-0E29952E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QuARC</a:t>
            </a:r>
            <a:r>
              <a:rPr lang="en-GB" dirty="0"/>
              <a:t> + Fibre Position Measurements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6DED6-EFE5-FBBC-875A-910AE7610C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7" name="Content Placeholder 6" descr="A graph with a red line and blue dots&#10;&#10;AI-generated content may be incorrect.">
            <a:extLst>
              <a:ext uri="{FF2B5EF4-FFF2-40B4-BE49-F238E27FC236}">
                <a16:creationId xmlns:a16="http://schemas.microsoft.com/office/drawing/2014/main" id="{E6794EF5-98B8-A9A2-5BC7-425C77F06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60963"/>
            <a:ext cx="6522686" cy="3889759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5A8794-98D9-A7A9-F6CD-D2FE70DB24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66212DD-BB8C-B741-AD66-652A3C2D41E5}" type="datetime1">
              <a:rPr lang="en-GB" smtClean="0"/>
              <a:t>13/02/2026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4">
                <a:extLst>
                  <a:ext uri="{FF2B5EF4-FFF2-40B4-BE49-F238E27FC236}">
                    <a16:creationId xmlns:a16="http://schemas.microsoft.com/office/drawing/2014/main" id="{72890CD9-CB1E-A499-A2F0-151D1AB8EDC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2914" y="1009650"/>
                <a:ext cx="5303486" cy="540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891" indent="-34289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Gill Sans"/>
                  </a:defRPr>
                </a:lvl1pPr>
                <a:lvl2pPr marL="742932" indent="-28574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30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Gill Sans"/>
                  </a:defRPr>
                </a:lvl2pPr>
                <a:lvl3pPr marL="1142971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Gill Sans"/>
                  </a:defRPr>
                </a:lvl3pPr>
                <a:lvl4pPr marL="1600160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Gill Sans"/>
                  </a:defRPr>
                </a:lvl4pPr>
                <a:lvl5pPr marL="2057349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Gill Sans"/>
                  </a:defRPr>
                </a:lvl5pPr>
                <a:lvl6pPr marL="2514537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+mn-lt"/>
                  </a:defRPr>
                </a:lvl6pPr>
                <a:lvl7pPr marL="2971726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+mn-lt"/>
                  </a:defRPr>
                </a:lvl7pPr>
                <a:lvl8pPr marL="3428914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+mn-lt"/>
                  </a:defRPr>
                </a:lvl8pPr>
                <a:lvl9pPr marL="3886103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GB" sz="2800" kern="0" dirty="0"/>
                  <a:t>Possible to obtain relative horizontal position measurement from QuARC due to dual-sided photodiode read out.</a:t>
                </a:r>
              </a:p>
              <a:p>
                <a:endParaRPr lang="en-GB" sz="2800" kern="0" dirty="0"/>
              </a:p>
              <a:p>
                <a:r>
                  <a:rPr lang="en-GB" sz="2800" kern="0" dirty="0"/>
                  <a:t>Mean of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80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8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den>
                    </m:f>
                  </m:oMath>
                </a14:m>
                <a:r>
                  <a:rPr lang="en-GB" sz="2800" kern="0" dirty="0"/>
                  <a:t> of the each of the photodiode pairs per scintillator sheet calculated for horizontal position scan and correlated with </a:t>
                </a:r>
                <a14:m>
                  <m:oMath xmlns:m="http://schemas.openxmlformats.org/officeDocument/2006/math">
                    <m:r>
                      <a:rPr lang="en-GB" sz="28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800" kern="0" dirty="0"/>
                  <a:t> calculated from horizontal fibre array.</a:t>
                </a:r>
              </a:p>
              <a:p>
                <a:endParaRPr lang="en-GB" sz="2800" kern="0" dirty="0"/>
              </a:p>
              <a:p>
                <a:pPr lvl="1"/>
                <a:endParaRPr lang="en-GB" sz="2800" kern="0" dirty="0"/>
              </a:p>
            </p:txBody>
          </p:sp>
        </mc:Choice>
        <mc:Fallback xmlns="">
          <p:sp>
            <p:nvSpPr>
              <p:cNvPr id="8" name="Content Placeholder 4">
                <a:extLst>
                  <a:ext uri="{FF2B5EF4-FFF2-40B4-BE49-F238E27FC236}">
                    <a16:creationId xmlns:a16="http://schemas.microsoft.com/office/drawing/2014/main" id="{72890CD9-CB1E-A499-A2F0-151D1AB8E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914" y="1009650"/>
                <a:ext cx="5303486" cy="5400675"/>
              </a:xfrm>
              <a:prstGeom prst="rect">
                <a:avLst/>
              </a:prstGeom>
              <a:blipFill>
                <a:blip r:embed="rId3"/>
                <a:stretch>
                  <a:fillRect l="-2148" t="-1174" r="-4057" b="-28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2F5A11-248A-AA08-69DF-B2677A120DD6}"/>
              </a:ext>
            </a:extLst>
          </p:cNvPr>
          <p:cNvCxnSpPr>
            <a:cxnSpLocks/>
          </p:cNvCxnSpPr>
          <p:nvPr/>
        </p:nvCxnSpPr>
        <p:spPr>
          <a:xfrm flipV="1">
            <a:off x="7689773" y="1524000"/>
            <a:ext cx="556760" cy="47005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6FC1DD-AB14-5D00-20DD-68DC386D0E75}"/>
              </a:ext>
            </a:extLst>
          </p:cNvPr>
          <p:cNvSpPr txBox="1"/>
          <p:nvPr/>
        </p:nvSpPr>
        <p:spPr>
          <a:xfrm>
            <a:off x="8070263" y="1127148"/>
            <a:ext cx="383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Corresponds to an offset of 206 µm.</a:t>
            </a:r>
          </a:p>
        </p:txBody>
      </p:sp>
    </p:spTree>
    <p:extLst>
      <p:ext uri="{BB962C8B-B14F-4D97-AF65-F5344CB8AC3E}">
        <p14:creationId xmlns:p14="http://schemas.microsoft.com/office/powerpoint/2010/main" val="2687441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C724-1ECD-2364-3B58-024406FC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QuARC Response Linearity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6B97D-2418-219E-F7F4-3ECD291F1808}"/>
              </a:ext>
            </a:extLst>
          </p:cNvPr>
          <p:cNvSpPr txBox="1"/>
          <p:nvPr/>
        </p:nvSpPr>
        <p:spPr>
          <a:xfrm>
            <a:off x="2031636" y="1774127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179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FB3DBD-F67F-8FD9-54AE-E09E24689831}"/>
              </a:ext>
            </a:extLst>
          </p:cNvPr>
          <p:cNvSpPr txBox="1"/>
          <p:nvPr/>
        </p:nvSpPr>
        <p:spPr>
          <a:xfrm>
            <a:off x="8469260" y="1712572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148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E1C43-9A07-87A0-44BF-12A557FE51AD}"/>
              </a:ext>
            </a:extLst>
          </p:cNvPr>
          <p:cNvSpPr txBox="1"/>
          <p:nvPr/>
        </p:nvSpPr>
        <p:spPr>
          <a:xfrm>
            <a:off x="328536" y="972500"/>
            <a:ext cx="8815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Response linearity of entire QuARC detector by summing the average PD values across the measurement time to ion source current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55411F-A98D-9DCB-BF18-B9A1D56FFC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0" t="7778"/>
          <a:stretch>
            <a:fillRect/>
          </a:stretch>
        </p:blipFill>
        <p:spPr>
          <a:xfrm rot="5400000">
            <a:off x="961099" y="1701484"/>
            <a:ext cx="4119041" cy="5562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FEDA4-28B1-7784-E8CC-9E952E9A3C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86" t="7556"/>
          <a:stretch>
            <a:fillRect/>
          </a:stretch>
        </p:blipFill>
        <p:spPr>
          <a:xfrm rot="5400000">
            <a:off x="6807742" y="1740009"/>
            <a:ext cx="4128792" cy="571950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6CF60-C153-8A08-0AFF-3BA20899D4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BFEE3B2-4871-0442-B000-27E35F416C59}" type="datetime1">
              <a:rPr lang="en-GB" smtClean="0"/>
              <a:t>13/02/2026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5B56C-6DDC-F738-B134-48F7A6BB00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53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5A14E-10B6-A8DA-0DAC-6BA7BEEDD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5462-3E1B-AC24-3D3A-8E8919B4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QuARC Response Linearity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9295E-0FAC-E86E-0938-9AAFC7BC7C24}"/>
              </a:ext>
            </a:extLst>
          </p:cNvPr>
          <p:cNvSpPr txBox="1"/>
          <p:nvPr/>
        </p:nvSpPr>
        <p:spPr>
          <a:xfrm>
            <a:off x="2253028" y="2153137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179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20CED2-A119-DAB2-D61C-2BA295ECBC34}"/>
              </a:ext>
            </a:extLst>
          </p:cNvPr>
          <p:cNvSpPr txBox="1"/>
          <p:nvPr/>
        </p:nvSpPr>
        <p:spPr>
          <a:xfrm>
            <a:off x="8434971" y="2153137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148 MeV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6132D-F0E4-B39E-3B0B-51AA7E45C0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32" t="6223"/>
          <a:stretch>
            <a:fillRect/>
          </a:stretch>
        </p:blipFill>
        <p:spPr>
          <a:xfrm rot="5400000">
            <a:off x="946085" y="1974365"/>
            <a:ext cx="3934656" cy="54609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667E41-0C86-5DE3-9988-B5A6406E07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47" t="6889"/>
          <a:stretch>
            <a:fillRect/>
          </a:stretch>
        </p:blipFill>
        <p:spPr>
          <a:xfrm rot="5400000">
            <a:off x="6516931" y="1773803"/>
            <a:ext cx="4140798" cy="573786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69D9F-A7DC-5E04-42CF-0E5365C376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56EDF8-B5F4-7B4D-A665-A4CE70004B60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5225B-C113-6DB6-469B-3325EA6AED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C9298-99F7-FC81-65D0-9583A177F219}"/>
              </a:ext>
            </a:extLst>
          </p:cNvPr>
          <p:cNvSpPr txBox="1"/>
          <p:nvPr/>
        </p:nvSpPr>
        <p:spPr>
          <a:xfrm>
            <a:off x="226935" y="875864"/>
            <a:ext cx="10982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Response linearity of entire QuARC detector by summing the average PD values across the measurement time to nozzle current (calculated using beam monitor measured proton counts and times). </a:t>
            </a:r>
          </a:p>
          <a:p>
            <a:r>
              <a:rPr lang="en-GB" sz="2000" dirty="0"/>
              <a:t>QuARC response appears to be less linear with nozzle current than with ion source current.</a:t>
            </a:r>
          </a:p>
        </p:txBody>
      </p:sp>
    </p:spTree>
    <p:extLst>
      <p:ext uri="{BB962C8B-B14F-4D97-AF65-F5344CB8AC3E}">
        <p14:creationId xmlns:p14="http://schemas.microsoft.com/office/powerpoint/2010/main" val="497165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F504-86D2-3B66-6B14-8CF13A47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SciFi</a:t>
            </a:r>
            <a:r>
              <a:rPr lang="en-GB" dirty="0"/>
              <a:t> Profile Monitor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533B8-5E0A-DC49-C1FC-42A91A3210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22DB5-5F59-9298-1BE9-9487BF5348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3AE3B0A-B3DE-BB45-A53B-356F461F8529}" type="datetime1">
              <a:rPr lang="en-GB" smtClean="0"/>
              <a:t>13/02/2026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1B3D59-8743-5020-FF63-6ED177CC8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13" y="1009650"/>
            <a:ext cx="6229038" cy="54006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200" noProof="1"/>
              <a:t>The Scintillating Fibre (SciFi) Array monitor constructed from two orthogonal arrays of plastic scintillating fibres: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noProof="1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600" noProof="1">
                <a:cs typeface="Times New Roman" panose="02020603050405020304" pitchFamily="18" charset="0"/>
              </a:rPr>
              <a:t>10 cm x 10 cm arrays made of BCF-60 plastic scintillating fibres by Saint-Gobain, 0.50 </a:t>
            </a:r>
            <a:r>
              <a:rPr lang="en-GB" sz="1600" noProof="1"/>
              <a:t>± 0.13 </a:t>
            </a:r>
            <a:r>
              <a:rPr lang="en-GB" sz="1600" noProof="1">
                <a:cs typeface="Times New Roman" panose="02020603050405020304" pitchFamily="18" charset="0"/>
              </a:rPr>
              <a:t>mm diameter. Emission peak at 530 nm.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noProof="1">
                <a:cs typeface="Times New Roman" panose="02020603050405020304" pitchFamily="18" charset="0"/>
              </a:rPr>
              <a:t>128-photodiode array (Hamamatsu S13865), Image size: 51.2 x 0.6 mm, pixel pitch 0.4 mm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noProof="1">
                <a:cs typeface="Times New Roman" panose="02020603050405020304" pitchFamily="18" charset="0"/>
              </a:rPr>
              <a:t>Hamamatsu C9118-02 CMOS driver circuit provides multiplexed data at up to 4 MHz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noProof="1">
                <a:cs typeface="Times New Roman" panose="02020603050405020304" pitchFamily="18" charset="0"/>
              </a:rPr>
              <a:t>Analogic video output from the pixels array readout using NI USB-6366 Multifunction I/O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202122"/>
                </a:solidFill>
                <a:cs typeface="Arial" panose="020B0604020202020204" pitchFamily="34" charset="0"/>
              </a:rPr>
              <a:t>In low gain the dark output voltage is typ. 0.005 mV, max 0.1 mV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202122"/>
                </a:solidFill>
                <a:cs typeface="Arial" panose="020B0604020202020204" pitchFamily="34" charset="0"/>
              </a:rPr>
              <a:t>FPGA high period of RESET clock (reset) = 50 us, low period (integration) 950 us – overall 1 ms for measurement.</a:t>
            </a:r>
          </a:p>
          <a:p>
            <a:endParaRPr lang="en-GB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78CC32E-95AB-7875-813D-423BAEB0E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01036"/>
            <a:ext cx="256464" cy="60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Content Placeholder 5" descr="A close-up of a device&#10;&#10;AI-generated content may be incorrect.">
            <a:extLst>
              <a:ext uri="{FF2B5EF4-FFF2-40B4-BE49-F238E27FC236}">
                <a16:creationId xmlns:a16="http://schemas.microsoft.com/office/drawing/2014/main" id="{B9C096CD-41CC-E253-6BEF-429129F64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9833" r="8238" b="10166"/>
          <a:stretch>
            <a:fillRect/>
          </a:stretch>
        </p:blipFill>
        <p:spPr bwMode="auto">
          <a:xfrm>
            <a:off x="6518254" y="1009650"/>
            <a:ext cx="3156857" cy="342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9" name="Picture 8" descr="A diagram of a function&#10;&#10;AI-generated content may be incorrect.">
            <a:extLst>
              <a:ext uri="{FF2B5EF4-FFF2-40B4-BE49-F238E27FC236}">
                <a16:creationId xmlns:a16="http://schemas.microsoft.com/office/drawing/2014/main" id="{01D5C0AF-732C-1690-1D91-80EA8146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23" y="1876296"/>
            <a:ext cx="2455950" cy="194573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3B20ACF-57DD-A40F-7451-CF2C613CE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5691" y="5472589"/>
            <a:ext cx="1517751" cy="7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2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C8E89-5F33-9F0F-4C15-5E3C114D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SciFi</a:t>
            </a:r>
            <a:r>
              <a:rPr lang="en-GB" dirty="0"/>
              <a:t> Response Linearity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4EBAC2-0302-1DD4-4798-86AEC5951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79" y="2519584"/>
            <a:ext cx="5776324" cy="334702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387EA2-821B-2F6B-4FFB-9F244A23B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577" y="2519584"/>
            <a:ext cx="6006044" cy="3480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C367B7-79A9-8A86-C01C-F45A75B78B13}"/>
              </a:ext>
            </a:extLst>
          </p:cNvPr>
          <p:cNvSpPr txBox="1"/>
          <p:nvPr/>
        </p:nvSpPr>
        <p:spPr>
          <a:xfrm>
            <a:off x="2205543" y="1993999"/>
            <a:ext cx="13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148 MeV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BB80-D5F5-65E7-35EF-C5E6198D2FC9}"/>
              </a:ext>
            </a:extLst>
          </p:cNvPr>
          <p:cNvSpPr txBox="1"/>
          <p:nvPr/>
        </p:nvSpPr>
        <p:spPr>
          <a:xfrm>
            <a:off x="8569081" y="199399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228 MeV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4C30F-D307-BA0C-AA89-C2639ACFEF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71A34E7-7D14-D142-83EC-DB16A735239C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C488C-901E-E436-22A4-F120AC0FBC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B306E-2B5C-F1B7-B277-C5CB450BCA3E}"/>
              </a:ext>
            </a:extLst>
          </p:cNvPr>
          <p:cNvSpPr txBox="1"/>
          <p:nvPr/>
        </p:nvSpPr>
        <p:spPr>
          <a:xfrm>
            <a:off x="113379" y="923031"/>
            <a:ext cx="116448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Fibre array response to ion source current – demonstrates excellent linearity for entire current range for 148 MeV and in unsaturated region (up to ~80 – 100 </a:t>
            </a:r>
            <a:r>
              <a:rPr lang="en-GB" sz="2000" dirty="0" err="1"/>
              <a:t>nA</a:t>
            </a:r>
            <a:r>
              <a:rPr lang="en-GB" sz="2000" dirty="0"/>
              <a:t>) for 228 MeV. Error bars represent the mean fluctuation of the pixel value across each measurement.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497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C960-8B19-63F1-BBA1-FD99EF17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SciFi</a:t>
            </a:r>
            <a:r>
              <a:rPr lang="en-GB" dirty="0"/>
              <a:t> Response Linearity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FB827B-CD7A-914E-7D28-FE4415A4B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023498"/>
            <a:ext cx="5722519" cy="331585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36318-682A-15A7-0AB4-1DE73B03C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3" y="3017236"/>
            <a:ext cx="5754265" cy="3334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25BF3C-17D8-D37D-0415-7A943A4080D3}"/>
              </a:ext>
            </a:extLst>
          </p:cNvPr>
          <p:cNvSpPr txBox="1"/>
          <p:nvPr/>
        </p:nvSpPr>
        <p:spPr>
          <a:xfrm>
            <a:off x="2289258" y="2496245"/>
            <a:ext cx="13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148 MeV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E7989-F16A-8DB1-8AE2-8C0D3F01B998}"/>
              </a:ext>
            </a:extLst>
          </p:cNvPr>
          <p:cNvSpPr txBox="1"/>
          <p:nvPr/>
        </p:nvSpPr>
        <p:spPr>
          <a:xfrm>
            <a:off x="8850547" y="2496246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228 MeV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43A75-C5D0-D7E5-586E-18CF384CA7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B2CA339-19AF-EB49-8995-F6B6C7166075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4AAD3-74D2-6432-0AEC-E589F04FF2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8DFD7-3C9B-4C4E-A3F3-6C9BCD0CD125}"/>
              </a:ext>
            </a:extLst>
          </p:cNvPr>
          <p:cNvSpPr txBox="1"/>
          <p:nvPr/>
        </p:nvSpPr>
        <p:spPr>
          <a:xfrm>
            <a:off x="101033" y="929316"/>
            <a:ext cx="110480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Fibre array response to nozzle current (calculated using beam monitor measured proton counts and times). </a:t>
            </a:r>
          </a:p>
          <a:p>
            <a:endParaRPr lang="en-GB" sz="2000" dirty="0"/>
          </a:p>
          <a:p>
            <a:r>
              <a:rPr lang="en-GB" sz="2000" dirty="0"/>
              <a:t>Fibre array response also appears to be less linear with nozzle current than with ion source current.</a:t>
            </a:r>
          </a:p>
        </p:txBody>
      </p:sp>
    </p:spTree>
    <p:extLst>
      <p:ext uri="{BB962C8B-B14F-4D97-AF65-F5344CB8AC3E}">
        <p14:creationId xmlns:p14="http://schemas.microsoft.com/office/powerpoint/2010/main" val="3783292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B7C05-32CF-387B-C559-F9BC87296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2448B9-0DCA-724D-4E38-83E92F35A7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CEC09-7632-2CBA-C614-6A78969F54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81E67B4-03AD-D844-9725-95223BF03E76}" type="datetime1">
              <a:rPr lang="en-GB" smtClean="0"/>
              <a:t>13/02/2026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F36CAC-324B-AD09-9E7B-EFCCB3784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Fibre array beam size measurements agree with film measurements – but both are larger than reference beam size measurements.</a:t>
            </a:r>
          </a:p>
          <a:p>
            <a:pPr lvl="1"/>
            <a:r>
              <a:rPr lang="en-GB" sz="2000" dirty="0"/>
              <a:t>Also investigating why there is large fluctuations across each run which cause the large error bars.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Fibre beam position measurements match horizontal stage translation and both fibre array and QuARC position measurements correlate well.</a:t>
            </a:r>
          </a:p>
          <a:p>
            <a:endParaRPr lang="en-GB" sz="2400" dirty="0"/>
          </a:p>
          <a:p>
            <a:r>
              <a:rPr lang="en-GB" sz="2400" dirty="0"/>
              <a:t>QuARC range measurements (R90) in close agreement with reference R90 values.</a:t>
            </a:r>
          </a:p>
          <a:p>
            <a:endParaRPr lang="en-GB" sz="2400" dirty="0"/>
          </a:p>
          <a:p>
            <a:r>
              <a:rPr lang="en-GB" sz="2400" dirty="0"/>
              <a:t>Both QuARC and fibre array showed excellent linearity with ion source current (R</a:t>
            </a:r>
            <a:r>
              <a:rPr lang="en-GB" sz="2400" baseline="30000" dirty="0"/>
              <a:t>2</a:t>
            </a:r>
            <a:r>
              <a:rPr lang="en-GB" sz="2400" dirty="0"/>
              <a:t>&gt;0.999) but less linear with nozzle current (measured by beam monitor).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47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48DF-3234-5475-88DB-CF3254B7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Experiment Overview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30ED54-9BA5-49E8-303E-00DAB4FA3E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FC30A-B134-3974-6399-2B1BAA84A4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A089FB4-BDF4-A74D-89EE-626B8B0E88A5}" type="datetime1">
              <a:rPr lang="en-GB" smtClean="0"/>
              <a:t>13/02/2026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3D0196-1329-37DC-49D0-6B1E883EA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14" y="1009650"/>
            <a:ext cx="6903686" cy="5400675"/>
          </a:xfrm>
        </p:spPr>
        <p:txBody>
          <a:bodyPr/>
          <a:lstStyle/>
          <a:p>
            <a:r>
              <a:rPr lang="en-GB" sz="2400" dirty="0"/>
              <a:t>3 nights of measurements at TIFPA with detector installed on biology beam line to enable both FLASH and CONV:</a:t>
            </a:r>
          </a:p>
          <a:p>
            <a:pPr lvl="1"/>
            <a:r>
              <a:rPr lang="en-GB" sz="2200" dirty="0"/>
              <a:t>Night 1: QuARC </a:t>
            </a:r>
          </a:p>
          <a:p>
            <a:pPr lvl="2"/>
            <a:r>
              <a:rPr lang="en-GB" sz="2000" dirty="0"/>
              <a:t>Calibrations and Bragg Peak measurements</a:t>
            </a:r>
          </a:p>
          <a:p>
            <a:pPr lvl="2"/>
            <a:r>
              <a:rPr lang="en-GB" sz="2000" dirty="0"/>
              <a:t>A couple FLASH measurements</a:t>
            </a:r>
          </a:p>
          <a:p>
            <a:pPr lvl="1"/>
            <a:r>
              <a:rPr lang="en-GB" sz="2200" dirty="0"/>
              <a:t>Night 2: Combined </a:t>
            </a:r>
            <a:r>
              <a:rPr lang="en-GB" sz="2200" dirty="0" err="1"/>
              <a:t>QuARC</a:t>
            </a:r>
            <a:r>
              <a:rPr lang="en-GB" sz="2200" dirty="0"/>
              <a:t> + </a:t>
            </a:r>
            <a:r>
              <a:rPr lang="en-GB" sz="2200" dirty="0" err="1"/>
              <a:t>SciFi</a:t>
            </a:r>
            <a:r>
              <a:rPr lang="en-GB" sz="2200" dirty="0"/>
              <a:t>:</a:t>
            </a:r>
          </a:p>
          <a:p>
            <a:pPr lvl="2"/>
            <a:r>
              <a:rPr lang="en-GB" sz="2000" dirty="0"/>
              <a:t>Dynamic range testing (fibres at low gain)</a:t>
            </a:r>
          </a:p>
          <a:p>
            <a:pPr lvl="2"/>
            <a:r>
              <a:rPr lang="en-GB" sz="2000" dirty="0"/>
              <a:t>Beam position measurements </a:t>
            </a:r>
          </a:p>
          <a:p>
            <a:pPr lvl="1"/>
            <a:r>
              <a:rPr lang="en-GB" sz="2200" dirty="0"/>
              <a:t>Night 3: </a:t>
            </a:r>
            <a:r>
              <a:rPr lang="en-GB" sz="2200" dirty="0" err="1"/>
              <a:t>SciFi</a:t>
            </a:r>
            <a:r>
              <a:rPr lang="en-GB" sz="2200" dirty="0"/>
              <a:t> Measurements</a:t>
            </a:r>
          </a:p>
          <a:p>
            <a:pPr lvl="2"/>
            <a:r>
              <a:rPr lang="en-GB" sz="2000" dirty="0"/>
              <a:t>Dynamic range testing (fibres at low gain)</a:t>
            </a:r>
          </a:p>
          <a:p>
            <a:pPr lvl="2"/>
            <a:r>
              <a:rPr lang="en-GB" sz="2000" dirty="0"/>
              <a:t>Different spot sizes (varying energy)</a:t>
            </a:r>
          </a:p>
          <a:p>
            <a:r>
              <a:rPr lang="en-GB" sz="2200" dirty="0"/>
              <a:t>Detailed experiment itinerary can be found here:</a:t>
            </a:r>
            <a:r>
              <a:rPr lang="en-GB" sz="2400" dirty="0"/>
              <a:t> </a:t>
            </a:r>
            <a:r>
              <a:rPr lang="en-GB" sz="1800" dirty="0">
                <a:hlinkClick r:id="rId2"/>
              </a:rPr>
              <a:t>https://www.hep.ucl.ac.uk/pbt/wiki/Proton_Calorimetry/Experimental_Runs/2025/Trento_2025-09</a:t>
            </a:r>
            <a:r>
              <a:rPr lang="en-GB" sz="1800" dirty="0"/>
              <a:t> </a:t>
            </a:r>
            <a:endParaRPr lang="en-GB" sz="2800" dirty="0"/>
          </a:p>
        </p:txBody>
      </p:sp>
      <p:pic>
        <p:nvPicPr>
          <p:cNvPr id="8" name="Picture 7" descr="A machine on a table&#10;&#10;AI-generated content may be incorrect.">
            <a:extLst>
              <a:ext uri="{FF2B5EF4-FFF2-40B4-BE49-F238E27FC236}">
                <a16:creationId xmlns:a16="http://schemas.microsoft.com/office/drawing/2014/main" id="{72055150-6138-512A-3968-449C0086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35" y="879010"/>
            <a:ext cx="4263118" cy="56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4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61065-A285-CEA6-A63F-F4D07B91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Fibre Array Measurements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162742-9EDC-DB7D-36D2-92ADED10BA5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884A7-DFCB-9227-4B89-4D5710AF73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81E67B4-03AD-D844-9725-95223BF03E76}" type="datetime1">
              <a:rPr lang="en-GB" smtClean="0"/>
              <a:t>13/02/2026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088135-6804-0E73-9493-5AD353F6B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47" indent="-457200"/>
            <a:r>
              <a:rPr lang="en-GB" sz="2800" dirty="0"/>
              <a:t>Fibre array measurements acquired over 10s period (1 kHz acquisition freq. = ~10,000 measurements).</a:t>
            </a:r>
          </a:p>
          <a:p>
            <a:pPr marL="514347" indent="-457200"/>
            <a:endParaRPr lang="en-GB" sz="2800" dirty="0"/>
          </a:p>
          <a:p>
            <a:pPr marL="514347" indent="-457200"/>
            <a:r>
              <a:rPr lang="en-GB" sz="2800" dirty="0"/>
              <a:t>Voltage for each photodiode pixel averaged and over all (~10,000) measurements then background subtracted and plotted against position. </a:t>
            </a:r>
          </a:p>
          <a:p>
            <a:pPr marL="514347" indent="-457200"/>
            <a:endParaRPr lang="en-GB" sz="2800" dirty="0"/>
          </a:p>
          <a:p>
            <a:pPr marL="514347" indent="-457200"/>
            <a:r>
              <a:rPr lang="en-GB" sz="2800" dirty="0"/>
              <a:t>Measurements involved:</a:t>
            </a:r>
          </a:p>
          <a:p>
            <a:pPr marL="914388" lvl="1" indent="-457200"/>
            <a:r>
              <a:rPr lang="en-GB" sz="2000" dirty="0"/>
              <a:t>Response linearity to ion source current and nozzle current (calculated from beam monitor data) by summing all photodiode values per run.</a:t>
            </a:r>
          </a:p>
          <a:p>
            <a:pPr marL="914388" lvl="1" indent="-457200"/>
            <a:r>
              <a:rPr lang="en-GB" sz="2000" dirty="0"/>
              <a:t>Beam size measurements at various energies and currents.</a:t>
            </a:r>
          </a:p>
          <a:p>
            <a:pPr marL="914388" lvl="1" indent="-457200"/>
            <a:r>
              <a:rPr lang="en-GB" sz="2000" dirty="0"/>
              <a:t>Beam position measurements (using horizontal translation stage to move the detector between -20 mm - +20 mm in 5 mm intervals).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8060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0D4A-B9F1-1ACD-F74C-1EB70DFA5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Fibre 70 MeV, 300 </a:t>
            </a:r>
            <a:r>
              <a:rPr lang="en-GB" sz="3200" dirty="0" err="1"/>
              <a:t>nA</a:t>
            </a:r>
            <a:endParaRPr lang="en-GB" sz="3200" dirty="0"/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71DA2421-6744-5C04-B5C2-1A4319388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881" y="1230472"/>
            <a:ext cx="5477405" cy="3286444"/>
          </a:xfrm>
        </p:spPr>
      </p:pic>
      <p:pic>
        <p:nvPicPr>
          <p:cNvPr id="7" name="Picture 6" descr="A graph with a red line&#10;&#10;AI-generated content may be incorrect.">
            <a:extLst>
              <a:ext uri="{FF2B5EF4-FFF2-40B4-BE49-F238E27FC236}">
                <a16:creationId xmlns:a16="http://schemas.microsoft.com/office/drawing/2014/main" id="{C5DC9DC3-E0F2-836B-1601-FC0BB638C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055" y="1230472"/>
            <a:ext cx="5477407" cy="328644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5E3DE-493B-F4E8-F86E-32061AFA1F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5BC07B-606E-3A49-95C6-D88058FE9E7B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2DEEE-308E-F799-5D8D-091A927642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2197E23-BCCF-B24B-7BF2-B670A2F7FD8B}"/>
              </a:ext>
            </a:extLst>
          </p:cNvPr>
          <p:cNvSpPr txBox="1">
            <a:spLocks/>
          </p:cNvSpPr>
          <p:nvPr/>
        </p:nvSpPr>
        <p:spPr bwMode="auto">
          <a:xfrm>
            <a:off x="182914" y="5790022"/>
            <a:ext cx="9721250" cy="71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marL="57147" indent="0">
              <a:buNone/>
            </a:pPr>
            <a:r>
              <a:rPr lang="en-GB" sz="2200" kern="0" dirty="0"/>
              <a:t>Currently investigating the cause of the large fluctuations in the response of the photodiodes across each run which cause the large error bars.</a:t>
            </a:r>
          </a:p>
          <a:p>
            <a:pPr marL="514347" indent="-457200"/>
            <a:endParaRPr lang="en-GB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B3307-9AA0-EFE6-E67D-4B549F10D9A4}"/>
              </a:ext>
            </a:extLst>
          </p:cNvPr>
          <p:cNvSpPr txBox="1"/>
          <p:nvPr/>
        </p:nvSpPr>
        <p:spPr>
          <a:xfrm>
            <a:off x="260881" y="5082136"/>
            <a:ext cx="11450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Error bars represent the statistical fluctuation of the pixel value over the measurement run (~10,000 measurements per run). </a:t>
            </a:r>
          </a:p>
        </p:txBody>
      </p:sp>
    </p:spTree>
    <p:extLst>
      <p:ext uri="{BB962C8B-B14F-4D97-AF65-F5344CB8AC3E}">
        <p14:creationId xmlns:p14="http://schemas.microsoft.com/office/powerpoint/2010/main" val="127330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AA4A-8218-415F-3747-DB14080A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112 MeV</a:t>
            </a:r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962B1442-C82E-B6A5-3D8C-E6B7B33B4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380" y="1473138"/>
            <a:ext cx="4243762" cy="2546257"/>
          </a:xfrm>
        </p:spPr>
      </p:pic>
      <p:pic>
        <p:nvPicPr>
          <p:cNvPr id="7" name="Picture 6" descr="A graph of a beam profile&#10;&#10;AI-generated content may be incorrect.">
            <a:extLst>
              <a:ext uri="{FF2B5EF4-FFF2-40B4-BE49-F238E27FC236}">
                <a16:creationId xmlns:a16="http://schemas.microsoft.com/office/drawing/2014/main" id="{2E6EC671-9540-0AAF-27F3-1C750BBD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215" y="1473239"/>
            <a:ext cx="4606178" cy="2763706"/>
          </a:xfrm>
          <a:prstGeom prst="rect">
            <a:avLst/>
          </a:prstGeom>
        </p:spPr>
      </p:pic>
      <p:pic>
        <p:nvPicPr>
          <p:cNvPr id="9" name="Picture 8" descr="A graph of a line graph&#10;&#10;AI-generated content may be incorrect.">
            <a:extLst>
              <a:ext uri="{FF2B5EF4-FFF2-40B4-BE49-F238E27FC236}">
                <a16:creationId xmlns:a16="http://schemas.microsoft.com/office/drawing/2014/main" id="{455E5891-0E7C-A101-91D7-2AEE7D991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696" y="4019395"/>
            <a:ext cx="4451130" cy="2670678"/>
          </a:xfrm>
          <a:prstGeom prst="rect">
            <a:avLst/>
          </a:prstGeom>
        </p:spPr>
      </p:pic>
      <p:pic>
        <p:nvPicPr>
          <p:cNvPr id="11" name="Picture 10" descr="A graph of a function&#10;&#10;AI-generated content may be incorrect.">
            <a:extLst>
              <a:ext uri="{FF2B5EF4-FFF2-40B4-BE49-F238E27FC236}">
                <a16:creationId xmlns:a16="http://schemas.microsoft.com/office/drawing/2014/main" id="{38FD3D15-5875-FB94-2B5A-F6E23AF63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899" y="4187321"/>
            <a:ext cx="4451131" cy="26706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903338-1526-E79F-196D-CE4A063A1921}"/>
              </a:ext>
            </a:extLst>
          </p:cNvPr>
          <p:cNvSpPr txBox="1"/>
          <p:nvPr/>
        </p:nvSpPr>
        <p:spPr>
          <a:xfrm>
            <a:off x="838199" y="2249214"/>
            <a:ext cx="1321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 </a:t>
            </a:r>
            <a:r>
              <a:rPr lang="en-GB" dirty="0" err="1"/>
              <a:t>nA</a:t>
            </a:r>
            <a:r>
              <a:rPr lang="en-GB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E357A-CF75-AEC5-9562-592943596328}"/>
              </a:ext>
            </a:extLst>
          </p:cNvPr>
          <p:cNvSpPr txBox="1"/>
          <p:nvPr/>
        </p:nvSpPr>
        <p:spPr>
          <a:xfrm>
            <a:off x="838199" y="4893069"/>
            <a:ext cx="122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300 </a:t>
            </a:r>
            <a:r>
              <a:rPr lang="en-GB" dirty="0" err="1"/>
              <a:t>nA</a:t>
            </a:r>
            <a:r>
              <a:rPr lang="en-GB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006BA-19DD-6562-872A-86A71D0E27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AAEAF2-4654-5745-83A3-A81367E62EAC}" type="datetime1">
              <a:rPr lang="en-GB" smtClean="0"/>
              <a:t>13/02/2026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A0E80-F3D0-7DB0-C03F-2BE462E1D3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038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9301B-3EFC-9A6E-45F8-287E824B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148 MeV </a:t>
            </a:r>
          </a:p>
        </p:txBody>
      </p:sp>
      <p:pic>
        <p:nvPicPr>
          <p:cNvPr id="5" name="Content Placeholder 4" descr="A graph of a beam profile&#10;&#10;AI-generated content may be incorrect.">
            <a:extLst>
              <a:ext uri="{FF2B5EF4-FFF2-40B4-BE49-F238E27FC236}">
                <a16:creationId xmlns:a16="http://schemas.microsoft.com/office/drawing/2014/main" id="{4DFE4B1B-5770-8FC1-2809-2FC15959E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4434" y="1041658"/>
            <a:ext cx="4168181" cy="2500908"/>
          </a:xfrm>
        </p:spPr>
      </p:pic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2A8F068F-3CB0-DC3C-B0B1-A8A997BF8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685" y="1041658"/>
            <a:ext cx="4317123" cy="2590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E6E53-4589-4829-4A22-4E7B2792D1F1}"/>
              </a:ext>
            </a:extLst>
          </p:cNvPr>
          <p:cNvSpPr txBox="1"/>
          <p:nvPr/>
        </p:nvSpPr>
        <p:spPr>
          <a:xfrm>
            <a:off x="816429" y="1534886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 </a:t>
            </a:r>
            <a:r>
              <a:rPr lang="en-GB" dirty="0" err="1"/>
              <a:t>nA</a:t>
            </a:r>
            <a:endParaRPr lang="en-GB" dirty="0"/>
          </a:p>
        </p:txBody>
      </p:sp>
      <p:pic>
        <p:nvPicPr>
          <p:cNvPr id="6" name="Picture 5" descr="A graph of a line graph&#10;&#10;AI-generated content may be incorrect.">
            <a:extLst>
              <a:ext uri="{FF2B5EF4-FFF2-40B4-BE49-F238E27FC236}">
                <a16:creationId xmlns:a16="http://schemas.microsoft.com/office/drawing/2014/main" id="{20AE7C3A-464F-8740-F082-0C9881013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54" y="3723932"/>
            <a:ext cx="4567474" cy="2740485"/>
          </a:xfrm>
          <a:prstGeom prst="rect">
            <a:avLst/>
          </a:prstGeom>
        </p:spPr>
      </p:pic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7CA8AD56-1373-DAA1-DAD0-98F6E3CF2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9" y="3723932"/>
            <a:ext cx="4567474" cy="2740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9B6A3B-1E47-1F7C-1CE8-195FE901F6F8}"/>
              </a:ext>
            </a:extLst>
          </p:cNvPr>
          <p:cNvSpPr txBox="1"/>
          <p:nvPr/>
        </p:nvSpPr>
        <p:spPr>
          <a:xfrm>
            <a:off x="1023257" y="5094514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300 </a:t>
            </a:r>
            <a:r>
              <a:rPr lang="en-GB" dirty="0" err="1"/>
              <a:t>nA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EBB44-88D9-9000-BCA0-26D91F1028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42A2EC7-A386-7C44-85F7-BF3E66C35F23}" type="datetime1">
              <a:rPr lang="en-GB" smtClean="0"/>
              <a:t>13/02/2026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FD1D93-D475-0807-671B-F2759699A2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90295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ollyShrewdness_SlideTemplate_2025" id="{F13E62A2-91E2-B84D-892C-BA0C69C99DE0}" vid="{B1373B73-47D0-E54E-A355-E4933A5D01A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1_Default Design</Template>
  <TotalTime>3083</TotalTime>
  <Words>2363</Words>
  <Application>Microsoft Macintosh PowerPoint</Application>
  <PresentationFormat>Widescreen</PresentationFormat>
  <Paragraphs>392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Cambria Math</vt:lpstr>
      <vt:lpstr>Gill Sans</vt:lpstr>
      <vt:lpstr>Helvetica</vt:lpstr>
      <vt:lpstr>Times New Roman</vt:lpstr>
      <vt:lpstr>1_Default Design</vt:lpstr>
      <vt:lpstr>UCL QuADProBe Detector Measurements at TIFPA 29/09/2025 – 01/10/2025</vt:lpstr>
      <vt:lpstr>Quality Assurance Detector for Proton Beam Therapy (QuADProBe) </vt:lpstr>
      <vt:lpstr>QuARC</vt:lpstr>
      <vt:lpstr>SciFi Profile Monitor</vt:lpstr>
      <vt:lpstr>Experiment Overview </vt:lpstr>
      <vt:lpstr>Fibre Array Measurements </vt:lpstr>
      <vt:lpstr>Fibre 70 MeV, 300 nA</vt:lpstr>
      <vt:lpstr>112 MeV</vt:lpstr>
      <vt:lpstr>148 MeV </vt:lpstr>
      <vt:lpstr>179 MeV</vt:lpstr>
      <vt:lpstr>228 MeV </vt:lpstr>
      <vt:lpstr>228 MeV 150 nA</vt:lpstr>
      <vt:lpstr>228 MeV 300 nA</vt:lpstr>
      <vt:lpstr>Beam Position Stability</vt:lpstr>
      <vt:lpstr>Beam Size Stability</vt:lpstr>
      <vt:lpstr>SciFi Position Response</vt:lpstr>
      <vt:lpstr>SciFi and Film Beam Profile Comparison</vt:lpstr>
      <vt:lpstr>Gaussian Fitting</vt:lpstr>
      <vt:lpstr>148 MeV 10 nA 10s – Fibre Array </vt:lpstr>
      <vt:lpstr>148 MeV 10 nA 10s – Film </vt:lpstr>
      <vt:lpstr>148 MeV Gaussian Fit Parameters</vt:lpstr>
      <vt:lpstr>228 MeV 7nA 5s – Fibre Array </vt:lpstr>
      <vt:lpstr>228 MeV 7nA 5s - Film</vt:lpstr>
      <vt:lpstr>228 MeV Gaussian Fit Parameters</vt:lpstr>
      <vt:lpstr>SciFi and Film Beam Profile Comparison</vt:lpstr>
      <vt:lpstr>QuARC Detector Range Measurements</vt:lpstr>
      <vt:lpstr>QuARC Module Calibration</vt:lpstr>
      <vt:lpstr>Module 1 Shoot-through Measurements</vt:lpstr>
      <vt:lpstr>QuARC Detector Range Measurements</vt:lpstr>
      <vt:lpstr>Range Measurements </vt:lpstr>
      <vt:lpstr>Range Measurements </vt:lpstr>
      <vt:lpstr>Range Measurements</vt:lpstr>
      <vt:lpstr>Range Measurements</vt:lpstr>
      <vt:lpstr>Range Measurement Correlation with Reference Ranges</vt:lpstr>
      <vt:lpstr>Horizontal Beam Position Scan</vt:lpstr>
      <vt:lpstr>Position Scan: 148 MeV Bragg Curves</vt:lpstr>
      <vt:lpstr>QuARC + Fibre Position Measurements </vt:lpstr>
      <vt:lpstr>QuARC Response Linearity</vt:lpstr>
      <vt:lpstr>QuARC Response Linearity</vt:lpstr>
      <vt:lpstr>SciFi Response Linearity </vt:lpstr>
      <vt:lpstr>SciFi Response Linearity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Bateman, Joseph</dc:creator>
  <cp:lastModifiedBy>Joseph Bateman</cp:lastModifiedBy>
  <cp:revision>28</cp:revision>
  <cp:lastPrinted>2026-02-11T14:43:44Z</cp:lastPrinted>
  <dcterms:created xsi:type="dcterms:W3CDTF">2026-01-23T20:58:44Z</dcterms:created>
  <dcterms:modified xsi:type="dcterms:W3CDTF">2026-02-13T17:41:41Z</dcterms:modified>
</cp:coreProperties>
</file>