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1"/>
  </p:sldMasterIdLst>
  <p:notesMasterIdLst>
    <p:notesMasterId r:id="rId23"/>
  </p:notesMasterIdLst>
  <p:handoutMasterIdLst>
    <p:handoutMasterId r:id="rId24"/>
  </p:handoutMasterIdLst>
  <p:sldIdLst>
    <p:sldId id="256" r:id="rId2"/>
    <p:sldId id="1958" r:id="rId3"/>
    <p:sldId id="1998" r:id="rId4"/>
    <p:sldId id="1967" r:id="rId5"/>
    <p:sldId id="1992" r:id="rId6"/>
    <p:sldId id="1993" r:id="rId7"/>
    <p:sldId id="1994" r:id="rId8"/>
    <p:sldId id="257" r:id="rId9"/>
    <p:sldId id="258" r:id="rId10"/>
    <p:sldId id="259" r:id="rId11"/>
    <p:sldId id="260" r:id="rId12"/>
    <p:sldId id="261" r:id="rId13"/>
    <p:sldId id="262" r:id="rId14"/>
    <p:sldId id="1995" r:id="rId15"/>
    <p:sldId id="1961" r:id="rId16"/>
    <p:sldId id="1962" r:id="rId17"/>
    <p:sldId id="1991" r:id="rId18"/>
    <p:sldId id="264" r:id="rId19"/>
    <p:sldId id="1968" r:id="rId20"/>
    <p:sldId id="1996" r:id="rId21"/>
    <p:sldId id="1997" r:id="rId22"/>
  </p:sldIdLst>
  <p:sldSz cx="12192000" cy="6858000"/>
  <p:notesSz cx="6731000" cy="9856788"/>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4B6"/>
    <a:srgbClr val="BBE0E3"/>
    <a:srgbClr val="FF6666"/>
    <a:srgbClr val="FF66FF"/>
    <a:srgbClr val="FF8000"/>
    <a:srgbClr val="FFCC66"/>
    <a:srgbClr val="FF3300"/>
    <a:srgbClr val="FF6699"/>
    <a:srgbClr val="DAEE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8"/>
    <p:restoredTop sz="94733"/>
  </p:normalViewPr>
  <p:slideViewPr>
    <p:cSldViewPr snapToGrid="0">
      <p:cViewPr>
        <p:scale>
          <a:sx n="120" d="100"/>
          <a:sy n="120" d="100"/>
        </p:scale>
        <p:origin x="560" y="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6238" cy="492125"/>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13175" y="0"/>
            <a:ext cx="2916238" cy="4921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F166848-B6B3-0E40-99EB-335DCCD76FFA}" type="datetime1">
              <a:rPr lang="en-US"/>
              <a:pPr>
                <a:defRPr/>
              </a:pPr>
              <a:t>10/14/25</a:t>
            </a:fld>
            <a:endParaRPr lang="en-US"/>
          </a:p>
        </p:txBody>
      </p:sp>
      <p:sp>
        <p:nvSpPr>
          <p:cNvPr id="4" name="Footer Placeholder 3"/>
          <p:cNvSpPr>
            <a:spLocks noGrp="1"/>
          </p:cNvSpPr>
          <p:nvPr>
            <p:ph type="ftr" sz="quarter" idx="2"/>
          </p:nvPr>
        </p:nvSpPr>
        <p:spPr>
          <a:xfrm>
            <a:off x="0" y="9361488"/>
            <a:ext cx="2916238" cy="493712"/>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13175" y="9361488"/>
            <a:ext cx="2916238" cy="49371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4353E13-0F1D-6B40-B39F-625C924869C7}" type="slidenum">
              <a:rPr lang="en-US"/>
              <a:pPr>
                <a:defRPr/>
              </a:pPr>
              <a:t>‹#›</a:t>
            </a:fld>
            <a:endParaRPr lang="en-US"/>
          </a:p>
        </p:txBody>
      </p:sp>
    </p:spTree>
    <p:extLst>
      <p:ext uri="{BB962C8B-B14F-4D97-AF65-F5344CB8AC3E}">
        <p14:creationId xmlns:p14="http://schemas.microsoft.com/office/powerpoint/2010/main" val="22042705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3" name="Rectangle 3"/>
          <p:cNvSpPr>
            <a:spLocks noGrp="1" noChangeArrowheads="1"/>
          </p:cNvSpPr>
          <p:nvPr>
            <p:ph type="dt" idx="1"/>
          </p:nvPr>
        </p:nvSpPr>
        <p:spPr bwMode="auto">
          <a:xfrm>
            <a:off x="3813175" y="0"/>
            <a:ext cx="2916238"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809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25" name="Rectangle 5"/>
          <p:cNvSpPr>
            <a:spLocks noGrp="1" noChangeArrowheads="1"/>
          </p:cNvSpPr>
          <p:nvPr>
            <p:ph type="body" sz="quarter" idx="3"/>
          </p:nvPr>
        </p:nvSpPr>
        <p:spPr bwMode="auto">
          <a:xfrm>
            <a:off x="673100" y="4681538"/>
            <a:ext cx="5384800" cy="4435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26" name="Rectangle 6"/>
          <p:cNvSpPr>
            <a:spLocks noGrp="1" noChangeArrowheads="1"/>
          </p:cNvSpPr>
          <p:nvPr>
            <p:ph type="ftr" sz="quarter" idx="4"/>
          </p:nvPr>
        </p:nvSpPr>
        <p:spPr bwMode="auto">
          <a:xfrm>
            <a:off x="0"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33127" name="Rectangle 7"/>
          <p:cNvSpPr>
            <a:spLocks noGrp="1" noChangeArrowheads="1"/>
          </p:cNvSpPr>
          <p:nvPr>
            <p:ph type="sldNum" sz="quarter" idx="5"/>
          </p:nvPr>
        </p:nvSpPr>
        <p:spPr bwMode="auto">
          <a:xfrm>
            <a:off x="3813175" y="9361488"/>
            <a:ext cx="291623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FE248C1-6CD0-9D4D-8471-F37741608E51}" type="slidenum">
              <a:rPr lang="en-US"/>
              <a:pPr>
                <a:defRPr/>
              </a:pPr>
              <a:t>‹#›</a:t>
            </a:fld>
            <a:endParaRPr lang="en-US"/>
          </a:p>
        </p:txBody>
      </p:sp>
    </p:spTree>
    <p:extLst>
      <p:ext uri="{BB962C8B-B14F-4D97-AF65-F5344CB8AC3E}">
        <p14:creationId xmlns:p14="http://schemas.microsoft.com/office/powerpoint/2010/main" val="28912260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7669041-A5EC-6247-8218-EA75AD2EECAA}" type="slidenum">
              <a:rPr lang="en-GB" smtClean="0"/>
              <a:t>8</a:t>
            </a:fld>
            <a:endParaRPr lang="en-GB"/>
          </a:p>
        </p:txBody>
      </p:sp>
    </p:spTree>
    <p:extLst>
      <p:ext uri="{BB962C8B-B14F-4D97-AF65-F5344CB8AC3E}">
        <p14:creationId xmlns:p14="http://schemas.microsoft.com/office/powerpoint/2010/main" val="95129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43080" name="Rectangle 8"/>
          <p:cNvSpPr>
            <a:spLocks noGrp="1" noChangeArrowheads="1"/>
          </p:cNvSpPr>
          <p:nvPr>
            <p:ph type="ctrTitle"/>
          </p:nvPr>
        </p:nvSpPr>
        <p:spPr>
          <a:xfrm>
            <a:off x="914400" y="1045316"/>
            <a:ext cx="10363200" cy="2618155"/>
          </a:xfrm>
        </p:spPr>
        <p:txBody>
          <a:bodyPr/>
          <a:lstStyle>
            <a:lvl1pPr>
              <a:defRPr sz="6000" b="1">
                <a:solidFill>
                  <a:schemeClr val="tx1"/>
                </a:solidFill>
              </a:defRPr>
            </a:lvl1pPr>
          </a:lstStyle>
          <a:p>
            <a:r>
              <a:rPr lang="en-GB"/>
              <a:t>Click to edit Master title style</a:t>
            </a:r>
            <a:endParaRPr lang="en-US"/>
          </a:p>
        </p:txBody>
      </p:sp>
      <p:sp>
        <p:nvSpPr>
          <p:cNvPr id="643081" name="Rectangle 9"/>
          <p:cNvSpPr>
            <a:spLocks noGrp="1" noChangeArrowheads="1"/>
          </p:cNvSpPr>
          <p:nvPr>
            <p:ph type="subTitle" idx="1"/>
          </p:nvPr>
        </p:nvSpPr>
        <p:spPr>
          <a:xfrm>
            <a:off x="1828800" y="4228219"/>
            <a:ext cx="8534400" cy="1752600"/>
          </a:xfrm>
        </p:spPr>
        <p:txBody>
          <a:bodyPr/>
          <a:lstStyle>
            <a:lvl1pPr marL="0" indent="0" algn="ctr">
              <a:buFontTx/>
              <a:buNone/>
              <a:defRPr sz="4000"/>
            </a:lvl1pPr>
          </a:lstStyle>
          <a:p>
            <a:r>
              <a:rPr lang="en-GB"/>
              <a:t>Click to edit Master subtitle style</a:t>
            </a:r>
            <a:endParaRPr lang="en-US"/>
          </a:p>
        </p:txBody>
      </p:sp>
      <p:sp>
        <p:nvSpPr>
          <p:cNvPr id="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a:p>
        </p:txBody>
      </p:sp>
      <p:sp>
        <p:nvSpPr>
          <p:cNvPr id="5"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6" name="Date Placeholder 2"/>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FE1FD3D4-A9CE-D346-94BB-B2860A56A2C0}" type="datetime1">
              <a:rPr lang="en-GB" smtClean="0"/>
              <a:t>14/10/2025</a:t>
            </a:fld>
            <a:endParaRPr lang="en-US"/>
          </a:p>
        </p:txBody>
      </p:sp>
    </p:spTree>
    <p:extLst>
      <p:ext uri="{BB962C8B-B14F-4D97-AF65-F5344CB8AC3E}">
        <p14:creationId xmlns:p14="http://schemas.microsoft.com/office/powerpoint/2010/main" val="202302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06FA3739-25AE-9B4D-82FB-6034A9E6CE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Jolly Shrewdness Footer</a:t>
            </a:r>
          </a:p>
        </p:txBody>
      </p:sp>
      <p:sp>
        <p:nvSpPr>
          <p:cNvPr id="5" name="Date Placeholder 2">
            <a:extLst>
              <a:ext uri="{FF2B5EF4-FFF2-40B4-BE49-F238E27FC236}">
                <a16:creationId xmlns:a16="http://schemas.microsoft.com/office/drawing/2014/main" id="{645DE9C9-39AB-A4E7-0E9C-523B2DEF0BFC}"/>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119895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 Title">
    <p:spTree>
      <p:nvGrpSpPr>
        <p:cNvPr id="1" name=""/>
        <p:cNvGrpSpPr/>
        <p:nvPr/>
      </p:nvGrpSpPr>
      <p:grpSpPr>
        <a:xfrm>
          <a:off x="0" y="0"/>
          <a:ext cx="0" cy="0"/>
          <a:chOff x="0" y="0"/>
          <a:chExt cx="0" cy="0"/>
        </a:xfrm>
      </p:grpSpPr>
      <p:sp>
        <p:nvSpPr>
          <p:cNvPr id="5" name="Rectangle 8"/>
          <p:cNvSpPr>
            <a:spLocks noGrp="1" noChangeArrowheads="1"/>
          </p:cNvSpPr>
          <p:nvPr>
            <p:ph type="ctrTitle"/>
          </p:nvPr>
        </p:nvSpPr>
        <p:spPr>
          <a:xfrm>
            <a:off x="914400" y="1045316"/>
            <a:ext cx="10363200" cy="2618155"/>
          </a:xfrm>
        </p:spPr>
        <p:txBody>
          <a:bodyPr/>
          <a:lstStyle>
            <a:lvl1pPr>
              <a:defRPr sz="6000">
                <a:solidFill>
                  <a:srgbClr val="000000"/>
                </a:solidFill>
              </a:defRPr>
            </a:lvl1pPr>
          </a:lstStyle>
          <a:p>
            <a:r>
              <a:rPr lang="en-GB"/>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4B2687F7-560A-2B41-8390-456840BCE562}" type="slidenum">
              <a:rPr lang="en-GB"/>
              <a:pPr>
                <a:defRPr/>
              </a:pPr>
              <a:t>‹#›</a:t>
            </a:fld>
            <a:endParaRPr lang="en-GB"/>
          </a:p>
        </p:txBody>
      </p:sp>
      <p:sp>
        <p:nvSpPr>
          <p:cNvPr id="4" name="Footer Placeholder 1"/>
          <p:cNvSpPr>
            <a:spLocks noGrp="1"/>
          </p:cNvSpPr>
          <p:nvPr>
            <p:ph type="ftr" sz="quarter" idx="11"/>
          </p:nvPr>
        </p:nvSpPr>
        <p:spPr/>
        <p:txBody>
          <a:bodyPr/>
          <a:lstStyle>
            <a:lvl1pPr>
              <a:defRPr/>
            </a:lvl1pPr>
          </a:lstStyle>
          <a:p>
            <a:pPr>
              <a:defRPr/>
            </a:pPr>
            <a:r>
              <a:rPr lang="en-US"/>
              <a:t>Jolly Shrewdness Footer</a:t>
            </a:r>
          </a:p>
        </p:txBody>
      </p:sp>
      <p:sp>
        <p:nvSpPr>
          <p:cNvPr id="2" name="Date Placeholder 2">
            <a:extLst>
              <a:ext uri="{FF2B5EF4-FFF2-40B4-BE49-F238E27FC236}">
                <a16:creationId xmlns:a16="http://schemas.microsoft.com/office/drawing/2014/main" id="{3ADD3775-0A19-8F29-2742-940A692A392A}"/>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49526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325627"/>
            <a:ext cx="10363200" cy="1362075"/>
          </a:xfrm>
        </p:spPr>
        <p:txBody>
          <a:bodyPr anchor="t"/>
          <a:lstStyle>
            <a:lvl1pPr algn="l">
              <a:defRPr sz="4000" b="0" cap="all">
                <a:solidFill>
                  <a:srgbClr val="000000"/>
                </a:solidFill>
              </a:defRPr>
            </a:lvl1pPr>
          </a:lstStyle>
          <a:p>
            <a:r>
              <a:rPr lang="en-GB"/>
              <a:t>Click to edit Master title style</a:t>
            </a:r>
          </a:p>
        </p:txBody>
      </p:sp>
      <p:sp>
        <p:nvSpPr>
          <p:cNvPr id="3" name="Text Placeholder 2"/>
          <p:cNvSpPr>
            <a:spLocks noGrp="1"/>
          </p:cNvSpPr>
          <p:nvPr>
            <p:ph type="body" idx="1"/>
          </p:nvPr>
        </p:nvSpPr>
        <p:spPr>
          <a:xfrm>
            <a:off x="963084" y="2825438"/>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GB"/>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43772FE-85F5-CD46-8AA0-D3679E1AE3E7}"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Jolly Shrewdness Footer</a:t>
            </a:r>
          </a:p>
        </p:txBody>
      </p:sp>
      <p:sp>
        <p:nvSpPr>
          <p:cNvPr id="6" name="Date Placeholder 2">
            <a:extLst>
              <a:ext uri="{FF2B5EF4-FFF2-40B4-BE49-F238E27FC236}">
                <a16:creationId xmlns:a16="http://schemas.microsoft.com/office/drawing/2014/main" id="{7B74CA90-A64C-E864-5664-E7F97F883C2E}"/>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639180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3066" y="1009804"/>
            <a:ext cx="5813457" cy="639763"/>
          </a:xfrm>
        </p:spPr>
        <p:txBody>
          <a:bodyPr anchor="ctr" anchorCtr="1">
            <a:noAutofit/>
          </a:bodyPr>
          <a:lstStyle>
            <a:lvl1pPr marL="0" indent="0">
              <a:buNone/>
              <a:defRPr sz="37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183066" y="1649563"/>
            <a:ext cx="581345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208359" y="1009804"/>
            <a:ext cx="5800727" cy="639763"/>
          </a:xfrm>
        </p:spPr>
        <p:txBody>
          <a:bodyPr anchor="ctr" anchorCtr="1">
            <a:noAutofit/>
          </a:bodyPr>
          <a:lstStyle>
            <a:lvl1pPr marL="0" indent="0">
              <a:buNone/>
              <a:defRPr sz="37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359" y="1649563"/>
            <a:ext cx="5800727" cy="4758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090F5E40-C26F-8344-BA7E-7F3901B21CBB}" type="slidenum">
              <a:rPr lang="en-GB"/>
              <a:pPr>
                <a:defRPr/>
              </a:pPr>
              <a:t>‹#›</a:t>
            </a:fld>
            <a:endParaRPr lang="en-GB"/>
          </a:p>
        </p:txBody>
      </p:sp>
      <p:sp>
        <p:nvSpPr>
          <p:cNvPr id="8" name="Footer Placeholder 1"/>
          <p:cNvSpPr>
            <a:spLocks noGrp="1"/>
          </p:cNvSpPr>
          <p:nvPr>
            <p:ph type="ftr" sz="quarter" idx="11"/>
          </p:nvPr>
        </p:nvSpPr>
        <p:spPr/>
        <p:txBody>
          <a:bodyPr/>
          <a:lstStyle>
            <a:lvl1pPr>
              <a:defRPr/>
            </a:lvl1pPr>
          </a:lstStyle>
          <a:p>
            <a:pPr>
              <a:defRPr/>
            </a:pPr>
            <a:r>
              <a:rPr lang="en-US"/>
              <a:t>Jolly Shrewdness Footer</a:t>
            </a:r>
          </a:p>
        </p:txBody>
      </p:sp>
      <p:sp>
        <p:nvSpPr>
          <p:cNvPr id="2" name="Rectangle 2">
            <a:extLst>
              <a:ext uri="{FF2B5EF4-FFF2-40B4-BE49-F238E27FC236}">
                <a16:creationId xmlns:a16="http://schemas.microsoft.com/office/drawing/2014/main" id="{D6E7D081-2551-7386-812E-EBE5AB27BDCF}"/>
              </a:ext>
            </a:extLst>
          </p:cNvPr>
          <p:cNvSpPr>
            <a:spLocks noGrp="1" noChangeArrowheads="1"/>
          </p:cNvSpPr>
          <p:nvPr>
            <p:ph type="title"/>
          </p:nvPr>
        </p:nvSpPr>
        <p:spPr bwMode="auto">
          <a:xfrm>
            <a:off x="914400" y="1"/>
            <a:ext cx="9551291"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9" name="Date Placeholder 2">
            <a:extLst>
              <a:ext uri="{FF2B5EF4-FFF2-40B4-BE49-F238E27FC236}">
                <a16:creationId xmlns:a16="http://schemas.microsoft.com/office/drawing/2014/main" id="{0C7B6091-13E2-A4EB-75B4-6EDD9FD7F21E}"/>
              </a:ext>
            </a:extLst>
          </p:cNvPr>
          <p:cNvSpPr>
            <a:spLocks noGrp="1"/>
          </p:cNvSpPr>
          <p:nvPr>
            <p:ph type="dt" sz="half" idx="1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156478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127C9732-7090-5243-9344-BA656D1091BB}" type="slidenum">
              <a:rPr lang="en-GB"/>
              <a:pPr>
                <a:defRPr/>
              </a:pPr>
              <a:t>‹#›</a:t>
            </a:fld>
            <a:endParaRPr lang="en-GB"/>
          </a:p>
        </p:txBody>
      </p:sp>
      <p:sp>
        <p:nvSpPr>
          <p:cNvPr id="5" name="Footer Placeholder 1"/>
          <p:cNvSpPr>
            <a:spLocks noGrp="1"/>
          </p:cNvSpPr>
          <p:nvPr>
            <p:ph type="ftr" sz="quarter" idx="11"/>
          </p:nvPr>
        </p:nvSpPr>
        <p:spPr/>
        <p:txBody>
          <a:bodyPr/>
          <a:lstStyle>
            <a:lvl1pPr>
              <a:defRPr/>
            </a:lvl1pPr>
          </a:lstStyle>
          <a:p>
            <a:pPr>
              <a:defRPr/>
            </a:pPr>
            <a:r>
              <a:rPr lang="en-US"/>
              <a:t>Jolly Shrewdness Footer</a:t>
            </a:r>
          </a:p>
        </p:txBody>
      </p:sp>
      <p:sp>
        <p:nvSpPr>
          <p:cNvPr id="6" name="Date Placeholder 2">
            <a:extLst>
              <a:ext uri="{FF2B5EF4-FFF2-40B4-BE49-F238E27FC236}">
                <a16:creationId xmlns:a16="http://schemas.microsoft.com/office/drawing/2014/main" id="{B5E856EA-F323-8926-C0A5-25995F8291E8}"/>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261621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 name="Rectangle 2"/>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F98F3DF1-1999-1244-9F76-F680F0D233A4}" type="slidenum">
              <a:rPr lang="en-GB"/>
              <a:pPr>
                <a:defRPr/>
              </a:pPr>
              <a:t>‹#›</a:t>
            </a:fld>
            <a:endParaRPr lang="en-GB"/>
          </a:p>
        </p:txBody>
      </p:sp>
      <p:sp>
        <p:nvSpPr>
          <p:cNvPr id="7"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4" name="Date Placeholder 2">
            <a:extLst>
              <a:ext uri="{FF2B5EF4-FFF2-40B4-BE49-F238E27FC236}">
                <a16:creationId xmlns:a16="http://schemas.microsoft.com/office/drawing/2014/main" id="{A8AB5FCD-5BD1-D077-DD7A-10B09DD425E8}"/>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270383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Figure">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183066" y="265553"/>
            <a:ext cx="11826020" cy="6142183"/>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86CFBEA-1E9E-E94C-BA22-821B3DB6666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2" name="Date Placeholder 2">
            <a:extLst>
              <a:ext uri="{FF2B5EF4-FFF2-40B4-BE49-F238E27FC236}">
                <a16:creationId xmlns:a16="http://schemas.microsoft.com/office/drawing/2014/main" id="{7EE35DA2-0C1D-61AD-6C1B-F871DF54E7DC}"/>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2093926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Figure Big">
    <p:spTree>
      <p:nvGrpSpPr>
        <p:cNvPr id="1" name=""/>
        <p:cNvGrpSpPr/>
        <p:nvPr/>
      </p:nvGrpSpPr>
      <p:grpSpPr>
        <a:xfrm>
          <a:off x="0" y="0"/>
          <a:ext cx="0" cy="0"/>
          <a:chOff x="0" y="0"/>
          <a:chExt cx="0" cy="0"/>
        </a:xfrm>
      </p:grpSpPr>
      <p:sp>
        <p:nvSpPr>
          <p:cNvPr id="3" name="Rectangle 2"/>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
          </p:nvPr>
        </p:nvSpPr>
        <p:spPr>
          <a:xfrm>
            <a:off x="80088" y="68640"/>
            <a:ext cx="12031824" cy="6381536"/>
          </a:xfrm>
        </p:spPr>
        <p:txBody>
          <a:bodyPr/>
          <a:lstStyle>
            <a:lvl1pPr marL="342891" marR="0" indent="-342891" algn="l" defTabSz="914377" rtl="0" eaLnBrk="0" fontAlgn="base" latinLnBrk="0" hangingPunct="0">
              <a:lnSpc>
                <a:spcPct val="100000"/>
              </a:lnSpc>
              <a:spcBef>
                <a:spcPct val="20000"/>
              </a:spcBef>
              <a:spcAft>
                <a:spcPct val="0"/>
              </a:spcAft>
              <a:buClrTx/>
              <a:buSzTx/>
              <a:buFontTx/>
              <a:buChar char="•"/>
              <a:tabLst/>
              <a:defRPr sz="3200"/>
            </a:lvl1pPr>
            <a:lvl2pPr marL="742932" marR="0" indent="-285744" algn="l" defTabSz="914377" rtl="0" eaLnBrk="0" fontAlgn="base" latinLnBrk="0" hangingPunct="0">
              <a:lnSpc>
                <a:spcPct val="100000"/>
              </a:lnSpc>
              <a:spcBef>
                <a:spcPct val="20000"/>
              </a:spcBef>
              <a:spcAft>
                <a:spcPct val="0"/>
              </a:spcAft>
              <a:buClrTx/>
              <a:buSzTx/>
              <a:buFontTx/>
              <a:buChar char="–"/>
              <a:tabLst/>
              <a:defRPr sz="3000"/>
            </a:lvl2pPr>
            <a:lvl3pPr marL="1142971" marR="0" indent="-228594" algn="l" defTabSz="914377" rtl="0" eaLnBrk="0" fontAlgn="base" latinLnBrk="0" hangingPunct="0">
              <a:lnSpc>
                <a:spcPct val="100000"/>
              </a:lnSpc>
              <a:spcBef>
                <a:spcPct val="20000"/>
              </a:spcBef>
              <a:spcAft>
                <a:spcPct val="0"/>
              </a:spcAft>
              <a:buClrTx/>
              <a:buSzTx/>
              <a:buFontTx/>
              <a:buChar char="•"/>
              <a:tabLst/>
              <a:defRPr sz="2000"/>
            </a:lvl3pPr>
            <a:lvl4pPr marL="1600160" marR="0" indent="-228594" algn="l" defTabSz="914377" rtl="0" eaLnBrk="0" fontAlgn="base" latinLnBrk="0" hangingPunct="0">
              <a:lnSpc>
                <a:spcPct val="100000"/>
              </a:lnSpc>
              <a:spcBef>
                <a:spcPct val="20000"/>
              </a:spcBef>
              <a:spcAft>
                <a:spcPct val="0"/>
              </a:spcAft>
              <a:buClrTx/>
              <a:buSzTx/>
              <a:buFontTx/>
              <a:buChar char="–"/>
              <a:tabLst/>
              <a:defRPr sz="1800"/>
            </a:lvl4pPr>
            <a:lvl5pPr marL="2057349" marR="0" indent="-228594" algn="l" defTabSz="914377" rtl="0" eaLnBrk="0" fontAlgn="base" latinLnBrk="0" hangingPunct="0">
              <a:lnSpc>
                <a:spcPct val="100000"/>
              </a:lnSpc>
              <a:spcBef>
                <a:spcPct val="20000"/>
              </a:spcBef>
              <a:spcAft>
                <a:spcPct val="0"/>
              </a:spcAft>
              <a:buClrTx/>
              <a:buSzTx/>
              <a:buFontTx/>
              <a:buChar char="»"/>
              <a:tabLst/>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4"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AEE4DF05-7B23-3C4E-9D68-FE77BDFB064E}"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2" name="Date Placeholder 2">
            <a:extLst>
              <a:ext uri="{FF2B5EF4-FFF2-40B4-BE49-F238E27FC236}">
                <a16:creationId xmlns:a16="http://schemas.microsoft.com/office/drawing/2014/main" id="{400F04B1-65DD-50D5-ED23-C791E210ECEB}"/>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4069682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Full Page">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8" name="Content Placeholder 2"/>
          <p:cNvSpPr>
            <a:spLocks noGrp="1"/>
          </p:cNvSpPr>
          <p:nvPr>
            <p:ph sz="half" idx="13"/>
          </p:nvPr>
        </p:nvSpPr>
        <p:spPr>
          <a:xfrm>
            <a:off x="183063" y="300191"/>
            <a:ext cx="5811340"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p:cNvSpPr>
            <a:spLocks noGrp="1"/>
          </p:cNvSpPr>
          <p:nvPr>
            <p:ph sz="half" idx="14"/>
          </p:nvPr>
        </p:nvSpPr>
        <p:spPr>
          <a:xfrm>
            <a:off x="6211053" y="300191"/>
            <a:ext cx="5798033" cy="6107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sldNum" sz="quarter" idx="15"/>
          </p:nvPr>
        </p:nvSpPr>
        <p:spPr/>
        <p:txBody>
          <a:bodyPr/>
          <a:lstStyle>
            <a:lvl1pPr algn="r">
              <a:defRPr sz="1400">
                <a:solidFill>
                  <a:schemeClr val="tx1"/>
                </a:solidFill>
                <a:latin typeface="Gill Sans"/>
                <a:cs typeface="Gill Sans"/>
              </a:defRPr>
            </a:lvl1pPr>
          </a:lstStyle>
          <a:p>
            <a:pPr>
              <a:defRPr/>
            </a:pPr>
            <a:fld id="{5364A573-65F9-1C4B-9D3C-8192F03B9487}" type="slidenum">
              <a:rPr lang="en-GB"/>
              <a:pPr>
                <a:defRPr/>
              </a:pPr>
              <a:t>‹#›</a:t>
            </a:fld>
            <a:endParaRPr lang="en-GB"/>
          </a:p>
        </p:txBody>
      </p:sp>
      <p:sp>
        <p:nvSpPr>
          <p:cNvPr id="11"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2" name="Date Placeholder 2">
            <a:extLst>
              <a:ext uri="{FF2B5EF4-FFF2-40B4-BE49-F238E27FC236}">
                <a16:creationId xmlns:a16="http://schemas.microsoft.com/office/drawing/2014/main" id="{8028960B-7BDD-AC9C-CCC3-65B5B928926D}"/>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2038559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186279" y="393184"/>
            <a:ext cx="4011084" cy="1162051"/>
          </a:xfrm>
        </p:spPr>
        <p:txBody>
          <a:bodyPr anchor="b"/>
          <a:lstStyle>
            <a:lvl1pPr algn="l">
              <a:defRPr sz="2000" b="1">
                <a:solidFill>
                  <a:srgbClr val="000000"/>
                </a:solidFill>
              </a:defRPr>
            </a:lvl1pPr>
          </a:lstStyle>
          <a:p>
            <a:r>
              <a:rPr lang="en-GB"/>
              <a:t>Click to edit Master title style</a:t>
            </a:r>
          </a:p>
        </p:txBody>
      </p:sp>
      <p:sp>
        <p:nvSpPr>
          <p:cNvPr id="3" name="Content Placeholder 2"/>
          <p:cNvSpPr>
            <a:spLocks noGrp="1"/>
          </p:cNvSpPr>
          <p:nvPr>
            <p:ph idx="1"/>
          </p:nvPr>
        </p:nvSpPr>
        <p:spPr>
          <a:xfrm>
            <a:off x="4350705" y="393184"/>
            <a:ext cx="7658381" cy="59821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186279" y="1555235"/>
            <a:ext cx="4011084" cy="48201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40A78AC1-05FD-3D46-BED2-D129CCE2DCBA}"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7" name="Date Placeholder 2">
            <a:extLst>
              <a:ext uri="{FF2B5EF4-FFF2-40B4-BE49-F238E27FC236}">
                <a16:creationId xmlns:a16="http://schemas.microsoft.com/office/drawing/2014/main" id="{469624B1-B037-CE4E-98FE-DB5772AB9C7D}"/>
              </a:ext>
            </a:extLst>
          </p:cNvPr>
          <p:cNvSpPr>
            <a:spLocks noGrp="1"/>
          </p:cNvSpPr>
          <p:nvPr>
            <p:ph type="dt" sz="half" idx="11"/>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386499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4" name="Rectangle 6"/>
          <p:cNvSpPr>
            <a:spLocks noGrp="1" noChangeArrowheads="1"/>
          </p:cNvSpPr>
          <p:nvPr>
            <p:ph type="sldNum" sz="quarter" idx="14"/>
          </p:nvPr>
        </p:nvSpPr>
        <p:spPr>
          <a:ln/>
        </p:spPr>
        <p:txBody>
          <a:bodyPr/>
          <a:lstStyle>
            <a:lvl1pPr>
              <a:defRPr/>
            </a:lvl1pPr>
          </a:lstStyle>
          <a:p>
            <a:pPr>
              <a:defRPr/>
            </a:pPr>
            <a:fld id="{6EE7A4CE-4C1F-8D42-8379-15AFA4C6E544}" type="slidenum">
              <a:rPr lang="en-GB"/>
              <a:pPr>
                <a:defRPr/>
              </a:pPr>
              <a:t>‹#›</a:t>
            </a:fld>
            <a:endParaRPr lang="en-GB"/>
          </a:p>
        </p:txBody>
      </p:sp>
      <p:sp>
        <p:nvSpPr>
          <p:cNvPr id="5" name="Footer Placeholder 1"/>
          <p:cNvSpPr>
            <a:spLocks noGrp="1"/>
          </p:cNvSpPr>
          <p:nvPr>
            <p:ph type="ftr" sz="quarter" idx="15"/>
          </p:nvPr>
        </p:nvSpPr>
        <p:spPr/>
        <p:txBody>
          <a:bodyPr/>
          <a:lstStyle>
            <a:lvl1pPr>
              <a:defRPr/>
            </a:lvl1pPr>
          </a:lstStyle>
          <a:p>
            <a:pPr>
              <a:defRPr/>
            </a:pPr>
            <a:r>
              <a:rPr lang="en-US"/>
              <a:t>Jolly Shrewdness Footer</a:t>
            </a:r>
          </a:p>
        </p:txBody>
      </p:sp>
      <p:sp>
        <p:nvSpPr>
          <p:cNvPr id="8" name="Date Placeholder 2"/>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B3E36D51-F31F-004F-98FE-39F03E98EB4A}" type="datetime1">
              <a:rPr lang="en-GB" smtClean="0"/>
              <a:t>14/10/2025</a:t>
            </a:fld>
            <a:endParaRPr lang="en-US"/>
          </a:p>
        </p:txBody>
      </p:sp>
      <p:sp>
        <p:nvSpPr>
          <p:cNvPr id="3" name="Rectangle 3">
            <a:extLst>
              <a:ext uri="{FF2B5EF4-FFF2-40B4-BE49-F238E27FC236}">
                <a16:creationId xmlns:a16="http://schemas.microsoft.com/office/drawing/2014/main" id="{62278908-888B-7FE0-EDAA-4D84071753F6}"/>
              </a:ext>
            </a:extLst>
          </p:cNvPr>
          <p:cNvSpPr>
            <a:spLocks noGrp="1" noChangeArrowheads="1"/>
          </p:cNvSpPr>
          <p:nvPr>
            <p:ph idx="1"/>
          </p:nvPr>
        </p:nvSpPr>
        <p:spPr bwMode="auto">
          <a:xfrm>
            <a:off x="182914" y="1009650"/>
            <a:ext cx="11826172"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54992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Title 1"/>
          <p:cNvSpPr>
            <a:spLocks noGrp="1"/>
          </p:cNvSpPr>
          <p:nvPr>
            <p:ph type="title"/>
          </p:nvPr>
        </p:nvSpPr>
        <p:spPr>
          <a:xfrm>
            <a:off x="2389717" y="4800607"/>
            <a:ext cx="7315200" cy="566739"/>
          </a:xfrm>
        </p:spPr>
        <p:txBody>
          <a:bodyPr anchor="b"/>
          <a:lstStyle>
            <a:lvl1pPr algn="l">
              <a:defRPr sz="2000" b="1">
                <a:solidFill>
                  <a:srgbClr val="000000"/>
                </a:solidFill>
              </a:defRPr>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GB" noProof="0"/>
              <a:t>Click icon to add picture</a:t>
            </a:r>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GB"/>
              <a:t>Click to edit Master text styles</a:t>
            </a:r>
          </a:p>
        </p:txBody>
      </p:sp>
      <p:sp>
        <p:nvSpPr>
          <p:cNvPr id="6"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D5B6572B-AEFC-8443-B0EA-934312F46950}" type="slidenum">
              <a:rPr lang="en-GB"/>
              <a:pPr>
                <a:defRPr/>
              </a:pPr>
              <a:t>‹#›</a:t>
            </a:fld>
            <a:endParaRPr lang="en-GB"/>
          </a:p>
        </p:txBody>
      </p:sp>
      <p:sp>
        <p:nvSpPr>
          <p:cNvPr id="9"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7" name="Date Placeholder 2">
            <a:extLst>
              <a:ext uri="{FF2B5EF4-FFF2-40B4-BE49-F238E27FC236}">
                <a16:creationId xmlns:a16="http://schemas.microsoft.com/office/drawing/2014/main" id="{A5DFDDF5-52D1-0EC8-79B1-AAD051077775}"/>
              </a:ext>
            </a:extLst>
          </p:cNvPr>
          <p:cNvSpPr>
            <a:spLocks noGrp="1"/>
          </p:cNvSpPr>
          <p:nvPr>
            <p:ph type="dt" sz="half" idx="11"/>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433215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1"/>
            <a:ext cx="12192000" cy="952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 name="Vertical Title 1"/>
          <p:cNvSpPr>
            <a:spLocks noGrp="1"/>
          </p:cNvSpPr>
          <p:nvPr>
            <p:ph type="title" orient="vert"/>
          </p:nvPr>
        </p:nvSpPr>
        <p:spPr>
          <a:xfrm>
            <a:off x="9079329" y="225433"/>
            <a:ext cx="2929757" cy="6194425"/>
          </a:xfrm>
        </p:spPr>
        <p:txBody>
          <a:bodyPr vert="eaVert"/>
          <a:lstStyle>
            <a:lvl1pPr>
              <a:defRPr>
                <a:solidFill>
                  <a:srgbClr val="000000"/>
                </a:solidFill>
              </a:defRPr>
            </a:lvl1pPr>
          </a:lstStyle>
          <a:p>
            <a:r>
              <a:rPr lang="en-GB"/>
              <a:t>Click to edit Master title style</a:t>
            </a:r>
          </a:p>
        </p:txBody>
      </p:sp>
      <p:sp>
        <p:nvSpPr>
          <p:cNvPr id="3" name="Vertical Text Placeholder 2"/>
          <p:cNvSpPr>
            <a:spLocks noGrp="1"/>
          </p:cNvSpPr>
          <p:nvPr>
            <p:ph type="body" orient="vert" idx="1"/>
          </p:nvPr>
        </p:nvSpPr>
        <p:spPr>
          <a:xfrm>
            <a:off x="183066" y="225433"/>
            <a:ext cx="8685775" cy="61944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sldNum" sz="quarter" idx="10"/>
          </p:nvPr>
        </p:nvSpPr>
        <p:spPr/>
        <p:txBody>
          <a:bodyPr/>
          <a:lstStyle>
            <a:lvl1pPr algn="r">
              <a:defRPr sz="1400">
                <a:solidFill>
                  <a:schemeClr val="tx1"/>
                </a:solidFill>
                <a:latin typeface="Gill Sans"/>
                <a:cs typeface="Gill Sans"/>
              </a:defRPr>
            </a:lvl1pPr>
          </a:lstStyle>
          <a:p>
            <a:pPr>
              <a:defRPr/>
            </a:pPr>
            <a:fld id="{7A286E29-852E-4D4F-98EA-CB4F978B6A8D}" type="slidenum">
              <a:rPr lang="en-GB"/>
              <a:pPr>
                <a:defRPr/>
              </a:pPr>
              <a:t>‹#›</a:t>
            </a:fld>
            <a:endParaRPr lang="en-GB"/>
          </a:p>
        </p:txBody>
      </p:sp>
      <p:sp>
        <p:nvSpPr>
          <p:cNvPr id="8"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6" name="Date Placeholder 2">
            <a:extLst>
              <a:ext uri="{FF2B5EF4-FFF2-40B4-BE49-F238E27FC236}">
                <a16:creationId xmlns:a16="http://schemas.microsoft.com/office/drawing/2014/main" id="{C36A5D55-B04E-D8A5-8C50-1667B2A93AB7}"/>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208917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2"/>
          <p:cNvSpPr>
            <a:spLocks noGrp="1"/>
          </p:cNvSpPr>
          <p:nvPr>
            <p:ph sz="half" idx="13"/>
          </p:nvPr>
        </p:nvSpPr>
        <p:spPr>
          <a:xfrm>
            <a:off x="6211053" y="1010233"/>
            <a:ext cx="5798033"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sldNum" sz="quarter" idx="14"/>
          </p:nvPr>
        </p:nvSpPr>
        <p:spPr>
          <a:ln/>
        </p:spPr>
        <p:txBody>
          <a:bodyPr/>
          <a:lstStyle>
            <a:lvl1pPr>
              <a:defRPr/>
            </a:lvl1pPr>
          </a:lstStyle>
          <a:p>
            <a:pPr>
              <a:defRPr/>
            </a:pPr>
            <a:fld id="{FDB0B9FE-645A-744F-9B0E-AAC2109965BF}" type="slidenum">
              <a:rPr lang="en-GB"/>
              <a:pPr>
                <a:defRPr/>
              </a:pPr>
              <a:t>‹#›</a:t>
            </a:fld>
            <a:endParaRPr lang="en-GB"/>
          </a:p>
        </p:txBody>
      </p:sp>
      <p:sp>
        <p:nvSpPr>
          <p:cNvPr id="6" name="Footer Placeholder 1"/>
          <p:cNvSpPr>
            <a:spLocks noGrp="1"/>
          </p:cNvSpPr>
          <p:nvPr>
            <p:ph type="ftr" sz="quarter" idx="15"/>
          </p:nvPr>
        </p:nvSpPr>
        <p:spPr/>
        <p:txBody>
          <a:bodyPr/>
          <a:lstStyle>
            <a:lvl1pPr>
              <a:defRPr/>
            </a:lvl1pPr>
          </a:lstStyle>
          <a:p>
            <a:pPr>
              <a:defRPr/>
            </a:pPr>
            <a:r>
              <a:rPr lang="en-US"/>
              <a:t>Jolly Shrewdness Footer</a:t>
            </a:r>
          </a:p>
        </p:txBody>
      </p:sp>
      <p:sp>
        <p:nvSpPr>
          <p:cNvPr id="4" name="Date Placeholder 2">
            <a:extLst>
              <a:ext uri="{FF2B5EF4-FFF2-40B4-BE49-F238E27FC236}">
                <a16:creationId xmlns:a16="http://schemas.microsoft.com/office/drawing/2014/main" id="{B7036EA1-B001-9464-944A-3874C41745CE}"/>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6457D1C7-0492-0446-8839-A61F2742604B}" type="datetime1">
              <a:rPr lang="en-GB" smtClean="0"/>
              <a:t>14/10/2025</a:t>
            </a:fld>
            <a:endParaRPr lang="en-US"/>
          </a:p>
        </p:txBody>
      </p:sp>
    </p:spTree>
    <p:extLst>
      <p:ext uri="{BB962C8B-B14F-4D97-AF65-F5344CB8AC3E}">
        <p14:creationId xmlns:p14="http://schemas.microsoft.com/office/powerpoint/2010/main" val="240557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17"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Content Placeholder 3"/>
          <p:cNvSpPr>
            <a:spLocks noGrp="1"/>
          </p:cNvSpPr>
          <p:nvPr>
            <p:ph sz="half" idx="25"/>
          </p:nvPr>
        </p:nvSpPr>
        <p:spPr>
          <a:xfrm>
            <a:off x="6214603"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Content Placeholder 3"/>
          <p:cNvSpPr>
            <a:spLocks noGrp="1"/>
          </p:cNvSpPr>
          <p:nvPr>
            <p:ph sz="half" idx="26"/>
          </p:nvPr>
        </p:nvSpPr>
        <p:spPr>
          <a:xfrm>
            <a:off x="6214603"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Rectangle 6"/>
          <p:cNvSpPr>
            <a:spLocks noGrp="1" noChangeArrowheads="1"/>
          </p:cNvSpPr>
          <p:nvPr>
            <p:ph type="sldNum" sz="quarter" idx="27"/>
          </p:nvPr>
        </p:nvSpPr>
        <p:spPr>
          <a:ln/>
        </p:spPr>
        <p:txBody>
          <a:bodyPr/>
          <a:lstStyle>
            <a:lvl1pPr>
              <a:defRPr/>
            </a:lvl1pPr>
          </a:lstStyle>
          <a:p>
            <a:pPr>
              <a:defRPr/>
            </a:pPr>
            <a:fld id="{8A72FD52-CF31-4E4E-994A-3838AE3989F9}" type="slidenum">
              <a:rPr lang="en-GB"/>
              <a:pPr>
                <a:defRPr/>
              </a:pPr>
              <a:t>‹#›</a:t>
            </a:fld>
            <a:endParaRPr lang="en-GB"/>
          </a:p>
        </p:txBody>
      </p:sp>
      <p:sp>
        <p:nvSpPr>
          <p:cNvPr id="8" name="Footer Placeholder 1"/>
          <p:cNvSpPr>
            <a:spLocks noGrp="1"/>
          </p:cNvSpPr>
          <p:nvPr>
            <p:ph type="ftr" sz="quarter" idx="28"/>
          </p:nvPr>
        </p:nvSpPr>
        <p:spPr/>
        <p:txBody>
          <a:bodyPr/>
          <a:lstStyle>
            <a:lvl1pPr>
              <a:defRPr/>
            </a:lvl1pPr>
          </a:lstStyle>
          <a:p>
            <a:pPr>
              <a:defRPr/>
            </a:pPr>
            <a:r>
              <a:rPr lang="en-US"/>
              <a:t>Jolly Shrewdness Footer</a:t>
            </a:r>
          </a:p>
        </p:txBody>
      </p:sp>
      <p:sp>
        <p:nvSpPr>
          <p:cNvPr id="3" name="Date Placeholder 2">
            <a:extLst>
              <a:ext uri="{FF2B5EF4-FFF2-40B4-BE49-F238E27FC236}">
                <a16:creationId xmlns:a16="http://schemas.microsoft.com/office/drawing/2014/main" id="{14587123-09F7-46C5-4B49-EE4360B1BD10}"/>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013DE1A3-92B5-A54A-AA06-F0A738D48F29}" type="datetime1">
              <a:rPr lang="en-GB" smtClean="0"/>
              <a:t>14/10/2025</a:t>
            </a:fld>
            <a:endParaRPr lang="en-US"/>
          </a:p>
        </p:txBody>
      </p:sp>
    </p:spTree>
    <p:extLst>
      <p:ext uri="{BB962C8B-B14F-4D97-AF65-F5344CB8AC3E}">
        <p14:creationId xmlns:p14="http://schemas.microsoft.com/office/powerpoint/2010/main" val="17962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10" name="Content Placeholder 3"/>
          <p:cNvSpPr>
            <a:spLocks noGrp="1"/>
          </p:cNvSpPr>
          <p:nvPr>
            <p:ph sz="half" idx="25"/>
          </p:nvPr>
        </p:nvSpPr>
        <p:spPr>
          <a:xfrm>
            <a:off x="6214603"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3"/>
          <p:cNvSpPr>
            <a:spLocks noGrp="1"/>
          </p:cNvSpPr>
          <p:nvPr>
            <p:ph sz="half" idx="26"/>
          </p:nvPr>
        </p:nvSpPr>
        <p:spPr>
          <a:xfrm>
            <a:off x="6214603"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2"/>
          <p:cNvSpPr>
            <a:spLocks noGrp="1"/>
          </p:cNvSpPr>
          <p:nvPr>
            <p:ph sz="half" idx="1"/>
          </p:nvPr>
        </p:nvSpPr>
        <p:spPr>
          <a:xfrm>
            <a:off x="183063" y="1010233"/>
            <a:ext cx="5811340" cy="53975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6"/>
          <p:cNvSpPr>
            <a:spLocks noGrp="1" noChangeArrowheads="1"/>
          </p:cNvSpPr>
          <p:nvPr>
            <p:ph type="sldNum" sz="quarter" idx="27"/>
          </p:nvPr>
        </p:nvSpPr>
        <p:spPr>
          <a:ln/>
        </p:spPr>
        <p:txBody>
          <a:bodyPr/>
          <a:lstStyle>
            <a:lvl1pPr>
              <a:defRPr/>
            </a:lvl1pPr>
          </a:lstStyle>
          <a:p>
            <a:pPr>
              <a:defRPr/>
            </a:pPr>
            <a:fld id="{72CD255D-E416-C14E-9276-4D801D8232E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Jolly Shrewdness Footer</a:t>
            </a:r>
          </a:p>
        </p:txBody>
      </p:sp>
      <p:sp>
        <p:nvSpPr>
          <p:cNvPr id="3" name="Date Placeholder 2">
            <a:extLst>
              <a:ext uri="{FF2B5EF4-FFF2-40B4-BE49-F238E27FC236}">
                <a16:creationId xmlns:a16="http://schemas.microsoft.com/office/drawing/2014/main" id="{A3F6F731-B8DA-4BCB-3D75-212CAB2A869A}"/>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E9CBC523-2D77-0A4E-BCF2-07835E70CBB3}" type="datetime1">
              <a:rPr lang="en-GB" smtClean="0"/>
              <a:t>14/10/2025</a:t>
            </a:fld>
            <a:endParaRPr lang="en-US"/>
          </a:p>
        </p:txBody>
      </p:sp>
    </p:spTree>
    <p:extLst>
      <p:ext uri="{BB962C8B-B14F-4D97-AF65-F5344CB8AC3E}">
        <p14:creationId xmlns:p14="http://schemas.microsoft.com/office/powerpoint/2010/main" val="94639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6"/>
          <p:cNvSpPr>
            <a:spLocks noGrp="1" noChangeArrowheads="1"/>
          </p:cNvSpPr>
          <p:nvPr>
            <p:ph type="sldNum" sz="quarter" idx="25"/>
          </p:nvPr>
        </p:nvSpPr>
        <p:spPr>
          <a:ln/>
        </p:spPr>
        <p:txBody>
          <a:bodyPr/>
          <a:lstStyle>
            <a:lvl1pPr>
              <a:defRPr/>
            </a:lvl1pPr>
          </a:lstStyle>
          <a:p>
            <a:pPr>
              <a:defRPr/>
            </a:pPr>
            <a:fld id="{1149D669-7161-404E-A5F0-BC46F788479F}" type="slidenum">
              <a:rPr lang="en-GB"/>
              <a:pPr>
                <a:defRPr/>
              </a:pPr>
              <a:t>‹#›</a:t>
            </a:fld>
            <a:endParaRPr lang="en-GB"/>
          </a:p>
        </p:txBody>
      </p:sp>
      <p:sp>
        <p:nvSpPr>
          <p:cNvPr id="7" name="Footer Placeholder 1"/>
          <p:cNvSpPr>
            <a:spLocks noGrp="1"/>
          </p:cNvSpPr>
          <p:nvPr>
            <p:ph type="ftr" sz="quarter" idx="26"/>
          </p:nvPr>
        </p:nvSpPr>
        <p:spPr/>
        <p:txBody>
          <a:bodyPr/>
          <a:lstStyle>
            <a:lvl1pPr>
              <a:defRPr/>
            </a:lvl1pPr>
          </a:lstStyle>
          <a:p>
            <a:pPr>
              <a:defRPr/>
            </a:pPr>
            <a:r>
              <a:rPr lang="en-US"/>
              <a:t>Jolly Shrewdness Footer</a:t>
            </a:r>
          </a:p>
        </p:txBody>
      </p:sp>
      <p:sp>
        <p:nvSpPr>
          <p:cNvPr id="3" name="Date Placeholder 2">
            <a:extLst>
              <a:ext uri="{FF2B5EF4-FFF2-40B4-BE49-F238E27FC236}">
                <a16:creationId xmlns:a16="http://schemas.microsoft.com/office/drawing/2014/main" id="{78289D28-EF71-E0C7-3250-32068FA0A9C9}"/>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8C708275-9954-324B-9F97-52AFBD699525}" type="datetime1">
              <a:rPr lang="en-GB" smtClean="0"/>
              <a:t>14/10/2025</a:t>
            </a:fld>
            <a:endParaRPr lang="en-US"/>
          </a:p>
        </p:txBody>
      </p:sp>
      <p:sp>
        <p:nvSpPr>
          <p:cNvPr id="4" name="Content Placeholder 3">
            <a:extLst>
              <a:ext uri="{FF2B5EF4-FFF2-40B4-BE49-F238E27FC236}">
                <a16:creationId xmlns:a16="http://schemas.microsoft.com/office/drawing/2014/main" id="{E3AED5E0-AA2E-B92F-9CB3-CB03CC479667}"/>
              </a:ext>
            </a:extLst>
          </p:cNvPr>
          <p:cNvSpPr>
            <a:spLocks noGrp="1"/>
          </p:cNvSpPr>
          <p:nvPr>
            <p:ph sz="half" idx="27"/>
          </p:nvPr>
        </p:nvSpPr>
        <p:spPr>
          <a:xfrm>
            <a:off x="6214603" y="1010233"/>
            <a:ext cx="5794483" cy="53980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9569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9" name="Content Placeholder 3"/>
          <p:cNvSpPr>
            <a:spLocks noGrp="1"/>
          </p:cNvSpPr>
          <p:nvPr>
            <p:ph sz="half" idx="19"/>
          </p:nvPr>
        </p:nvSpPr>
        <p:spPr>
          <a:xfrm>
            <a:off x="183887" y="3763825"/>
            <a:ext cx="11825199"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p:cNvSpPr>
            <a:spLocks noGrp="1"/>
          </p:cNvSpPr>
          <p:nvPr>
            <p:ph sz="half" idx="24"/>
          </p:nvPr>
        </p:nvSpPr>
        <p:spPr>
          <a:xfrm>
            <a:off x="183887" y="1010233"/>
            <a:ext cx="11825199"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sldNum" sz="quarter" idx="25"/>
          </p:nvPr>
        </p:nvSpPr>
        <p:spPr>
          <a:ln/>
        </p:spPr>
        <p:txBody>
          <a:bodyPr/>
          <a:lstStyle>
            <a:lvl1pPr>
              <a:defRPr/>
            </a:lvl1pPr>
          </a:lstStyle>
          <a:p>
            <a:pPr>
              <a:defRPr/>
            </a:pPr>
            <a:fld id="{B679D124-DCDD-BE40-A0D2-2DF21D3423B9}" type="slidenum">
              <a:rPr lang="en-GB"/>
              <a:pPr>
                <a:defRPr/>
              </a:pPr>
              <a:t>‹#›</a:t>
            </a:fld>
            <a:endParaRPr lang="en-GB"/>
          </a:p>
        </p:txBody>
      </p:sp>
      <p:sp>
        <p:nvSpPr>
          <p:cNvPr id="6" name="Footer Placeholder 1"/>
          <p:cNvSpPr>
            <a:spLocks noGrp="1"/>
          </p:cNvSpPr>
          <p:nvPr>
            <p:ph type="ftr" sz="quarter" idx="26"/>
          </p:nvPr>
        </p:nvSpPr>
        <p:spPr/>
        <p:txBody>
          <a:bodyPr/>
          <a:lstStyle>
            <a:lvl1pPr>
              <a:defRPr/>
            </a:lvl1pPr>
          </a:lstStyle>
          <a:p>
            <a:pPr>
              <a:defRPr/>
            </a:pPr>
            <a:r>
              <a:rPr lang="en-US"/>
              <a:t>Jolly Shrewdness Footer</a:t>
            </a:r>
          </a:p>
        </p:txBody>
      </p:sp>
      <p:sp>
        <p:nvSpPr>
          <p:cNvPr id="3" name="Date Placeholder 2">
            <a:extLst>
              <a:ext uri="{FF2B5EF4-FFF2-40B4-BE49-F238E27FC236}">
                <a16:creationId xmlns:a16="http://schemas.microsoft.com/office/drawing/2014/main" id="{9F5D4A79-5698-609E-9376-EB3A42612A21}"/>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203852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 Two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10" name="Content Placeholder 3"/>
          <p:cNvSpPr>
            <a:spLocks noGrp="1"/>
          </p:cNvSpPr>
          <p:nvPr>
            <p:ph sz="half" idx="26"/>
          </p:nvPr>
        </p:nvSpPr>
        <p:spPr>
          <a:xfrm>
            <a:off x="183062" y="1010233"/>
            <a:ext cx="1182602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3"/>
          <p:cNvSpPr>
            <a:spLocks noGrp="1"/>
          </p:cNvSpPr>
          <p:nvPr>
            <p:ph sz="half" idx="19"/>
          </p:nvPr>
        </p:nvSpPr>
        <p:spPr>
          <a:xfrm>
            <a:off x="183066" y="3763825"/>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Content Placeholder 3"/>
          <p:cNvSpPr>
            <a:spLocks noGrp="1"/>
          </p:cNvSpPr>
          <p:nvPr>
            <p:ph sz="half" idx="27"/>
          </p:nvPr>
        </p:nvSpPr>
        <p:spPr>
          <a:xfrm>
            <a:off x="6214603" y="3763825"/>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6"/>
          <p:cNvSpPr>
            <a:spLocks noGrp="1" noChangeArrowheads="1"/>
          </p:cNvSpPr>
          <p:nvPr>
            <p:ph type="sldNum" sz="quarter" idx="28"/>
          </p:nvPr>
        </p:nvSpPr>
        <p:spPr>
          <a:ln/>
        </p:spPr>
        <p:txBody>
          <a:bodyPr/>
          <a:lstStyle>
            <a:lvl1pPr>
              <a:defRPr/>
            </a:lvl1pPr>
          </a:lstStyle>
          <a:p>
            <a:pPr>
              <a:defRPr/>
            </a:pPr>
            <a:fld id="{160600EE-498A-6946-B69D-F6B361271DBD}" type="slidenum">
              <a:rPr lang="en-GB"/>
              <a:pPr>
                <a:defRPr/>
              </a:pPr>
              <a:t>‹#›</a:t>
            </a:fld>
            <a:endParaRPr lang="en-GB"/>
          </a:p>
        </p:txBody>
      </p:sp>
      <p:sp>
        <p:nvSpPr>
          <p:cNvPr id="7" name="Footer Placeholder 1"/>
          <p:cNvSpPr>
            <a:spLocks noGrp="1"/>
          </p:cNvSpPr>
          <p:nvPr>
            <p:ph type="ftr" sz="quarter" idx="29"/>
          </p:nvPr>
        </p:nvSpPr>
        <p:spPr/>
        <p:txBody>
          <a:bodyPr/>
          <a:lstStyle>
            <a:lvl1pPr>
              <a:defRPr/>
            </a:lvl1pPr>
          </a:lstStyle>
          <a:p>
            <a:pPr>
              <a:defRPr/>
            </a:pPr>
            <a:r>
              <a:rPr lang="en-US"/>
              <a:t>Jolly Shrewdness Footer</a:t>
            </a:r>
          </a:p>
        </p:txBody>
      </p:sp>
      <p:sp>
        <p:nvSpPr>
          <p:cNvPr id="3" name="Date Placeholder 2">
            <a:extLst>
              <a:ext uri="{FF2B5EF4-FFF2-40B4-BE49-F238E27FC236}">
                <a16:creationId xmlns:a16="http://schemas.microsoft.com/office/drawing/2014/main" id="{34E7493F-BF55-5F5F-9A18-0A531480B647}"/>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9467E42D-95C7-0E43-8CC2-9C16A1467B6B}" type="datetime1">
              <a:rPr lang="en-GB" smtClean="0"/>
              <a:t>14/10/2025</a:t>
            </a:fld>
            <a:endParaRPr lang="en-US"/>
          </a:p>
        </p:txBody>
      </p:sp>
    </p:spTree>
    <p:extLst>
      <p:ext uri="{BB962C8B-B14F-4D97-AF65-F5344CB8AC3E}">
        <p14:creationId xmlns:p14="http://schemas.microsoft.com/office/powerpoint/2010/main" val="380661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 One Wid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13" name="Content Placeholder 3"/>
          <p:cNvSpPr>
            <a:spLocks noGrp="1"/>
          </p:cNvSpPr>
          <p:nvPr>
            <p:ph sz="half" idx="19"/>
          </p:nvPr>
        </p:nvSpPr>
        <p:spPr>
          <a:xfrm>
            <a:off x="183062" y="3763825"/>
            <a:ext cx="1182602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Content Placeholder 3"/>
          <p:cNvSpPr>
            <a:spLocks noGrp="1"/>
          </p:cNvSpPr>
          <p:nvPr>
            <p:ph sz="half" idx="24"/>
          </p:nvPr>
        </p:nvSpPr>
        <p:spPr>
          <a:xfrm>
            <a:off x="183066" y="1010233"/>
            <a:ext cx="5812881"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Content Placeholder 3"/>
          <p:cNvSpPr>
            <a:spLocks noGrp="1"/>
          </p:cNvSpPr>
          <p:nvPr>
            <p:ph sz="half" idx="26"/>
          </p:nvPr>
        </p:nvSpPr>
        <p:spPr>
          <a:xfrm>
            <a:off x="6214603" y="1010233"/>
            <a:ext cx="5794483" cy="2644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6"/>
          <p:cNvSpPr>
            <a:spLocks noGrp="1" noChangeArrowheads="1"/>
          </p:cNvSpPr>
          <p:nvPr>
            <p:ph type="sldNum" sz="quarter" idx="27"/>
          </p:nvPr>
        </p:nvSpPr>
        <p:spPr>
          <a:ln/>
        </p:spPr>
        <p:txBody>
          <a:bodyPr/>
          <a:lstStyle>
            <a:lvl1pPr>
              <a:defRPr/>
            </a:lvl1pPr>
          </a:lstStyle>
          <a:p>
            <a:pPr>
              <a:defRPr/>
            </a:pPr>
            <a:fld id="{EBD6AEE1-7FD3-3C4D-9ACC-76361719C49C}" type="slidenum">
              <a:rPr lang="en-GB"/>
              <a:pPr>
                <a:defRPr/>
              </a:pPr>
              <a:t>‹#›</a:t>
            </a:fld>
            <a:endParaRPr lang="en-GB"/>
          </a:p>
        </p:txBody>
      </p:sp>
      <p:sp>
        <p:nvSpPr>
          <p:cNvPr id="7" name="Footer Placeholder 1"/>
          <p:cNvSpPr>
            <a:spLocks noGrp="1"/>
          </p:cNvSpPr>
          <p:nvPr>
            <p:ph type="ftr" sz="quarter" idx="28"/>
          </p:nvPr>
        </p:nvSpPr>
        <p:spPr/>
        <p:txBody>
          <a:bodyPr/>
          <a:lstStyle>
            <a:lvl1pPr>
              <a:defRPr/>
            </a:lvl1pPr>
          </a:lstStyle>
          <a:p>
            <a:pPr>
              <a:defRPr/>
            </a:pPr>
            <a:r>
              <a:rPr lang="en-US"/>
              <a:t>Jolly Shrewdness Footer</a:t>
            </a:r>
          </a:p>
        </p:txBody>
      </p:sp>
      <p:sp>
        <p:nvSpPr>
          <p:cNvPr id="4" name="Date Placeholder 2">
            <a:extLst>
              <a:ext uri="{FF2B5EF4-FFF2-40B4-BE49-F238E27FC236}">
                <a16:creationId xmlns:a16="http://schemas.microsoft.com/office/drawing/2014/main" id="{596E7B4F-0D66-5623-64D9-972D57D544C7}"/>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A24D1E32-5A1E-5148-B95B-C8EE198AB642}" type="datetime1">
              <a:rPr lang="en-GB" smtClean="0"/>
              <a:t>14/10/2025</a:t>
            </a:fld>
            <a:endParaRPr lang="en-US"/>
          </a:p>
        </p:txBody>
      </p:sp>
    </p:spTree>
    <p:extLst>
      <p:ext uri="{BB962C8B-B14F-4D97-AF65-F5344CB8AC3E}">
        <p14:creationId xmlns:p14="http://schemas.microsoft.com/office/powerpoint/2010/main" val="40833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814388"/>
          </a:xfrm>
          <a:prstGeom prst="rect">
            <a:avLst/>
          </a:prstGeom>
          <a:solidFill>
            <a:srgbClr val="1964B6"/>
          </a:solidFill>
          <a:ln>
            <a:noFill/>
          </a:ln>
          <a:effectLst>
            <a:outerShdw blurRad="50800" dist="38100" dir="54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pic>
        <p:nvPicPr>
          <p:cNvPr id="8" name="Picture 7">
            <a:extLst>
              <a:ext uri="{FF2B5EF4-FFF2-40B4-BE49-F238E27FC236}">
                <a16:creationId xmlns:a16="http://schemas.microsoft.com/office/drawing/2014/main" id="{F196B77F-BE9C-B52C-FED5-3D891E0C6A78}"/>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121624" y="195853"/>
            <a:ext cx="2070376" cy="618536"/>
          </a:xfrm>
          <a:prstGeom prst="rect">
            <a:avLst/>
          </a:prstGeom>
        </p:spPr>
      </p:pic>
      <p:sp>
        <p:nvSpPr>
          <p:cNvPr id="1028" name="Rectangle 3"/>
          <p:cNvSpPr>
            <a:spLocks noGrp="1" noChangeArrowheads="1"/>
          </p:cNvSpPr>
          <p:nvPr>
            <p:ph type="body" idx="1"/>
          </p:nvPr>
        </p:nvSpPr>
        <p:spPr bwMode="auto">
          <a:xfrm>
            <a:off x="182914" y="1009650"/>
            <a:ext cx="11826172"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42054" name="Rectangle 6"/>
          <p:cNvSpPr>
            <a:spLocks noGrp="1" noChangeArrowheads="1"/>
          </p:cNvSpPr>
          <p:nvPr>
            <p:ph type="sldNum" sz="quarter" idx="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j-lt"/>
                <a:cs typeface="Gill Sans"/>
              </a:defRPr>
            </a:lvl1pPr>
          </a:lstStyle>
          <a:p>
            <a:pPr>
              <a:defRPr/>
            </a:pPr>
            <a:fld id="{A6CB5233-B7CE-044C-AE1E-6509CF8A1EF7}" type="slidenum">
              <a:rPr lang="en-GB" smtClean="0"/>
              <a:pPr>
                <a:defRPr/>
              </a:pPr>
              <a:t>‹#›</a:t>
            </a:fld>
            <a:endParaRPr lang="en-GB"/>
          </a:p>
        </p:txBody>
      </p:sp>
      <p:sp>
        <p:nvSpPr>
          <p:cNvPr id="1030" name="Rectangle 2"/>
          <p:cNvSpPr>
            <a:spLocks noGrp="1" noChangeArrowheads="1"/>
          </p:cNvSpPr>
          <p:nvPr>
            <p:ph type="title"/>
          </p:nvPr>
        </p:nvSpPr>
        <p:spPr bwMode="auto">
          <a:xfrm>
            <a:off x="914400" y="1"/>
            <a:ext cx="9551291"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2" name="Footer Placeholder 1"/>
          <p:cNvSpPr>
            <a:spLocks noGrp="1"/>
          </p:cNvSpPr>
          <p:nvPr>
            <p:ph type="ftr" sz="quarter" idx="3"/>
          </p:nvPr>
        </p:nvSpPr>
        <p:spPr>
          <a:xfrm>
            <a:off x="183887" y="6469063"/>
            <a:ext cx="6451996" cy="303212"/>
          </a:xfrm>
          <a:prstGeom prst="rect">
            <a:avLst/>
          </a:prstGeom>
        </p:spPr>
        <p:txBody>
          <a:bodyPr vert="horz" lIns="91440" tIns="45720" rIns="91440" bIns="45720" rtlCol="0" anchor="ctr"/>
          <a:lstStyle>
            <a:lvl1pPr algn="l">
              <a:defRPr sz="1400">
                <a:solidFill>
                  <a:schemeClr val="tx1"/>
                </a:solidFill>
                <a:latin typeface="+mn-lt"/>
                <a:cs typeface="Gill Sans"/>
              </a:defRPr>
            </a:lvl1pPr>
          </a:lstStyle>
          <a:p>
            <a:pPr>
              <a:defRPr/>
            </a:pPr>
            <a:r>
              <a:rPr lang="en-US"/>
              <a:t>Jolly Shrewdness Footer</a:t>
            </a:r>
          </a:p>
        </p:txBody>
      </p:sp>
      <p:sp>
        <p:nvSpPr>
          <p:cNvPr id="3" name="Date Placeholder 2"/>
          <p:cNvSpPr>
            <a:spLocks noGrp="1"/>
          </p:cNvSpPr>
          <p:nvPr>
            <p:ph type="dt" sz="half" idx="2"/>
          </p:nvPr>
        </p:nvSpPr>
        <p:spPr>
          <a:xfrm>
            <a:off x="9675111" y="6470523"/>
            <a:ext cx="2333975" cy="301752"/>
          </a:xfrm>
          <a:prstGeom prst="rect">
            <a:avLst/>
          </a:prstGeom>
        </p:spPr>
        <p:txBody>
          <a:bodyPr vert="horz" lIns="91440" tIns="45720" rIns="91440" bIns="45720" rtlCol="0" anchor="ctr"/>
          <a:lstStyle>
            <a:lvl1pPr algn="r">
              <a:defRPr sz="1400">
                <a:solidFill>
                  <a:schemeClr val="tx1"/>
                </a:solidFill>
                <a:latin typeface="+mn-lt"/>
              </a:defRPr>
            </a:lvl1pPr>
          </a:lstStyle>
          <a:p>
            <a:fld id="{13002CE0-6146-6745-B7A2-704024C63A10}" type="datetime1">
              <a:rPr lang="en-GB" smtClean="0"/>
              <a:t>14/10/2025</a:t>
            </a:fld>
            <a:endParaRPr lang="en-US"/>
          </a:p>
        </p:txBody>
      </p:sp>
      <p:pic>
        <p:nvPicPr>
          <p:cNvPr id="5" name="Picture 4">
            <a:extLst>
              <a:ext uri="{FF2B5EF4-FFF2-40B4-BE49-F238E27FC236}">
                <a16:creationId xmlns:a16="http://schemas.microsoft.com/office/drawing/2014/main" id="{C71648F1-97B4-8D95-2CDA-E6C778FDAEE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rot="10800000" flipV="1">
            <a:off x="10561982" y="598282"/>
            <a:ext cx="203917" cy="202855"/>
          </a:xfrm>
          <a:prstGeom prst="rect">
            <a:avLst/>
          </a:prstGeom>
        </p:spPr>
      </p:pic>
      <p:pic>
        <p:nvPicPr>
          <p:cNvPr id="9" name="Picture 8" descr="The Jolly Shrewdness logo">
            <a:extLst>
              <a:ext uri="{FF2B5EF4-FFF2-40B4-BE49-F238E27FC236}">
                <a16:creationId xmlns:a16="http://schemas.microsoft.com/office/drawing/2014/main" id="{4EC3FD0C-6392-B12D-5724-BAE80D5CFB72}"/>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0" y="8980"/>
            <a:ext cx="805409" cy="805409"/>
          </a:xfrm>
          <a:prstGeom prst="rect">
            <a:avLst/>
          </a:prstGeom>
        </p:spPr>
      </p:pic>
    </p:spTree>
  </p:cSld>
  <p:clrMap bg1="lt1" tx1="dk1" bg2="lt2" tx2="dk2" accent1="accent1" accent2="accent2" accent3="accent3" accent4="accent4" accent5="accent5" accent6="accent6" hlink="hlink" folHlink="folHlink"/>
  <p:sldLayoutIdLst>
    <p:sldLayoutId id="2147486415"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 id="2147486412" r:id="rId12"/>
    <p:sldLayoutId id="2147486413" r:id="rId13"/>
    <p:sldLayoutId id="2147486414" r:id="rId14"/>
    <p:sldLayoutId id="2147486416" r:id="rId15"/>
    <p:sldLayoutId id="2147486417" r:id="rId16"/>
    <p:sldLayoutId id="2147486418" r:id="rId17"/>
    <p:sldLayoutId id="2147486419" r:id="rId18"/>
    <p:sldLayoutId id="2147486420" r:id="rId19"/>
    <p:sldLayoutId id="2147486421" r:id="rId20"/>
    <p:sldLayoutId id="2147486422" r:id="rId21"/>
  </p:sldLayoutIdLst>
  <p:hf hdr="0"/>
  <p:txStyles>
    <p:titleStyle>
      <a:lvl1pPr algn="ctr" rtl="0" eaLnBrk="1" fontAlgn="base" hangingPunct="1">
        <a:spcBef>
          <a:spcPct val="0"/>
        </a:spcBef>
        <a:spcAft>
          <a:spcPct val="0"/>
        </a:spcAft>
        <a:defRPr sz="3600">
          <a:solidFill>
            <a:schemeClr val="bg1"/>
          </a:solidFill>
          <a:latin typeface="+mj-lt"/>
          <a:ea typeface="ＭＳ Ｐゴシック" charset="-128"/>
          <a:cs typeface="Gill Sans"/>
        </a:defRPr>
      </a:lvl1pPr>
      <a:lvl2pPr algn="ctr" rtl="0" eaLnBrk="1" fontAlgn="base" hangingPunct="1">
        <a:spcBef>
          <a:spcPct val="0"/>
        </a:spcBef>
        <a:spcAft>
          <a:spcPct val="0"/>
        </a:spcAft>
        <a:defRPr sz="3600">
          <a:solidFill>
            <a:schemeClr val="bg1"/>
          </a:solidFill>
          <a:latin typeface="Gill Sans" charset="0"/>
          <a:ea typeface="ＭＳ Ｐゴシック" charset="-128"/>
          <a:cs typeface="Gill Sans" charset="0"/>
        </a:defRPr>
      </a:lvl2pPr>
      <a:lvl3pPr algn="ctr" rtl="0" eaLnBrk="1" fontAlgn="base" hangingPunct="1">
        <a:spcBef>
          <a:spcPct val="0"/>
        </a:spcBef>
        <a:spcAft>
          <a:spcPct val="0"/>
        </a:spcAft>
        <a:defRPr sz="3600">
          <a:solidFill>
            <a:schemeClr val="bg1"/>
          </a:solidFill>
          <a:latin typeface="Gill Sans" charset="0"/>
          <a:ea typeface="ＭＳ Ｐゴシック" charset="-128"/>
          <a:cs typeface="Gill Sans" charset="0"/>
        </a:defRPr>
      </a:lvl3pPr>
      <a:lvl4pPr algn="ctr" rtl="0" eaLnBrk="1" fontAlgn="base" hangingPunct="1">
        <a:spcBef>
          <a:spcPct val="0"/>
        </a:spcBef>
        <a:spcAft>
          <a:spcPct val="0"/>
        </a:spcAft>
        <a:defRPr sz="3600">
          <a:solidFill>
            <a:schemeClr val="bg1"/>
          </a:solidFill>
          <a:latin typeface="Gill Sans" charset="0"/>
          <a:ea typeface="ＭＳ Ｐゴシック" charset="-128"/>
          <a:cs typeface="Gill Sans" charset="0"/>
        </a:defRPr>
      </a:lvl4pPr>
      <a:lvl5pPr algn="ctr" rtl="0" eaLnBrk="1" fontAlgn="base" hangingPunct="1">
        <a:spcBef>
          <a:spcPct val="0"/>
        </a:spcBef>
        <a:spcAft>
          <a:spcPct val="0"/>
        </a:spcAft>
        <a:defRPr sz="3600">
          <a:solidFill>
            <a:schemeClr val="bg1"/>
          </a:solidFill>
          <a:latin typeface="Gill Sans" charset="0"/>
          <a:ea typeface="ＭＳ Ｐゴシック" charset="-128"/>
          <a:cs typeface="Gill Sans" charset="0"/>
        </a:defRPr>
      </a:lvl5pPr>
      <a:lvl6pPr marL="457189" algn="ctr" rtl="0" eaLnBrk="1" fontAlgn="base" hangingPunct="1">
        <a:spcBef>
          <a:spcPct val="0"/>
        </a:spcBef>
        <a:spcAft>
          <a:spcPct val="0"/>
        </a:spcAft>
        <a:defRPr sz="3600">
          <a:solidFill>
            <a:schemeClr val="tx2"/>
          </a:solidFill>
          <a:latin typeface="Helvetica" pitchFamily="34" charset="0"/>
        </a:defRPr>
      </a:lvl6pPr>
      <a:lvl7pPr marL="914377" algn="ctr" rtl="0" eaLnBrk="1" fontAlgn="base" hangingPunct="1">
        <a:spcBef>
          <a:spcPct val="0"/>
        </a:spcBef>
        <a:spcAft>
          <a:spcPct val="0"/>
        </a:spcAft>
        <a:defRPr sz="3600">
          <a:solidFill>
            <a:schemeClr val="tx2"/>
          </a:solidFill>
          <a:latin typeface="Helvetica" pitchFamily="34" charset="0"/>
        </a:defRPr>
      </a:lvl7pPr>
      <a:lvl8pPr marL="1371566" algn="ctr" rtl="0" eaLnBrk="1" fontAlgn="base" hangingPunct="1">
        <a:spcBef>
          <a:spcPct val="0"/>
        </a:spcBef>
        <a:spcAft>
          <a:spcPct val="0"/>
        </a:spcAft>
        <a:defRPr sz="3600">
          <a:solidFill>
            <a:schemeClr val="tx2"/>
          </a:solidFill>
          <a:latin typeface="Helvetica" pitchFamily="34" charset="0"/>
        </a:defRPr>
      </a:lvl8pPr>
      <a:lvl9pPr marL="1828754" algn="ctr" rtl="0" eaLnBrk="1" fontAlgn="base" hangingPunct="1">
        <a:spcBef>
          <a:spcPct val="0"/>
        </a:spcBef>
        <a:spcAft>
          <a:spcPct val="0"/>
        </a:spcAft>
        <a:defRPr sz="3600">
          <a:solidFill>
            <a:schemeClr val="tx2"/>
          </a:solidFill>
          <a:latin typeface="Helvetica" pitchFamily="34" charset="0"/>
        </a:defRPr>
      </a:lvl9pPr>
    </p:titleStyle>
    <p:bodyStyle>
      <a:lvl1pPr marL="342891" indent="-342891" algn="l" rtl="0" eaLnBrk="1" fontAlgn="base" hangingPunct="1">
        <a:spcBef>
          <a:spcPct val="20000"/>
        </a:spcBef>
        <a:spcAft>
          <a:spcPct val="0"/>
        </a:spcAft>
        <a:buChar char="•"/>
        <a:defRPr sz="3200">
          <a:solidFill>
            <a:schemeClr val="tx1"/>
          </a:solidFill>
          <a:latin typeface="+mn-lt"/>
          <a:ea typeface="ＭＳ Ｐゴシック" charset="-128"/>
          <a:cs typeface="Gill Sans"/>
        </a:defRPr>
      </a:lvl1pPr>
      <a:lvl2pPr marL="742932" indent="-285744" algn="l" rtl="0" eaLnBrk="1" fontAlgn="base" hangingPunct="1">
        <a:spcBef>
          <a:spcPct val="20000"/>
        </a:spcBef>
        <a:spcAft>
          <a:spcPct val="0"/>
        </a:spcAft>
        <a:buChar char="–"/>
        <a:defRPr sz="3000">
          <a:solidFill>
            <a:schemeClr val="tx1"/>
          </a:solidFill>
          <a:latin typeface="+mn-lt"/>
          <a:ea typeface="ＭＳ Ｐゴシック" charset="-128"/>
          <a:cs typeface="Gill Sans"/>
        </a:defRPr>
      </a:lvl2pPr>
      <a:lvl3pPr marL="1142971" indent="-228594" algn="l" rtl="0" eaLnBrk="1" fontAlgn="base" hangingPunct="1">
        <a:spcBef>
          <a:spcPct val="20000"/>
        </a:spcBef>
        <a:spcAft>
          <a:spcPct val="0"/>
        </a:spcAft>
        <a:buChar char="•"/>
        <a:defRPr sz="2800">
          <a:solidFill>
            <a:schemeClr val="tx1"/>
          </a:solidFill>
          <a:latin typeface="+mn-lt"/>
          <a:ea typeface="ＭＳ Ｐゴシック" charset="-128"/>
          <a:cs typeface="Gill Sans"/>
        </a:defRPr>
      </a:lvl3pPr>
      <a:lvl4pPr marL="1600160" indent="-228594" algn="l" rtl="0" eaLnBrk="1" fontAlgn="base" hangingPunct="1">
        <a:spcBef>
          <a:spcPct val="20000"/>
        </a:spcBef>
        <a:spcAft>
          <a:spcPct val="0"/>
        </a:spcAft>
        <a:buChar char="–"/>
        <a:defRPr sz="2600">
          <a:solidFill>
            <a:schemeClr val="tx1"/>
          </a:solidFill>
          <a:latin typeface="+mn-lt"/>
          <a:ea typeface="ＭＳ Ｐゴシック" charset="-128"/>
          <a:cs typeface="Gill Sans"/>
        </a:defRPr>
      </a:lvl4pPr>
      <a:lvl5pPr marL="2057349" indent="-228594" algn="l" rtl="0" eaLnBrk="1" fontAlgn="base" hangingPunct="1">
        <a:spcBef>
          <a:spcPct val="20000"/>
        </a:spcBef>
        <a:spcAft>
          <a:spcPct val="0"/>
        </a:spcAft>
        <a:buChar char="»"/>
        <a:defRPr sz="2400">
          <a:solidFill>
            <a:schemeClr val="tx1"/>
          </a:solidFill>
          <a:latin typeface="+mn-lt"/>
          <a:ea typeface="ＭＳ Ｐゴシック" charset="-128"/>
          <a:cs typeface="Gill Sans"/>
        </a:defRPr>
      </a:lvl5pPr>
      <a:lvl6pPr marL="2514537" indent="-228594" algn="l" rtl="0" eaLnBrk="1" fontAlgn="base" hangingPunct="1">
        <a:spcBef>
          <a:spcPct val="20000"/>
        </a:spcBef>
        <a:spcAft>
          <a:spcPct val="0"/>
        </a:spcAft>
        <a:buChar char="»"/>
        <a:defRPr sz="3200">
          <a:solidFill>
            <a:schemeClr val="tx1"/>
          </a:solidFill>
          <a:latin typeface="+mn-lt"/>
        </a:defRPr>
      </a:lvl6pPr>
      <a:lvl7pPr marL="2971726" indent="-228594" algn="l" rtl="0" eaLnBrk="1" fontAlgn="base" hangingPunct="1">
        <a:spcBef>
          <a:spcPct val="20000"/>
        </a:spcBef>
        <a:spcAft>
          <a:spcPct val="0"/>
        </a:spcAft>
        <a:buChar char="»"/>
        <a:defRPr sz="3200">
          <a:solidFill>
            <a:schemeClr val="tx1"/>
          </a:solidFill>
          <a:latin typeface="+mn-lt"/>
        </a:defRPr>
      </a:lvl7pPr>
      <a:lvl8pPr marL="3428914" indent="-228594" algn="l" rtl="0" eaLnBrk="1" fontAlgn="base" hangingPunct="1">
        <a:spcBef>
          <a:spcPct val="20000"/>
        </a:spcBef>
        <a:spcAft>
          <a:spcPct val="0"/>
        </a:spcAft>
        <a:buChar char="»"/>
        <a:defRPr sz="3200">
          <a:solidFill>
            <a:schemeClr val="tx1"/>
          </a:solidFill>
          <a:latin typeface="+mn-lt"/>
        </a:defRPr>
      </a:lvl8pPr>
      <a:lvl9pPr marL="3886103" indent="-228594" algn="l" rtl="0" eaLnBrk="1" fontAlgn="base" hangingPunct="1">
        <a:spcBef>
          <a:spcPct val="20000"/>
        </a:spcBef>
        <a:spcAft>
          <a:spcPct val="0"/>
        </a:spcAft>
        <a:buChar char="»"/>
        <a:defRPr sz="32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69A96-3DE0-9ACF-782A-8B7246D89726}"/>
              </a:ext>
            </a:extLst>
          </p:cNvPr>
          <p:cNvSpPr>
            <a:spLocks noGrp="1"/>
          </p:cNvSpPr>
          <p:nvPr>
            <p:ph type="ctrTitle"/>
          </p:nvPr>
        </p:nvSpPr>
        <p:spPr>
          <a:xfrm>
            <a:off x="914400" y="1555679"/>
            <a:ext cx="10363200" cy="2618155"/>
          </a:xfrm>
        </p:spPr>
        <p:txBody>
          <a:bodyPr>
            <a:normAutofit fontScale="90000"/>
          </a:bodyPr>
          <a:lstStyle/>
          <a:p>
            <a:r>
              <a:rPr lang="en-GB" dirty="0"/>
              <a:t>Therapeutic Proton Beam Profile Measurements with a Scintillating Fibre Array Detector</a:t>
            </a:r>
          </a:p>
        </p:txBody>
      </p:sp>
      <p:sp>
        <p:nvSpPr>
          <p:cNvPr id="3" name="Subtitle 2">
            <a:extLst>
              <a:ext uri="{FF2B5EF4-FFF2-40B4-BE49-F238E27FC236}">
                <a16:creationId xmlns:a16="http://schemas.microsoft.com/office/drawing/2014/main" id="{DA89B6CC-7265-C7D1-8C41-E7D96D964669}"/>
              </a:ext>
            </a:extLst>
          </p:cNvPr>
          <p:cNvSpPr>
            <a:spLocks noGrp="1"/>
          </p:cNvSpPr>
          <p:nvPr>
            <p:ph type="subTitle" idx="1"/>
          </p:nvPr>
        </p:nvSpPr>
        <p:spPr>
          <a:xfrm>
            <a:off x="1524000" y="4856051"/>
            <a:ext cx="9144000" cy="1655762"/>
          </a:xfrm>
        </p:spPr>
        <p:txBody>
          <a:bodyPr>
            <a:normAutofit fontScale="70000" lnSpcReduction="20000"/>
          </a:bodyPr>
          <a:lstStyle/>
          <a:p>
            <a:r>
              <a:rPr lang="en-GB" dirty="0"/>
              <a:t>Joe Bateman, Simon Jolly - University College London</a:t>
            </a:r>
          </a:p>
          <a:p>
            <a:r>
              <a:rPr lang="en-GB" dirty="0"/>
              <a:t>Raffaella Radogna - University of Bari</a:t>
            </a:r>
          </a:p>
          <a:p>
            <a:r>
              <a:rPr lang="en-GB" dirty="0"/>
              <a:t>14/10/2025</a:t>
            </a:r>
          </a:p>
        </p:txBody>
      </p:sp>
    </p:spTree>
    <p:extLst>
      <p:ext uri="{BB962C8B-B14F-4D97-AF65-F5344CB8AC3E}">
        <p14:creationId xmlns:p14="http://schemas.microsoft.com/office/powerpoint/2010/main" val="154144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AA4A-8218-415F-3747-DB14080ABCA9}"/>
              </a:ext>
            </a:extLst>
          </p:cNvPr>
          <p:cNvSpPr>
            <a:spLocks noGrp="1"/>
          </p:cNvSpPr>
          <p:nvPr>
            <p:ph type="title"/>
          </p:nvPr>
        </p:nvSpPr>
        <p:spPr/>
        <p:txBody>
          <a:bodyPr/>
          <a:lstStyle/>
          <a:p>
            <a:r>
              <a:rPr lang="en-GB" dirty="0"/>
              <a:t>112 MeV High Gain</a:t>
            </a:r>
          </a:p>
        </p:txBody>
      </p:sp>
      <p:pic>
        <p:nvPicPr>
          <p:cNvPr id="5" name="Content Placeholder 4" descr="A graph of a beam profile&#10;&#10;AI-generated content may be incorrect.">
            <a:extLst>
              <a:ext uri="{FF2B5EF4-FFF2-40B4-BE49-F238E27FC236}">
                <a16:creationId xmlns:a16="http://schemas.microsoft.com/office/drawing/2014/main" id="{962B1442-C82E-B6A5-3D8C-E6B7B33B41BD}"/>
              </a:ext>
            </a:extLst>
          </p:cNvPr>
          <p:cNvPicPr>
            <a:picLocks noGrp="1" noChangeAspect="1"/>
          </p:cNvPicPr>
          <p:nvPr>
            <p:ph idx="1"/>
          </p:nvPr>
        </p:nvPicPr>
        <p:blipFill>
          <a:blip r:embed="rId2"/>
          <a:stretch>
            <a:fillRect/>
          </a:stretch>
        </p:blipFill>
        <p:spPr>
          <a:xfrm>
            <a:off x="2725380" y="1473138"/>
            <a:ext cx="4243762" cy="2546257"/>
          </a:xfrm>
        </p:spPr>
      </p:pic>
      <p:pic>
        <p:nvPicPr>
          <p:cNvPr id="7" name="Picture 6" descr="A graph of a beam profile&#10;&#10;AI-generated content may be incorrect.">
            <a:extLst>
              <a:ext uri="{FF2B5EF4-FFF2-40B4-BE49-F238E27FC236}">
                <a16:creationId xmlns:a16="http://schemas.microsoft.com/office/drawing/2014/main" id="{2E6EC671-9540-0AAF-27F3-1C750BBDC684}"/>
              </a:ext>
            </a:extLst>
          </p:cNvPr>
          <p:cNvPicPr>
            <a:picLocks noChangeAspect="1"/>
          </p:cNvPicPr>
          <p:nvPr/>
        </p:nvPicPr>
        <p:blipFill>
          <a:blip r:embed="rId3"/>
          <a:stretch>
            <a:fillRect/>
          </a:stretch>
        </p:blipFill>
        <p:spPr>
          <a:xfrm>
            <a:off x="7267215" y="1473239"/>
            <a:ext cx="4606178" cy="2763706"/>
          </a:xfrm>
          <a:prstGeom prst="rect">
            <a:avLst/>
          </a:prstGeom>
        </p:spPr>
      </p:pic>
      <p:pic>
        <p:nvPicPr>
          <p:cNvPr id="9" name="Picture 8" descr="A graph of a line graph&#10;&#10;AI-generated content may be incorrect.">
            <a:extLst>
              <a:ext uri="{FF2B5EF4-FFF2-40B4-BE49-F238E27FC236}">
                <a16:creationId xmlns:a16="http://schemas.microsoft.com/office/drawing/2014/main" id="{455E5891-0E7C-A101-91D7-2AEE7D991ED7}"/>
              </a:ext>
            </a:extLst>
          </p:cNvPr>
          <p:cNvPicPr>
            <a:picLocks noChangeAspect="1"/>
          </p:cNvPicPr>
          <p:nvPr/>
        </p:nvPicPr>
        <p:blipFill>
          <a:blip r:embed="rId4"/>
          <a:stretch>
            <a:fillRect/>
          </a:stretch>
        </p:blipFill>
        <p:spPr>
          <a:xfrm>
            <a:off x="2621696" y="4019395"/>
            <a:ext cx="4451130" cy="2670678"/>
          </a:xfrm>
          <a:prstGeom prst="rect">
            <a:avLst/>
          </a:prstGeom>
        </p:spPr>
      </p:pic>
      <p:pic>
        <p:nvPicPr>
          <p:cNvPr id="11" name="Picture 10" descr="A graph of a function&#10;&#10;AI-generated content may be incorrect.">
            <a:extLst>
              <a:ext uri="{FF2B5EF4-FFF2-40B4-BE49-F238E27FC236}">
                <a16:creationId xmlns:a16="http://schemas.microsoft.com/office/drawing/2014/main" id="{38FD3D15-5875-FB94-2B5A-F6E23AF63851}"/>
              </a:ext>
            </a:extLst>
          </p:cNvPr>
          <p:cNvPicPr>
            <a:picLocks noChangeAspect="1"/>
          </p:cNvPicPr>
          <p:nvPr/>
        </p:nvPicPr>
        <p:blipFill>
          <a:blip r:embed="rId5"/>
          <a:stretch>
            <a:fillRect/>
          </a:stretch>
        </p:blipFill>
        <p:spPr>
          <a:xfrm>
            <a:off x="7370899" y="4187321"/>
            <a:ext cx="4451131" cy="2670679"/>
          </a:xfrm>
          <a:prstGeom prst="rect">
            <a:avLst/>
          </a:prstGeom>
        </p:spPr>
      </p:pic>
      <p:sp>
        <p:nvSpPr>
          <p:cNvPr id="12" name="TextBox 11">
            <a:extLst>
              <a:ext uri="{FF2B5EF4-FFF2-40B4-BE49-F238E27FC236}">
                <a16:creationId xmlns:a16="http://schemas.microsoft.com/office/drawing/2014/main" id="{13903338-1526-E79F-196D-CE4A063A1921}"/>
              </a:ext>
            </a:extLst>
          </p:cNvPr>
          <p:cNvSpPr txBox="1"/>
          <p:nvPr/>
        </p:nvSpPr>
        <p:spPr>
          <a:xfrm>
            <a:off x="838200" y="2249214"/>
            <a:ext cx="1064172" cy="369332"/>
          </a:xfrm>
          <a:prstGeom prst="rect">
            <a:avLst/>
          </a:prstGeom>
          <a:noFill/>
        </p:spPr>
        <p:txBody>
          <a:bodyPr wrap="square" rtlCol="0">
            <a:spAutoFit/>
          </a:bodyPr>
          <a:lstStyle/>
          <a:p>
            <a:r>
              <a:rPr lang="en-GB" dirty="0"/>
              <a:t>100 </a:t>
            </a:r>
            <a:r>
              <a:rPr lang="en-GB" dirty="0" err="1"/>
              <a:t>nA</a:t>
            </a:r>
            <a:r>
              <a:rPr lang="en-GB" dirty="0"/>
              <a:t> </a:t>
            </a:r>
          </a:p>
        </p:txBody>
      </p:sp>
      <p:sp>
        <p:nvSpPr>
          <p:cNvPr id="13" name="TextBox 12">
            <a:extLst>
              <a:ext uri="{FF2B5EF4-FFF2-40B4-BE49-F238E27FC236}">
                <a16:creationId xmlns:a16="http://schemas.microsoft.com/office/drawing/2014/main" id="{DBAE357A-CF75-AEC5-9562-592943596328}"/>
              </a:ext>
            </a:extLst>
          </p:cNvPr>
          <p:cNvSpPr txBox="1"/>
          <p:nvPr/>
        </p:nvSpPr>
        <p:spPr>
          <a:xfrm>
            <a:off x="1095703" y="4985402"/>
            <a:ext cx="1064172" cy="369332"/>
          </a:xfrm>
          <a:prstGeom prst="rect">
            <a:avLst/>
          </a:prstGeom>
          <a:noFill/>
        </p:spPr>
        <p:txBody>
          <a:bodyPr wrap="square" rtlCol="0">
            <a:spAutoFit/>
          </a:bodyPr>
          <a:lstStyle/>
          <a:p>
            <a:r>
              <a:rPr lang="en-GB" dirty="0"/>
              <a:t>300 </a:t>
            </a:r>
            <a:r>
              <a:rPr lang="en-GB" dirty="0" err="1"/>
              <a:t>nA</a:t>
            </a:r>
            <a:r>
              <a:rPr lang="en-GB" dirty="0"/>
              <a:t> </a:t>
            </a:r>
          </a:p>
        </p:txBody>
      </p:sp>
    </p:spTree>
    <p:extLst>
      <p:ext uri="{BB962C8B-B14F-4D97-AF65-F5344CB8AC3E}">
        <p14:creationId xmlns:p14="http://schemas.microsoft.com/office/powerpoint/2010/main" val="532038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301B-3EFC-9A6E-45F8-287E824BEC8B}"/>
              </a:ext>
            </a:extLst>
          </p:cNvPr>
          <p:cNvSpPr>
            <a:spLocks noGrp="1"/>
          </p:cNvSpPr>
          <p:nvPr>
            <p:ph type="title"/>
          </p:nvPr>
        </p:nvSpPr>
        <p:spPr/>
        <p:txBody>
          <a:bodyPr/>
          <a:lstStyle/>
          <a:p>
            <a:r>
              <a:rPr lang="en-GB" dirty="0"/>
              <a:t>148 MeV 40 </a:t>
            </a:r>
            <a:r>
              <a:rPr lang="en-GB" dirty="0" err="1"/>
              <a:t>nA</a:t>
            </a:r>
            <a:r>
              <a:rPr lang="en-GB" dirty="0"/>
              <a:t>  High Gain</a:t>
            </a:r>
          </a:p>
        </p:txBody>
      </p:sp>
      <p:pic>
        <p:nvPicPr>
          <p:cNvPr id="5" name="Content Placeholder 4" descr="A graph of a beam profile&#10;&#10;AI-generated content may be incorrect.">
            <a:extLst>
              <a:ext uri="{FF2B5EF4-FFF2-40B4-BE49-F238E27FC236}">
                <a16:creationId xmlns:a16="http://schemas.microsoft.com/office/drawing/2014/main" id="{4DFE4B1B-5770-8FC1-2809-2FC15959E1B7}"/>
              </a:ext>
            </a:extLst>
          </p:cNvPr>
          <p:cNvPicPr>
            <a:picLocks noGrp="1" noChangeAspect="1"/>
          </p:cNvPicPr>
          <p:nvPr>
            <p:ph idx="1"/>
          </p:nvPr>
        </p:nvPicPr>
        <p:blipFill>
          <a:blip r:embed="rId2"/>
          <a:stretch>
            <a:fillRect/>
          </a:stretch>
        </p:blipFill>
        <p:spPr>
          <a:xfrm>
            <a:off x="62970" y="2098446"/>
            <a:ext cx="5497002" cy="3298201"/>
          </a:xfrm>
        </p:spPr>
      </p:pic>
      <p:pic>
        <p:nvPicPr>
          <p:cNvPr id="7" name="Picture 6" descr="A graph of a function&#10;&#10;AI-generated content may be incorrect.">
            <a:extLst>
              <a:ext uri="{FF2B5EF4-FFF2-40B4-BE49-F238E27FC236}">
                <a16:creationId xmlns:a16="http://schemas.microsoft.com/office/drawing/2014/main" id="{2A8F068F-3CB0-DC3C-B0B1-A8A997BF80C6}"/>
              </a:ext>
            </a:extLst>
          </p:cNvPr>
          <p:cNvPicPr>
            <a:picLocks noChangeAspect="1"/>
          </p:cNvPicPr>
          <p:nvPr/>
        </p:nvPicPr>
        <p:blipFill>
          <a:blip r:embed="rId3"/>
          <a:stretch>
            <a:fillRect/>
          </a:stretch>
        </p:blipFill>
        <p:spPr>
          <a:xfrm>
            <a:off x="5990896" y="2014916"/>
            <a:ext cx="5870027" cy="3522016"/>
          </a:xfrm>
          <a:prstGeom prst="rect">
            <a:avLst/>
          </a:prstGeom>
        </p:spPr>
      </p:pic>
    </p:spTree>
    <p:extLst>
      <p:ext uri="{BB962C8B-B14F-4D97-AF65-F5344CB8AC3E}">
        <p14:creationId xmlns:p14="http://schemas.microsoft.com/office/powerpoint/2010/main" val="90119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F3E6-9071-8CCF-70C8-15F891B39DBD}"/>
              </a:ext>
            </a:extLst>
          </p:cNvPr>
          <p:cNvSpPr>
            <a:spLocks noGrp="1"/>
          </p:cNvSpPr>
          <p:nvPr>
            <p:ph type="title"/>
          </p:nvPr>
        </p:nvSpPr>
        <p:spPr/>
        <p:txBody>
          <a:bodyPr/>
          <a:lstStyle/>
          <a:p>
            <a:r>
              <a:rPr lang="en-GB" dirty="0"/>
              <a:t>179 MeV High Gain</a:t>
            </a:r>
          </a:p>
        </p:txBody>
      </p:sp>
      <p:pic>
        <p:nvPicPr>
          <p:cNvPr id="5" name="Content Placeholder 4" descr="A graph of a beam profile&#10;&#10;AI-generated content may be incorrect.">
            <a:extLst>
              <a:ext uri="{FF2B5EF4-FFF2-40B4-BE49-F238E27FC236}">
                <a16:creationId xmlns:a16="http://schemas.microsoft.com/office/drawing/2014/main" id="{C2BD01EC-DDD2-0518-3933-DA93D4E9455E}"/>
              </a:ext>
            </a:extLst>
          </p:cNvPr>
          <p:cNvPicPr>
            <a:picLocks noGrp="1" noChangeAspect="1"/>
          </p:cNvPicPr>
          <p:nvPr>
            <p:ph idx="1"/>
          </p:nvPr>
        </p:nvPicPr>
        <p:blipFill>
          <a:blip r:embed="rId2"/>
          <a:stretch>
            <a:fillRect/>
          </a:stretch>
        </p:blipFill>
        <p:spPr>
          <a:xfrm>
            <a:off x="3072700" y="1419881"/>
            <a:ext cx="4299153" cy="2579492"/>
          </a:xfrm>
        </p:spPr>
      </p:pic>
      <p:pic>
        <p:nvPicPr>
          <p:cNvPr id="7" name="Picture 6" descr="A graph of a graph&#10;&#10;AI-generated content may be incorrect.">
            <a:extLst>
              <a:ext uri="{FF2B5EF4-FFF2-40B4-BE49-F238E27FC236}">
                <a16:creationId xmlns:a16="http://schemas.microsoft.com/office/drawing/2014/main" id="{3CE3A3A1-0E13-1D46-366C-D2623E4DDFB7}"/>
              </a:ext>
            </a:extLst>
          </p:cNvPr>
          <p:cNvPicPr>
            <a:picLocks noChangeAspect="1"/>
          </p:cNvPicPr>
          <p:nvPr/>
        </p:nvPicPr>
        <p:blipFill>
          <a:blip r:embed="rId3"/>
          <a:stretch>
            <a:fillRect/>
          </a:stretch>
        </p:blipFill>
        <p:spPr>
          <a:xfrm>
            <a:off x="7374327" y="1419881"/>
            <a:ext cx="4564637" cy="2738782"/>
          </a:xfrm>
          <a:prstGeom prst="rect">
            <a:avLst/>
          </a:prstGeom>
        </p:spPr>
      </p:pic>
      <p:pic>
        <p:nvPicPr>
          <p:cNvPr id="9" name="Picture 8" descr="A graph of a beam profile&#10;&#10;AI-generated content may be incorrect.">
            <a:extLst>
              <a:ext uri="{FF2B5EF4-FFF2-40B4-BE49-F238E27FC236}">
                <a16:creationId xmlns:a16="http://schemas.microsoft.com/office/drawing/2014/main" id="{6EEF91FD-59CB-B443-25D6-3414BCEBACA5}"/>
              </a:ext>
            </a:extLst>
          </p:cNvPr>
          <p:cNvPicPr>
            <a:picLocks noChangeAspect="1"/>
          </p:cNvPicPr>
          <p:nvPr/>
        </p:nvPicPr>
        <p:blipFill>
          <a:blip r:embed="rId4"/>
          <a:stretch>
            <a:fillRect/>
          </a:stretch>
        </p:blipFill>
        <p:spPr>
          <a:xfrm>
            <a:off x="3072701" y="4148373"/>
            <a:ext cx="4299153" cy="2579492"/>
          </a:xfrm>
          <a:prstGeom prst="rect">
            <a:avLst/>
          </a:prstGeom>
        </p:spPr>
      </p:pic>
      <p:pic>
        <p:nvPicPr>
          <p:cNvPr id="11" name="Picture 10" descr="A graph of a beam profile&#10;&#10;AI-generated content may be incorrect.">
            <a:extLst>
              <a:ext uri="{FF2B5EF4-FFF2-40B4-BE49-F238E27FC236}">
                <a16:creationId xmlns:a16="http://schemas.microsoft.com/office/drawing/2014/main" id="{34DAA91B-0AB6-C71F-99BA-E9BFE431634E}"/>
              </a:ext>
            </a:extLst>
          </p:cNvPr>
          <p:cNvPicPr>
            <a:picLocks noChangeAspect="1"/>
          </p:cNvPicPr>
          <p:nvPr/>
        </p:nvPicPr>
        <p:blipFill>
          <a:blip r:embed="rId5"/>
          <a:stretch>
            <a:fillRect/>
          </a:stretch>
        </p:blipFill>
        <p:spPr>
          <a:xfrm>
            <a:off x="7429857" y="4185855"/>
            <a:ext cx="4453576" cy="2672145"/>
          </a:xfrm>
          <a:prstGeom prst="rect">
            <a:avLst/>
          </a:prstGeom>
        </p:spPr>
      </p:pic>
      <p:sp>
        <p:nvSpPr>
          <p:cNvPr id="12" name="TextBox 11">
            <a:extLst>
              <a:ext uri="{FF2B5EF4-FFF2-40B4-BE49-F238E27FC236}">
                <a16:creationId xmlns:a16="http://schemas.microsoft.com/office/drawing/2014/main" id="{07F634EA-8CF6-8FCD-BBA9-836756945EA4}"/>
              </a:ext>
            </a:extLst>
          </p:cNvPr>
          <p:cNvSpPr txBox="1"/>
          <p:nvPr/>
        </p:nvSpPr>
        <p:spPr>
          <a:xfrm>
            <a:off x="1741583" y="2291032"/>
            <a:ext cx="1064172" cy="369332"/>
          </a:xfrm>
          <a:prstGeom prst="rect">
            <a:avLst/>
          </a:prstGeom>
          <a:noFill/>
        </p:spPr>
        <p:txBody>
          <a:bodyPr wrap="square" rtlCol="0">
            <a:spAutoFit/>
          </a:bodyPr>
          <a:lstStyle/>
          <a:p>
            <a:r>
              <a:rPr lang="en-GB" dirty="0"/>
              <a:t>10 </a:t>
            </a:r>
            <a:r>
              <a:rPr lang="en-GB" dirty="0" err="1"/>
              <a:t>nA</a:t>
            </a:r>
            <a:r>
              <a:rPr lang="en-GB" dirty="0"/>
              <a:t> </a:t>
            </a:r>
          </a:p>
        </p:txBody>
      </p:sp>
      <p:sp>
        <p:nvSpPr>
          <p:cNvPr id="13" name="TextBox 12">
            <a:extLst>
              <a:ext uri="{FF2B5EF4-FFF2-40B4-BE49-F238E27FC236}">
                <a16:creationId xmlns:a16="http://schemas.microsoft.com/office/drawing/2014/main" id="{861BC5D3-D758-1D96-F3BA-FC12B22E6EF7}"/>
              </a:ext>
            </a:extLst>
          </p:cNvPr>
          <p:cNvSpPr txBox="1"/>
          <p:nvPr/>
        </p:nvSpPr>
        <p:spPr>
          <a:xfrm>
            <a:off x="1447442" y="5253453"/>
            <a:ext cx="1064172" cy="369332"/>
          </a:xfrm>
          <a:prstGeom prst="rect">
            <a:avLst/>
          </a:prstGeom>
          <a:noFill/>
        </p:spPr>
        <p:txBody>
          <a:bodyPr wrap="square" rtlCol="0">
            <a:spAutoFit/>
          </a:bodyPr>
          <a:lstStyle/>
          <a:p>
            <a:r>
              <a:rPr lang="en-GB" dirty="0"/>
              <a:t>20 </a:t>
            </a:r>
            <a:r>
              <a:rPr lang="en-GB" dirty="0" err="1"/>
              <a:t>nA</a:t>
            </a:r>
            <a:r>
              <a:rPr lang="en-GB" dirty="0"/>
              <a:t> </a:t>
            </a:r>
          </a:p>
        </p:txBody>
      </p:sp>
    </p:spTree>
    <p:extLst>
      <p:ext uri="{BB962C8B-B14F-4D97-AF65-F5344CB8AC3E}">
        <p14:creationId xmlns:p14="http://schemas.microsoft.com/office/powerpoint/2010/main" val="2407317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1247-01C6-9236-7A54-B3224E088397}"/>
              </a:ext>
            </a:extLst>
          </p:cNvPr>
          <p:cNvSpPr>
            <a:spLocks noGrp="1"/>
          </p:cNvSpPr>
          <p:nvPr>
            <p:ph type="title"/>
          </p:nvPr>
        </p:nvSpPr>
        <p:spPr/>
        <p:txBody>
          <a:bodyPr/>
          <a:lstStyle/>
          <a:p>
            <a:r>
              <a:rPr lang="en-GB" dirty="0"/>
              <a:t>228 MeV 5 </a:t>
            </a:r>
            <a:r>
              <a:rPr lang="en-GB" dirty="0" err="1"/>
              <a:t>nA</a:t>
            </a:r>
            <a:r>
              <a:rPr lang="en-GB" dirty="0"/>
              <a:t> High Gain</a:t>
            </a:r>
          </a:p>
        </p:txBody>
      </p:sp>
      <p:pic>
        <p:nvPicPr>
          <p:cNvPr id="5" name="Content Placeholder 4" descr="A graph of a beam profile&#10;&#10;AI-generated content may be incorrect.">
            <a:extLst>
              <a:ext uri="{FF2B5EF4-FFF2-40B4-BE49-F238E27FC236}">
                <a16:creationId xmlns:a16="http://schemas.microsoft.com/office/drawing/2014/main" id="{D717EC18-F7EC-3A25-8C2B-140220E6A53A}"/>
              </a:ext>
            </a:extLst>
          </p:cNvPr>
          <p:cNvPicPr>
            <a:picLocks noGrp="1" noChangeAspect="1"/>
          </p:cNvPicPr>
          <p:nvPr>
            <p:ph idx="1"/>
          </p:nvPr>
        </p:nvPicPr>
        <p:blipFill>
          <a:blip r:embed="rId2"/>
          <a:stretch>
            <a:fillRect/>
          </a:stretch>
        </p:blipFill>
        <p:spPr>
          <a:xfrm>
            <a:off x="0" y="2006600"/>
            <a:ext cx="5799948" cy="3479969"/>
          </a:xfrm>
        </p:spPr>
      </p:pic>
      <p:pic>
        <p:nvPicPr>
          <p:cNvPr id="7" name="Picture 6" descr="A graph of a beam profile&#10;&#10;AI-generated content may be incorrect.">
            <a:extLst>
              <a:ext uri="{FF2B5EF4-FFF2-40B4-BE49-F238E27FC236}">
                <a16:creationId xmlns:a16="http://schemas.microsoft.com/office/drawing/2014/main" id="{D6159A6E-7461-D491-AE53-F24955326D4D}"/>
              </a:ext>
            </a:extLst>
          </p:cNvPr>
          <p:cNvPicPr>
            <a:picLocks noChangeAspect="1"/>
          </p:cNvPicPr>
          <p:nvPr/>
        </p:nvPicPr>
        <p:blipFill>
          <a:blip r:embed="rId3"/>
          <a:stretch>
            <a:fillRect/>
          </a:stretch>
        </p:blipFill>
        <p:spPr>
          <a:xfrm>
            <a:off x="6096000" y="1941924"/>
            <a:ext cx="5907741" cy="3544645"/>
          </a:xfrm>
          <a:prstGeom prst="rect">
            <a:avLst/>
          </a:prstGeom>
        </p:spPr>
      </p:pic>
    </p:spTree>
    <p:extLst>
      <p:ext uri="{BB962C8B-B14F-4D97-AF65-F5344CB8AC3E}">
        <p14:creationId xmlns:p14="http://schemas.microsoft.com/office/powerpoint/2010/main" val="297708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66A7A-C927-72D5-AAFD-B829F786B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EC7D55-A2DB-71D4-C422-80BE14EC858E}"/>
              </a:ext>
            </a:extLst>
          </p:cNvPr>
          <p:cNvSpPr>
            <a:spLocks noGrp="1"/>
          </p:cNvSpPr>
          <p:nvPr>
            <p:ph type="title"/>
          </p:nvPr>
        </p:nvSpPr>
        <p:spPr/>
        <p:txBody>
          <a:bodyPr/>
          <a:lstStyle/>
          <a:p>
            <a:r>
              <a:rPr lang="en-GB" dirty="0"/>
              <a:t>228 MeV 100 </a:t>
            </a:r>
            <a:r>
              <a:rPr lang="en-GB" dirty="0" err="1"/>
              <a:t>nA</a:t>
            </a:r>
            <a:r>
              <a:rPr lang="en-GB" dirty="0"/>
              <a:t> High Gain</a:t>
            </a:r>
          </a:p>
        </p:txBody>
      </p:sp>
      <p:sp>
        <p:nvSpPr>
          <p:cNvPr id="3" name="Slide Number Placeholder 2">
            <a:extLst>
              <a:ext uri="{FF2B5EF4-FFF2-40B4-BE49-F238E27FC236}">
                <a16:creationId xmlns:a16="http://schemas.microsoft.com/office/drawing/2014/main" id="{0B8206FB-CF06-A31E-4F64-8F77500CA841}"/>
              </a:ext>
            </a:extLst>
          </p:cNvPr>
          <p:cNvSpPr>
            <a:spLocks noGrp="1"/>
          </p:cNvSpPr>
          <p:nvPr>
            <p:ph type="sldNum" sz="quarter" idx="1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bg1"/>
                </a:solidFill>
                <a:latin typeface="+mj-lt"/>
                <a:ea typeface="ＭＳ Ｐゴシック" charset="0"/>
                <a:cs typeface="Gill Sans"/>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6EE7A4CE-4C1F-8D42-8379-15AFA4C6E544}" type="slidenum">
              <a:rPr lang="en-GB" smtClean="0"/>
              <a:pPr>
                <a:defRPr/>
              </a:pPr>
              <a:t>14</a:t>
            </a:fld>
            <a:endParaRPr lang="en-GB"/>
          </a:p>
        </p:txBody>
      </p:sp>
      <p:sp>
        <p:nvSpPr>
          <p:cNvPr id="4" name="Date Placeholder 3">
            <a:extLst>
              <a:ext uri="{FF2B5EF4-FFF2-40B4-BE49-F238E27FC236}">
                <a16:creationId xmlns:a16="http://schemas.microsoft.com/office/drawing/2014/main" id="{71529020-7106-927E-72A3-6CDAFDDB00E2}"/>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4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E211E96-92E8-8146-AC80-4277347E81CA}" type="datetime1">
              <a:rPr lang="en-GB" smtClean="0"/>
              <a:pPr/>
              <a:t>14/10/2025</a:t>
            </a:fld>
            <a:endParaRPr lang="en-US"/>
          </a:p>
        </p:txBody>
      </p:sp>
      <p:pic>
        <p:nvPicPr>
          <p:cNvPr id="10" name="Content Placeholder 9" descr="A graph of a beam profile&#10;&#10;AI-generated content may be incorrect.">
            <a:extLst>
              <a:ext uri="{FF2B5EF4-FFF2-40B4-BE49-F238E27FC236}">
                <a16:creationId xmlns:a16="http://schemas.microsoft.com/office/drawing/2014/main" id="{23522AD8-396D-72BE-12F2-91525289C862}"/>
              </a:ext>
            </a:extLst>
          </p:cNvPr>
          <p:cNvPicPr>
            <a:picLocks noGrp="1" noChangeAspect="1"/>
          </p:cNvPicPr>
          <p:nvPr>
            <p:ph idx="1"/>
          </p:nvPr>
        </p:nvPicPr>
        <p:blipFill>
          <a:blip r:embed="rId2"/>
          <a:stretch>
            <a:fillRect/>
          </a:stretch>
        </p:blipFill>
        <p:spPr>
          <a:xfrm>
            <a:off x="347787" y="2006278"/>
            <a:ext cx="5332577" cy="3199546"/>
          </a:xfrm>
        </p:spPr>
      </p:pic>
      <p:pic>
        <p:nvPicPr>
          <p:cNvPr id="12" name="Picture 11" descr="A graph of a beam profile&#10;&#10;AI-generated content may be incorrect.">
            <a:extLst>
              <a:ext uri="{FF2B5EF4-FFF2-40B4-BE49-F238E27FC236}">
                <a16:creationId xmlns:a16="http://schemas.microsoft.com/office/drawing/2014/main" id="{300DF7B2-98D1-D2B3-1833-DB763BF99A84}"/>
              </a:ext>
            </a:extLst>
          </p:cNvPr>
          <p:cNvPicPr>
            <a:picLocks noChangeAspect="1"/>
          </p:cNvPicPr>
          <p:nvPr/>
        </p:nvPicPr>
        <p:blipFill>
          <a:blip r:embed="rId3"/>
          <a:stretch>
            <a:fillRect/>
          </a:stretch>
        </p:blipFill>
        <p:spPr>
          <a:xfrm>
            <a:off x="6360355" y="1926828"/>
            <a:ext cx="5332577" cy="3199546"/>
          </a:xfrm>
          <a:prstGeom prst="rect">
            <a:avLst/>
          </a:prstGeom>
        </p:spPr>
      </p:pic>
      <p:sp>
        <p:nvSpPr>
          <p:cNvPr id="13" name="TextBox 12">
            <a:extLst>
              <a:ext uri="{FF2B5EF4-FFF2-40B4-BE49-F238E27FC236}">
                <a16:creationId xmlns:a16="http://schemas.microsoft.com/office/drawing/2014/main" id="{551CD952-E916-A7FE-2B49-C31609385636}"/>
              </a:ext>
            </a:extLst>
          </p:cNvPr>
          <p:cNvSpPr txBox="1"/>
          <p:nvPr/>
        </p:nvSpPr>
        <p:spPr>
          <a:xfrm>
            <a:off x="495046" y="5613782"/>
            <a:ext cx="11196207" cy="369332"/>
          </a:xfrm>
          <a:prstGeom prst="rect">
            <a:avLst/>
          </a:prstGeom>
          <a:noFill/>
        </p:spPr>
        <p:txBody>
          <a:bodyPr wrap="none" rtlCol="0">
            <a:spAutoFit/>
          </a:bodyPr>
          <a:lstStyle/>
          <a:p>
            <a:r>
              <a:rPr lang="en-GB" dirty="0"/>
              <a:t>Starting to see some saturation on some of the acquired pulses but not all – hence why error bars are quite large.</a:t>
            </a:r>
          </a:p>
        </p:txBody>
      </p:sp>
    </p:spTree>
    <p:extLst>
      <p:ext uri="{BB962C8B-B14F-4D97-AF65-F5344CB8AC3E}">
        <p14:creationId xmlns:p14="http://schemas.microsoft.com/office/powerpoint/2010/main" val="49037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6549-ECE6-09B2-9552-734D20D9D8FC}"/>
              </a:ext>
            </a:extLst>
          </p:cNvPr>
          <p:cNvSpPr>
            <a:spLocks noGrp="1"/>
          </p:cNvSpPr>
          <p:nvPr>
            <p:ph type="title"/>
          </p:nvPr>
        </p:nvSpPr>
        <p:spPr/>
        <p:txBody>
          <a:bodyPr/>
          <a:lstStyle/>
          <a:p>
            <a:r>
              <a:rPr lang="en-GB" dirty="0"/>
              <a:t>228 MeV 150 </a:t>
            </a:r>
            <a:r>
              <a:rPr lang="en-GB" dirty="0" err="1"/>
              <a:t>nA</a:t>
            </a:r>
            <a:r>
              <a:rPr lang="en-GB" dirty="0"/>
              <a:t> High Gain</a:t>
            </a:r>
          </a:p>
        </p:txBody>
      </p:sp>
      <p:sp>
        <p:nvSpPr>
          <p:cNvPr id="3" name="Slide Number Placeholder 2">
            <a:extLst>
              <a:ext uri="{FF2B5EF4-FFF2-40B4-BE49-F238E27FC236}">
                <a16:creationId xmlns:a16="http://schemas.microsoft.com/office/drawing/2014/main" id="{1E9ED93F-4958-0853-421C-7334E727F99F}"/>
              </a:ext>
            </a:extLst>
          </p:cNvPr>
          <p:cNvSpPr>
            <a:spLocks noGrp="1"/>
          </p:cNvSpPr>
          <p:nvPr>
            <p:ph type="sldNum" sz="quarter" idx="1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bg1"/>
                </a:solidFill>
                <a:latin typeface="+mj-lt"/>
                <a:ea typeface="ＭＳ Ｐゴシック" charset="0"/>
                <a:cs typeface="Gill Sans"/>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6EE7A4CE-4C1F-8D42-8379-15AFA4C6E544}" type="slidenum">
              <a:rPr lang="en-GB" smtClean="0"/>
              <a:pPr>
                <a:defRPr/>
              </a:pPr>
              <a:t>15</a:t>
            </a:fld>
            <a:endParaRPr lang="en-GB"/>
          </a:p>
        </p:txBody>
      </p:sp>
      <p:sp>
        <p:nvSpPr>
          <p:cNvPr id="4" name="Date Placeholder 3">
            <a:extLst>
              <a:ext uri="{FF2B5EF4-FFF2-40B4-BE49-F238E27FC236}">
                <a16:creationId xmlns:a16="http://schemas.microsoft.com/office/drawing/2014/main" id="{96CEADDD-A682-E437-8172-19E0D6889D8D}"/>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4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E211E96-92E8-8146-AC80-4277347E81CA}" type="datetime1">
              <a:rPr lang="en-GB" smtClean="0"/>
              <a:pPr/>
              <a:t>14/10/2025</a:t>
            </a:fld>
            <a:endParaRPr lang="en-US"/>
          </a:p>
        </p:txBody>
      </p:sp>
      <p:pic>
        <p:nvPicPr>
          <p:cNvPr id="7" name="Content Placeholder 6" descr="A graph of a line graph&#10;&#10;AI-generated content may be incorrect.">
            <a:extLst>
              <a:ext uri="{FF2B5EF4-FFF2-40B4-BE49-F238E27FC236}">
                <a16:creationId xmlns:a16="http://schemas.microsoft.com/office/drawing/2014/main" id="{0612DC9F-71DC-8451-882D-30B096BE68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087500"/>
            <a:ext cx="5795010" cy="3477006"/>
          </a:xfrm>
        </p:spPr>
      </p:pic>
      <p:pic>
        <p:nvPicPr>
          <p:cNvPr id="9" name="Picture 8" descr="A graph of a beam profile&#10;&#10;AI-generated content may be incorrect.">
            <a:extLst>
              <a:ext uri="{FF2B5EF4-FFF2-40B4-BE49-F238E27FC236}">
                <a16:creationId xmlns:a16="http://schemas.microsoft.com/office/drawing/2014/main" id="{C13080F3-492E-E580-6889-635FB238C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011" y="1945292"/>
            <a:ext cx="6032023" cy="3619214"/>
          </a:xfrm>
          <a:prstGeom prst="rect">
            <a:avLst/>
          </a:prstGeom>
        </p:spPr>
      </p:pic>
      <p:sp>
        <p:nvSpPr>
          <p:cNvPr id="5" name="TextBox 4">
            <a:extLst>
              <a:ext uri="{FF2B5EF4-FFF2-40B4-BE49-F238E27FC236}">
                <a16:creationId xmlns:a16="http://schemas.microsoft.com/office/drawing/2014/main" id="{3BCD53AC-9803-DBAD-9C90-DE288F397CAA}"/>
              </a:ext>
            </a:extLst>
          </p:cNvPr>
          <p:cNvSpPr txBox="1"/>
          <p:nvPr/>
        </p:nvSpPr>
        <p:spPr>
          <a:xfrm>
            <a:off x="362844" y="5819110"/>
            <a:ext cx="7215117" cy="369332"/>
          </a:xfrm>
          <a:prstGeom prst="rect">
            <a:avLst/>
          </a:prstGeom>
          <a:noFill/>
        </p:spPr>
        <p:txBody>
          <a:bodyPr wrap="none" rtlCol="0">
            <a:spAutoFit/>
          </a:bodyPr>
          <a:lstStyle/>
          <a:p>
            <a:r>
              <a:rPr lang="en-GB" dirty="0"/>
              <a:t>Saturation becoming more apparent – particularly at centre of X-profile.</a:t>
            </a:r>
          </a:p>
        </p:txBody>
      </p:sp>
    </p:spTree>
    <p:extLst>
      <p:ext uri="{BB962C8B-B14F-4D97-AF65-F5344CB8AC3E}">
        <p14:creationId xmlns:p14="http://schemas.microsoft.com/office/powerpoint/2010/main" val="4252542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43194-6C2C-0E28-4265-C65892258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8B5FF-1C13-4109-B7FE-2D0DCC85219B}"/>
              </a:ext>
            </a:extLst>
          </p:cNvPr>
          <p:cNvSpPr>
            <a:spLocks noGrp="1"/>
          </p:cNvSpPr>
          <p:nvPr>
            <p:ph type="title"/>
          </p:nvPr>
        </p:nvSpPr>
        <p:spPr/>
        <p:txBody>
          <a:bodyPr>
            <a:noAutofit/>
          </a:bodyPr>
          <a:lstStyle/>
          <a:p>
            <a:r>
              <a:rPr lang="en-GB" sz="2800" dirty="0"/>
              <a:t>228 MeV 300 </a:t>
            </a:r>
            <a:r>
              <a:rPr lang="en-GB" sz="2800" dirty="0" err="1"/>
              <a:t>nA</a:t>
            </a:r>
            <a:r>
              <a:rPr lang="en-GB" sz="2800" dirty="0"/>
              <a:t> High Gain – Maximum Proton Current Output in CONV delivery mode. </a:t>
            </a:r>
          </a:p>
        </p:txBody>
      </p:sp>
      <p:sp>
        <p:nvSpPr>
          <p:cNvPr id="3" name="Slide Number Placeholder 2">
            <a:extLst>
              <a:ext uri="{FF2B5EF4-FFF2-40B4-BE49-F238E27FC236}">
                <a16:creationId xmlns:a16="http://schemas.microsoft.com/office/drawing/2014/main" id="{8201E177-AB71-C8F8-5C92-58B3D799F64E}"/>
              </a:ext>
            </a:extLst>
          </p:cNvPr>
          <p:cNvSpPr>
            <a:spLocks noGrp="1"/>
          </p:cNvSpPr>
          <p:nvPr>
            <p:ph type="sldNum" sz="quarter" idx="1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bg1"/>
                </a:solidFill>
                <a:latin typeface="+mj-lt"/>
                <a:ea typeface="ＭＳ Ｐゴシック" charset="0"/>
                <a:cs typeface="Gill Sans"/>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6EE7A4CE-4C1F-8D42-8379-15AFA4C6E544}" type="slidenum">
              <a:rPr lang="en-GB" smtClean="0"/>
              <a:pPr>
                <a:defRPr/>
              </a:pPr>
              <a:t>16</a:t>
            </a:fld>
            <a:endParaRPr lang="en-GB"/>
          </a:p>
        </p:txBody>
      </p:sp>
      <p:sp>
        <p:nvSpPr>
          <p:cNvPr id="4" name="Date Placeholder 3">
            <a:extLst>
              <a:ext uri="{FF2B5EF4-FFF2-40B4-BE49-F238E27FC236}">
                <a16:creationId xmlns:a16="http://schemas.microsoft.com/office/drawing/2014/main" id="{02028337-1DDC-B634-FDD7-3CCAA52136EF}"/>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4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E211E96-92E8-8146-AC80-4277347E81CA}" type="datetime1">
              <a:rPr lang="en-GB" smtClean="0"/>
              <a:pPr/>
              <a:t>14/10/2025</a:t>
            </a:fld>
            <a:endParaRPr lang="en-US"/>
          </a:p>
        </p:txBody>
      </p:sp>
      <p:pic>
        <p:nvPicPr>
          <p:cNvPr id="10" name="Picture 9" descr="A graph of a graph&#10;&#10;AI-generated content may be incorrect.">
            <a:extLst>
              <a:ext uri="{FF2B5EF4-FFF2-40B4-BE49-F238E27FC236}">
                <a16:creationId xmlns:a16="http://schemas.microsoft.com/office/drawing/2014/main" id="{D33BDAD6-5FB4-7891-66F7-2CA964349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4" y="2091690"/>
            <a:ext cx="5657852" cy="3394711"/>
          </a:xfrm>
          <a:prstGeom prst="rect">
            <a:avLst/>
          </a:prstGeom>
        </p:spPr>
      </p:pic>
      <p:pic>
        <p:nvPicPr>
          <p:cNvPr id="12" name="Picture 11" descr="A graph of a graph&#10;&#10;AI-generated content may be incorrect.">
            <a:extLst>
              <a:ext uri="{FF2B5EF4-FFF2-40B4-BE49-F238E27FC236}">
                <a16:creationId xmlns:a16="http://schemas.microsoft.com/office/drawing/2014/main" id="{54C4DFE6-F8B5-695D-FF60-2A6C56BB6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2091690"/>
            <a:ext cx="5657852" cy="3394711"/>
          </a:xfrm>
          <a:prstGeom prst="rect">
            <a:avLst/>
          </a:prstGeom>
        </p:spPr>
      </p:pic>
      <p:sp>
        <p:nvSpPr>
          <p:cNvPr id="5" name="TextBox 4">
            <a:extLst>
              <a:ext uri="{FF2B5EF4-FFF2-40B4-BE49-F238E27FC236}">
                <a16:creationId xmlns:a16="http://schemas.microsoft.com/office/drawing/2014/main" id="{8B08A6C6-BDEE-38B7-4A1B-0BABA646CA48}"/>
              </a:ext>
            </a:extLst>
          </p:cNvPr>
          <p:cNvSpPr txBox="1"/>
          <p:nvPr/>
        </p:nvSpPr>
        <p:spPr>
          <a:xfrm>
            <a:off x="362844" y="5819110"/>
            <a:ext cx="5066580" cy="369332"/>
          </a:xfrm>
          <a:prstGeom prst="rect">
            <a:avLst/>
          </a:prstGeom>
          <a:noFill/>
        </p:spPr>
        <p:txBody>
          <a:bodyPr wrap="none" rtlCol="0">
            <a:spAutoFit/>
          </a:bodyPr>
          <a:lstStyle/>
          <a:p>
            <a:r>
              <a:rPr lang="en-GB" dirty="0"/>
              <a:t>Severe saturation at centre of both beam profiles.</a:t>
            </a:r>
          </a:p>
        </p:txBody>
      </p:sp>
    </p:spTree>
    <p:extLst>
      <p:ext uri="{BB962C8B-B14F-4D97-AF65-F5344CB8AC3E}">
        <p14:creationId xmlns:p14="http://schemas.microsoft.com/office/powerpoint/2010/main" val="1661018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4965-2BAF-2E33-91D8-1CAFC0BF4FCA}"/>
              </a:ext>
            </a:extLst>
          </p:cNvPr>
          <p:cNvSpPr>
            <a:spLocks noGrp="1"/>
          </p:cNvSpPr>
          <p:nvPr>
            <p:ph type="title"/>
          </p:nvPr>
        </p:nvSpPr>
        <p:spPr/>
        <p:txBody>
          <a:bodyPr>
            <a:noAutofit/>
          </a:bodyPr>
          <a:lstStyle/>
          <a:p>
            <a:r>
              <a:rPr lang="en-GB" sz="2400" dirty="0"/>
              <a:t>Position measurements using stage translation at 148 MeV beam energy 300 </a:t>
            </a:r>
            <a:r>
              <a:rPr lang="en-GB" sz="2400" dirty="0" err="1"/>
              <a:t>nA</a:t>
            </a:r>
            <a:r>
              <a:rPr lang="en-GB" sz="2400" dirty="0"/>
              <a:t> ion source current (low gain mode)</a:t>
            </a:r>
          </a:p>
        </p:txBody>
      </p:sp>
      <p:pic>
        <p:nvPicPr>
          <p:cNvPr id="6" name="Content Placeholder 5" descr="A graph of a beam profile&#10;&#10;AI-generated content may be incorrect.">
            <a:extLst>
              <a:ext uri="{FF2B5EF4-FFF2-40B4-BE49-F238E27FC236}">
                <a16:creationId xmlns:a16="http://schemas.microsoft.com/office/drawing/2014/main" id="{E0CD4F9E-0645-DDC3-B125-80D7D103C8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1784" y="1611657"/>
            <a:ext cx="3582868" cy="2149720"/>
          </a:xfrm>
        </p:spPr>
      </p:pic>
      <p:pic>
        <p:nvPicPr>
          <p:cNvPr id="8" name="Picture 7" descr="A graph of a line graph&#10;&#10;AI-generated content may be incorrect.">
            <a:extLst>
              <a:ext uri="{FF2B5EF4-FFF2-40B4-BE49-F238E27FC236}">
                <a16:creationId xmlns:a16="http://schemas.microsoft.com/office/drawing/2014/main" id="{6AFF941A-B279-1EF1-3E92-71D3CD027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892" y="1567541"/>
            <a:ext cx="3828142" cy="2296885"/>
          </a:xfrm>
          <a:prstGeom prst="rect">
            <a:avLst/>
          </a:prstGeom>
        </p:spPr>
      </p:pic>
      <p:pic>
        <p:nvPicPr>
          <p:cNvPr id="10" name="Picture 9" descr="A graph of a graph&#10;&#10;AI-generated content may be incorrect.">
            <a:extLst>
              <a:ext uri="{FF2B5EF4-FFF2-40B4-BE49-F238E27FC236}">
                <a16:creationId xmlns:a16="http://schemas.microsoft.com/office/drawing/2014/main" id="{1EF67E60-F2A6-56C5-D43E-7DC43370C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38075"/>
            <a:ext cx="3828142" cy="2296885"/>
          </a:xfrm>
          <a:prstGeom prst="rect">
            <a:avLst/>
          </a:prstGeom>
        </p:spPr>
      </p:pic>
      <p:pic>
        <p:nvPicPr>
          <p:cNvPr id="11" name="Content Placeholder 4" descr="A graph of a line graph&#10;&#10;AI-generated content may be incorrect.">
            <a:extLst>
              <a:ext uri="{FF2B5EF4-FFF2-40B4-BE49-F238E27FC236}">
                <a16:creationId xmlns:a16="http://schemas.microsoft.com/office/drawing/2014/main" id="{6C9016E6-7839-4F7A-CF61-2FE4477B6C9C}"/>
              </a:ext>
            </a:extLst>
          </p:cNvPr>
          <p:cNvPicPr>
            <a:picLocks noChangeAspect="1"/>
          </p:cNvPicPr>
          <p:nvPr/>
        </p:nvPicPr>
        <p:blipFill>
          <a:blip r:embed="rId5"/>
          <a:stretch>
            <a:fillRect/>
          </a:stretch>
        </p:blipFill>
        <p:spPr bwMode="auto">
          <a:xfrm>
            <a:off x="3615823" y="3864426"/>
            <a:ext cx="5048042" cy="300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cxnSp>
        <p:nvCxnSpPr>
          <p:cNvPr id="4" name="Straight Arrow Connector 3">
            <a:extLst>
              <a:ext uri="{FF2B5EF4-FFF2-40B4-BE49-F238E27FC236}">
                <a16:creationId xmlns:a16="http://schemas.microsoft.com/office/drawing/2014/main" id="{2D02FA91-AC7E-03DB-6A7A-F98A80AC6E06}"/>
              </a:ext>
            </a:extLst>
          </p:cNvPr>
          <p:cNvCxnSpPr/>
          <p:nvPr/>
        </p:nvCxnSpPr>
        <p:spPr>
          <a:xfrm>
            <a:off x="2500829" y="3429000"/>
            <a:ext cx="1645063" cy="61419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11F5D1B5-2B3C-826B-4F29-E01B093E9244}"/>
              </a:ext>
            </a:extLst>
          </p:cNvPr>
          <p:cNvCxnSpPr>
            <a:cxnSpLocks/>
          </p:cNvCxnSpPr>
          <p:nvPr/>
        </p:nvCxnSpPr>
        <p:spPr>
          <a:xfrm>
            <a:off x="6338249" y="3610519"/>
            <a:ext cx="0" cy="139113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2B56855-3060-B7B0-B186-5472D8AB990D}"/>
              </a:ext>
            </a:extLst>
          </p:cNvPr>
          <p:cNvCxnSpPr>
            <a:cxnSpLocks/>
          </p:cNvCxnSpPr>
          <p:nvPr/>
        </p:nvCxnSpPr>
        <p:spPr>
          <a:xfrm flipH="1">
            <a:off x="8438920" y="2840505"/>
            <a:ext cx="680103" cy="34611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2814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BF58-0509-B6CF-7AD0-C50BC4E414CF}"/>
              </a:ext>
            </a:extLst>
          </p:cNvPr>
          <p:cNvSpPr>
            <a:spLocks noGrp="1"/>
          </p:cNvSpPr>
          <p:nvPr>
            <p:ph type="title"/>
          </p:nvPr>
        </p:nvSpPr>
        <p:spPr/>
        <p:txBody>
          <a:bodyPr>
            <a:noAutofit/>
          </a:bodyPr>
          <a:lstStyle/>
          <a:p>
            <a:r>
              <a:rPr lang="en-GB" sz="2800" dirty="0"/>
              <a:t>Response Linearity at 148 MeV Beam Energy</a:t>
            </a:r>
            <a:br>
              <a:rPr lang="en-GB" sz="2800" dirty="0"/>
            </a:br>
            <a:r>
              <a:rPr lang="en-GB" sz="2800" dirty="0"/>
              <a:t>(using Amplitude of Gaussian Fit)</a:t>
            </a:r>
          </a:p>
        </p:txBody>
      </p:sp>
      <p:sp>
        <p:nvSpPr>
          <p:cNvPr id="12" name="TextBox 11">
            <a:extLst>
              <a:ext uri="{FF2B5EF4-FFF2-40B4-BE49-F238E27FC236}">
                <a16:creationId xmlns:a16="http://schemas.microsoft.com/office/drawing/2014/main" id="{7F41056D-C40D-D042-1D0C-61538EC0B3B3}"/>
              </a:ext>
            </a:extLst>
          </p:cNvPr>
          <p:cNvSpPr txBox="1"/>
          <p:nvPr/>
        </p:nvSpPr>
        <p:spPr>
          <a:xfrm>
            <a:off x="2407306" y="2225372"/>
            <a:ext cx="1470632" cy="461665"/>
          </a:xfrm>
          <a:prstGeom prst="rect">
            <a:avLst/>
          </a:prstGeom>
          <a:noFill/>
        </p:spPr>
        <p:txBody>
          <a:bodyPr wrap="square" rtlCol="0">
            <a:spAutoFit/>
          </a:bodyPr>
          <a:lstStyle/>
          <a:p>
            <a:r>
              <a:rPr lang="en-GB" sz="2400" dirty="0"/>
              <a:t>Low gain</a:t>
            </a:r>
          </a:p>
        </p:txBody>
      </p:sp>
      <p:sp>
        <p:nvSpPr>
          <p:cNvPr id="15" name="TextBox 14">
            <a:extLst>
              <a:ext uri="{FF2B5EF4-FFF2-40B4-BE49-F238E27FC236}">
                <a16:creationId xmlns:a16="http://schemas.microsoft.com/office/drawing/2014/main" id="{9DB0ECC7-7A92-E7BC-681F-862F9D22C1E3}"/>
              </a:ext>
            </a:extLst>
          </p:cNvPr>
          <p:cNvSpPr txBox="1"/>
          <p:nvPr/>
        </p:nvSpPr>
        <p:spPr>
          <a:xfrm>
            <a:off x="8734469" y="2225371"/>
            <a:ext cx="1632403" cy="461665"/>
          </a:xfrm>
          <a:prstGeom prst="rect">
            <a:avLst/>
          </a:prstGeom>
          <a:noFill/>
        </p:spPr>
        <p:txBody>
          <a:bodyPr wrap="square" rtlCol="0">
            <a:spAutoFit/>
          </a:bodyPr>
          <a:lstStyle/>
          <a:p>
            <a:r>
              <a:rPr lang="en-GB" sz="2400" dirty="0"/>
              <a:t>High gain</a:t>
            </a:r>
          </a:p>
        </p:txBody>
      </p:sp>
      <p:pic>
        <p:nvPicPr>
          <p:cNvPr id="6" name="Picture 5" descr="A graph with a red and blue line&#10;&#10;AI-generated content may be incorrect.">
            <a:extLst>
              <a:ext uri="{FF2B5EF4-FFF2-40B4-BE49-F238E27FC236}">
                <a16:creationId xmlns:a16="http://schemas.microsoft.com/office/drawing/2014/main" id="{94E90844-A9B2-5F8B-0977-4C7F48780481}"/>
              </a:ext>
            </a:extLst>
          </p:cNvPr>
          <p:cNvPicPr>
            <a:picLocks noChangeAspect="1"/>
          </p:cNvPicPr>
          <p:nvPr/>
        </p:nvPicPr>
        <p:blipFill>
          <a:blip r:embed="rId2"/>
          <a:stretch>
            <a:fillRect/>
          </a:stretch>
        </p:blipFill>
        <p:spPr>
          <a:xfrm>
            <a:off x="5989102" y="2949742"/>
            <a:ext cx="6114763" cy="3543133"/>
          </a:xfrm>
          <a:prstGeom prst="rect">
            <a:avLst/>
          </a:prstGeom>
        </p:spPr>
      </p:pic>
      <p:pic>
        <p:nvPicPr>
          <p:cNvPr id="8" name="Picture 7" descr="A graph with a red and blue line&#10;&#10;AI-generated content may be incorrect.">
            <a:extLst>
              <a:ext uri="{FF2B5EF4-FFF2-40B4-BE49-F238E27FC236}">
                <a16:creationId xmlns:a16="http://schemas.microsoft.com/office/drawing/2014/main" id="{593223FD-75CC-CEE1-A486-A1CADEBA6E50}"/>
              </a:ext>
            </a:extLst>
          </p:cNvPr>
          <p:cNvPicPr>
            <a:picLocks noChangeAspect="1"/>
          </p:cNvPicPr>
          <p:nvPr/>
        </p:nvPicPr>
        <p:blipFill>
          <a:blip r:embed="rId3"/>
          <a:stretch>
            <a:fillRect/>
          </a:stretch>
        </p:blipFill>
        <p:spPr>
          <a:xfrm>
            <a:off x="0" y="2981347"/>
            <a:ext cx="5948050" cy="3446533"/>
          </a:xfrm>
          <a:prstGeom prst="rect">
            <a:avLst/>
          </a:prstGeom>
        </p:spPr>
      </p:pic>
    </p:spTree>
    <p:extLst>
      <p:ext uri="{BB962C8B-B14F-4D97-AF65-F5344CB8AC3E}">
        <p14:creationId xmlns:p14="http://schemas.microsoft.com/office/powerpoint/2010/main" val="3670185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12547-D84F-AEB4-6CD6-2B5160BF4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2AD45-14C3-5C26-1511-F709F13B3945}"/>
              </a:ext>
            </a:extLst>
          </p:cNvPr>
          <p:cNvSpPr>
            <a:spLocks noGrp="1"/>
          </p:cNvSpPr>
          <p:nvPr>
            <p:ph type="title"/>
          </p:nvPr>
        </p:nvSpPr>
        <p:spPr/>
        <p:txBody>
          <a:bodyPr>
            <a:noAutofit/>
          </a:bodyPr>
          <a:lstStyle/>
          <a:p>
            <a:r>
              <a:rPr lang="en-GB" sz="2800" dirty="0"/>
              <a:t>Response Linearity at 228 MeV Beam Energy (using Amplitude of Gaussian Fit)</a:t>
            </a:r>
          </a:p>
        </p:txBody>
      </p:sp>
      <p:pic>
        <p:nvPicPr>
          <p:cNvPr id="8" name="Picture 7" descr="A graph of a graph&#10;&#10;AI-generated content may be incorrect.">
            <a:extLst>
              <a:ext uri="{FF2B5EF4-FFF2-40B4-BE49-F238E27FC236}">
                <a16:creationId xmlns:a16="http://schemas.microsoft.com/office/drawing/2014/main" id="{F0619590-E441-CF8C-0CD7-DEB84CDB56B1}"/>
              </a:ext>
            </a:extLst>
          </p:cNvPr>
          <p:cNvPicPr>
            <a:picLocks noChangeAspect="1"/>
          </p:cNvPicPr>
          <p:nvPr/>
        </p:nvPicPr>
        <p:blipFill>
          <a:blip r:embed="rId2"/>
          <a:stretch>
            <a:fillRect/>
          </a:stretch>
        </p:blipFill>
        <p:spPr>
          <a:xfrm>
            <a:off x="397164" y="1690688"/>
            <a:ext cx="8917782" cy="5167312"/>
          </a:xfrm>
          <a:prstGeom prst="rect">
            <a:avLst/>
          </a:prstGeom>
        </p:spPr>
      </p:pic>
      <p:sp>
        <p:nvSpPr>
          <p:cNvPr id="9" name="TextBox 8">
            <a:extLst>
              <a:ext uri="{FF2B5EF4-FFF2-40B4-BE49-F238E27FC236}">
                <a16:creationId xmlns:a16="http://schemas.microsoft.com/office/drawing/2014/main" id="{FC52C071-58DD-5482-52EF-B3A3D607CE79}"/>
              </a:ext>
            </a:extLst>
          </p:cNvPr>
          <p:cNvSpPr txBox="1"/>
          <p:nvPr/>
        </p:nvSpPr>
        <p:spPr>
          <a:xfrm>
            <a:off x="9605892" y="2008909"/>
            <a:ext cx="2364436" cy="1200329"/>
          </a:xfrm>
          <a:prstGeom prst="rect">
            <a:avLst/>
          </a:prstGeom>
          <a:noFill/>
        </p:spPr>
        <p:txBody>
          <a:bodyPr wrap="square" rtlCol="0">
            <a:spAutoFit/>
          </a:bodyPr>
          <a:lstStyle/>
          <a:p>
            <a:r>
              <a:rPr lang="en-GB" dirty="0"/>
              <a:t>Excluded points where saturation was observed from the linear fit.</a:t>
            </a:r>
          </a:p>
        </p:txBody>
      </p:sp>
    </p:spTree>
    <p:extLst>
      <p:ext uri="{BB962C8B-B14F-4D97-AF65-F5344CB8AC3E}">
        <p14:creationId xmlns:p14="http://schemas.microsoft.com/office/powerpoint/2010/main" val="2193909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F504-86D2-3B66-6B14-8CF13A47E319}"/>
              </a:ext>
            </a:extLst>
          </p:cNvPr>
          <p:cNvSpPr>
            <a:spLocks noGrp="1"/>
          </p:cNvSpPr>
          <p:nvPr>
            <p:ph type="title"/>
          </p:nvPr>
        </p:nvSpPr>
        <p:spPr/>
        <p:txBody>
          <a:bodyPr/>
          <a:lstStyle/>
          <a:p>
            <a:r>
              <a:rPr lang="en-GB" dirty="0"/>
              <a:t>Fibre Array Detector Configuration</a:t>
            </a:r>
          </a:p>
        </p:txBody>
      </p:sp>
      <p:sp>
        <p:nvSpPr>
          <p:cNvPr id="3" name="Slide Number Placeholder 2">
            <a:extLst>
              <a:ext uri="{FF2B5EF4-FFF2-40B4-BE49-F238E27FC236}">
                <a16:creationId xmlns:a16="http://schemas.microsoft.com/office/drawing/2014/main" id="{78B533B8-5E0A-DC49-C1FC-42A91A32102D}"/>
              </a:ext>
            </a:extLst>
          </p:cNvPr>
          <p:cNvSpPr>
            <a:spLocks noGrp="1"/>
          </p:cNvSpPr>
          <p:nvPr>
            <p:ph type="sldNum" sz="quarter" idx="1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bg1"/>
                </a:solidFill>
                <a:latin typeface="+mj-lt"/>
                <a:ea typeface="ＭＳ Ｐゴシック" charset="0"/>
                <a:cs typeface="Gill Sans"/>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6EE7A4CE-4C1F-8D42-8379-15AFA4C6E544}" type="slidenum">
              <a:rPr lang="en-GB" smtClean="0"/>
              <a:pPr>
                <a:defRPr/>
              </a:pPr>
              <a:t>2</a:t>
            </a:fld>
            <a:endParaRPr lang="en-GB"/>
          </a:p>
        </p:txBody>
      </p:sp>
      <p:sp>
        <p:nvSpPr>
          <p:cNvPr id="4" name="Date Placeholder 3">
            <a:extLst>
              <a:ext uri="{FF2B5EF4-FFF2-40B4-BE49-F238E27FC236}">
                <a16:creationId xmlns:a16="http://schemas.microsoft.com/office/drawing/2014/main" id="{E8B22DB5-5F59-9298-1BE9-9487BF5348D3}"/>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4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E211E96-92E8-8146-AC80-4277347E81CA}" type="datetime1">
              <a:rPr lang="en-GB" smtClean="0"/>
              <a:pPr/>
              <a:t>14/10/2025</a:t>
            </a:fld>
            <a:endParaRPr lang="en-US"/>
          </a:p>
        </p:txBody>
      </p:sp>
      <p:sp>
        <p:nvSpPr>
          <p:cNvPr id="5" name="Content Placeholder 4">
            <a:extLst>
              <a:ext uri="{FF2B5EF4-FFF2-40B4-BE49-F238E27FC236}">
                <a16:creationId xmlns:a16="http://schemas.microsoft.com/office/drawing/2014/main" id="{9F1B3D59-8743-5020-FF63-6ED177CC8ECA}"/>
              </a:ext>
            </a:extLst>
          </p:cNvPr>
          <p:cNvSpPr>
            <a:spLocks noGrp="1"/>
          </p:cNvSpPr>
          <p:nvPr>
            <p:ph idx="1"/>
          </p:nvPr>
        </p:nvSpPr>
        <p:spPr>
          <a:xfrm>
            <a:off x="410699" y="1414130"/>
            <a:ext cx="6309078" cy="4843452"/>
          </a:xfrm>
        </p:spPr>
        <p:txBody>
          <a:bodyPr>
            <a:normAutofit/>
          </a:bodyPr>
          <a:lstStyle/>
          <a:p>
            <a:pPr>
              <a:buFont typeface="Arial" panose="020B0604020202020204" pitchFamily="34" charset="0"/>
              <a:buChar char="•"/>
            </a:pPr>
            <a:r>
              <a:rPr lang="en-GB" sz="1800" dirty="0">
                <a:cs typeface="Times New Roman" panose="02020603050405020304" pitchFamily="18" charset="0"/>
              </a:rPr>
              <a:t>2 orthogonal 10 cm x 10 cm arrays made of BCF-60 plastic scintillating fibres by Saint-Gobain, 0.50 </a:t>
            </a:r>
            <a:r>
              <a:rPr lang="en-GB" sz="1800" dirty="0">
                <a:solidFill>
                  <a:srgbClr val="021F39"/>
                </a:solidFill>
              </a:rPr>
              <a:t>± 0.13 </a:t>
            </a:r>
            <a:r>
              <a:rPr lang="en-GB" sz="1800" dirty="0">
                <a:cs typeface="Times New Roman" panose="02020603050405020304" pitchFamily="18" charset="0"/>
              </a:rPr>
              <a:t>mm diameter. Emission peak at 530 nm.</a:t>
            </a:r>
          </a:p>
          <a:p>
            <a:pPr>
              <a:buFont typeface="Arial" panose="020B0604020202020204" pitchFamily="34" charset="0"/>
              <a:buChar char="•"/>
            </a:pPr>
            <a:r>
              <a:rPr lang="en-GB" sz="1800" dirty="0">
                <a:cs typeface="Times New Roman" panose="02020603050405020304" pitchFamily="18" charset="0"/>
              </a:rPr>
              <a:t>2x 128-channel photodiode array (Hamamatsu S11865-128) (1 per fibre array)</a:t>
            </a:r>
          </a:p>
          <a:p>
            <a:pPr lvl="1"/>
            <a:r>
              <a:rPr lang="en-GB" sz="1600" dirty="0">
                <a:cs typeface="Times New Roman" panose="02020603050405020304" pitchFamily="18" charset="0"/>
              </a:rPr>
              <a:t>Single and cascade operation. Image size: </a:t>
            </a:r>
            <a:r>
              <a:rPr lang="en-GB" sz="1600" dirty="0">
                <a:solidFill>
                  <a:srgbClr val="333333"/>
                </a:solidFill>
                <a:cs typeface="Times New Roman" panose="02020603050405020304" pitchFamily="18" charset="0"/>
              </a:rPr>
              <a:t>51.2 x 0.6 mm, pixel pitch 0.4 mm</a:t>
            </a:r>
          </a:p>
          <a:p>
            <a:pPr>
              <a:buFont typeface="Arial" panose="020B0604020202020204" pitchFamily="34" charset="0"/>
              <a:buChar char="•"/>
            </a:pPr>
            <a:r>
              <a:rPr lang="en-GB" sz="1800" dirty="0">
                <a:cs typeface="Times New Roman" panose="02020603050405020304" pitchFamily="18" charset="0"/>
              </a:rPr>
              <a:t>Hamamatsu C9118-02 CMOS driver circuit provides multiplexed data at up to 4 MHz</a:t>
            </a:r>
          </a:p>
          <a:p>
            <a:pPr>
              <a:buFont typeface="Arial" panose="020B0604020202020204" pitchFamily="34" charset="0"/>
              <a:buChar char="•"/>
            </a:pPr>
            <a:r>
              <a:rPr lang="en-GB" sz="1800" dirty="0">
                <a:cs typeface="Times New Roman" panose="02020603050405020304" pitchFamily="18" charset="0"/>
              </a:rPr>
              <a:t>Analogue video output from the pixels array readout using NI USB-6366 Multifunction I/O</a:t>
            </a:r>
          </a:p>
          <a:p>
            <a:pPr>
              <a:buFont typeface="Arial" panose="020B0604020202020204" pitchFamily="34" charset="0"/>
              <a:buChar char="•"/>
            </a:pPr>
            <a:r>
              <a:rPr lang="en-US" altLang="en-US" sz="1800" dirty="0">
                <a:solidFill>
                  <a:srgbClr val="202122"/>
                </a:solidFill>
                <a:cs typeface="Arial" panose="020B0604020202020204" pitchFamily="34" charset="0"/>
              </a:rPr>
              <a:t>In low gain the dark output voltage is typ. 0.005 mV, max 0.1 mV</a:t>
            </a:r>
          </a:p>
          <a:p>
            <a:pPr>
              <a:buFont typeface="Arial" panose="020B0604020202020204" pitchFamily="34" charset="0"/>
              <a:buChar char="•"/>
            </a:pPr>
            <a:r>
              <a:rPr lang="en-US" altLang="en-US" sz="1800" dirty="0">
                <a:solidFill>
                  <a:srgbClr val="202122"/>
                </a:solidFill>
                <a:cs typeface="Arial" panose="020B0604020202020204" pitchFamily="34" charset="0"/>
              </a:rPr>
              <a:t>The saturation output voltage is min. 3 V </a:t>
            </a:r>
            <a:r>
              <a:rPr lang="en-US" altLang="en-US" sz="1800" dirty="0" err="1">
                <a:solidFill>
                  <a:srgbClr val="202122"/>
                </a:solidFill>
                <a:cs typeface="Arial" panose="020B0604020202020204" pitchFamily="34" charset="0"/>
              </a:rPr>
              <a:t>typ</a:t>
            </a:r>
            <a:r>
              <a:rPr lang="en-US" altLang="en-US" sz="1800" dirty="0">
                <a:solidFill>
                  <a:srgbClr val="202122"/>
                </a:solidFill>
                <a:cs typeface="Arial" panose="020B0604020202020204" pitchFamily="34" charset="0"/>
              </a:rPr>
              <a:t> 3.5 V</a:t>
            </a:r>
          </a:p>
          <a:p>
            <a:endParaRPr lang="en-GB" dirty="0"/>
          </a:p>
        </p:txBody>
      </p:sp>
      <p:sp>
        <p:nvSpPr>
          <p:cNvPr id="7" name="Rectangle 2">
            <a:extLst>
              <a:ext uri="{FF2B5EF4-FFF2-40B4-BE49-F238E27FC236}">
                <a16:creationId xmlns:a16="http://schemas.microsoft.com/office/drawing/2014/main" id="{478CC32E-95AB-7875-813D-423BAEB0E24A}"/>
              </a:ext>
            </a:extLst>
          </p:cNvPr>
          <p:cNvSpPr>
            <a:spLocks noChangeArrowheads="1"/>
          </p:cNvSpPr>
          <p:nvPr/>
        </p:nvSpPr>
        <p:spPr bwMode="auto">
          <a:xfrm>
            <a:off x="0" y="-301036"/>
            <a:ext cx="256464" cy="60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Content Placeholder 5" descr="A close-up of a device&#10;&#10;AI-generated content may be incorrect.">
            <a:extLst>
              <a:ext uri="{FF2B5EF4-FFF2-40B4-BE49-F238E27FC236}">
                <a16:creationId xmlns:a16="http://schemas.microsoft.com/office/drawing/2014/main" id="{B9C096CD-41CC-E253-6BEF-429129F64732}"/>
              </a:ext>
            </a:extLst>
          </p:cNvPr>
          <p:cNvPicPr>
            <a:picLocks noChangeAspect="1"/>
          </p:cNvPicPr>
          <p:nvPr/>
        </p:nvPicPr>
        <p:blipFill>
          <a:blip r:embed="rId2">
            <a:extLst>
              <a:ext uri="{28A0092B-C50C-407E-A947-70E740481C1C}">
                <a14:useLocalDpi xmlns:a14="http://schemas.microsoft.com/office/drawing/2010/main" val="0"/>
              </a:ext>
            </a:extLst>
          </a:blip>
          <a:srcRect l="6098" t="19833" r="8238" b="10166"/>
          <a:stretch>
            <a:fillRect/>
          </a:stretch>
        </p:blipFill>
        <p:spPr bwMode="auto">
          <a:xfrm>
            <a:off x="7563617" y="1512127"/>
            <a:ext cx="4075888" cy="4423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049352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D2797-A9BF-774D-7910-522CA368F04A}"/>
              </a:ext>
            </a:extLst>
          </p:cNvPr>
          <p:cNvSpPr>
            <a:spLocks noGrp="1"/>
          </p:cNvSpPr>
          <p:nvPr>
            <p:ph type="title"/>
          </p:nvPr>
        </p:nvSpPr>
        <p:spPr/>
        <p:txBody>
          <a:bodyPr/>
          <a:lstStyle/>
          <a:p>
            <a:r>
              <a:rPr lang="en-GB" dirty="0"/>
              <a:t>Concluding Remarks</a:t>
            </a:r>
          </a:p>
        </p:txBody>
      </p:sp>
      <p:sp>
        <p:nvSpPr>
          <p:cNvPr id="3" name="Content Placeholder 2">
            <a:extLst>
              <a:ext uri="{FF2B5EF4-FFF2-40B4-BE49-F238E27FC236}">
                <a16:creationId xmlns:a16="http://schemas.microsoft.com/office/drawing/2014/main" id="{AD5E18E9-8E00-C854-ED6B-C2DBEA796C0D}"/>
              </a:ext>
            </a:extLst>
          </p:cNvPr>
          <p:cNvSpPr>
            <a:spLocks noGrp="1"/>
          </p:cNvSpPr>
          <p:nvPr>
            <p:ph idx="1"/>
          </p:nvPr>
        </p:nvSpPr>
        <p:spPr/>
        <p:txBody>
          <a:bodyPr/>
          <a:lstStyle/>
          <a:p>
            <a:r>
              <a:rPr lang="en-GB" sz="2400" dirty="0"/>
              <a:t>Initial measurements and analysis appear very promising.</a:t>
            </a:r>
          </a:p>
          <a:p>
            <a:r>
              <a:rPr lang="en-GB" sz="2400" dirty="0"/>
              <a:t>Beam size and position measurements are consistent. </a:t>
            </a:r>
          </a:p>
          <a:p>
            <a:pPr lvl="1"/>
            <a:r>
              <a:rPr lang="en-GB" sz="2000" dirty="0"/>
              <a:t>Beam sizes are systematically larger than reference sizes listed by Trento PTC but awaiting data for comparative measurement with film to check this.</a:t>
            </a:r>
          </a:p>
          <a:p>
            <a:pPr lvl="1"/>
            <a:r>
              <a:rPr lang="en-GB" sz="2000" dirty="0"/>
              <a:t>Vertical beam position off-central due to mismatch in alignment of centre of detector – currently working on quantifying this offset. </a:t>
            </a:r>
          </a:p>
          <a:p>
            <a:r>
              <a:rPr lang="en-GB" sz="2400" dirty="0"/>
              <a:t>Beam size measurement for same beam in low and high gain is consistent.</a:t>
            </a:r>
          </a:p>
          <a:p>
            <a:r>
              <a:rPr lang="en-GB" sz="2400" dirty="0"/>
              <a:t>Linear response across entire range of currents for 148 MeV for both low and high gain modes.</a:t>
            </a:r>
          </a:p>
          <a:p>
            <a:r>
              <a:rPr lang="en-GB" sz="2400" dirty="0"/>
              <a:t>Saturation observed in high gain at around 100 </a:t>
            </a:r>
            <a:r>
              <a:rPr lang="en-GB" sz="2400" dirty="0" err="1"/>
              <a:t>nA</a:t>
            </a:r>
            <a:r>
              <a:rPr lang="en-GB" sz="2400" dirty="0"/>
              <a:t> for 228 MeV.</a:t>
            </a:r>
          </a:p>
          <a:p>
            <a:r>
              <a:rPr lang="en-GB" sz="2400" dirty="0"/>
              <a:t>Beam position measurement correlates excellently with horizontal stage translation position. </a:t>
            </a:r>
          </a:p>
          <a:p>
            <a:endParaRPr lang="en-GB" dirty="0"/>
          </a:p>
        </p:txBody>
      </p:sp>
    </p:spTree>
    <p:extLst>
      <p:ext uri="{BB962C8B-B14F-4D97-AF65-F5344CB8AC3E}">
        <p14:creationId xmlns:p14="http://schemas.microsoft.com/office/powerpoint/2010/main" val="2470391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AB59-46FC-761B-8E41-713C5D302D5B}"/>
              </a:ext>
            </a:extLst>
          </p:cNvPr>
          <p:cNvSpPr>
            <a:spLocks noGrp="1"/>
          </p:cNvSpPr>
          <p:nvPr>
            <p:ph type="title"/>
          </p:nvPr>
        </p:nvSpPr>
        <p:spPr/>
        <p:txBody>
          <a:bodyPr/>
          <a:lstStyle/>
          <a:p>
            <a:r>
              <a:rPr lang="en-GB" dirty="0"/>
              <a:t>Looking Ahead</a:t>
            </a:r>
          </a:p>
        </p:txBody>
      </p:sp>
      <p:sp>
        <p:nvSpPr>
          <p:cNvPr id="3" name="Content Placeholder 2">
            <a:extLst>
              <a:ext uri="{FF2B5EF4-FFF2-40B4-BE49-F238E27FC236}">
                <a16:creationId xmlns:a16="http://schemas.microsoft.com/office/drawing/2014/main" id="{69B939A2-532D-EB8B-04E3-38221C4BCEEB}"/>
              </a:ext>
            </a:extLst>
          </p:cNvPr>
          <p:cNvSpPr>
            <a:spLocks noGrp="1"/>
          </p:cNvSpPr>
          <p:nvPr>
            <p:ph idx="1"/>
          </p:nvPr>
        </p:nvSpPr>
        <p:spPr>
          <a:xfrm>
            <a:off x="182914" y="935223"/>
            <a:ext cx="11826172" cy="5400675"/>
          </a:xfrm>
        </p:spPr>
        <p:txBody>
          <a:bodyPr/>
          <a:lstStyle/>
          <a:p>
            <a:r>
              <a:rPr lang="en-GB" sz="2800" dirty="0"/>
              <a:t>Whilst the current setup worked well with </a:t>
            </a:r>
            <a:r>
              <a:rPr lang="en-GB" sz="2800" dirty="0">
                <a:cs typeface="Times New Roman" panose="02020603050405020304" pitchFamily="18" charset="0"/>
              </a:rPr>
              <a:t>S11865-128 </a:t>
            </a:r>
            <a:r>
              <a:rPr lang="en-GB" sz="2800" dirty="0"/>
              <a:t> in the experimental setup – can benefit from digital readout for real-time data visualisation. </a:t>
            </a:r>
          </a:p>
          <a:p>
            <a:pPr lvl="1"/>
            <a:r>
              <a:rPr lang="en-GB" sz="2400" dirty="0"/>
              <a:t>Currently we have to export acquisition from NI DAQ Express as .tdms file on DAQ laptop and transferred to personal laptop. </a:t>
            </a:r>
          </a:p>
          <a:p>
            <a:pPr lvl="1"/>
            <a:r>
              <a:rPr lang="en-GB" sz="2400" dirty="0"/>
              <a:t>Eventually we want to synchronise readout with range detector (</a:t>
            </a:r>
            <a:r>
              <a:rPr lang="en-GB" sz="2400" dirty="0" err="1"/>
              <a:t>QuARC</a:t>
            </a:r>
            <a:r>
              <a:rPr lang="en-GB" sz="2400" dirty="0"/>
              <a:t>) and provide profile measurements on live GUI display.</a:t>
            </a:r>
          </a:p>
          <a:p>
            <a:endParaRPr lang="en-GB" sz="2800" dirty="0"/>
          </a:p>
          <a:p>
            <a:r>
              <a:rPr lang="en-GB" sz="2800" dirty="0"/>
              <a:t>Additionally, the larger gain range for the S17285 could benefit our low detection efficiency for low beam intensities and hopefully allow unsaturated measurements at the high energy and high current measurements. </a:t>
            </a:r>
          </a:p>
        </p:txBody>
      </p:sp>
    </p:spTree>
    <p:extLst>
      <p:ext uri="{BB962C8B-B14F-4D97-AF65-F5344CB8AC3E}">
        <p14:creationId xmlns:p14="http://schemas.microsoft.com/office/powerpoint/2010/main" val="367742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466CA-3074-3EB8-431F-F9F0D7A060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A3367-2B6D-B187-D4BA-6A5DF38AD287}"/>
              </a:ext>
            </a:extLst>
          </p:cNvPr>
          <p:cNvSpPr>
            <a:spLocks noGrp="1"/>
          </p:cNvSpPr>
          <p:nvPr>
            <p:ph type="title"/>
          </p:nvPr>
        </p:nvSpPr>
        <p:spPr/>
        <p:txBody>
          <a:bodyPr/>
          <a:lstStyle/>
          <a:p>
            <a:r>
              <a:rPr lang="en-GB" dirty="0"/>
              <a:t>Fibre Array Readout Configuration</a:t>
            </a:r>
          </a:p>
        </p:txBody>
      </p:sp>
      <p:sp>
        <p:nvSpPr>
          <p:cNvPr id="3" name="Slide Number Placeholder 2">
            <a:extLst>
              <a:ext uri="{FF2B5EF4-FFF2-40B4-BE49-F238E27FC236}">
                <a16:creationId xmlns:a16="http://schemas.microsoft.com/office/drawing/2014/main" id="{C87323A4-847C-643E-B20E-D31828920AE2}"/>
              </a:ext>
            </a:extLst>
          </p:cNvPr>
          <p:cNvSpPr>
            <a:spLocks noGrp="1"/>
          </p:cNvSpPr>
          <p:nvPr>
            <p:ph type="sldNum" sz="quarter" idx="1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bg1"/>
                </a:solidFill>
                <a:latin typeface="+mj-lt"/>
                <a:ea typeface="ＭＳ Ｐゴシック" charset="0"/>
                <a:cs typeface="Gill Sans"/>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6EE7A4CE-4C1F-8D42-8379-15AFA4C6E544}" type="slidenum">
              <a:rPr lang="en-GB" smtClean="0"/>
              <a:pPr>
                <a:defRPr/>
              </a:pPr>
              <a:t>3</a:t>
            </a:fld>
            <a:endParaRPr lang="en-GB"/>
          </a:p>
        </p:txBody>
      </p:sp>
      <p:sp>
        <p:nvSpPr>
          <p:cNvPr id="4" name="Date Placeholder 3">
            <a:extLst>
              <a:ext uri="{FF2B5EF4-FFF2-40B4-BE49-F238E27FC236}">
                <a16:creationId xmlns:a16="http://schemas.microsoft.com/office/drawing/2014/main" id="{3C370D47-C966-C9C6-84BE-326BCA7B3988}"/>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4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E211E96-92E8-8146-AC80-4277347E81CA}" type="datetime1">
              <a:rPr lang="en-GB" smtClean="0"/>
              <a:pPr/>
              <a:t>14/10/2025</a:t>
            </a:fld>
            <a:endParaRPr lang="en-US"/>
          </a:p>
        </p:txBody>
      </p:sp>
      <p:sp>
        <p:nvSpPr>
          <p:cNvPr id="5" name="Content Placeholder 4">
            <a:extLst>
              <a:ext uri="{FF2B5EF4-FFF2-40B4-BE49-F238E27FC236}">
                <a16:creationId xmlns:a16="http://schemas.microsoft.com/office/drawing/2014/main" id="{EE4DC357-0840-1140-D2C9-8D81741F79FC}"/>
              </a:ext>
            </a:extLst>
          </p:cNvPr>
          <p:cNvSpPr>
            <a:spLocks noGrp="1"/>
          </p:cNvSpPr>
          <p:nvPr>
            <p:ph idx="1"/>
          </p:nvPr>
        </p:nvSpPr>
        <p:spPr>
          <a:xfrm>
            <a:off x="182914" y="1069848"/>
            <a:ext cx="6718495" cy="5400675"/>
          </a:xfrm>
        </p:spPr>
        <p:txBody>
          <a:bodyPr/>
          <a:lstStyle/>
          <a:p>
            <a:pPr>
              <a:buFont typeface="Arial" panose="020B0604020202020204" pitchFamily="34" charset="0"/>
              <a:buChar char="•"/>
            </a:pPr>
            <a:r>
              <a:rPr lang="en-GB" sz="1800" dirty="0">
                <a:cs typeface="Times New Roman" panose="02020603050405020304" pitchFamily="18" charset="0"/>
              </a:rPr>
              <a:t>Analogue video output from the pixels array readout using NI USB-6366 Multifunction I/O</a:t>
            </a:r>
            <a:endParaRPr lang="en-US" altLang="en-US" sz="1800" dirty="0">
              <a:solidFill>
                <a:srgbClr val="202122"/>
              </a:solidFill>
              <a:cs typeface="Arial" panose="020B0604020202020204" pitchFamily="34" charset="0"/>
            </a:endParaRPr>
          </a:p>
          <a:p>
            <a:pPr>
              <a:buFont typeface="Arial" panose="020B0604020202020204" pitchFamily="34" charset="0"/>
              <a:buChar char="•"/>
            </a:pPr>
            <a:r>
              <a:rPr lang="en-US" altLang="en-US" sz="1800" dirty="0">
                <a:solidFill>
                  <a:srgbClr val="202122"/>
                </a:solidFill>
                <a:cs typeface="Arial" panose="020B0604020202020204" pitchFamily="34" charset="0"/>
              </a:rPr>
              <a:t>MCLK 1 </a:t>
            </a:r>
            <a:r>
              <a:rPr lang="en-US" altLang="en-US" sz="1800" dirty="0" err="1">
                <a:solidFill>
                  <a:srgbClr val="202122"/>
                </a:solidFill>
                <a:cs typeface="Arial" panose="020B0604020202020204" pitchFamily="34" charset="0"/>
              </a:rPr>
              <a:t>MHz.</a:t>
            </a:r>
            <a:r>
              <a:rPr lang="en-US" altLang="en-US" sz="1800" dirty="0">
                <a:solidFill>
                  <a:srgbClr val="202122"/>
                </a:solidFill>
                <a:cs typeface="Arial" panose="020B0604020202020204" pitchFamily="34" charset="0"/>
              </a:rPr>
              <a:t> Suggested min. reset time 10 </a:t>
            </a:r>
            <a:r>
              <a:rPr lang="en-US" altLang="en-US" sz="1800" dirty="0" err="1">
                <a:solidFill>
                  <a:srgbClr val="000000"/>
                </a:solidFill>
              </a:rPr>
              <a:t>μ</a:t>
            </a:r>
            <a:r>
              <a:rPr lang="en-US" altLang="en-US" sz="1800" dirty="0" err="1">
                <a:solidFill>
                  <a:srgbClr val="202122"/>
                </a:solidFill>
                <a:cs typeface="Arial" panose="020B0604020202020204" pitchFamily="34" charset="0"/>
              </a:rPr>
              <a:t>s</a:t>
            </a:r>
            <a:r>
              <a:rPr lang="en-US" altLang="en-US" sz="1800" dirty="0">
                <a:solidFill>
                  <a:srgbClr val="202122"/>
                </a:solidFill>
                <a:cs typeface="Arial" panose="020B0604020202020204" pitchFamily="34" charset="0"/>
              </a:rPr>
              <a:t> and suggested min. integration time 17+ (4x128) clocks = 529 </a:t>
            </a:r>
            <a:r>
              <a:rPr lang="en-US" altLang="en-US" sz="1800" dirty="0" err="1">
                <a:solidFill>
                  <a:srgbClr val="000000"/>
                </a:solidFill>
              </a:rPr>
              <a:t>μ</a:t>
            </a:r>
            <a:r>
              <a:rPr lang="en-US" altLang="en-US" sz="1800" dirty="0" err="1">
                <a:solidFill>
                  <a:srgbClr val="202122"/>
                </a:solidFill>
                <a:cs typeface="Arial" panose="020B0604020202020204" pitchFamily="34" charset="0"/>
              </a:rPr>
              <a:t>s</a:t>
            </a:r>
            <a:r>
              <a:rPr lang="en-US" altLang="en-US" sz="1800" dirty="0">
                <a:solidFill>
                  <a:srgbClr val="202122"/>
                </a:solidFill>
                <a:cs typeface="Arial" panose="020B0604020202020204" pitchFamily="34" charset="0"/>
              </a:rPr>
              <a:t>.</a:t>
            </a:r>
          </a:p>
          <a:p>
            <a:pPr>
              <a:buFont typeface="Arial" panose="020B0604020202020204" pitchFamily="34" charset="0"/>
              <a:buChar char="•"/>
            </a:pPr>
            <a:r>
              <a:rPr lang="en-US" altLang="en-US" sz="1800" dirty="0">
                <a:solidFill>
                  <a:srgbClr val="202122"/>
                </a:solidFill>
                <a:cs typeface="Arial" panose="020B0604020202020204" pitchFamily="34" charset="0"/>
              </a:rPr>
              <a:t>FPGA high period of RESET clock (reset) = 50 </a:t>
            </a:r>
            <a:r>
              <a:rPr lang="en-US" altLang="en-US" sz="1800" dirty="0" err="1">
                <a:solidFill>
                  <a:srgbClr val="000000"/>
                </a:solidFill>
              </a:rPr>
              <a:t>μ</a:t>
            </a:r>
            <a:r>
              <a:rPr lang="en-US" altLang="en-US" sz="1800" dirty="0" err="1">
                <a:solidFill>
                  <a:srgbClr val="202122"/>
                </a:solidFill>
                <a:cs typeface="Arial" panose="020B0604020202020204" pitchFamily="34" charset="0"/>
              </a:rPr>
              <a:t>s</a:t>
            </a:r>
            <a:r>
              <a:rPr lang="en-US" altLang="en-US" sz="1800" dirty="0">
                <a:solidFill>
                  <a:srgbClr val="202122"/>
                </a:solidFill>
                <a:cs typeface="Arial" panose="020B0604020202020204" pitchFamily="34" charset="0"/>
              </a:rPr>
              <a:t>, low period (integration) = 950 </a:t>
            </a:r>
            <a:r>
              <a:rPr lang="en-US" altLang="en-US" sz="1800" dirty="0" err="1">
                <a:solidFill>
                  <a:srgbClr val="000000"/>
                </a:solidFill>
              </a:rPr>
              <a:t>μ</a:t>
            </a:r>
            <a:r>
              <a:rPr lang="en-US" altLang="en-US" sz="1800" dirty="0" err="1">
                <a:solidFill>
                  <a:srgbClr val="202122"/>
                </a:solidFill>
                <a:cs typeface="Arial" panose="020B0604020202020204" pitchFamily="34" charset="0"/>
              </a:rPr>
              <a:t>s</a:t>
            </a:r>
            <a:r>
              <a:rPr lang="en-US" altLang="en-US" sz="1800" dirty="0">
                <a:solidFill>
                  <a:srgbClr val="202122"/>
                </a:solidFill>
                <a:cs typeface="Arial" panose="020B0604020202020204" pitchFamily="34" charset="0"/>
              </a:rPr>
              <a:t>.</a:t>
            </a:r>
          </a:p>
          <a:p>
            <a:pPr>
              <a:buFont typeface="Arial" panose="020B0604020202020204" pitchFamily="34" charset="0"/>
              <a:buChar char="•"/>
            </a:pPr>
            <a:r>
              <a:rPr lang="en-US" altLang="en-US" sz="1800" dirty="0">
                <a:solidFill>
                  <a:srgbClr val="202122"/>
                </a:solidFill>
                <a:cs typeface="Arial" panose="020B0604020202020204" pitchFamily="34" charset="0"/>
              </a:rPr>
              <a:t>VIDEO, Trigger and GND routed to NI board for analogue input.</a:t>
            </a:r>
          </a:p>
          <a:p>
            <a:pPr>
              <a:buFont typeface="Arial" panose="020B0604020202020204" pitchFamily="34" charset="0"/>
              <a:buChar char="•"/>
            </a:pPr>
            <a:r>
              <a:rPr lang="en-US" altLang="en-US" sz="1800" dirty="0">
                <a:solidFill>
                  <a:srgbClr val="202122"/>
                </a:solidFill>
                <a:cs typeface="Arial" panose="020B0604020202020204" pitchFamily="34" charset="0"/>
              </a:rPr>
              <a:t>MCLK – each board has individual clock from FPGA</a:t>
            </a:r>
          </a:p>
          <a:p>
            <a:pPr>
              <a:buFont typeface="Arial" panose="020B0604020202020204" pitchFamily="34" charset="0"/>
              <a:buChar char="•"/>
            </a:pPr>
            <a:r>
              <a:rPr lang="en-US" altLang="en-US" sz="1800" dirty="0">
                <a:solidFill>
                  <a:srgbClr val="202122"/>
                </a:solidFill>
                <a:cs typeface="Arial" panose="020B0604020202020204" pitchFamily="34" charset="0"/>
              </a:rPr>
              <a:t>RESET - shared clock from </a:t>
            </a:r>
            <a:r>
              <a:rPr lang="en-US" altLang="en-US" sz="1800" dirty="0" err="1">
                <a:solidFill>
                  <a:srgbClr val="202122"/>
                </a:solidFill>
                <a:cs typeface="Arial" panose="020B0604020202020204" pitchFamily="34" charset="0"/>
              </a:rPr>
              <a:t>Zybo</a:t>
            </a:r>
            <a:r>
              <a:rPr lang="en-US" altLang="en-US" sz="1800" dirty="0">
                <a:solidFill>
                  <a:srgbClr val="202122"/>
                </a:solidFill>
                <a:cs typeface="Arial" panose="020B0604020202020204" pitchFamily="34" charset="0"/>
              </a:rPr>
              <a:t> FPGA</a:t>
            </a:r>
          </a:p>
          <a:p>
            <a:pPr marL="0" indent="0">
              <a:buNone/>
            </a:pPr>
            <a:endParaRPr lang="en-US" altLang="en-US" sz="1800" dirty="0">
              <a:solidFill>
                <a:srgbClr val="202122"/>
              </a:solidFill>
              <a:cs typeface="Arial" panose="020B0604020202020204" pitchFamily="34" charset="0"/>
            </a:endParaRPr>
          </a:p>
          <a:p>
            <a:pPr>
              <a:buFont typeface="Arial" panose="020B0604020202020204" pitchFamily="34" charset="0"/>
              <a:buChar char="•"/>
            </a:pPr>
            <a:r>
              <a:rPr lang="en-GB" sz="1800" dirty="0">
                <a:cs typeface="Times New Roman" panose="02020603050405020304" pitchFamily="18" charset="0"/>
              </a:rPr>
              <a:t>NI USB-6366 Multifunction I/O connected to laptop inside experimental room (connected via remote desktop and ethernet to laptop in control room) and measurements obtained using analogue input on NI DAQ Express Software.</a:t>
            </a:r>
            <a:endParaRPr lang="en-US" altLang="en-US" sz="1800" dirty="0">
              <a:solidFill>
                <a:srgbClr val="202122"/>
              </a:solidFill>
              <a:cs typeface="Arial" panose="020B0604020202020204" pitchFamily="34" charset="0"/>
            </a:endParaRPr>
          </a:p>
          <a:p>
            <a:r>
              <a:rPr lang="en-GB" sz="1800" dirty="0"/>
              <a:t>Measurements acquired at 1 kHz (from RESET).</a:t>
            </a:r>
          </a:p>
          <a:p>
            <a:r>
              <a:rPr lang="en-GB" sz="1800" dirty="0"/>
              <a:t>Acquired measurements for 10s period – to get sufficient statistics.</a:t>
            </a:r>
          </a:p>
          <a:p>
            <a:pPr>
              <a:buFont typeface="Arial" panose="020B0604020202020204" pitchFamily="34" charset="0"/>
              <a:buChar char="•"/>
            </a:pPr>
            <a:endParaRPr lang="en-US" altLang="en-US" sz="1800" dirty="0">
              <a:solidFill>
                <a:srgbClr val="202122"/>
              </a:solidFill>
              <a:cs typeface="Arial" panose="020B0604020202020204" pitchFamily="34" charset="0"/>
            </a:endParaRPr>
          </a:p>
          <a:p>
            <a:pPr>
              <a:buFont typeface="Arial" panose="020B0604020202020204" pitchFamily="34" charset="0"/>
              <a:buChar char="•"/>
            </a:pPr>
            <a:endParaRPr lang="en-US" altLang="en-US" sz="1800" dirty="0">
              <a:solidFill>
                <a:srgbClr val="202122"/>
              </a:solidFill>
              <a:cs typeface="Arial" panose="020B0604020202020204" pitchFamily="34" charset="0"/>
            </a:endParaRPr>
          </a:p>
          <a:p>
            <a:pPr>
              <a:buFont typeface="Arial" panose="020B0604020202020204" pitchFamily="34" charset="0"/>
              <a:buChar char="•"/>
            </a:pPr>
            <a:endParaRPr lang="en-US" altLang="en-US" sz="1800" dirty="0">
              <a:solidFill>
                <a:srgbClr val="202122"/>
              </a:solidFill>
              <a:cs typeface="Arial" panose="020B0604020202020204" pitchFamily="34" charset="0"/>
            </a:endParaRPr>
          </a:p>
          <a:p>
            <a:endParaRPr lang="en-GB" dirty="0"/>
          </a:p>
        </p:txBody>
      </p:sp>
      <p:sp>
        <p:nvSpPr>
          <p:cNvPr id="7" name="Rectangle 2">
            <a:extLst>
              <a:ext uri="{FF2B5EF4-FFF2-40B4-BE49-F238E27FC236}">
                <a16:creationId xmlns:a16="http://schemas.microsoft.com/office/drawing/2014/main" id="{9284A64A-32F7-DBF0-B1BB-8A0B0B5D6769}"/>
              </a:ext>
            </a:extLst>
          </p:cNvPr>
          <p:cNvSpPr>
            <a:spLocks noChangeArrowheads="1"/>
          </p:cNvSpPr>
          <p:nvPr/>
        </p:nvSpPr>
        <p:spPr bwMode="auto">
          <a:xfrm>
            <a:off x="0" y="-301036"/>
            <a:ext cx="256464" cy="60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53920" tIns="4761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Content Placeholder 9">
            <a:extLst>
              <a:ext uri="{FF2B5EF4-FFF2-40B4-BE49-F238E27FC236}">
                <a16:creationId xmlns:a16="http://schemas.microsoft.com/office/drawing/2014/main" id="{AB2DBDCB-71C4-3891-C0BC-F5B367E0C64E}"/>
              </a:ext>
            </a:extLst>
          </p:cNvPr>
          <p:cNvPicPr>
            <a:picLocks noChangeAspect="1"/>
          </p:cNvPicPr>
          <p:nvPr/>
        </p:nvPicPr>
        <p:blipFill>
          <a:blip r:embed="rId2">
            <a:extLst>
              <a:ext uri="{28A0092B-C50C-407E-A947-70E740481C1C}">
                <a14:useLocalDpi xmlns:a14="http://schemas.microsoft.com/office/drawing/2010/main" val="0"/>
              </a:ext>
            </a:extLst>
          </a:blip>
          <a:srcRect r="22529"/>
          <a:stretch>
            <a:fillRect/>
          </a:stretch>
        </p:blipFill>
        <p:spPr>
          <a:xfrm>
            <a:off x="6974957" y="1206005"/>
            <a:ext cx="3070856" cy="5264518"/>
          </a:xfrm>
          <a:prstGeom prst="rect">
            <a:avLst/>
          </a:prstGeom>
        </p:spPr>
      </p:pic>
      <p:pic>
        <p:nvPicPr>
          <p:cNvPr id="10" name="Picture 9" descr="A diagram of a circuit&#10;&#10;AI-generated content may be incorrect.">
            <a:extLst>
              <a:ext uri="{FF2B5EF4-FFF2-40B4-BE49-F238E27FC236}">
                <a16:creationId xmlns:a16="http://schemas.microsoft.com/office/drawing/2014/main" id="{59401424-C576-19D3-D041-4C22D425A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9265" y="4327452"/>
            <a:ext cx="2999821" cy="2514210"/>
          </a:xfrm>
          <a:prstGeom prst="rect">
            <a:avLst/>
          </a:prstGeom>
        </p:spPr>
      </p:pic>
    </p:spTree>
    <p:extLst>
      <p:ext uri="{BB962C8B-B14F-4D97-AF65-F5344CB8AC3E}">
        <p14:creationId xmlns:p14="http://schemas.microsoft.com/office/powerpoint/2010/main" val="3853706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48DF-3234-5475-88DB-CF3254B76EE2}"/>
              </a:ext>
            </a:extLst>
          </p:cNvPr>
          <p:cNvSpPr>
            <a:spLocks noGrp="1"/>
          </p:cNvSpPr>
          <p:nvPr>
            <p:ph type="title"/>
          </p:nvPr>
        </p:nvSpPr>
        <p:spPr/>
        <p:txBody>
          <a:bodyPr/>
          <a:lstStyle/>
          <a:p>
            <a:r>
              <a:rPr lang="en-GB" sz="3200" dirty="0"/>
              <a:t>Trento Proton Therapy Centre Beam Test</a:t>
            </a:r>
          </a:p>
        </p:txBody>
      </p:sp>
      <p:sp>
        <p:nvSpPr>
          <p:cNvPr id="3" name="Slide Number Placeholder 2">
            <a:extLst>
              <a:ext uri="{FF2B5EF4-FFF2-40B4-BE49-F238E27FC236}">
                <a16:creationId xmlns:a16="http://schemas.microsoft.com/office/drawing/2014/main" id="{4930ED54-9BA5-49E8-303E-00DAB4FA3EBB}"/>
              </a:ext>
            </a:extLst>
          </p:cNvPr>
          <p:cNvSpPr>
            <a:spLocks noGrp="1"/>
          </p:cNvSpPr>
          <p:nvPr>
            <p:ph type="sldNum" sz="quarter" idx="14"/>
          </p:nvPr>
        </p:nvSpPr>
        <p:spPr bwMode="auto">
          <a:xfrm>
            <a:off x="11303886" y="51487"/>
            <a:ext cx="774735" cy="29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bg1"/>
                </a:solidFill>
                <a:latin typeface="+mj-lt"/>
                <a:ea typeface="ＭＳ Ｐゴシック" charset="0"/>
                <a:cs typeface="Gill Sans"/>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6EE7A4CE-4C1F-8D42-8379-15AFA4C6E544}" type="slidenum">
              <a:rPr lang="en-GB" smtClean="0"/>
              <a:pPr>
                <a:defRPr/>
              </a:pPr>
              <a:t>4</a:t>
            </a:fld>
            <a:endParaRPr lang="en-GB"/>
          </a:p>
        </p:txBody>
      </p:sp>
      <p:sp>
        <p:nvSpPr>
          <p:cNvPr id="4" name="Date Placeholder 3">
            <a:extLst>
              <a:ext uri="{FF2B5EF4-FFF2-40B4-BE49-F238E27FC236}">
                <a16:creationId xmlns:a16="http://schemas.microsoft.com/office/drawing/2014/main" id="{6ADFC30A-B134-3974-6399-2B1BAA84A461}"/>
              </a:ext>
            </a:extLst>
          </p:cNvPr>
          <p:cNvSpPr>
            <a:spLocks noGrp="1"/>
          </p:cNvSpPr>
          <p:nvPr>
            <p:ph type="dt" sz="half" idx="2"/>
          </p:nvPr>
        </p:nvSpPr>
        <p:spPr>
          <a:xfrm>
            <a:off x="9675111" y="6470523"/>
            <a:ext cx="2333975" cy="301752"/>
          </a:xfrm>
          <a:prstGeom prst="rect">
            <a:avLst/>
          </a:prstGeom>
        </p:spPr>
        <p:txBody>
          <a:bodyPr vert="horz" lIns="91440" tIns="45720" rIns="91440" bIns="45720" rtlCol="0" anchor="ctr"/>
          <a:lstStyle>
            <a:defPPr>
              <a:defRPr lang="en-GB"/>
            </a:defPPr>
            <a:lvl1pPr algn="r" rtl="0" fontAlgn="base">
              <a:spcBef>
                <a:spcPct val="0"/>
              </a:spcBef>
              <a:spcAft>
                <a:spcPct val="0"/>
              </a:spcAft>
              <a:defRPr sz="1400" kern="1200">
                <a:solidFill>
                  <a:schemeClr val="tx1"/>
                </a:solidFill>
                <a:latin typeface="+mn-lt"/>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DE211E96-92E8-8146-AC80-4277347E81CA}" type="datetime1">
              <a:rPr lang="en-GB" smtClean="0"/>
              <a:pPr/>
              <a:t>14/10/2025</a:t>
            </a:fld>
            <a:endParaRPr lang="en-US"/>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EF3D0196-1329-37DC-49D0-6B1E883EA8AB}"/>
                  </a:ext>
                </a:extLst>
              </p:cNvPr>
              <p:cNvSpPr>
                <a:spLocks noGrp="1"/>
              </p:cNvSpPr>
              <p:nvPr>
                <p:ph idx="1"/>
              </p:nvPr>
            </p:nvSpPr>
            <p:spPr>
              <a:xfrm>
                <a:off x="116965" y="1712226"/>
                <a:ext cx="6836727" cy="5400675"/>
              </a:xfrm>
            </p:spPr>
            <p:txBody>
              <a:bodyPr/>
              <a:lstStyle/>
              <a:p>
                <a:r>
                  <a:rPr lang="en-GB" sz="2400" dirty="0"/>
                  <a:t>Detector installed on beamline capable of energies: 70 MeV, 112 MeV, 148 MeV, 179 MeV and 228 MeV</a:t>
                </a:r>
              </a:p>
              <a:p>
                <a:r>
                  <a:rPr lang="en-GB" sz="2400" dirty="0"/>
                  <a:t>Ion source currents from ~0.5 </a:t>
                </a:r>
                <a:r>
                  <a:rPr lang="en-GB" sz="2400" dirty="0" err="1"/>
                  <a:t>nA</a:t>
                </a:r>
                <a:r>
                  <a:rPr lang="en-GB" sz="2400" dirty="0"/>
                  <a:t> up to 300 </a:t>
                </a:r>
                <a:r>
                  <a:rPr lang="en-GB" sz="2400" dirty="0" err="1"/>
                  <a:t>nA</a:t>
                </a:r>
                <a:endParaRPr lang="en-GB" sz="2400" dirty="0"/>
              </a:p>
              <a:p>
                <a:r>
                  <a:rPr lang="en-GB" sz="2400" dirty="0"/>
                  <a:t>Ion source current </a:t>
                </a:r>
                <a14:m>
                  <m:oMath xmlns:m="http://schemas.openxmlformats.org/officeDocument/2006/math">
                    <m:r>
                      <a:rPr lang="en-GB" sz="2400" i="1" smtClean="0">
                        <a:latin typeface="Cambria Math" panose="02040503050406030204" pitchFamily="18" charset="0"/>
                        <a:ea typeface="Cambria Math" panose="02040503050406030204" pitchFamily="18" charset="0"/>
                      </a:rPr>
                      <m:t>≠</m:t>
                    </m:r>
                  </m:oMath>
                </a14:m>
                <a:r>
                  <a:rPr lang="en-GB" sz="2400" dirty="0"/>
                  <a:t> current at detector </a:t>
                </a:r>
              </a:p>
              <a:p>
                <a:pPr lvl="1"/>
                <a:r>
                  <a:rPr lang="en-GB" sz="2000" dirty="0"/>
                  <a:t>does not account for proton beam losses in the transport beamline.</a:t>
                </a:r>
              </a:p>
              <a:p>
                <a:pPr lvl="1"/>
                <a:r>
                  <a:rPr lang="en-GB" sz="2000" dirty="0"/>
                  <a:t>Cyclotron outputs fixed energy, and degraders are used in the beam line to lower the energy hence for the same ion source current, the actual intensity is lower for lower energies, and the beam size is larger. </a:t>
                </a:r>
              </a:p>
              <a:p>
                <a:endParaRPr lang="en-GB" sz="2400" dirty="0"/>
              </a:p>
              <a:p>
                <a:pPr lvl="1"/>
                <a:endParaRPr lang="en-GB" sz="2800" dirty="0"/>
              </a:p>
              <a:p>
                <a:pPr lvl="1"/>
                <a:endParaRPr lang="en-GB" sz="2800" dirty="0"/>
              </a:p>
            </p:txBody>
          </p:sp>
        </mc:Choice>
        <mc:Fallback>
          <p:sp>
            <p:nvSpPr>
              <p:cNvPr id="5" name="Content Placeholder 4">
                <a:extLst>
                  <a:ext uri="{FF2B5EF4-FFF2-40B4-BE49-F238E27FC236}">
                    <a16:creationId xmlns:a16="http://schemas.microsoft.com/office/drawing/2014/main" id="{EF3D0196-1329-37DC-49D0-6B1E883EA8AB}"/>
                  </a:ext>
                </a:extLst>
              </p:cNvPr>
              <p:cNvSpPr>
                <a:spLocks noGrp="1" noRot="1" noChangeAspect="1" noMove="1" noResize="1" noEditPoints="1" noAdjustHandles="1" noChangeArrowheads="1" noChangeShapeType="1" noTextEdit="1"/>
              </p:cNvSpPr>
              <p:nvPr>
                <p:ph idx="1"/>
              </p:nvPr>
            </p:nvSpPr>
            <p:spPr>
              <a:xfrm>
                <a:off x="116965" y="1712226"/>
                <a:ext cx="6836727" cy="5400675"/>
              </a:xfrm>
              <a:blipFill>
                <a:blip r:embed="rId2"/>
                <a:stretch>
                  <a:fillRect l="-1299" t="-703" r="-742"/>
                </a:stretch>
              </a:blipFill>
            </p:spPr>
            <p:txBody>
              <a:bodyPr/>
              <a:lstStyle/>
              <a:p>
                <a:r>
                  <a:rPr lang="en-GB">
                    <a:noFill/>
                  </a:rPr>
                  <a:t> </a:t>
                </a:r>
              </a:p>
            </p:txBody>
          </p:sp>
        </mc:Fallback>
      </mc:AlternateContent>
      <p:pic>
        <p:nvPicPr>
          <p:cNvPr id="8" name="Picture 7" descr="A machine on a table&#10;&#10;AI-generated content may be incorrect.">
            <a:extLst>
              <a:ext uri="{FF2B5EF4-FFF2-40B4-BE49-F238E27FC236}">
                <a16:creationId xmlns:a16="http://schemas.microsoft.com/office/drawing/2014/main" id="{72055150-6138-512A-3968-449C00861FC0}"/>
              </a:ext>
            </a:extLst>
          </p:cNvPr>
          <p:cNvPicPr>
            <a:picLocks noChangeAspect="1"/>
          </p:cNvPicPr>
          <p:nvPr/>
        </p:nvPicPr>
        <p:blipFill>
          <a:blip r:embed="rId3">
            <a:extLst>
              <a:ext uri="{28A0092B-C50C-407E-A947-70E740481C1C}">
                <a14:useLocalDpi xmlns:a14="http://schemas.microsoft.com/office/drawing/2010/main" val="0"/>
              </a:ext>
            </a:extLst>
          </a:blip>
          <a:srcRect t="20822" b="13602"/>
          <a:stretch>
            <a:fillRect/>
          </a:stretch>
        </p:blipFill>
        <p:spPr>
          <a:xfrm>
            <a:off x="7546554" y="2812140"/>
            <a:ext cx="4645447" cy="4045860"/>
          </a:xfrm>
          <a:prstGeom prst="rect">
            <a:avLst/>
          </a:prstGeom>
        </p:spPr>
      </p:pic>
      <p:pic>
        <p:nvPicPr>
          <p:cNvPr id="7" name="Picture 2">
            <a:extLst>
              <a:ext uri="{FF2B5EF4-FFF2-40B4-BE49-F238E27FC236}">
                <a16:creationId xmlns:a16="http://schemas.microsoft.com/office/drawing/2014/main" id="{3AD0FB70-0EFC-8DED-91C9-5205FCF09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882" y="0"/>
            <a:ext cx="4165609" cy="312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847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C003-9297-2801-FF1F-C5E0893955D0}"/>
              </a:ext>
            </a:extLst>
          </p:cNvPr>
          <p:cNvSpPr>
            <a:spLocks noGrp="1"/>
          </p:cNvSpPr>
          <p:nvPr>
            <p:ph type="title"/>
          </p:nvPr>
        </p:nvSpPr>
        <p:spPr/>
        <p:txBody>
          <a:bodyPr/>
          <a:lstStyle/>
          <a:p>
            <a:r>
              <a:rPr lang="en-GB" dirty="0"/>
              <a:t>Experimental  Measurements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7906459-ABFA-0020-3E38-53BDB62E6A49}"/>
                  </a:ext>
                </a:extLst>
              </p:cNvPr>
              <p:cNvSpPr>
                <a:spLocks noGrp="1"/>
              </p:cNvSpPr>
              <p:nvPr>
                <p:ph idx="1"/>
              </p:nvPr>
            </p:nvSpPr>
            <p:spPr>
              <a:xfrm flipH="1">
                <a:off x="468950" y="1770540"/>
                <a:ext cx="10757237" cy="4351338"/>
              </a:xfrm>
            </p:spPr>
            <p:txBody>
              <a:bodyPr>
                <a:normAutofit/>
              </a:bodyPr>
              <a:lstStyle/>
              <a:p>
                <a:r>
                  <a:rPr lang="en-GB" sz="2400" dirty="0"/>
                  <a:t>Response linearity across entire range of ion source currents (in low gain and high gain).</a:t>
                </a:r>
              </a:p>
              <a:p>
                <a:r>
                  <a:rPr lang="en-GB" sz="2400" dirty="0"/>
                  <a:t>Beam size measurement consistency between low gain and high gain.</a:t>
                </a:r>
              </a:p>
              <a:p>
                <a:r>
                  <a:rPr lang="en-GB" sz="2400" dirty="0"/>
                  <a:t>Beam profile measurements at various beam sizes (i.e. by varying the beam energy).</a:t>
                </a:r>
              </a:p>
              <a:p>
                <a:r>
                  <a:rPr lang="en-GB" sz="2400" dirty="0"/>
                  <a:t>Beam position measurements by moving the detector between </a:t>
                </a:r>
                <a14:m>
                  <m:oMath xmlns:m="http://schemas.openxmlformats.org/officeDocument/2006/math">
                    <m:r>
                      <a:rPr lang="en-GB" sz="2400" i="1" smtClean="0">
                        <a:latin typeface="Cambria Math" panose="02040503050406030204" pitchFamily="18" charset="0"/>
                        <a:ea typeface="Cambria Math" panose="02040503050406030204" pitchFamily="18" charset="0"/>
                      </a:rPr>
                      <m:t>±</m:t>
                    </m:r>
                  </m:oMath>
                </a14:m>
                <a:r>
                  <a:rPr lang="en-GB" sz="2400" dirty="0"/>
                  <a:t> 20mm on a horizontal translation stage.</a:t>
                </a:r>
              </a:p>
              <a:p>
                <a:endParaRPr lang="en-GB" dirty="0"/>
              </a:p>
            </p:txBody>
          </p:sp>
        </mc:Choice>
        <mc:Fallback>
          <p:sp>
            <p:nvSpPr>
              <p:cNvPr id="3" name="Content Placeholder 2">
                <a:extLst>
                  <a:ext uri="{FF2B5EF4-FFF2-40B4-BE49-F238E27FC236}">
                    <a16:creationId xmlns:a16="http://schemas.microsoft.com/office/drawing/2014/main" id="{B7906459-ABFA-0020-3E38-53BDB62E6A49}"/>
                  </a:ext>
                </a:extLst>
              </p:cNvPr>
              <p:cNvSpPr>
                <a:spLocks noGrp="1" noRot="1" noChangeAspect="1" noMove="1" noResize="1" noEditPoints="1" noAdjustHandles="1" noChangeArrowheads="1" noChangeShapeType="1" noTextEdit="1"/>
              </p:cNvSpPr>
              <p:nvPr>
                <p:ph idx="1"/>
              </p:nvPr>
            </p:nvSpPr>
            <p:spPr>
              <a:xfrm flipH="1">
                <a:off x="468950" y="1770540"/>
                <a:ext cx="10757237" cy="4351338"/>
              </a:xfrm>
              <a:blipFill>
                <a:blip r:embed="rId2"/>
                <a:stretch>
                  <a:fillRect l="-707" t="-1166" r="-471"/>
                </a:stretch>
              </a:blipFill>
            </p:spPr>
            <p:txBody>
              <a:bodyPr/>
              <a:lstStyle/>
              <a:p>
                <a:r>
                  <a:rPr lang="en-GB">
                    <a:noFill/>
                  </a:rPr>
                  <a:t> </a:t>
                </a:r>
              </a:p>
            </p:txBody>
          </p:sp>
        </mc:Fallback>
      </mc:AlternateContent>
    </p:spTree>
    <p:extLst>
      <p:ext uri="{BB962C8B-B14F-4D97-AF65-F5344CB8AC3E}">
        <p14:creationId xmlns:p14="http://schemas.microsoft.com/office/powerpoint/2010/main" val="3642472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CCE5C-6E3B-EDA6-8F60-0E0A22199974}"/>
              </a:ext>
            </a:extLst>
          </p:cNvPr>
          <p:cNvSpPr>
            <a:spLocks noGrp="1"/>
          </p:cNvSpPr>
          <p:nvPr>
            <p:ph type="title"/>
          </p:nvPr>
        </p:nvSpPr>
        <p:spPr/>
        <p:txBody>
          <a:bodyPr/>
          <a:lstStyle/>
          <a:p>
            <a:r>
              <a:rPr lang="en-GB" dirty="0"/>
              <a:t>Data Analysis Process</a:t>
            </a:r>
          </a:p>
        </p:txBody>
      </p:sp>
      <p:sp>
        <p:nvSpPr>
          <p:cNvPr id="6" name="Rectangle 3">
            <a:extLst>
              <a:ext uri="{FF2B5EF4-FFF2-40B4-BE49-F238E27FC236}">
                <a16:creationId xmlns:a16="http://schemas.microsoft.com/office/drawing/2014/main" id="{19048156-E277-C6E3-3AE4-420918BD9987}"/>
              </a:ext>
            </a:extLst>
          </p:cNvPr>
          <p:cNvSpPr>
            <a:spLocks noGrp="1" noChangeArrowheads="1"/>
          </p:cNvSpPr>
          <p:nvPr>
            <p:ph idx="1"/>
          </p:nvPr>
        </p:nvSpPr>
        <p:spPr bwMode="auto">
          <a:xfrm>
            <a:off x="197647" y="1060610"/>
            <a:ext cx="5734936" cy="8102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GB" sz="1800" b="0" i="0" u="none" strike="noStrike" cap="none" normalizeH="0" baseline="0" noProof="0" dirty="0">
                <a:ln>
                  <a:noFill/>
                </a:ln>
                <a:solidFill>
                  <a:srgbClr val="000000"/>
                </a:solidFill>
                <a:effectLst/>
                <a:latin typeface="+mn-lt"/>
              </a:rPr>
              <a:t>Identify start of each 128-pixel readout cycle</a:t>
            </a:r>
          </a:p>
          <a:p>
            <a:pPr lvl="1">
              <a:lnSpc>
                <a:spcPct val="100000"/>
              </a:lnSpc>
            </a:pPr>
            <a:r>
              <a:rPr lang="en-GB" sz="1600" noProof="0" dirty="0">
                <a:latin typeface="+mn-lt"/>
              </a:rPr>
              <a:t>Identify sustained high voltage (&gt;3V) on trigger channel</a:t>
            </a:r>
          </a:p>
          <a:p>
            <a:pPr lvl="1">
              <a:lnSpc>
                <a:spcPct val="100000"/>
              </a:lnSpc>
            </a:pPr>
            <a:r>
              <a:rPr lang="en-GB" sz="1600" noProof="0" dirty="0">
                <a:solidFill>
                  <a:srgbClr val="000000"/>
                </a:solidFill>
                <a:latin typeface="+mn-lt"/>
              </a:rPr>
              <a:t>Locate start of each 128-pixel readout sequence and verify trigger validity (127+ consecutive high samples)</a:t>
            </a:r>
          </a:p>
          <a:p>
            <a:pPr>
              <a:lnSpc>
                <a:spcPct val="100000"/>
              </a:lnSpc>
            </a:pPr>
            <a:r>
              <a:rPr lang="en-GB" sz="1800" noProof="0" dirty="0">
                <a:solidFill>
                  <a:srgbClr val="000000"/>
                </a:solidFill>
                <a:latin typeface="+mn-lt"/>
              </a:rPr>
              <a:t>Separate voltage readings for each pixel across all 10,000 acquisitions.</a:t>
            </a:r>
          </a:p>
          <a:p>
            <a:pPr>
              <a:lnSpc>
                <a:spcPct val="100000"/>
              </a:lnSpc>
            </a:pPr>
            <a:r>
              <a:rPr lang="en-GB" sz="1800" noProof="0" dirty="0">
                <a:solidFill>
                  <a:srgbClr val="000000"/>
                </a:solidFill>
                <a:latin typeface="+mn-lt"/>
              </a:rPr>
              <a:t>Calculate mean and standard deviation across entire acquisition period.</a:t>
            </a:r>
          </a:p>
          <a:p>
            <a:pPr>
              <a:lnSpc>
                <a:spcPct val="100000"/>
              </a:lnSpc>
            </a:pPr>
            <a:r>
              <a:rPr lang="en-GB" sz="1800" noProof="0" dirty="0">
                <a:latin typeface="+mn-lt"/>
              </a:rPr>
              <a:t>Background values obtained for each pixel from background runs.</a:t>
            </a:r>
          </a:p>
          <a:p>
            <a:pPr>
              <a:lnSpc>
                <a:spcPct val="100000"/>
              </a:lnSpc>
            </a:pPr>
            <a:r>
              <a:rPr lang="en-GB" sz="1800" dirty="0">
                <a:latin typeface="+mn-lt"/>
              </a:rPr>
              <a:t>Plot background subtracted mean against pixel channel</a:t>
            </a:r>
          </a:p>
          <a:p>
            <a:pPr lvl="1">
              <a:lnSpc>
                <a:spcPct val="100000"/>
              </a:lnSpc>
            </a:pPr>
            <a:r>
              <a:rPr lang="en-GB" sz="1600" noProof="0" dirty="0">
                <a:latin typeface="+mn-lt"/>
              </a:rPr>
              <a:t>For now, position obtained by denoting centre of pixel array as 0 mm and utilising 0.4mm pixel pitch.</a:t>
            </a:r>
          </a:p>
          <a:p>
            <a:pPr>
              <a:lnSpc>
                <a:spcPct val="100000"/>
              </a:lnSpc>
            </a:pPr>
            <a:r>
              <a:rPr lang="en-GB" sz="1800" dirty="0">
                <a:latin typeface="+mn-lt"/>
              </a:rPr>
              <a:t>Gaussian fit applied to beam profile:</a:t>
            </a:r>
          </a:p>
          <a:p>
            <a:pPr lvl="1">
              <a:lnSpc>
                <a:spcPct val="100000"/>
              </a:lnSpc>
            </a:pPr>
            <a:r>
              <a:rPr lang="en-GB" sz="1600" noProof="0" dirty="0">
                <a:latin typeface="+mn-lt"/>
              </a:rPr>
              <a:t>Amplitude for response</a:t>
            </a:r>
            <a:r>
              <a:rPr lang="en-GB" sz="1600" dirty="0">
                <a:latin typeface="+mn-lt"/>
              </a:rPr>
              <a:t>e linearity measurements </a:t>
            </a:r>
          </a:p>
          <a:p>
            <a:pPr lvl="1">
              <a:lnSpc>
                <a:spcPct val="100000"/>
              </a:lnSpc>
            </a:pPr>
            <a:r>
              <a:rPr lang="en-GB" sz="1600" noProof="0" dirty="0">
                <a:latin typeface="+mn-lt"/>
              </a:rPr>
              <a:t>Mean (</a:t>
            </a:r>
            <a:r>
              <a:rPr lang="en-US" altLang="en-US" sz="1600" dirty="0" err="1">
                <a:solidFill>
                  <a:srgbClr val="000000"/>
                </a:solidFill>
                <a:latin typeface="+mn-lt"/>
              </a:rPr>
              <a:t>μ</a:t>
            </a:r>
            <a:r>
              <a:rPr lang="en-US" altLang="en-US" sz="1600" dirty="0">
                <a:solidFill>
                  <a:srgbClr val="000000"/>
                </a:solidFill>
                <a:latin typeface="+mn-lt"/>
              </a:rPr>
              <a:t>) for beam position</a:t>
            </a:r>
          </a:p>
          <a:p>
            <a:pPr lvl="1">
              <a:lnSpc>
                <a:spcPct val="100000"/>
              </a:lnSpc>
            </a:pPr>
            <a:r>
              <a:rPr lang="en-US" altLang="en-US" sz="1600" dirty="0">
                <a:solidFill>
                  <a:srgbClr val="000000"/>
                </a:solidFill>
                <a:latin typeface="+mn-lt"/>
              </a:rPr>
              <a:t>Sigma (</a:t>
            </a:r>
            <a:r>
              <a:rPr lang="en-US" altLang="en-US" sz="1600" dirty="0" err="1">
                <a:solidFill>
                  <a:srgbClr val="000000"/>
                </a:solidFill>
                <a:latin typeface="+mn-lt"/>
              </a:rPr>
              <a:t>σ</a:t>
            </a:r>
            <a:r>
              <a:rPr lang="en-US" altLang="en-US" sz="1600" dirty="0">
                <a:solidFill>
                  <a:srgbClr val="000000"/>
                </a:solidFill>
                <a:latin typeface="+mn-lt"/>
              </a:rPr>
              <a:t>) and full-width at half maximum (FWHM) for beam size </a:t>
            </a:r>
            <a:endParaRPr lang="en-US" altLang="en-US" sz="1600" dirty="0">
              <a:latin typeface="+mn-lt"/>
            </a:endParaRPr>
          </a:p>
          <a:p>
            <a:pPr lvl="1">
              <a:lnSpc>
                <a:spcPct val="100000"/>
              </a:lnSpc>
            </a:pPr>
            <a:endParaRPr lang="en-US" altLang="en-US" sz="1200" dirty="0"/>
          </a:p>
          <a:p>
            <a:pPr lvl="1">
              <a:lnSpc>
                <a:spcPct val="100000"/>
              </a:lnSpc>
            </a:pPr>
            <a:endParaRPr lang="en-GB" sz="1200" noProof="0" dirty="0">
              <a:latin typeface="+mn-lt"/>
            </a:endParaRPr>
          </a:p>
          <a:p>
            <a:pPr>
              <a:lnSpc>
                <a:spcPct val="100000"/>
              </a:lnSpc>
            </a:pPr>
            <a:endParaRPr lang="en-US" altLang="en-US" sz="2200" dirty="0">
              <a:solidFill>
                <a:srgbClr val="000000"/>
              </a:solidFill>
              <a:latin typeface="+mn-lt"/>
            </a:endParaRPr>
          </a:p>
          <a:p>
            <a:pPr lvl="1">
              <a:lnSpc>
                <a:spcPct val="100000"/>
              </a:lnSpc>
            </a:pPr>
            <a:endParaRPr lang="en-US" altLang="en-US" sz="1800" dirty="0">
              <a:solidFill>
                <a:srgbClr val="000000"/>
              </a:solidFill>
              <a:latin typeface="+mn-lt"/>
            </a:endParaRPr>
          </a:p>
          <a:p>
            <a:pPr marL="457200" lvl="1" indent="0">
              <a:lnSpc>
                <a:spcPct val="100000"/>
              </a:lnSpc>
              <a:buNone/>
            </a:pPr>
            <a:endParaRPr lang="en-US" altLang="en-US" sz="1800" dirty="0">
              <a:solidFill>
                <a:srgbClr val="000000"/>
              </a:solidFill>
              <a:latin typeface="+mn-lt"/>
            </a:endParaRPr>
          </a:p>
          <a:p>
            <a:pPr>
              <a:lnSpc>
                <a:spcPct val="100000"/>
              </a:lnSpc>
            </a:pPr>
            <a:endParaRPr lang="en-US" altLang="en-US" sz="2200" dirty="0">
              <a:solidFill>
                <a:srgbClr val="000000"/>
              </a:solidFill>
              <a:latin typeface="+mn-lt"/>
            </a:endParaRPr>
          </a:p>
          <a:p>
            <a:pPr lvl="1">
              <a:lnSpc>
                <a:spcPct val="100000"/>
              </a:lnSpc>
            </a:pPr>
            <a:endParaRPr lang="en-US" altLang="en-US" sz="1800" dirty="0">
              <a:latin typeface="+mn-lt"/>
            </a:endParaRPr>
          </a:p>
          <a:p>
            <a:pPr lvl="1">
              <a:lnSpc>
                <a:spcPct val="100000"/>
              </a:lnSpc>
            </a:pPr>
            <a:endParaRPr lang="en-GB" sz="1600" dirty="0"/>
          </a:p>
          <a:p>
            <a:pPr lvl="1">
              <a:lnSpc>
                <a:spcPct val="100000"/>
              </a:lnSpc>
            </a:pPr>
            <a:endParaRPr lang="en-GB" sz="1600" dirty="0"/>
          </a:p>
          <a:p>
            <a:pPr lvl="1">
              <a:lnSpc>
                <a:spcPct val="100000"/>
              </a:lnSpc>
            </a:pP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pic>
        <p:nvPicPr>
          <p:cNvPr id="7" name="Content Placeholder 6" descr="A graph of different sizes and shapes&#10;&#10;AI-generated content may be incorrect.">
            <a:extLst>
              <a:ext uri="{FF2B5EF4-FFF2-40B4-BE49-F238E27FC236}">
                <a16:creationId xmlns:a16="http://schemas.microsoft.com/office/drawing/2014/main" id="{7D92ED18-9E08-9D25-EB1D-BA359FEAB321}"/>
              </a:ext>
            </a:extLst>
          </p:cNvPr>
          <p:cNvPicPr>
            <a:picLocks noChangeAspect="1"/>
          </p:cNvPicPr>
          <p:nvPr/>
        </p:nvPicPr>
        <p:blipFill>
          <a:blip r:embed="rId2">
            <a:extLst>
              <a:ext uri="{28A0092B-C50C-407E-A947-70E740481C1C}">
                <a14:useLocalDpi xmlns:a14="http://schemas.microsoft.com/office/drawing/2010/main" val="0"/>
              </a:ext>
            </a:extLst>
          </a:blip>
          <a:srcRect b="52032"/>
          <a:stretch>
            <a:fillRect/>
          </a:stretch>
        </p:blipFill>
        <p:spPr>
          <a:xfrm>
            <a:off x="5932583" y="2863655"/>
            <a:ext cx="6203351" cy="2547106"/>
          </a:xfrm>
          <a:prstGeom prst="rect">
            <a:avLst/>
          </a:prstGeom>
        </p:spPr>
      </p:pic>
      <p:sp>
        <p:nvSpPr>
          <p:cNvPr id="15" name="TextBox 14">
            <a:extLst>
              <a:ext uri="{FF2B5EF4-FFF2-40B4-BE49-F238E27FC236}">
                <a16:creationId xmlns:a16="http://schemas.microsoft.com/office/drawing/2014/main" id="{D15A195B-FDDD-49E0-381C-F2D70EE82C33}"/>
              </a:ext>
            </a:extLst>
          </p:cNvPr>
          <p:cNvSpPr txBox="1"/>
          <p:nvPr/>
        </p:nvSpPr>
        <p:spPr>
          <a:xfrm>
            <a:off x="7632154" y="2494323"/>
            <a:ext cx="2661306" cy="369332"/>
          </a:xfrm>
          <a:prstGeom prst="rect">
            <a:avLst/>
          </a:prstGeom>
          <a:solidFill>
            <a:schemeClr val="bg1"/>
          </a:solidFill>
        </p:spPr>
        <p:txBody>
          <a:bodyPr wrap="none" rtlCol="0">
            <a:spAutoFit/>
          </a:bodyPr>
          <a:lstStyle/>
          <a:p>
            <a:r>
              <a:rPr lang="en-GB" dirty="0"/>
              <a:t>Video Output (channel 1)</a:t>
            </a:r>
          </a:p>
        </p:txBody>
      </p:sp>
      <p:sp>
        <p:nvSpPr>
          <p:cNvPr id="16" name="TextBox 15">
            <a:extLst>
              <a:ext uri="{FF2B5EF4-FFF2-40B4-BE49-F238E27FC236}">
                <a16:creationId xmlns:a16="http://schemas.microsoft.com/office/drawing/2014/main" id="{DD737F66-D28F-3010-B799-EE529E3343BD}"/>
              </a:ext>
            </a:extLst>
          </p:cNvPr>
          <p:cNvSpPr txBox="1"/>
          <p:nvPr/>
        </p:nvSpPr>
        <p:spPr>
          <a:xfrm>
            <a:off x="7756091" y="3900112"/>
            <a:ext cx="1995226" cy="369332"/>
          </a:xfrm>
          <a:prstGeom prst="rect">
            <a:avLst/>
          </a:prstGeom>
          <a:solidFill>
            <a:schemeClr val="bg1"/>
          </a:solidFill>
        </p:spPr>
        <p:txBody>
          <a:bodyPr wrap="none" rtlCol="0">
            <a:spAutoFit/>
          </a:bodyPr>
          <a:lstStyle/>
          <a:p>
            <a:r>
              <a:rPr lang="en-GB" dirty="0"/>
              <a:t>Trigger (channel 1)</a:t>
            </a:r>
          </a:p>
        </p:txBody>
      </p:sp>
      <p:sp>
        <p:nvSpPr>
          <p:cNvPr id="17" name="TextBox 16">
            <a:extLst>
              <a:ext uri="{FF2B5EF4-FFF2-40B4-BE49-F238E27FC236}">
                <a16:creationId xmlns:a16="http://schemas.microsoft.com/office/drawing/2014/main" id="{E7BB0553-B892-942E-08A4-0D374FB6D93D}"/>
              </a:ext>
            </a:extLst>
          </p:cNvPr>
          <p:cNvSpPr txBox="1"/>
          <p:nvPr/>
        </p:nvSpPr>
        <p:spPr>
          <a:xfrm>
            <a:off x="6422777" y="1645814"/>
            <a:ext cx="4661854" cy="523220"/>
          </a:xfrm>
          <a:prstGeom prst="rect">
            <a:avLst/>
          </a:prstGeom>
          <a:noFill/>
        </p:spPr>
        <p:txBody>
          <a:bodyPr wrap="none" rtlCol="0">
            <a:spAutoFit/>
          </a:bodyPr>
          <a:lstStyle/>
          <a:p>
            <a:r>
              <a:rPr lang="en-GB" sz="2800" dirty="0"/>
              <a:t>National Instruments Output</a:t>
            </a:r>
          </a:p>
        </p:txBody>
      </p:sp>
    </p:spTree>
    <p:extLst>
      <p:ext uri="{BB962C8B-B14F-4D97-AF65-F5344CB8AC3E}">
        <p14:creationId xmlns:p14="http://schemas.microsoft.com/office/powerpoint/2010/main" val="338023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different colored lines&#10;&#10;AI-generated content may be incorrect.">
            <a:extLst>
              <a:ext uri="{FF2B5EF4-FFF2-40B4-BE49-F238E27FC236}">
                <a16:creationId xmlns:a16="http://schemas.microsoft.com/office/drawing/2014/main" id="{F24D5FBB-48E4-94DB-CBB1-A960064FC5ED}"/>
              </a:ext>
            </a:extLst>
          </p:cNvPr>
          <p:cNvPicPr>
            <a:picLocks noChangeAspect="1"/>
          </p:cNvPicPr>
          <p:nvPr/>
        </p:nvPicPr>
        <p:blipFill>
          <a:blip r:embed="rId2"/>
          <a:stretch>
            <a:fillRect/>
          </a:stretch>
        </p:blipFill>
        <p:spPr>
          <a:xfrm>
            <a:off x="4462028" y="4012823"/>
            <a:ext cx="7388447" cy="2922296"/>
          </a:xfrm>
          <a:prstGeom prst="rect">
            <a:avLst/>
          </a:prstGeom>
        </p:spPr>
      </p:pic>
      <p:sp>
        <p:nvSpPr>
          <p:cNvPr id="2" name="Title 1">
            <a:extLst>
              <a:ext uri="{FF2B5EF4-FFF2-40B4-BE49-F238E27FC236}">
                <a16:creationId xmlns:a16="http://schemas.microsoft.com/office/drawing/2014/main" id="{C3D172C2-090A-B157-FEC1-0658C5AB1429}"/>
              </a:ext>
            </a:extLst>
          </p:cNvPr>
          <p:cNvSpPr>
            <a:spLocks noGrp="1"/>
          </p:cNvSpPr>
          <p:nvPr>
            <p:ph type="title"/>
          </p:nvPr>
        </p:nvSpPr>
        <p:spPr/>
        <p:txBody>
          <a:bodyPr/>
          <a:lstStyle/>
          <a:p>
            <a:r>
              <a:rPr lang="en-GB" dirty="0"/>
              <a:t>Background Measurements</a:t>
            </a:r>
          </a:p>
        </p:txBody>
      </p:sp>
      <p:pic>
        <p:nvPicPr>
          <p:cNvPr id="7" name="Picture 6" descr="A graph of different colored lines&#10;&#10;AI-generated content may be incorrect.">
            <a:extLst>
              <a:ext uri="{FF2B5EF4-FFF2-40B4-BE49-F238E27FC236}">
                <a16:creationId xmlns:a16="http://schemas.microsoft.com/office/drawing/2014/main" id="{D6DA6C8C-920D-AFF0-4814-AFB0A4ADF32F}"/>
              </a:ext>
            </a:extLst>
          </p:cNvPr>
          <p:cNvPicPr>
            <a:picLocks noChangeAspect="1"/>
          </p:cNvPicPr>
          <p:nvPr/>
        </p:nvPicPr>
        <p:blipFill>
          <a:blip r:embed="rId3"/>
          <a:stretch>
            <a:fillRect/>
          </a:stretch>
        </p:blipFill>
        <p:spPr>
          <a:xfrm>
            <a:off x="4462029" y="1242080"/>
            <a:ext cx="7388447" cy="2922296"/>
          </a:xfrm>
          <a:prstGeom prst="rect">
            <a:avLst/>
          </a:prstGeom>
        </p:spPr>
      </p:pic>
      <p:sp>
        <p:nvSpPr>
          <p:cNvPr id="10" name="TextBox 9">
            <a:extLst>
              <a:ext uri="{FF2B5EF4-FFF2-40B4-BE49-F238E27FC236}">
                <a16:creationId xmlns:a16="http://schemas.microsoft.com/office/drawing/2014/main" id="{CF4219FC-3895-0216-46E2-6BA7A2B8830D}"/>
              </a:ext>
            </a:extLst>
          </p:cNvPr>
          <p:cNvSpPr txBox="1"/>
          <p:nvPr/>
        </p:nvSpPr>
        <p:spPr>
          <a:xfrm>
            <a:off x="2688115" y="2518562"/>
            <a:ext cx="1053365" cy="369332"/>
          </a:xfrm>
          <a:prstGeom prst="rect">
            <a:avLst/>
          </a:prstGeom>
          <a:noFill/>
        </p:spPr>
        <p:txBody>
          <a:bodyPr wrap="none" rtlCol="0">
            <a:spAutoFit/>
          </a:bodyPr>
          <a:lstStyle/>
          <a:p>
            <a:r>
              <a:rPr lang="en-GB" dirty="0"/>
              <a:t>Low gain</a:t>
            </a:r>
          </a:p>
        </p:txBody>
      </p:sp>
      <p:sp>
        <p:nvSpPr>
          <p:cNvPr id="11" name="TextBox 10">
            <a:extLst>
              <a:ext uri="{FF2B5EF4-FFF2-40B4-BE49-F238E27FC236}">
                <a16:creationId xmlns:a16="http://schemas.microsoft.com/office/drawing/2014/main" id="{26A4AD86-21DB-A500-42AE-9CB6CCAD21E4}"/>
              </a:ext>
            </a:extLst>
          </p:cNvPr>
          <p:cNvSpPr txBox="1"/>
          <p:nvPr/>
        </p:nvSpPr>
        <p:spPr>
          <a:xfrm>
            <a:off x="2521377" y="5104639"/>
            <a:ext cx="1103122" cy="369332"/>
          </a:xfrm>
          <a:prstGeom prst="rect">
            <a:avLst/>
          </a:prstGeom>
          <a:noFill/>
        </p:spPr>
        <p:txBody>
          <a:bodyPr wrap="none" rtlCol="0">
            <a:spAutoFit/>
          </a:bodyPr>
          <a:lstStyle/>
          <a:p>
            <a:r>
              <a:rPr lang="en-GB" dirty="0"/>
              <a:t>High gain</a:t>
            </a:r>
          </a:p>
        </p:txBody>
      </p:sp>
    </p:spTree>
    <p:extLst>
      <p:ext uri="{BB962C8B-B14F-4D97-AF65-F5344CB8AC3E}">
        <p14:creationId xmlns:p14="http://schemas.microsoft.com/office/powerpoint/2010/main" val="3240320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B3FB-D8F6-2A59-F307-E799634CC871}"/>
              </a:ext>
            </a:extLst>
          </p:cNvPr>
          <p:cNvSpPr>
            <a:spLocks noGrp="1"/>
          </p:cNvSpPr>
          <p:nvPr>
            <p:ph type="title"/>
          </p:nvPr>
        </p:nvSpPr>
        <p:spPr>
          <a:xfrm>
            <a:off x="838200" y="198205"/>
            <a:ext cx="10515600" cy="1325563"/>
          </a:xfrm>
        </p:spPr>
        <p:txBody>
          <a:bodyPr>
            <a:normAutofit/>
          </a:bodyPr>
          <a:lstStyle/>
          <a:p>
            <a:r>
              <a:rPr lang="en-GB" sz="3200" dirty="0"/>
              <a:t>148 MeV Beam Energy 300 </a:t>
            </a:r>
            <a:r>
              <a:rPr lang="en-GB" sz="3200" dirty="0" err="1"/>
              <a:t>nA</a:t>
            </a:r>
            <a:r>
              <a:rPr lang="en-GB" sz="3200" dirty="0"/>
              <a:t> (max ion source current)</a:t>
            </a:r>
            <a:br>
              <a:rPr lang="en-GB" sz="3200" dirty="0"/>
            </a:br>
            <a:r>
              <a:rPr lang="en-GB" sz="3200" dirty="0"/>
              <a:t>Beam Profiles at Low Gain and High Gain</a:t>
            </a:r>
          </a:p>
        </p:txBody>
      </p:sp>
      <p:pic>
        <p:nvPicPr>
          <p:cNvPr id="5" name="Content Placeholder 4" descr="A graph of a beam profile&#10;&#10;AI-generated content may be incorrect.">
            <a:extLst>
              <a:ext uri="{FF2B5EF4-FFF2-40B4-BE49-F238E27FC236}">
                <a16:creationId xmlns:a16="http://schemas.microsoft.com/office/drawing/2014/main" id="{AA6D738F-281B-B1A6-A272-87444C7F3543}"/>
              </a:ext>
            </a:extLst>
          </p:cNvPr>
          <p:cNvPicPr>
            <a:picLocks noGrp="1" noChangeAspect="1"/>
          </p:cNvPicPr>
          <p:nvPr>
            <p:ph idx="1"/>
          </p:nvPr>
        </p:nvPicPr>
        <p:blipFill>
          <a:blip r:embed="rId3"/>
          <a:stretch>
            <a:fillRect/>
          </a:stretch>
        </p:blipFill>
        <p:spPr>
          <a:xfrm>
            <a:off x="2112985" y="1345568"/>
            <a:ext cx="4466490" cy="2679893"/>
          </a:xfrm>
        </p:spPr>
      </p:pic>
      <p:pic>
        <p:nvPicPr>
          <p:cNvPr id="7" name="Picture 6" descr="A graph of a beam profile&#10;&#10;AI-generated content may be incorrect.">
            <a:extLst>
              <a:ext uri="{FF2B5EF4-FFF2-40B4-BE49-F238E27FC236}">
                <a16:creationId xmlns:a16="http://schemas.microsoft.com/office/drawing/2014/main" id="{033ED971-C3A2-AA61-3C68-936D1F36E62E}"/>
              </a:ext>
            </a:extLst>
          </p:cNvPr>
          <p:cNvPicPr>
            <a:picLocks noChangeAspect="1"/>
          </p:cNvPicPr>
          <p:nvPr/>
        </p:nvPicPr>
        <p:blipFill>
          <a:blip r:embed="rId4"/>
          <a:stretch>
            <a:fillRect/>
          </a:stretch>
        </p:blipFill>
        <p:spPr>
          <a:xfrm>
            <a:off x="6887311" y="1345569"/>
            <a:ext cx="4466489" cy="2679893"/>
          </a:xfrm>
          <a:prstGeom prst="rect">
            <a:avLst/>
          </a:prstGeom>
        </p:spPr>
      </p:pic>
      <p:pic>
        <p:nvPicPr>
          <p:cNvPr id="9" name="Picture 8" descr="A graph of a line graph&#10;&#10;AI-generated content may be incorrect.">
            <a:extLst>
              <a:ext uri="{FF2B5EF4-FFF2-40B4-BE49-F238E27FC236}">
                <a16:creationId xmlns:a16="http://schemas.microsoft.com/office/drawing/2014/main" id="{59627662-9B22-3FFA-66FD-CECA7F83F4E7}"/>
              </a:ext>
            </a:extLst>
          </p:cNvPr>
          <p:cNvPicPr>
            <a:picLocks noChangeAspect="1"/>
          </p:cNvPicPr>
          <p:nvPr/>
        </p:nvPicPr>
        <p:blipFill>
          <a:blip r:embed="rId5"/>
          <a:stretch>
            <a:fillRect/>
          </a:stretch>
        </p:blipFill>
        <p:spPr>
          <a:xfrm>
            <a:off x="2004169" y="4047527"/>
            <a:ext cx="4684122" cy="2810473"/>
          </a:xfrm>
          <a:prstGeom prst="rect">
            <a:avLst/>
          </a:prstGeom>
        </p:spPr>
      </p:pic>
      <p:pic>
        <p:nvPicPr>
          <p:cNvPr id="11" name="Picture 10" descr="A graph of a graph&#10;&#10;AI-generated content may be incorrect.">
            <a:extLst>
              <a:ext uri="{FF2B5EF4-FFF2-40B4-BE49-F238E27FC236}">
                <a16:creationId xmlns:a16="http://schemas.microsoft.com/office/drawing/2014/main" id="{1651BE13-50F0-C56B-55CE-542BD0E9B5BA}"/>
              </a:ext>
            </a:extLst>
          </p:cNvPr>
          <p:cNvPicPr>
            <a:picLocks noChangeAspect="1"/>
          </p:cNvPicPr>
          <p:nvPr/>
        </p:nvPicPr>
        <p:blipFill>
          <a:blip r:embed="rId6"/>
          <a:stretch>
            <a:fillRect/>
          </a:stretch>
        </p:blipFill>
        <p:spPr>
          <a:xfrm>
            <a:off x="6992822" y="4156042"/>
            <a:ext cx="4466489" cy="2679893"/>
          </a:xfrm>
          <a:prstGeom prst="rect">
            <a:avLst/>
          </a:prstGeom>
        </p:spPr>
      </p:pic>
      <p:sp>
        <p:nvSpPr>
          <p:cNvPr id="12" name="TextBox 11">
            <a:extLst>
              <a:ext uri="{FF2B5EF4-FFF2-40B4-BE49-F238E27FC236}">
                <a16:creationId xmlns:a16="http://schemas.microsoft.com/office/drawing/2014/main" id="{8DDC6708-96F1-DBB0-39F0-FAA9FF938DC8}"/>
              </a:ext>
            </a:extLst>
          </p:cNvPr>
          <p:cNvSpPr txBox="1"/>
          <p:nvPr/>
        </p:nvSpPr>
        <p:spPr>
          <a:xfrm>
            <a:off x="838200" y="2362348"/>
            <a:ext cx="893380" cy="646331"/>
          </a:xfrm>
          <a:prstGeom prst="rect">
            <a:avLst/>
          </a:prstGeom>
          <a:noFill/>
        </p:spPr>
        <p:txBody>
          <a:bodyPr wrap="square" rtlCol="0">
            <a:spAutoFit/>
          </a:bodyPr>
          <a:lstStyle/>
          <a:p>
            <a:r>
              <a:rPr lang="en-GB" dirty="0"/>
              <a:t>Low gain</a:t>
            </a:r>
          </a:p>
        </p:txBody>
      </p:sp>
      <p:sp>
        <p:nvSpPr>
          <p:cNvPr id="13" name="TextBox 12">
            <a:extLst>
              <a:ext uri="{FF2B5EF4-FFF2-40B4-BE49-F238E27FC236}">
                <a16:creationId xmlns:a16="http://schemas.microsoft.com/office/drawing/2014/main" id="{1B9496F4-6F01-13EC-9674-110BFDE7CFBD}"/>
              </a:ext>
            </a:extLst>
          </p:cNvPr>
          <p:cNvSpPr txBox="1"/>
          <p:nvPr/>
        </p:nvSpPr>
        <p:spPr>
          <a:xfrm>
            <a:off x="838200" y="5172822"/>
            <a:ext cx="893380" cy="646331"/>
          </a:xfrm>
          <a:prstGeom prst="rect">
            <a:avLst/>
          </a:prstGeom>
          <a:noFill/>
        </p:spPr>
        <p:txBody>
          <a:bodyPr wrap="square" rtlCol="0">
            <a:spAutoFit/>
          </a:bodyPr>
          <a:lstStyle/>
          <a:p>
            <a:r>
              <a:rPr lang="en-GB" dirty="0"/>
              <a:t>High gain</a:t>
            </a:r>
          </a:p>
        </p:txBody>
      </p:sp>
    </p:spTree>
    <p:extLst>
      <p:ext uri="{BB962C8B-B14F-4D97-AF65-F5344CB8AC3E}">
        <p14:creationId xmlns:p14="http://schemas.microsoft.com/office/powerpoint/2010/main" val="2792826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0D4A-B9F1-1ACD-F74C-1EB70DFA596E}"/>
              </a:ext>
            </a:extLst>
          </p:cNvPr>
          <p:cNvSpPr>
            <a:spLocks noGrp="1"/>
          </p:cNvSpPr>
          <p:nvPr>
            <p:ph type="title"/>
          </p:nvPr>
        </p:nvSpPr>
        <p:spPr/>
        <p:txBody>
          <a:bodyPr>
            <a:normAutofit fontScale="90000"/>
          </a:bodyPr>
          <a:lstStyle/>
          <a:p>
            <a:r>
              <a:rPr lang="en-GB" sz="3200" dirty="0"/>
              <a:t>70 MeV Beam Energy 300 </a:t>
            </a:r>
            <a:r>
              <a:rPr lang="en-GB" sz="3200" dirty="0" err="1"/>
              <a:t>nA</a:t>
            </a:r>
            <a:r>
              <a:rPr lang="en-GB" sz="3200" dirty="0"/>
              <a:t> (max ion source current) High Gain</a:t>
            </a:r>
          </a:p>
        </p:txBody>
      </p:sp>
      <p:pic>
        <p:nvPicPr>
          <p:cNvPr id="5" name="Content Placeholder 4" descr="A graph of a beam profile&#10;&#10;AI-generated content may be incorrect.">
            <a:extLst>
              <a:ext uri="{FF2B5EF4-FFF2-40B4-BE49-F238E27FC236}">
                <a16:creationId xmlns:a16="http://schemas.microsoft.com/office/drawing/2014/main" id="{71DA2421-6744-5C04-B5C2-1A4319388F75}"/>
              </a:ext>
            </a:extLst>
          </p:cNvPr>
          <p:cNvPicPr>
            <a:picLocks noGrp="1" noChangeAspect="1"/>
          </p:cNvPicPr>
          <p:nvPr>
            <p:ph idx="1"/>
          </p:nvPr>
        </p:nvPicPr>
        <p:blipFill>
          <a:blip r:embed="rId2"/>
          <a:stretch>
            <a:fillRect/>
          </a:stretch>
        </p:blipFill>
        <p:spPr>
          <a:xfrm>
            <a:off x="0" y="2308066"/>
            <a:ext cx="5429044" cy="3257427"/>
          </a:xfrm>
        </p:spPr>
      </p:pic>
      <p:pic>
        <p:nvPicPr>
          <p:cNvPr id="7" name="Picture 6" descr="A graph with a red line&#10;&#10;AI-generated content may be incorrect.">
            <a:extLst>
              <a:ext uri="{FF2B5EF4-FFF2-40B4-BE49-F238E27FC236}">
                <a16:creationId xmlns:a16="http://schemas.microsoft.com/office/drawing/2014/main" id="{C5DC9DC3-E0F2-836B-1601-FC0BB638CC9A}"/>
              </a:ext>
            </a:extLst>
          </p:cNvPr>
          <p:cNvPicPr>
            <a:picLocks noChangeAspect="1"/>
          </p:cNvPicPr>
          <p:nvPr/>
        </p:nvPicPr>
        <p:blipFill>
          <a:blip r:embed="rId3"/>
          <a:stretch>
            <a:fillRect/>
          </a:stretch>
        </p:blipFill>
        <p:spPr>
          <a:xfrm>
            <a:off x="6072666" y="2308065"/>
            <a:ext cx="5429047" cy="3257428"/>
          </a:xfrm>
          <a:prstGeom prst="rect">
            <a:avLst/>
          </a:prstGeom>
        </p:spPr>
      </p:pic>
    </p:spTree>
    <p:extLst>
      <p:ext uri="{BB962C8B-B14F-4D97-AF65-F5344CB8AC3E}">
        <p14:creationId xmlns:p14="http://schemas.microsoft.com/office/powerpoint/2010/main" val="1273305493"/>
      </p:ext>
    </p:extLst>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ollyShrewdness_SlideTemplate_2025" id="{F13E62A2-91E2-B84D-892C-BA0C69C99DE0}" vid="{B1373B73-47D0-E54E-A355-E4933A5D01A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1faf88fe-a998-4c5b-93c9-210a11d9a5c2}" enabled="0" method="" siteId="{1faf88fe-a998-4c5b-93c9-210a11d9a5c2}" removed="1"/>
</clbl:labelList>
</file>

<file path=docProps/app.xml><?xml version="1.0" encoding="utf-8"?>
<Properties xmlns="http://schemas.openxmlformats.org/officeDocument/2006/extended-properties" xmlns:vt="http://schemas.openxmlformats.org/officeDocument/2006/docPropsVTypes">
  <Template>1_Default Design</Template>
  <TotalTime>45</TotalTime>
  <Words>1050</Words>
  <Application>Microsoft Macintosh PowerPoint</Application>
  <PresentationFormat>Widescreen</PresentationFormat>
  <Paragraphs>116</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Cambria Math</vt:lpstr>
      <vt:lpstr>Gill Sans</vt:lpstr>
      <vt:lpstr>Helvetica</vt:lpstr>
      <vt:lpstr>Times New Roman</vt:lpstr>
      <vt:lpstr>1_Default Design</vt:lpstr>
      <vt:lpstr>Therapeutic Proton Beam Profile Measurements with a Scintillating Fibre Array Detector</vt:lpstr>
      <vt:lpstr>Fibre Array Detector Configuration</vt:lpstr>
      <vt:lpstr>Fibre Array Readout Configuration</vt:lpstr>
      <vt:lpstr>Trento Proton Therapy Centre Beam Test</vt:lpstr>
      <vt:lpstr>Experimental  Measurements  </vt:lpstr>
      <vt:lpstr>Data Analysis Process</vt:lpstr>
      <vt:lpstr>Background Measurements</vt:lpstr>
      <vt:lpstr>148 MeV Beam Energy 300 nA (max ion source current) Beam Profiles at Low Gain and High Gain</vt:lpstr>
      <vt:lpstr>70 MeV Beam Energy 300 nA (max ion source current) High Gain</vt:lpstr>
      <vt:lpstr>112 MeV High Gain</vt:lpstr>
      <vt:lpstr>148 MeV 40 nA  High Gain</vt:lpstr>
      <vt:lpstr>179 MeV High Gain</vt:lpstr>
      <vt:lpstr>228 MeV 5 nA High Gain</vt:lpstr>
      <vt:lpstr>228 MeV 100 nA High Gain</vt:lpstr>
      <vt:lpstr>228 MeV 150 nA High Gain</vt:lpstr>
      <vt:lpstr>228 MeV 300 nA High Gain – Maximum Proton Current Output in CONV delivery mode. </vt:lpstr>
      <vt:lpstr>Position measurements using stage translation at 148 MeV beam energy 300 nA ion source current (low gain mode)</vt:lpstr>
      <vt:lpstr>Response Linearity at 148 MeV Beam Energy (using Amplitude of Gaussian Fit)</vt:lpstr>
      <vt:lpstr>Response Linearity at 228 MeV Beam Energy (using Amplitude of Gaussian Fit)</vt:lpstr>
      <vt:lpstr>Concluding Remarks</vt:lpstr>
      <vt:lpstr>Looking Ahead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Bateman, Joseph</dc:creator>
  <cp:lastModifiedBy>Bateman, Joseph</cp:lastModifiedBy>
  <cp:revision>3</cp:revision>
  <cp:lastPrinted>2019-09-24T15:23:17Z</cp:lastPrinted>
  <dcterms:created xsi:type="dcterms:W3CDTF">2025-10-14T15:37:35Z</dcterms:created>
  <dcterms:modified xsi:type="dcterms:W3CDTF">2025-10-14T16:23:30Z</dcterms:modified>
</cp:coreProperties>
</file>