
<file path=[Content_Types].xml><?xml version="1.0" encoding="utf-8"?>
<Types xmlns="http://schemas.openxmlformats.org/package/2006/content-types">
  <Default Extension="emf" ContentType="image/x-emf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3"/>
  </p:notesMasterIdLst>
  <p:handoutMasterIdLst>
    <p:handoutMasterId r:id="rId4"/>
  </p:handoutMasterIdLst>
  <p:sldIdLst>
    <p:sldId id="1952" r:id="rId2"/>
  </p:sldIdLst>
  <p:sldSz cx="12192000" cy="6858000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4B6"/>
    <a:srgbClr val="BBE0E3"/>
    <a:srgbClr val="FF6666"/>
    <a:srgbClr val="FF66FF"/>
    <a:srgbClr val="FF8000"/>
    <a:srgbClr val="FFCC66"/>
    <a:srgbClr val="FF3300"/>
    <a:srgbClr val="FF6699"/>
    <a:srgbClr val="DA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A14F1D-13FF-A441-8291-DF55A6D78057}" v="27" dt="2025-02-18T17:13:14.0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9"/>
    <p:restoredTop sz="94760"/>
  </p:normalViewPr>
  <p:slideViewPr>
    <p:cSldViewPr snapToGrid="0">
      <p:cViewPr varScale="1">
        <p:scale>
          <a:sx n="211" d="100"/>
          <a:sy n="211" d="100"/>
        </p:scale>
        <p:origin x="1832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Relationship Id="rId9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2/18/25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22821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645DE9C9-39AB-A4E7-0E9C-523B2DEF0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3ADD3775-0A19-8F29-2742-940A692A3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325627"/>
            <a:ext cx="103632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825438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7B74CA90-A64C-E864-5664-E7F97F883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066" y="1009804"/>
            <a:ext cx="5813457" cy="639763"/>
          </a:xfrm>
        </p:spPr>
        <p:txBody>
          <a:bodyPr anchor="ctr" anchorCtr="1">
            <a:noAutofit/>
          </a:bodyPr>
          <a:lstStyle>
            <a:lvl1pPr marL="0" indent="0">
              <a:buNone/>
              <a:defRPr sz="37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066" y="1649563"/>
            <a:ext cx="581345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359" y="1009804"/>
            <a:ext cx="5800727" cy="639763"/>
          </a:xfrm>
        </p:spPr>
        <p:txBody>
          <a:bodyPr anchor="ctr" anchorCtr="1">
            <a:noAutofit/>
          </a:bodyPr>
          <a:lstStyle>
            <a:lvl1pPr marL="0" indent="0">
              <a:buNone/>
              <a:defRPr sz="37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359" y="1649563"/>
            <a:ext cx="580072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6E7D081-2551-7386-812E-EBE5AB27BD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"/>
            <a:ext cx="955129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0C7B6091-13E2-A4EB-75B4-6EDD9FD7F21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B5E856EA-F323-8926-C0A5-25995F829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A8AB5FCD-5BD1-D077-DD7A-10B09DD425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83066" y="265553"/>
            <a:ext cx="11826020" cy="6142183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7EE35DA2-0C1D-61AD-6C1B-F871DF54E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0088" y="68640"/>
            <a:ext cx="12031824" cy="6381536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400F04B1-65DD-50D5-ED23-C791E210E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3063" y="300191"/>
            <a:ext cx="5811340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211053" y="300191"/>
            <a:ext cx="5798033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8028960B-7BDD-AC9C-CCC3-65B5B9289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79" y="393184"/>
            <a:ext cx="4011084" cy="1162051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0705" y="393184"/>
            <a:ext cx="7658381" cy="598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6279" y="1555235"/>
            <a:ext cx="4011084" cy="48201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469624B1-B037-CE4E-98FE-DB5772AB9C7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2278908-888B-7FE0-EDAA-4D84071753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2914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5DFDDF5-52D1-0EC8-79B1-AAD05107777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79329" y="225433"/>
            <a:ext cx="2929757" cy="61944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3066" y="225433"/>
            <a:ext cx="8685775" cy="6194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36A5D55-B04E-D8A5-8C50-1667B2A93A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211053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B7036EA1-B001-9464-944A-3874C4174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587123-09F7-46C5-4B49-EE4360B1B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6F731-B8DA-4BCB-3D75-212CAB2A8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289D28-EF71-E0C7-3250-32068FA0A9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ED5E0-AA2E-B92F-9CB3-CB03CC479667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6214603" y="1010233"/>
            <a:ext cx="5794483" cy="53980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183887" y="3763825"/>
            <a:ext cx="11825199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183887" y="1010233"/>
            <a:ext cx="11825199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D4A79-5698-609E-9376-EB3A42612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183062" y="1010233"/>
            <a:ext cx="1182602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7493F-BF55-5F5F-9A18-0A531480B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2" y="3763825"/>
            <a:ext cx="1182602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96E7B4F-0D66-5623-64D9-972D57D54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rgbClr val="1964B6"/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6B77F-BE9C-B52C-FED5-3D891E0C6A7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624" y="195853"/>
            <a:ext cx="2070376" cy="61853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914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"/>
            <a:ext cx="955129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648F1-97B4-8D95-2CDA-E6C778FDAEE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561982" y="598282"/>
            <a:ext cx="203917" cy="202855"/>
          </a:xfrm>
          <a:prstGeom prst="rect">
            <a:avLst/>
          </a:prstGeom>
        </p:spPr>
      </p:pic>
      <p:pic>
        <p:nvPicPr>
          <p:cNvPr id="9" name="Picture 8" descr="The Jolly Shrewdness logo">
            <a:extLst>
              <a:ext uri="{FF2B5EF4-FFF2-40B4-BE49-F238E27FC236}">
                <a16:creationId xmlns:a16="http://schemas.microsoft.com/office/drawing/2014/main" id="{4EC3FD0C-6392-B12D-5724-BAE80D5CFB72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0"/>
            <a:ext cx="805409" cy="8054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-128"/>
          <a:cs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Gill San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charset="-128"/>
          <a:cs typeface="Gill San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Gill San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  <a:cs typeface="Gill San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Gill San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image" Target="../media/image5.png"/><Relationship Id="rId3" Type="http://schemas.microsoft.com/office/2007/relationships/media" Target="../media/media2.mp4"/><Relationship Id="rId7" Type="http://schemas.microsoft.com/office/2007/relationships/media" Target="../media/media4.mov"/><Relationship Id="rId12" Type="http://schemas.openxmlformats.org/officeDocument/2006/relationships/image" Target="../media/image4.png"/><Relationship Id="rId2" Type="http://schemas.openxmlformats.org/officeDocument/2006/relationships/video" Target="../media/media1.mp4"/><Relationship Id="rId16" Type="http://schemas.openxmlformats.org/officeDocument/2006/relationships/image" Target="../media/image8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slideLayout" Target="../slideLayouts/slideLayout4.xml"/><Relationship Id="rId5" Type="http://schemas.microsoft.com/office/2007/relationships/media" Target="../media/media3.mp4"/><Relationship Id="rId15" Type="http://schemas.openxmlformats.org/officeDocument/2006/relationships/image" Target="../media/image7.png"/><Relationship Id="rId10" Type="http://schemas.openxmlformats.org/officeDocument/2006/relationships/video" Target="../media/media5.mp4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OBPSingleSpot_10Gy.mp4">
            <a:hlinkClick r:id="" action="ppaction://media"/>
            <a:extLst>
              <a:ext uri="{FF2B5EF4-FFF2-40B4-BE49-F238E27FC236}">
                <a16:creationId xmlns:a16="http://schemas.microsoft.com/office/drawing/2014/main" id="{AF1932F9-9451-8D37-CAB2-E08E1F4C7C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 bwMode="auto">
          <a:xfrm>
            <a:off x="2277846" y="4121684"/>
            <a:ext cx="9026040" cy="228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E46774-DF1A-2569-6381-9A8A68570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Beam Therapy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7163B0D-EBCD-1FE3-CB98-5CF284981573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3783371" cy="2753730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70–250 MeV proton beams provide high precision radiotherapy.</a:t>
            </a:r>
          </a:p>
          <a:p>
            <a:r>
              <a:rPr lang="en-US" dirty="0"/>
              <a:t>The Quality Assurance Detector for Proton Beam Therapy (</a:t>
            </a:r>
            <a:r>
              <a:rPr lang="en-US" dirty="0" err="1"/>
              <a:t>QuADProBe</a:t>
            </a:r>
            <a:r>
              <a:rPr lang="en-US" dirty="0"/>
              <a:t>) will make </a:t>
            </a:r>
            <a:r>
              <a:rPr lang="en-US" dirty="0" err="1"/>
              <a:t>realtime</a:t>
            </a:r>
            <a:r>
              <a:rPr lang="en-US" dirty="0"/>
              <a:t> measurements of 3D dose to optimize treatment quality.</a:t>
            </a:r>
          </a:p>
          <a:p>
            <a:r>
              <a:rPr lang="en-US" dirty="0"/>
              <a:t>PhD Project:</a:t>
            </a:r>
          </a:p>
          <a:p>
            <a:pPr lvl="1"/>
            <a:r>
              <a:rPr lang="en-US" dirty="0"/>
              <a:t>Integrate </a:t>
            </a:r>
            <a:r>
              <a:rPr lang="en-US" dirty="0" err="1"/>
              <a:t>realtime</a:t>
            </a:r>
            <a:r>
              <a:rPr lang="en-US" dirty="0"/>
              <a:t> dose monitoring from NPL Transmission Calorimeter. </a:t>
            </a:r>
          </a:p>
          <a:p>
            <a:pPr lvl="1"/>
            <a:r>
              <a:rPr lang="en-US" dirty="0"/>
              <a:t>Develop front-end electronics and data acquisition system.</a:t>
            </a:r>
          </a:p>
          <a:p>
            <a:pPr lvl="1"/>
            <a:r>
              <a:rPr lang="en-US" dirty="0"/>
              <a:t>Integrated GUI with range telescope (</a:t>
            </a:r>
            <a:r>
              <a:rPr lang="en-US" dirty="0" err="1"/>
              <a:t>QuARC</a:t>
            </a:r>
            <a:r>
              <a:rPr lang="en-US" dirty="0"/>
              <a:t>) and scintillating </a:t>
            </a:r>
            <a:r>
              <a:rPr lang="en-US" dirty="0" err="1"/>
              <a:t>fibre</a:t>
            </a:r>
            <a:r>
              <a:rPr lang="en-US" dirty="0"/>
              <a:t> profile monitor.</a:t>
            </a:r>
          </a:p>
          <a:p>
            <a:pPr lvl="1"/>
            <a:r>
              <a:rPr lang="en-US" dirty="0" err="1"/>
              <a:t>Optimise</a:t>
            </a:r>
            <a:r>
              <a:rPr lang="en-US" dirty="0"/>
              <a:t> fast spot scanning with Machine Learning.</a:t>
            </a:r>
          </a:p>
          <a:p>
            <a:pPr lvl="1"/>
            <a:r>
              <a:rPr lang="en-US" dirty="0"/>
              <a:t>Install in a hospital…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898-2937-61B5-13F2-DD8FAF2C220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43660-BAF5-3F05-215D-58784B9D82F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1932A9-2A1D-17D8-52B6-D24AE55F74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19/02/2025</a:t>
            </a:r>
            <a:endParaRPr lang="en-US"/>
          </a:p>
        </p:txBody>
      </p:sp>
      <p:pic>
        <p:nvPicPr>
          <p:cNvPr id="11" name="[20240501_21.33.42]_5x5_5Gy_SOBP_59-2.mp4">
            <a:hlinkClick r:id="" action="ppaction://media"/>
            <a:extLst>
              <a:ext uri="{FF2B5EF4-FFF2-40B4-BE49-F238E27FC236}">
                <a16:creationId xmlns:a16="http://schemas.microsoft.com/office/drawing/2014/main" id="{E8EF2693-0260-8CD7-C9A0-072584459786}"/>
              </a:ext>
            </a:extLst>
          </p:cNvPr>
          <p:cNvPicPr>
            <a:picLocks noGrp="1" noChangeAspect="1"/>
          </p:cNvPicPr>
          <p:nvPr>
            <p:ph sz="half" idx="19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3066" y="3763963"/>
            <a:ext cx="2644775" cy="2644775"/>
          </a:xfrm>
        </p:spPr>
      </p:pic>
      <p:pic>
        <p:nvPicPr>
          <p:cNvPr id="12" name="singleBPvideo-new.mp4">
            <a:hlinkClick r:id="" action="ppaction://media"/>
            <a:extLst>
              <a:ext uri="{FF2B5EF4-FFF2-40B4-BE49-F238E27FC236}">
                <a16:creationId xmlns:a16="http://schemas.microsoft.com/office/drawing/2014/main" id="{67A9BD52-8306-3BFD-6DD2-FA78CB996FF4}"/>
              </a:ext>
            </a:extLst>
          </p:cNvPr>
          <p:cNvPicPr>
            <a:picLocks noGrp="1" noChangeAspect="1"/>
          </p:cNvPicPr>
          <p:nvPr>
            <p:ph sz="half" idx="25"/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32204" y="3763963"/>
            <a:ext cx="3676882" cy="2644775"/>
          </a:xfrm>
        </p:spPr>
      </p:pic>
      <p:pic>
        <p:nvPicPr>
          <p:cNvPr id="14" name="media3.mov" descr="media3.mov">
            <a:extLst>
              <a:ext uri="{FF2B5EF4-FFF2-40B4-BE49-F238E27FC236}">
                <a16:creationId xmlns:a16="http://schemas.microsoft.com/office/drawing/2014/main" id="{8CB037FD-7D32-9B7D-71F4-008948ECCC73}"/>
              </a:ext>
            </a:extLst>
          </p:cNvPr>
          <p:cNvPicPr>
            <a:picLocks noGrp="1"/>
          </p:cNvPicPr>
          <p:nvPr>
            <p:ph sz="half" idx="26"/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78148" y="1009650"/>
            <a:ext cx="3173730" cy="2644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Experiment" descr="Experiment">
            <a:hlinkClick r:id="" action="ppaction://media"/>
            <a:extLst>
              <a:ext uri="{FF2B5EF4-FFF2-40B4-BE49-F238E27FC236}">
                <a16:creationId xmlns:a16="http://schemas.microsoft.com/office/drawing/2014/main" id="{72AA1F80-426B-1BD3-F6DD-A86508E04F9A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 bwMode="auto">
          <a:xfrm>
            <a:off x="7307264" y="1009650"/>
            <a:ext cx="4701822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2DF1A3A-4CB2-0C15-9C10-3818282406D3}"/>
              </a:ext>
            </a:extLst>
          </p:cNvPr>
          <p:cNvSpPr txBox="1"/>
          <p:nvPr/>
        </p:nvSpPr>
        <p:spPr>
          <a:xfrm>
            <a:off x="4078148" y="1009650"/>
            <a:ext cx="3173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Treating a lung </a:t>
            </a:r>
            <a:r>
              <a:rPr lang="en-US" sz="2000" dirty="0" err="1">
                <a:solidFill>
                  <a:schemeClr val="bg1"/>
                </a:solidFill>
              </a:rPr>
              <a:t>tumour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7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2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ollyShrewdness_SlideTemplate_2025" id="{F13E62A2-91E2-B84D-892C-BA0C69C99DE0}" vid="{B1373B73-47D0-E54E-A355-E4933A5D01A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1934</TotalTime>
  <Words>91</Words>
  <Application>Microsoft Macintosh PowerPoint</Application>
  <PresentationFormat>Widescreen</PresentationFormat>
  <Paragraphs>13</Paragraphs>
  <Slides>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Gill Sans</vt:lpstr>
      <vt:lpstr>Helvetica</vt:lpstr>
      <vt:lpstr>1_Default Design</vt:lpstr>
      <vt:lpstr>Proton Beam Therapy</vt:lpstr>
    </vt:vector>
  </TitlesOfParts>
  <Company>Imperial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Front End Test Stand</dc:title>
  <dc:creator>Simon Jolly</dc:creator>
  <cp:lastModifiedBy>Jolly, Simon</cp:lastModifiedBy>
  <cp:revision>5</cp:revision>
  <cp:lastPrinted>2019-09-24T15:23:17Z</cp:lastPrinted>
  <dcterms:created xsi:type="dcterms:W3CDTF">2010-06-07T11:18:15Z</dcterms:created>
  <dcterms:modified xsi:type="dcterms:W3CDTF">2025-02-18T17:14:27Z</dcterms:modified>
</cp:coreProperties>
</file>