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5" r:id="rId11"/>
    <p:sldId id="264" r:id="rId12"/>
    <p:sldId id="266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29770-1C83-5050-E123-C0DEC840B4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C06670-6E53-ED5E-9C66-EC8CDCF5D5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7C592-8DC7-01DB-ABF1-F9BECEB56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F8EFE-693E-9040-B17A-C46652DFF05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918D9B-3C40-E8F6-8B94-CD4F74E35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CA4EE-6BCA-3E71-311E-C7D7B9EF0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C17D-111B-AC47-929B-7BEACEF76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72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39A8C-E8CE-A36C-9EFC-C7E258C48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DA3E98-0831-9535-6BEA-AF3953D474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953E98-5D18-5105-99C9-4843A4E4B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F8EFE-693E-9040-B17A-C46652DFF05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76EA2E-19EF-6558-35AD-913FB8A64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CF076-D7FD-6381-B424-6B3103C06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C17D-111B-AC47-929B-7BEACEF76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630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ADCCAB-C26C-EE62-8132-543DBD231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7004E4-1E52-1D91-C2B7-7EA2C66FEE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04932E-8909-813B-9C08-1A0C7B550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F8EFE-693E-9040-B17A-C46652DFF05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1EF41E-8220-F7BD-74D5-E10316762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0CFA24-1831-0C34-008E-2802B6614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C17D-111B-AC47-929B-7BEACEF76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230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0FBC4-3B2C-6282-A716-059F50B6D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2436D-9D52-05CD-089C-90EFBCACB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977919-39B7-6D10-D386-2F8E994E8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F8EFE-693E-9040-B17A-C46652DFF05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CE980-9BFF-4F18-F521-EFB6B6B53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FB2176-EBB4-5678-DDA7-40C34E6BA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C17D-111B-AC47-929B-7BEACEF76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169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291DF-63B2-5A9E-C251-BD20B615F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8896F8-1FCE-2AAB-F9B6-D611207CC0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D05C6F-85A9-164D-7784-17B9725D5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F8EFE-693E-9040-B17A-C46652DFF05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8A43C0-FC86-44C6-3E7C-53B2A80B4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33D5C5-4219-777E-16C5-C83A891F4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C17D-111B-AC47-929B-7BEACEF76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043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C6E0B-2A96-BA5E-8850-4AA507D2D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B3026-9BCD-2C3C-CA1B-8494320F3D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575AF1-A4D5-449F-D776-A99282F7EA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03ECE7-C30B-5BDF-16A7-2EFBCC5E6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F8EFE-693E-9040-B17A-C46652DFF05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6933A0-812B-4587-D1BB-A3EAE154E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811750-9CB4-BD8F-56FE-4EFAF479E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C17D-111B-AC47-929B-7BEACEF76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462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4BD7D-5953-18CA-14AF-AD5EE4C11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729DB9-2273-0406-747B-1F94F218AA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2B6FC7-1641-A080-58DA-1CE6EC7716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A82305-06A4-A681-A3F6-618ABC03D1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6DED1F-727D-47A8-5924-49914D9810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81F712-54DB-A6C7-5213-0132519F5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F8EFE-693E-9040-B17A-C46652DFF05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81F553-4883-ADA5-CD6B-249CC9104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2B2FBA-A44F-066A-04D3-1A69A710D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C17D-111B-AC47-929B-7BEACEF76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624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7726E-D319-21D7-E039-C6026178D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B260D3-D52E-9BF6-A2F1-721B9E5BF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F8EFE-693E-9040-B17A-C46652DFF05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9716B1-0CE9-F4BB-2469-9B8DED4E4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41503F-AF0A-70AF-BABC-67A8F6E5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C17D-111B-AC47-929B-7BEACEF76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225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C84331-FB7F-FDA7-2139-440A55450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F8EFE-693E-9040-B17A-C46652DFF05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D5DACE-E175-198B-7AEF-2B0C7CB64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E8C000-4950-85CF-60B7-853A3FF52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C17D-111B-AC47-929B-7BEACEF76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488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A41AE-42B2-D142-4E27-5D00A0DED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3C6AC-F582-CEE7-D7F3-9A5E102AD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688547-44D0-DA86-66B9-C52FB99318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6299C7-F8AE-5E60-7362-AE74346A2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F8EFE-693E-9040-B17A-C46652DFF05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5A990E-12C5-4A43-EA42-1444C7A62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6A27BF-C4D4-9663-D1CE-88B891321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C17D-111B-AC47-929B-7BEACEF76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365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F504F-E2E0-0BD6-5F20-413B97083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DFDD65-3DCD-2CD1-3179-DDC058AD5D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A324B7-3FB0-4A5D-D34B-7BC273798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D20D0-1626-0BDD-B6D8-C6C8617B6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F8EFE-693E-9040-B17A-C46652DFF05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399448-104C-A35E-171E-6B747F201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E8FDEB-907D-2958-9D01-5C559B7F2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C17D-111B-AC47-929B-7BEACEF76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2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623999-5DAE-16FF-8EC6-7AA913530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478569-35BF-13D4-7E76-D12E753C6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76544-1F26-CBE2-DA43-E670D6BA93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F8EFE-693E-9040-B17A-C46652DFF05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E03CC-53A9-406D-A262-023881F746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DFADA8-5F12-E216-EF50-D7E7E1E437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BC17D-111B-AC47-929B-7BEACEF76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849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Digilent/vivado-boards/tree/master?tab=readme-ov-fil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UCL-Proton-Beam-Therapy/Firmware/commit/3aa5dfa80b8603cd25ff63f41d1e3c569232ef7c" TargetMode="External"/><Relationship Id="rId2" Type="http://schemas.openxmlformats.org/officeDocument/2006/relationships/hyperlink" Target="https://github.com/UCL-Proton-Beam-Therapy/Firmware/commit/3704f8a184462694d1f8c54327a83f5f3aab8df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E22C1-F2D7-106C-CC20-A00EE35C81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Testing/Debugging Matt Code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182960-2567-140F-77B1-8431E4D349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14/01/2026</a:t>
            </a:r>
          </a:p>
        </p:txBody>
      </p:sp>
    </p:spTree>
    <p:extLst>
      <p:ext uri="{BB962C8B-B14F-4D97-AF65-F5344CB8AC3E}">
        <p14:creationId xmlns:p14="http://schemas.microsoft.com/office/powerpoint/2010/main" val="2705160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77076-04A5-98DF-6CB8-7CFA50EF2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BA834-9146-2553-7DA2-EA75203E0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32029"/>
          </a:xfrm>
        </p:spPr>
        <p:txBody>
          <a:bodyPr>
            <a:normAutofit/>
          </a:bodyPr>
          <a:lstStyle/>
          <a:p>
            <a:r>
              <a:rPr lang="en-GB" sz="3200" b="1" dirty="0"/>
              <a:t>CDC = Clock Domain Crossing</a:t>
            </a:r>
            <a:endParaRPr lang="en-GB" sz="3200" dirty="0"/>
          </a:p>
          <a:p>
            <a:pPr lvl="1"/>
            <a:r>
              <a:rPr lang="en-GB" sz="2800" dirty="0"/>
              <a:t>A </a:t>
            </a:r>
            <a:r>
              <a:rPr lang="en-GB" sz="2800" b="1" dirty="0"/>
              <a:t>clock domain</a:t>
            </a:r>
            <a:r>
              <a:rPr lang="en-GB" sz="2800" dirty="0"/>
              <a:t> is a part of a design that runs on a specific clock.</a:t>
            </a:r>
            <a:br>
              <a:rPr lang="en-GB" sz="2800" dirty="0"/>
            </a:br>
            <a:r>
              <a:rPr lang="en-GB" sz="2800" dirty="0"/>
              <a:t>A </a:t>
            </a:r>
            <a:r>
              <a:rPr lang="en-GB" sz="2800" b="1" dirty="0"/>
              <a:t>CDC</a:t>
            </a:r>
            <a:r>
              <a:rPr lang="en-GB" sz="2800" dirty="0"/>
              <a:t> occurs when a signal passes from one clock domain to another </a:t>
            </a:r>
            <a:r>
              <a:rPr lang="en-GB" sz="2800" b="1" dirty="0"/>
              <a:t>with a different clock</a:t>
            </a:r>
            <a:r>
              <a:rPr lang="en-GB" sz="2800" dirty="0"/>
              <a:t> (different frequency, phase, or completely unrelated).</a:t>
            </a:r>
          </a:p>
          <a:p>
            <a:r>
              <a:rPr lang="en-GB" sz="3200" b="1" dirty="0"/>
              <a:t>Why CDC is a problem?</a:t>
            </a:r>
          </a:p>
          <a:p>
            <a:pPr lvl="1"/>
            <a:r>
              <a:rPr lang="en-GB" sz="2800" dirty="0"/>
              <a:t>If you sample a signal generated by </a:t>
            </a:r>
            <a:r>
              <a:rPr lang="en-GB" sz="2800" b="1" dirty="0"/>
              <a:t>Clock A</a:t>
            </a:r>
            <a:r>
              <a:rPr lang="en-GB" sz="2800" dirty="0"/>
              <a:t> using </a:t>
            </a:r>
            <a:r>
              <a:rPr lang="en-GB" sz="2800" b="1" dirty="0"/>
              <a:t>Clock B</a:t>
            </a:r>
            <a:r>
              <a:rPr lang="en-GB" sz="2800" dirty="0"/>
              <a:t>, the signal can change close to Clock B’s edge and cause:</a:t>
            </a:r>
          </a:p>
          <a:p>
            <a:pPr lvl="2"/>
            <a:r>
              <a:rPr lang="en-GB" sz="2400" b="1" dirty="0"/>
              <a:t>Metastability</a:t>
            </a:r>
            <a:r>
              <a:rPr lang="en-GB" sz="2400" dirty="0"/>
              <a:t> (flip-flop output is temporarily undefined)</a:t>
            </a:r>
          </a:p>
          <a:p>
            <a:pPr lvl="2"/>
            <a:r>
              <a:rPr lang="en-GB" sz="2400" b="1" dirty="0"/>
              <a:t>Data corruption</a:t>
            </a:r>
            <a:endParaRPr lang="en-GB" sz="2400" dirty="0"/>
          </a:p>
          <a:p>
            <a:pPr lvl="2"/>
            <a:r>
              <a:rPr lang="en-GB" sz="2400" b="1" dirty="0"/>
              <a:t>Intermittent bugs</a:t>
            </a:r>
            <a:r>
              <a:rPr lang="en-GB" sz="2400" dirty="0"/>
              <a:t> that are hard to reproduce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65252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5E983F1-BBFB-499C-5CC0-70FE594132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4444868"/>
              </p:ext>
            </p:extLst>
          </p:nvPr>
        </p:nvGraphicFramePr>
        <p:xfrm>
          <a:off x="1102759" y="699336"/>
          <a:ext cx="10578957" cy="6082299"/>
        </p:xfrm>
        <a:graphic>
          <a:graphicData uri="http://schemas.openxmlformats.org/drawingml/2006/table">
            <a:tbl>
              <a:tblPr/>
              <a:tblGrid>
                <a:gridCol w="3526319">
                  <a:extLst>
                    <a:ext uri="{9D8B030D-6E8A-4147-A177-3AD203B41FA5}">
                      <a16:colId xmlns:a16="http://schemas.microsoft.com/office/drawing/2014/main" val="2765191706"/>
                    </a:ext>
                  </a:extLst>
                </a:gridCol>
                <a:gridCol w="3526319">
                  <a:extLst>
                    <a:ext uri="{9D8B030D-6E8A-4147-A177-3AD203B41FA5}">
                      <a16:colId xmlns:a16="http://schemas.microsoft.com/office/drawing/2014/main" val="3778754801"/>
                    </a:ext>
                  </a:extLst>
                </a:gridCol>
                <a:gridCol w="3526319">
                  <a:extLst>
                    <a:ext uri="{9D8B030D-6E8A-4147-A177-3AD203B41FA5}">
                      <a16:colId xmlns:a16="http://schemas.microsoft.com/office/drawing/2014/main" val="312528052"/>
                    </a:ext>
                  </a:extLst>
                </a:gridCol>
              </a:tblGrid>
              <a:tr h="234731">
                <a:tc>
                  <a:txBody>
                    <a:bodyPr/>
                    <a:lstStyle/>
                    <a:p>
                      <a:r>
                        <a:rPr lang="en-GB" sz="1200"/>
                        <a:t>Aspect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/>
                        <a:t>XPM Async FIFO</a:t>
                      </a:r>
                      <a:endParaRPr lang="en-GB" sz="1200"/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/>
                        <a:t>FIFO Generator IP (IP FIFO)</a:t>
                      </a:r>
                      <a:endParaRPr lang="en-GB" sz="1200"/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0384466"/>
                  </a:ext>
                </a:extLst>
              </a:tr>
              <a:tr h="398450">
                <a:tc>
                  <a:txBody>
                    <a:bodyPr/>
                    <a:lstStyle/>
                    <a:p>
                      <a:r>
                        <a:rPr lang="en-GB" sz="1200" b="1"/>
                        <a:t>Integration method</a:t>
                      </a:r>
                      <a:endParaRPr lang="en-GB" sz="1200"/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HDL instantiation (library macro)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Generated IP core via Vivado IP Catalog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2315560"/>
                  </a:ext>
                </a:extLst>
              </a:tr>
              <a:tr h="398450">
                <a:tc>
                  <a:txBody>
                    <a:bodyPr/>
                    <a:lstStyle/>
                    <a:p>
                      <a:r>
                        <a:rPr lang="en-GB" sz="1200" b="1"/>
                        <a:t>Clock domain crossing</a:t>
                      </a:r>
                      <a:endParaRPr lang="en-GB" sz="1200"/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Designed specifically for safe CDC (async FIFO)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Supports async and sync FIFOs (configurable)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8429101"/>
                  </a:ext>
                </a:extLst>
              </a:tr>
              <a:tr h="431284">
                <a:tc>
                  <a:txBody>
                    <a:bodyPr/>
                    <a:lstStyle/>
                    <a:p>
                      <a:r>
                        <a:rPr lang="en-GB" sz="1200" b="1"/>
                        <a:t>Portability</a:t>
                      </a:r>
                      <a:endParaRPr lang="en-GB" sz="1200"/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High portability across Xilinx devices and tool versions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Tied to Vivado IP flow and project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8697165"/>
                  </a:ext>
                </a:extLst>
              </a:tr>
              <a:tr h="398450">
                <a:tc>
                  <a:txBody>
                    <a:bodyPr/>
                    <a:lstStyle/>
                    <a:p>
                      <a:r>
                        <a:rPr lang="en-GB" sz="1200" b="1" dirty="0"/>
                        <a:t>Tool dependency</a:t>
                      </a:r>
                      <a:endParaRPr lang="en-GB" sz="1200" dirty="0"/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Minimal (no IP regeneration needed)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Strong dependency on Vivado IP management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7420639"/>
                  </a:ext>
                </a:extLst>
              </a:tr>
              <a:tr h="431284">
                <a:tc>
                  <a:txBody>
                    <a:bodyPr/>
                    <a:lstStyle/>
                    <a:p>
                      <a:r>
                        <a:rPr lang="en-GB" sz="1200" b="1"/>
                        <a:t>Customization</a:t>
                      </a:r>
                      <a:endParaRPr lang="en-GB" sz="1200"/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Parameterized but limited to common FIFO features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Highly configurable (depth, widths, flags, ECC, etc.)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1151114"/>
                  </a:ext>
                </a:extLst>
              </a:tr>
              <a:tr h="398450">
                <a:tc>
                  <a:txBody>
                    <a:bodyPr/>
                    <a:lstStyle/>
                    <a:p>
                      <a:r>
                        <a:rPr lang="en-GB" sz="1200" b="1"/>
                        <a:t>Ease of use</a:t>
                      </a:r>
                      <a:endParaRPr lang="en-GB" sz="1200"/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Requires manual HDL wiring and understanding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Easier for beginners via GUI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1568507"/>
                  </a:ext>
                </a:extLst>
              </a:tr>
              <a:tr h="398450">
                <a:tc>
                  <a:txBody>
                    <a:bodyPr/>
                    <a:lstStyle/>
                    <a:p>
                      <a:r>
                        <a:rPr lang="en-GB" sz="1200" b="1"/>
                        <a:t>Simulation setup</a:t>
                      </a:r>
                      <a:endParaRPr lang="en-GB" sz="1200"/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Simple; no IP simulation models needed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Requires generated simulation files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6867995"/>
                  </a:ext>
                </a:extLst>
              </a:tr>
              <a:tr h="431284">
                <a:tc>
                  <a:txBody>
                    <a:bodyPr/>
                    <a:lstStyle/>
                    <a:p>
                      <a:r>
                        <a:rPr lang="en-GB" sz="1200" b="1" dirty="0"/>
                        <a:t>Synthesis predictability</a:t>
                      </a:r>
                      <a:endParaRPr lang="en-GB" sz="1200" dirty="0"/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Very predictable, officially recommended by Xilinx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Predictable, but regeneration may change internals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9162821"/>
                  </a:ext>
                </a:extLst>
              </a:tr>
              <a:tr h="398450">
                <a:tc>
                  <a:txBody>
                    <a:bodyPr/>
                    <a:lstStyle/>
                    <a:p>
                      <a:r>
                        <a:rPr lang="en-GB" sz="1200" b="1"/>
                        <a:t>Resource optimization</a:t>
                      </a:r>
                      <a:endParaRPr lang="en-GB" sz="1200"/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Efficient, lean implementation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Can be slightly heavier due to feature richness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6907750"/>
                  </a:ext>
                </a:extLst>
              </a:tr>
              <a:tr h="569216">
                <a:tc>
                  <a:txBody>
                    <a:bodyPr/>
                    <a:lstStyle/>
                    <a:p>
                      <a:r>
                        <a:rPr lang="en-GB" sz="1200" b="1"/>
                        <a:t>Advanced features</a:t>
                      </a:r>
                      <a:endParaRPr lang="en-GB" sz="1200"/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Basic FIFO flags (full, empty, almost full/empty)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Advanced options (ECC, FWFT, programmable thresholds, AXI interfaces)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106136"/>
                  </a:ext>
                </a:extLst>
              </a:tr>
              <a:tr h="398450">
                <a:tc>
                  <a:txBody>
                    <a:bodyPr/>
                    <a:lstStyle/>
                    <a:p>
                      <a:r>
                        <a:rPr lang="en-GB" sz="1200" b="1"/>
                        <a:t>Version control friendliness</a:t>
                      </a:r>
                      <a:endParaRPr lang="en-GB" sz="1200"/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Excellent (pure HDL, no generated files)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Weaker (generated files and metadata)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4499093"/>
                  </a:ext>
                </a:extLst>
              </a:tr>
              <a:tr h="398450">
                <a:tc>
                  <a:txBody>
                    <a:bodyPr/>
                    <a:lstStyle/>
                    <a:p>
                      <a:r>
                        <a:rPr lang="en-GB" sz="1200" b="1"/>
                        <a:t>Long-term maintenance</a:t>
                      </a:r>
                      <a:endParaRPr lang="en-GB" sz="1200"/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Stable across Vivado versions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May require IP upgrade between Vivado versions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7887679"/>
                  </a:ext>
                </a:extLst>
              </a:tr>
              <a:tr h="398450">
                <a:tc>
                  <a:txBody>
                    <a:bodyPr/>
                    <a:lstStyle/>
                    <a:p>
                      <a:r>
                        <a:rPr lang="en-GB" sz="1200" b="1"/>
                        <a:t>Debug visibility</a:t>
                      </a:r>
                      <a:endParaRPr lang="en-GB" sz="1200"/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Limited built-in debug features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Better integration with Vivado debug tools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3380259"/>
                  </a:ext>
                </a:extLst>
              </a:tr>
              <a:tr h="398450">
                <a:tc>
                  <a:txBody>
                    <a:bodyPr/>
                    <a:lstStyle/>
                    <a:p>
                      <a:r>
                        <a:rPr lang="en-GB" sz="1200" b="1" dirty="0"/>
                        <a:t>Xilinx recommendation (recent)</a:t>
                      </a:r>
                      <a:endParaRPr lang="en-GB" sz="1200" dirty="0"/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Strongly recommended for CDC FIFOs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Still supported but less </a:t>
                      </a:r>
                      <a:r>
                        <a:rPr lang="en-GB" sz="1200" dirty="0" err="1"/>
                        <a:t>favored</a:t>
                      </a:r>
                      <a:r>
                        <a:rPr lang="en-GB" sz="1200" dirty="0"/>
                        <a:t> for simple FIFOs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671103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F3F9A90-BB0C-85A4-FC92-D866AEBC2078}"/>
              </a:ext>
            </a:extLst>
          </p:cNvPr>
          <p:cNvSpPr txBox="1"/>
          <p:nvPr/>
        </p:nvSpPr>
        <p:spPr>
          <a:xfrm>
            <a:off x="339047" y="237671"/>
            <a:ext cx="20778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XPM vs IP FIFO</a:t>
            </a:r>
          </a:p>
        </p:txBody>
      </p:sp>
    </p:spTree>
    <p:extLst>
      <p:ext uri="{BB962C8B-B14F-4D97-AF65-F5344CB8AC3E}">
        <p14:creationId xmlns:p14="http://schemas.microsoft.com/office/powerpoint/2010/main" val="6421191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11FA8-4D91-E236-BC4B-1A1C8CD0C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AXI Stream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E518D-AED3-FA13-CFAE-C8272B88BF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766" y="1649395"/>
            <a:ext cx="10515600" cy="5208605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AXI-Stream is </a:t>
            </a:r>
            <a:r>
              <a:rPr lang="en-GB" b="1" dirty="0"/>
              <a:t>not just data + valid/ready</a:t>
            </a:r>
            <a:r>
              <a:rPr lang="en-GB" dirty="0"/>
              <a:t>. It has </a:t>
            </a:r>
            <a:r>
              <a:rPr lang="en-GB" b="1" dirty="0"/>
              <a:t>strict protocol rules</a:t>
            </a:r>
            <a:r>
              <a:rPr lang="en-GB" dirty="0"/>
              <a:t> and optional sideband signals:</a:t>
            </a:r>
          </a:p>
          <a:p>
            <a:r>
              <a:rPr lang="en-GB" b="1" dirty="0"/>
              <a:t>Core rules</a:t>
            </a:r>
          </a:p>
          <a:p>
            <a:pPr lvl="1"/>
            <a:r>
              <a:rPr lang="en-GB" dirty="0"/>
              <a:t>TVALID must remain asserted until TREADY is high</a:t>
            </a:r>
          </a:p>
          <a:p>
            <a:pPr lvl="1"/>
            <a:r>
              <a:rPr lang="en-GB" dirty="0"/>
              <a:t>TDATA must remain stable while TVALID &amp;&amp; !TREADY</a:t>
            </a:r>
          </a:p>
          <a:p>
            <a:pPr lvl="1"/>
            <a:r>
              <a:rPr lang="en-GB" dirty="0"/>
              <a:t>Transfer happens only when TVALID &amp;&amp; TREADY</a:t>
            </a:r>
          </a:p>
          <a:p>
            <a:pPr lvl="1"/>
            <a:r>
              <a:rPr lang="en-GB" dirty="0"/>
              <a:t>Backpressure must be handled cleanly</a:t>
            </a:r>
          </a:p>
          <a:p>
            <a:r>
              <a:rPr lang="en-GB" b="1" dirty="0"/>
              <a:t>Optional but common signals</a:t>
            </a:r>
          </a:p>
          <a:p>
            <a:pPr lvl="1"/>
            <a:r>
              <a:rPr lang="en-GB" dirty="0"/>
              <a:t>TLAST (packet boundaries)</a:t>
            </a:r>
          </a:p>
          <a:p>
            <a:pPr lvl="1"/>
            <a:r>
              <a:rPr lang="en-GB" dirty="0"/>
              <a:t>TKEEP / TSTRB</a:t>
            </a:r>
          </a:p>
          <a:p>
            <a:pPr lvl="1"/>
            <a:r>
              <a:rPr lang="en-GB" dirty="0"/>
              <a:t>TID, TDEST, TUSER</a:t>
            </a:r>
          </a:p>
          <a:p>
            <a:r>
              <a:rPr lang="en-GB" dirty="0"/>
              <a:t>A compliant AXI-Stream FIFO must:</a:t>
            </a:r>
          </a:p>
          <a:p>
            <a:pPr lvl="1"/>
            <a:r>
              <a:rPr lang="en-GB" dirty="0"/>
              <a:t>Keep </a:t>
            </a:r>
            <a:r>
              <a:rPr lang="en-GB" b="1" dirty="0"/>
              <a:t>all sideband signals aligned</a:t>
            </a:r>
            <a:endParaRPr lang="en-GB" dirty="0"/>
          </a:p>
          <a:p>
            <a:pPr lvl="1"/>
            <a:r>
              <a:rPr lang="en-GB" dirty="0"/>
              <a:t>Preserve </a:t>
            </a:r>
            <a:r>
              <a:rPr lang="en-GB" b="1" dirty="0"/>
              <a:t>packet boundaries</a:t>
            </a:r>
            <a:endParaRPr lang="en-GB" dirty="0"/>
          </a:p>
          <a:p>
            <a:pPr lvl="1"/>
            <a:r>
              <a:rPr lang="en-GB" dirty="0"/>
              <a:t>Maintain </a:t>
            </a:r>
            <a:r>
              <a:rPr lang="en-GB" b="1" dirty="0"/>
              <a:t>ordering</a:t>
            </a:r>
            <a:endParaRPr lang="en-GB" dirty="0"/>
          </a:p>
          <a:p>
            <a:pPr lvl="1"/>
            <a:r>
              <a:rPr lang="en-GB" dirty="0"/>
              <a:t>Obey </a:t>
            </a:r>
            <a:r>
              <a:rPr lang="en-GB" b="1" dirty="0"/>
              <a:t>timing guarantees</a:t>
            </a:r>
            <a:r>
              <a:rPr lang="en-GB" dirty="0"/>
              <a:t> even under backpressure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50083D-7367-5194-D9A5-099B75C6CF52}"/>
              </a:ext>
            </a:extLst>
          </p:cNvPr>
          <p:cNvSpPr txBox="1"/>
          <p:nvPr/>
        </p:nvSpPr>
        <p:spPr>
          <a:xfrm>
            <a:off x="7952198" y="3777444"/>
            <a:ext cx="410966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XPM FIFO Flow</a:t>
            </a:r>
          </a:p>
          <a:p>
            <a:endParaRPr lang="en-GB" dirty="0"/>
          </a:p>
          <a:p>
            <a:r>
              <a:rPr lang="en-GB" dirty="0"/>
              <a:t>Not AXI-Stream compliant</a:t>
            </a:r>
          </a:p>
          <a:p>
            <a:r>
              <a:rPr lang="en-GB" dirty="0"/>
              <a:t>Not aware of AXI timing semantics</a:t>
            </a:r>
          </a:p>
          <a:p>
            <a:r>
              <a:rPr lang="en-GB" dirty="0"/>
              <a:t>Not verified against AXI spec</a:t>
            </a:r>
          </a:p>
          <a:p>
            <a:r>
              <a:rPr lang="en-GB" dirty="0"/>
              <a:t>No FWFT guarantees in AXI terms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 err="1"/>
              <a:t>write_en</a:t>
            </a:r>
            <a:r>
              <a:rPr lang="en-US" b="1" dirty="0"/>
              <a:t>, din  → FIFO → </a:t>
            </a:r>
            <a:r>
              <a:rPr lang="en-US" b="1" dirty="0" err="1"/>
              <a:t>dout</a:t>
            </a:r>
            <a:r>
              <a:rPr lang="en-US" b="1" dirty="0"/>
              <a:t>, </a:t>
            </a:r>
            <a:r>
              <a:rPr lang="en-US" b="1" dirty="0" err="1"/>
              <a:t>read_en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8541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1D604-25CF-0E77-EE0C-BAC89BD91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561"/>
            <a:ext cx="10515600" cy="1325563"/>
          </a:xfrm>
        </p:spPr>
        <p:txBody>
          <a:bodyPr/>
          <a:lstStyle/>
          <a:p>
            <a:r>
              <a:rPr lang="en-US" dirty="0"/>
              <a:t>Intro to AXI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5142D7-FD56-D333-BDA0-EE0FF851D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1124"/>
            <a:ext cx="10946258" cy="4951751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AXI stands for </a:t>
            </a:r>
            <a:r>
              <a:rPr lang="en-GB" b="1" dirty="0"/>
              <a:t>Advanced Extensible Interface</a:t>
            </a:r>
            <a:r>
              <a:rPr lang="en-GB" dirty="0"/>
              <a:t> and is part of the </a:t>
            </a:r>
            <a:r>
              <a:rPr lang="en-GB" b="1" dirty="0"/>
              <a:t>AMBA (Advanced Microcontroller Bus Architecture)</a:t>
            </a:r>
            <a:r>
              <a:rPr lang="en-GB" dirty="0"/>
              <a:t> standard developed by ARM for SoC designs. It was introduced in AMBA revision 3.0 to support </a:t>
            </a:r>
            <a:r>
              <a:rPr lang="en-GB" b="1" dirty="0"/>
              <a:t>high-performance, high-frequency interconnects</a:t>
            </a:r>
            <a:r>
              <a:rPr lang="en-GB" dirty="0"/>
              <a:t>.</a:t>
            </a:r>
          </a:p>
          <a:p>
            <a:r>
              <a:rPr lang="en-GB" dirty="0"/>
              <a:t>An AXI transaction comprises:</a:t>
            </a:r>
          </a:p>
          <a:p>
            <a:pPr lvl="1"/>
            <a:r>
              <a:rPr lang="en-GB" b="1" dirty="0"/>
              <a:t>Address &amp; control phase</a:t>
            </a:r>
            <a:endParaRPr lang="en-GB" dirty="0"/>
          </a:p>
          <a:p>
            <a:pPr lvl="1"/>
            <a:r>
              <a:rPr lang="en-GB" b="1" dirty="0"/>
              <a:t>Data transfers (in bursts)</a:t>
            </a:r>
            <a:endParaRPr lang="en-GB" dirty="0"/>
          </a:p>
          <a:p>
            <a:pPr lvl="1"/>
            <a:r>
              <a:rPr lang="en-GB" b="1" dirty="0"/>
              <a:t>Response phase</a:t>
            </a:r>
            <a:r>
              <a:rPr lang="en-GB" dirty="0"/>
              <a:t> (especially for writes)</a:t>
            </a:r>
          </a:p>
          <a:p>
            <a:r>
              <a:rPr lang="en-GB" dirty="0"/>
              <a:t>Each transfer beat within a burst must complete all beats specified. </a:t>
            </a:r>
          </a:p>
          <a:p>
            <a:r>
              <a:rPr lang="en-GB" dirty="0"/>
              <a:t>AXI is designed to be: </a:t>
            </a:r>
            <a:r>
              <a:rPr lang="en-GB" b="1" dirty="0"/>
              <a:t>Modular, High-performance, Low-latency Flexible</a:t>
            </a:r>
            <a:endParaRPr lang="en-GB" dirty="0"/>
          </a:p>
          <a:p>
            <a:r>
              <a:rPr lang="en-GB" dirty="0"/>
              <a:t>AXI pairs well with </a:t>
            </a:r>
            <a:r>
              <a:rPr lang="en-GB" b="1" dirty="0"/>
              <a:t>interconnect fabrics</a:t>
            </a:r>
            <a:r>
              <a:rPr lang="en-GB" dirty="0"/>
              <a:t> that connect multiple masters and slaves.</a:t>
            </a:r>
          </a:p>
          <a:p>
            <a:r>
              <a:rPr lang="en-GB" dirty="0"/>
              <a:t>It supports complex SoC topologies where many components (DMA, processors, accelerators) must communicate efficiently.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497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0A777-8AA3-D284-6837-D0DEC847E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8820"/>
            <a:ext cx="10515600" cy="1325563"/>
          </a:xfrm>
        </p:spPr>
        <p:txBody>
          <a:bodyPr/>
          <a:lstStyle/>
          <a:p>
            <a:r>
              <a:rPr lang="en-US" dirty="0"/>
              <a:t>Key Features of AXI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D47D1-3BB0-1BBE-F245-97991CE753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732" y="1335640"/>
            <a:ext cx="10515600" cy="5522360"/>
          </a:xfrm>
        </p:spPr>
        <p:txBody>
          <a:bodyPr>
            <a:normAutofit fontScale="77500" lnSpcReduction="20000"/>
          </a:bodyPr>
          <a:lstStyle/>
          <a:p>
            <a:pPr>
              <a:buFont typeface="+mj-lt"/>
              <a:buAutoNum type="arabicPeriod"/>
            </a:pPr>
            <a:r>
              <a:rPr lang="en-GB" b="1" dirty="0"/>
              <a:t>Multiple Dedicated Channels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/>
              <a:t>AXI uses </a:t>
            </a:r>
            <a:r>
              <a:rPr lang="en-GB" b="1" dirty="0"/>
              <a:t>five separate channels</a:t>
            </a:r>
            <a:r>
              <a:rPr lang="en-GB" dirty="0"/>
              <a:t> between a master and a slave: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GB" dirty="0"/>
              <a:t>Read Address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GB" dirty="0"/>
              <a:t>Read Data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GB" dirty="0"/>
              <a:t>Write Address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GB" dirty="0"/>
              <a:t>Write Data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GB" dirty="0"/>
              <a:t>Write Response</a:t>
            </a:r>
            <a:br>
              <a:rPr lang="en-GB" dirty="0"/>
            </a:br>
            <a:r>
              <a:rPr lang="en-GB" dirty="0"/>
              <a:t>These channels allow address/control and data to be transferred independently, increasing performance. 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Independent Handshakes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/>
              <a:t>Every channel uses </a:t>
            </a:r>
            <a:r>
              <a:rPr lang="en-GB" b="1" dirty="0"/>
              <a:t>VALID/READY handshake signals</a:t>
            </a:r>
            <a:r>
              <a:rPr lang="en-GB" dirty="0"/>
              <a:t> to control data transfer. Data moves only when both signals are asserted, which helps with flow control and rate matching. 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Burst Transfers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/>
              <a:t>AXI supports </a:t>
            </a:r>
            <a:r>
              <a:rPr lang="en-GB" b="1" dirty="0"/>
              <a:t>burst transactions</a:t>
            </a:r>
            <a:r>
              <a:rPr lang="en-GB" dirty="0"/>
              <a:t>—multiple data beats in a single transfer.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dirty="0"/>
              <a:t>Burst </a:t>
            </a:r>
            <a:r>
              <a:rPr lang="en-GB" dirty="0" err="1"/>
              <a:t>behavior</a:t>
            </a:r>
            <a:r>
              <a:rPr lang="en-GB" dirty="0"/>
              <a:t> (length, size, type) is programmable, improving efficiency for large transfers. 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Out-of-Order Completion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/>
              <a:t>Transactions carry </a:t>
            </a:r>
            <a:r>
              <a:rPr lang="en-GB" b="1" dirty="0"/>
              <a:t>IDs</a:t>
            </a:r>
            <a:r>
              <a:rPr lang="en-GB" dirty="0"/>
              <a:t> that allow them to complete out of order </a:t>
            </a:r>
            <a:r>
              <a:rPr lang="en-GB" i="1" dirty="0"/>
              <a:t>relative to each other</a:t>
            </a:r>
            <a:r>
              <a:rPr lang="en-GB" dirty="0"/>
              <a:t> while maintaining ordering for each ID. This improves throughput. 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Additional Signals</a:t>
            </a:r>
            <a:endParaRPr lang="en-GB" dirty="0"/>
          </a:p>
          <a:p>
            <a:pPr marL="742950" lvl="1" indent="-285750">
              <a:buFont typeface="+mj-lt"/>
              <a:buAutoNum type="arabicPeriod"/>
            </a:pPr>
            <a:r>
              <a:rPr lang="en-GB" dirty="0"/>
              <a:t>AXI includes optional sideband signals such as </a:t>
            </a:r>
            <a:r>
              <a:rPr lang="en-GB" b="1" dirty="0"/>
              <a:t>cache control, protection, and lock signals</a:t>
            </a:r>
            <a:r>
              <a:rPr lang="en-GB" dirty="0"/>
              <a:t> for atomic or exclusive access, and optimization hints.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929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828FA-9073-787F-FC92-6B21EC75D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1293E-1D8C-80C9-22CE-87F29342B8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understand the new changes</a:t>
            </a:r>
          </a:p>
          <a:p>
            <a:r>
              <a:rPr lang="en-US" dirty="0"/>
              <a:t>To test the new changes works and function as how it was</a:t>
            </a:r>
          </a:p>
          <a:p>
            <a:r>
              <a:rPr lang="en-US" dirty="0"/>
              <a:t>To be able to adapt it to the KRIA board</a:t>
            </a:r>
          </a:p>
        </p:txBody>
      </p:sp>
    </p:spTree>
    <p:extLst>
      <p:ext uri="{BB962C8B-B14F-4D97-AF65-F5344CB8AC3E}">
        <p14:creationId xmlns:p14="http://schemas.microsoft.com/office/powerpoint/2010/main" val="2833851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00970-FC35-E070-3464-A75738F8A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1: Different version </a:t>
            </a:r>
            <a:r>
              <a:rPr lang="en-US" dirty="0" err="1"/>
              <a:t>Vivado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EB29E-F38A-066D-2F62-3EAFE8B46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dirty="0"/>
              <a:t>Matt is using </a:t>
            </a:r>
            <a:r>
              <a:rPr lang="en-US" dirty="0" err="1"/>
              <a:t>Vivado</a:t>
            </a:r>
            <a:r>
              <a:rPr lang="en-US" dirty="0"/>
              <a:t> 2024.2, I am using 2022.1 (widely used version for </a:t>
            </a:r>
            <a:r>
              <a:rPr lang="en-US" dirty="0" err="1"/>
              <a:t>Kria</a:t>
            </a:r>
            <a:r>
              <a:rPr lang="en-US" dirty="0"/>
              <a:t> KV260)</a:t>
            </a:r>
          </a:p>
          <a:p>
            <a:r>
              <a:rPr lang="en-US" dirty="0"/>
              <a:t>Upon opening </a:t>
            </a:r>
            <a:r>
              <a:rPr lang="en-US" dirty="0" err="1"/>
              <a:t>xpr</a:t>
            </a:r>
            <a:r>
              <a:rPr lang="en-US" dirty="0"/>
              <a:t> and all the source from Matt repo, it only open in read-mode. Requires save project as (done it) - too many errors</a:t>
            </a:r>
          </a:p>
          <a:p>
            <a:pPr lvl="1"/>
            <a:r>
              <a:rPr lang="en-US" dirty="0"/>
              <a:t>IP configuration/file can’t be found (even after re-created, does not get detected by the workspace)</a:t>
            </a:r>
          </a:p>
          <a:p>
            <a:pPr lvl="1"/>
            <a:r>
              <a:rPr lang="en-US" dirty="0"/>
              <a:t>Old components IP FIFO2kx8 and FIFO8kx8 is no longer used, removed the file from the file project, but still required to be in the </a:t>
            </a:r>
            <a:r>
              <a:rPr lang="en-US" dirty="0" err="1"/>
              <a:t>hieararchy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no </a:t>
            </a:r>
            <a:r>
              <a:rPr lang="en-US" dirty="0" err="1"/>
              <a:t>val</a:t>
            </a:r>
            <a:r>
              <a:rPr lang="en-US" dirty="0"/>
              <a:t> for da </a:t>
            </a:r>
            <a:r>
              <a:rPr lang="en-US" dirty="0" err="1"/>
              <a:t>elab</a:t>
            </a:r>
            <a:r>
              <a:rPr lang="en-US" dirty="0"/>
              <a:t> </a:t>
            </a:r>
            <a:r>
              <a:rPr lang="en-US" dirty="0" err="1"/>
              <a:t>attr</a:t>
            </a:r>
            <a:r>
              <a:rPr lang="en-US" dirty="0"/>
              <a:t> error (different version renderer issue)</a:t>
            </a:r>
          </a:p>
          <a:p>
            <a:pPr lvl="1"/>
            <a:r>
              <a:rPr lang="en-US" dirty="0"/>
              <a:t>….</a:t>
            </a:r>
          </a:p>
          <a:p>
            <a:pPr lvl="1"/>
            <a:r>
              <a:rPr lang="en-US" dirty="0"/>
              <a:t>Hence give up fixing it as fixing 1 error leads to another follow ups error.</a:t>
            </a:r>
          </a:p>
        </p:txBody>
      </p:sp>
    </p:spTree>
    <p:extLst>
      <p:ext uri="{BB962C8B-B14F-4D97-AF65-F5344CB8AC3E}">
        <p14:creationId xmlns:p14="http://schemas.microsoft.com/office/powerpoint/2010/main" val="2958942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2FD7D-C42E-7C34-271B-B6367A34E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Attempt 1: recreate the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7FD64-CCDE-99AA-C46B-486E4D6FBC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solution is to recreate the project under </a:t>
            </a:r>
            <a:r>
              <a:rPr lang="en-US" dirty="0" err="1"/>
              <a:t>vivado</a:t>
            </a:r>
            <a:r>
              <a:rPr lang="en-US" dirty="0"/>
              <a:t> 2022.1</a:t>
            </a:r>
          </a:p>
          <a:p>
            <a:pPr lvl="1"/>
            <a:r>
              <a:rPr lang="en-US" dirty="0"/>
              <a:t>The syntax remains the same, so just copy and paste the content from Matt sources while maintaining the hierarchical files.</a:t>
            </a:r>
          </a:p>
          <a:p>
            <a:r>
              <a:rPr lang="en-US" dirty="0"/>
              <a:t>Issue 1: error in using </a:t>
            </a:r>
            <a:r>
              <a:rPr lang="en-US" dirty="0" err="1"/>
              <a:t>work.pkg_types.all</a:t>
            </a:r>
            <a:endParaRPr lang="en-US" dirty="0"/>
          </a:p>
          <a:p>
            <a:pPr lvl="1"/>
            <a:r>
              <a:rPr lang="en-US" dirty="0" err="1"/>
              <a:t>Pkg_types.all</a:t>
            </a:r>
            <a:r>
              <a:rPr lang="en-US" dirty="0"/>
              <a:t> is a custom library made for typing variables. It’s not listed in hierarchical but existed in sources libraries. Add design sources needed.</a:t>
            </a:r>
          </a:p>
          <a:p>
            <a:r>
              <a:rPr lang="en-US" dirty="0"/>
              <a:t>Further error encountered. </a:t>
            </a:r>
          </a:p>
          <a:p>
            <a:pPr lvl="1"/>
            <a:r>
              <a:rPr lang="en-US" dirty="0" err="1"/>
              <a:t>integer_vector</a:t>
            </a:r>
            <a:r>
              <a:rPr lang="en-US" dirty="0"/>
              <a:t> has not been declared</a:t>
            </a:r>
          </a:p>
          <a:p>
            <a:pPr lvl="2"/>
            <a:r>
              <a:rPr lang="en-US" dirty="0"/>
              <a:t>Commented out all this </a:t>
            </a:r>
            <a:r>
              <a:rPr lang="en-US" dirty="0" err="1"/>
              <a:t>integer_vector</a:t>
            </a:r>
            <a:endParaRPr lang="en-US" dirty="0"/>
          </a:p>
          <a:p>
            <a:pPr lvl="1"/>
            <a:r>
              <a:rPr lang="en-US" dirty="0"/>
              <a:t>Process(all) construct only supported in VHDL 1076-2008. </a:t>
            </a:r>
          </a:p>
          <a:p>
            <a:pPr lvl="1"/>
            <a:r>
              <a:rPr lang="en-US" dirty="0"/>
              <a:t>Noticed all the files in the library is render with VHDL 2019</a:t>
            </a:r>
          </a:p>
          <a:p>
            <a:pPr lvl="2"/>
            <a:r>
              <a:rPr lang="en-US" dirty="0"/>
              <a:t>Enter in TCL Console: </a:t>
            </a:r>
          </a:p>
          <a:p>
            <a:pPr lvl="2"/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08B6837-4BDA-5415-C099-84A542E1D5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9882290"/>
              </p:ext>
            </p:extLst>
          </p:nvPr>
        </p:nvGraphicFramePr>
        <p:xfrm>
          <a:off x="4401923" y="5888877"/>
          <a:ext cx="7154609" cy="274320"/>
        </p:xfrm>
        <a:graphic>
          <a:graphicData uri="http://schemas.openxmlformats.org/drawingml/2006/table">
            <a:tbl>
              <a:tblPr/>
              <a:tblGrid>
                <a:gridCol w="7154609">
                  <a:extLst>
                    <a:ext uri="{9D8B030D-6E8A-4147-A177-3AD203B41FA5}">
                      <a16:colId xmlns:a16="http://schemas.microsoft.com/office/drawing/2014/main" val="34132387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b="0" i="0" dirty="0" err="1">
                          <a:effectLst/>
                          <a:latin typeface="Monaco" pitchFamily="2" charset="77"/>
                        </a:rPr>
                        <a:t>set_property</a:t>
                      </a:r>
                      <a:r>
                        <a:rPr lang="en-GB" b="0" i="0" dirty="0">
                          <a:effectLst/>
                          <a:latin typeface="Monaco" pitchFamily="2" charset="77"/>
                        </a:rPr>
                        <a:t> FILE_TYPE {VHDL 2008} [</a:t>
                      </a:r>
                      <a:r>
                        <a:rPr lang="en-GB" b="0" i="0" dirty="0" err="1">
                          <a:effectLst/>
                          <a:latin typeface="Monaco" pitchFamily="2" charset="77"/>
                        </a:rPr>
                        <a:t>get_files</a:t>
                      </a:r>
                      <a:r>
                        <a:rPr lang="en-GB" b="0" i="0" dirty="0">
                          <a:effectLst/>
                          <a:latin typeface="Monaco" pitchFamily="2" charset="77"/>
                        </a:rPr>
                        <a:t> *.</a:t>
                      </a:r>
                      <a:r>
                        <a:rPr lang="en-GB" b="0" i="0" dirty="0" err="1">
                          <a:effectLst/>
                          <a:latin typeface="Monaco" pitchFamily="2" charset="77"/>
                        </a:rPr>
                        <a:t>vhd</a:t>
                      </a:r>
                      <a:r>
                        <a:rPr lang="en-GB" b="0" i="0" dirty="0">
                          <a:effectLst/>
                          <a:latin typeface="Monaco" pitchFamily="2" charset="77"/>
                        </a:rPr>
                        <a:t>]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968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2669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50AC8-87EF-617B-77BA-5BA96F5EE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D20ED1-3761-8209-018D-176DE01CE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Synthesis success Implementation failed.</a:t>
            </a:r>
          </a:p>
          <a:p>
            <a:pPr lvl="1"/>
            <a:r>
              <a:rPr lang="en-US" dirty="0"/>
              <a:t>Design place error. IO placement is infeasible. </a:t>
            </a:r>
            <a:r>
              <a:rPr lang="en-GB" b="0" i="0" u="none" strike="noStrike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Number of unplaced terminals (268) is greater than number of available sites (200). The following Groups of I/O terminals have not sufficient capacity: IO Group: 0 with : </a:t>
            </a:r>
            <a:r>
              <a:rPr lang="en-GB" b="0" i="0" u="none" strike="noStrike" dirty="0" err="1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SioStd</a:t>
            </a:r>
            <a:r>
              <a:rPr lang="en-GB" b="0" i="0" u="none" strike="noStrike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: LVCMOS18 VCCO = 1.8 Termination: 0 </a:t>
            </a:r>
            <a:r>
              <a:rPr lang="en-GB" b="0" i="0" u="none" strike="noStrike" dirty="0" err="1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TermDir</a:t>
            </a:r>
            <a:r>
              <a:rPr lang="en-GB" b="0" i="0" u="none" strike="noStrike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: Out </a:t>
            </a:r>
            <a:r>
              <a:rPr lang="en-GB" b="0" i="0" u="none" strike="noStrike" dirty="0" err="1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RangeId</a:t>
            </a:r>
            <a:r>
              <a:rPr lang="en-GB" b="0" i="0" u="none" strike="noStrike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: 1 </a:t>
            </a:r>
            <a:r>
              <a:rPr lang="en-GB" b="0" i="0" u="none" strike="noStrike" dirty="0" err="1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Drv</a:t>
            </a:r>
            <a:r>
              <a:rPr lang="en-GB" b="0" i="0" u="none" strike="noStrike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: 12 has only 200 sites available on device, but needs 268 sites.</a:t>
            </a:r>
            <a:endParaRPr lang="en-US" dirty="0"/>
          </a:p>
          <a:p>
            <a:pPr lvl="1"/>
            <a:r>
              <a:rPr lang="en-US" dirty="0"/>
              <a:t>Apparently, the board/FPGA parts selected from the list is wrong. Xc7z010iclg225 is used which refer to </a:t>
            </a:r>
            <a:r>
              <a:rPr lang="en-US" dirty="0" err="1"/>
              <a:t>zynq</a:t>
            </a:r>
            <a:r>
              <a:rPr lang="en-US" dirty="0"/>
              <a:t> 7 </a:t>
            </a:r>
            <a:r>
              <a:rPr lang="en-US" dirty="0" err="1"/>
              <a:t>zybo</a:t>
            </a:r>
            <a:r>
              <a:rPr lang="en-US" dirty="0"/>
              <a:t> board not artix-7. Artix-7 option is not there due to the space constraint when installing </a:t>
            </a:r>
            <a:r>
              <a:rPr lang="en-US" dirty="0" err="1"/>
              <a:t>vivado</a:t>
            </a:r>
            <a:r>
              <a:rPr lang="en-US" dirty="0"/>
              <a:t> and enabling </a:t>
            </a:r>
            <a:r>
              <a:rPr lang="en-US" dirty="0" err="1"/>
              <a:t>Kria</a:t>
            </a:r>
            <a:r>
              <a:rPr lang="en-US" dirty="0"/>
              <a:t> board to be installed instead.</a:t>
            </a:r>
          </a:p>
        </p:txBody>
      </p:sp>
    </p:spTree>
    <p:extLst>
      <p:ext uri="{BB962C8B-B14F-4D97-AF65-F5344CB8AC3E}">
        <p14:creationId xmlns:p14="http://schemas.microsoft.com/office/powerpoint/2010/main" val="1984783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230DF-AADA-99E2-A323-63A46AAA3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Fixing: add the board manually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5C736-6FA9-81BF-867C-CB8E83E91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There is list of boards provided by </a:t>
            </a:r>
            <a:r>
              <a:rPr lang="en-US" dirty="0" err="1"/>
              <a:t>digilent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https://github.com/Digilent/vivado-boards/tree/master?tab=readme-ov-file</a:t>
            </a:r>
            <a:r>
              <a:rPr lang="en-US" dirty="0"/>
              <a:t> </a:t>
            </a:r>
          </a:p>
          <a:p>
            <a:r>
              <a:rPr lang="en-US" dirty="0"/>
              <a:t>Old boards is for </a:t>
            </a:r>
            <a:r>
              <a:rPr lang="en-US" dirty="0" err="1"/>
              <a:t>vivado</a:t>
            </a:r>
            <a:r>
              <a:rPr lang="en-US" dirty="0"/>
              <a:t> 2014.x and below, any newer </a:t>
            </a:r>
            <a:r>
              <a:rPr lang="en-US" dirty="0" err="1"/>
              <a:t>vivado</a:t>
            </a:r>
            <a:r>
              <a:rPr lang="en-US" dirty="0"/>
              <a:t> version uses the new boards directory.</a:t>
            </a:r>
          </a:p>
          <a:p>
            <a:r>
              <a:rPr lang="en-US" dirty="0"/>
              <a:t>New/</a:t>
            </a:r>
            <a:r>
              <a:rPr lang="en-US" dirty="0" err="1"/>
              <a:t>board_files</a:t>
            </a:r>
            <a:r>
              <a:rPr lang="en-US" dirty="0"/>
              <a:t> copy it to C:/Xilinx/</a:t>
            </a:r>
            <a:r>
              <a:rPr lang="en-US" dirty="0" err="1"/>
              <a:t>Vivado</a:t>
            </a:r>
            <a:r>
              <a:rPr lang="en-US" dirty="0"/>
              <a:t>/2022.1/data/boards/ </a:t>
            </a:r>
          </a:p>
          <a:p>
            <a:pPr lvl="1"/>
            <a:r>
              <a:rPr lang="en-US" dirty="0"/>
              <a:t>Does not get detected</a:t>
            </a:r>
          </a:p>
          <a:p>
            <a:r>
              <a:rPr lang="en-US" dirty="0"/>
              <a:t>Different approach: Open new project, select boards, refresh catalog</a:t>
            </a:r>
          </a:p>
          <a:p>
            <a:pPr lvl="1"/>
            <a:r>
              <a:rPr lang="en-US" dirty="0"/>
              <a:t>Install the boards</a:t>
            </a:r>
          </a:p>
          <a:p>
            <a:pPr lvl="1"/>
            <a:r>
              <a:rPr lang="en-US" dirty="0"/>
              <a:t>The boards disappeared despite installed successfully. </a:t>
            </a:r>
          </a:p>
          <a:p>
            <a:r>
              <a:rPr lang="en-US" dirty="0"/>
              <a:t>Add installation – via main page – help – add design tools or device</a:t>
            </a:r>
          </a:p>
          <a:p>
            <a:pPr lvl="1"/>
            <a:r>
              <a:rPr lang="en-US" dirty="0"/>
              <a:t>Don’t know why Xilinx required disk space is unreasonably large.</a:t>
            </a:r>
          </a:p>
          <a:p>
            <a:pPr lvl="1"/>
            <a:r>
              <a:rPr lang="en-US" dirty="0"/>
              <a:t>Install success, </a:t>
            </a:r>
            <a:r>
              <a:rPr lang="en-US"/>
              <a:t>Implementation success.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042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F20C3-C322-7432-19AF-4429B4AF1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the device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13C28-8FAF-1A6D-F552-43709C370E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Generate bitstream + bin file</a:t>
            </a:r>
          </a:p>
          <a:p>
            <a:r>
              <a:rPr lang="en-US" dirty="0"/>
              <a:t>Generate Memory config file</a:t>
            </a:r>
          </a:p>
          <a:p>
            <a:pPr lvl="1"/>
            <a:r>
              <a:rPr lang="en-US" dirty="0"/>
              <a:t>USB104 memory config: s25fl128xxxxx0-spix1_x2_x4</a:t>
            </a:r>
          </a:p>
          <a:p>
            <a:pPr lvl="1"/>
            <a:r>
              <a:rPr lang="en-US" dirty="0"/>
              <a:t>From tools – generate memory config file – format </a:t>
            </a:r>
            <a:r>
              <a:rPr lang="en-US" dirty="0" err="1"/>
              <a:t>mcs</a:t>
            </a:r>
            <a:r>
              <a:rPr lang="en-US" dirty="0"/>
              <a:t> – interface SPIx1</a:t>
            </a:r>
          </a:p>
          <a:p>
            <a:pPr lvl="1"/>
            <a:r>
              <a:rPr lang="en-US" dirty="0"/>
              <a:t>Right click on the hardware – s25fl…. - program config memory device</a:t>
            </a:r>
          </a:p>
          <a:p>
            <a:r>
              <a:rPr lang="en-US" dirty="0"/>
              <a:t>Program the device. Close the hardware manager.</a:t>
            </a:r>
          </a:p>
          <a:p>
            <a:r>
              <a:rPr lang="en-US" dirty="0"/>
              <a:t>Setup DAQ module 1, test using GUI run on </a:t>
            </a:r>
            <a:r>
              <a:rPr lang="en-US" dirty="0" err="1"/>
              <a:t>Kria</a:t>
            </a:r>
            <a:r>
              <a:rPr lang="en-US" dirty="0"/>
              <a:t> </a:t>
            </a:r>
            <a:r>
              <a:rPr lang="en-US" dirty="0" err="1"/>
              <a:t>apache</a:t>
            </a:r>
            <a:r>
              <a:rPr lang="en-US" dirty="0"/>
              <a:t>.</a:t>
            </a:r>
          </a:p>
          <a:p>
            <a:r>
              <a:rPr lang="en-US" dirty="0"/>
              <a:t>Works as expected.</a:t>
            </a:r>
          </a:p>
        </p:txBody>
      </p:sp>
    </p:spTree>
    <p:extLst>
      <p:ext uri="{BB962C8B-B14F-4D97-AF65-F5344CB8AC3E}">
        <p14:creationId xmlns:p14="http://schemas.microsoft.com/office/powerpoint/2010/main" val="14142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BA9BB-F693-44FF-6276-976E50ECC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changes in FW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BDC3B-B322-D55E-327A-44CD6CD795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XPM Async FIFO library instead of IP FIFO</a:t>
            </a:r>
          </a:p>
          <a:p>
            <a:r>
              <a:rPr lang="en-US" dirty="0"/>
              <a:t>XPM (Xilinx </a:t>
            </a:r>
            <a:r>
              <a:rPr lang="en-US" dirty="0" err="1"/>
              <a:t>Parameterised</a:t>
            </a:r>
            <a:r>
              <a:rPr lang="en-US" dirty="0"/>
              <a:t> Macros) async FIFO is like a built in library</a:t>
            </a:r>
          </a:p>
          <a:p>
            <a:pPr lvl="1"/>
            <a:r>
              <a:rPr lang="en-US" dirty="0"/>
              <a:t>Only for Async FIFO designed for clock domain crossing feature. (IP FIFO is configurable)</a:t>
            </a:r>
          </a:p>
          <a:p>
            <a:pPr lvl="1"/>
            <a:r>
              <a:rPr lang="en-US" dirty="0"/>
              <a:t>Stable across different </a:t>
            </a:r>
            <a:r>
              <a:rPr lang="en-US" dirty="0" err="1"/>
              <a:t>Vivado</a:t>
            </a:r>
            <a:r>
              <a:rPr lang="en-US" dirty="0"/>
              <a:t> version whereas IP FIFO required upgrade and regeneration of IP. </a:t>
            </a:r>
          </a:p>
          <a:p>
            <a:pPr lvl="1"/>
            <a:r>
              <a:rPr lang="en-US" dirty="0"/>
              <a:t>Stable and predictable, very lean implementation, resource optimized.</a:t>
            </a:r>
          </a:p>
          <a:p>
            <a:pPr lvl="1"/>
            <a:r>
              <a:rPr lang="en-US" dirty="0"/>
              <a:t>Requires manual HDL wiring and understanding whereas IP FIFO is highly configurable via GUI.</a:t>
            </a:r>
          </a:p>
          <a:p>
            <a:pPr lvl="1"/>
            <a:r>
              <a:rPr lang="en-US" dirty="0"/>
              <a:t>Only has basic FIFO flags and functionality, unable to interface AXI stream (might need to get back to IP FIFO for KRIA as SoC communication uses AXI)</a:t>
            </a:r>
          </a:p>
        </p:txBody>
      </p:sp>
    </p:spTree>
    <p:extLst>
      <p:ext uri="{BB962C8B-B14F-4D97-AF65-F5344CB8AC3E}">
        <p14:creationId xmlns:p14="http://schemas.microsoft.com/office/powerpoint/2010/main" val="2644658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29B2C-DC13-FD95-5F5F-87F120F76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BC4393-27C7-A4A9-55DF-86DFBCD8E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b="0" i="0" u="none" strike="noStrike" dirty="0">
                <a:effectLst/>
              </a:rPr>
              <a:t>Removed the extremely long shift-registers from ddc232.vhd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GB" b="0" i="0" u="none" strike="noStrike" dirty="0">
                <a:effectLst/>
              </a:rPr>
              <a:t>Shift registers uses in IP FIFO reserves LUT as buffer storage and FF for synchronisers. </a:t>
            </a:r>
            <a:r>
              <a:rPr lang="en-GB" dirty="0"/>
              <a:t>Free up when uses XPM Async FIFO.</a:t>
            </a:r>
            <a:endParaRPr lang="en-GB" b="0" i="0" u="none" strike="noStrike" dirty="0">
              <a:effectLst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b="0" i="0" u="none" strike="noStrike" dirty="0">
                <a:effectLst/>
              </a:rPr>
              <a:t>Currently, code built with 8 module capability. Note that old code will get smaller if built with fewer modules, the new code will not.</a:t>
            </a:r>
            <a:endParaRPr lang="en-GB" b="0" dirty="0">
              <a:effectLst/>
            </a:endParaRPr>
          </a:p>
          <a:p>
            <a:r>
              <a:rPr lang="en-GB" b="0" i="0" u="none" strike="noStrike" dirty="0">
                <a:effectLst/>
              </a:rPr>
              <a:t>Old version (</a:t>
            </a:r>
            <a:r>
              <a:rPr lang="en-GB" b="0" i="0" u="sng" strike="noStrike" dirty="0"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3704f8</a:t>
            </a:r>
            <a:r>
              <a:rPr lang="en-GB" b="0" i="0" u="none" strike="noStrike" dirty="0">
                <a:effectLst/>
              </a:rPr>
              <a:t>):  LUT: 15.4%  FF: 5.5%  BRAM 1.85%</a:t>
            </a:r>
            <a:br>
              <a:rPr lang="en-GB" b="0" i="0" u="none" strike="noStrike" dirty="0">
                <a:effectLst/>
              </a:rPr>
            </a:br>
            <a:r>
              <a:rPr lang="en-GB" b="0" i="0" u="none" strike="noStrike" dirty="0">
                <a:effectLst/>
              </a:rPr>
              <a:t>New version (</a:t>
            </a:r>
            <a:r>
              <a:rPr lang="en-GB" b="0" i="0" u="sng" strike="noStrike" dirty="0">
                <a:effectLst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3aa5df</a:t>
            </a:r>
            <a:r>
              <a:rPr lang="en-GB" b="0" i="0" u="none" strike="noStrike" dirty="0">
                <a:effectLst/>
              </a:rPr>
              <a:t>): LUT:  0.8%  FF: 0.5%  BRAM 1.85%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167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1616</Words>
  <Application>Microsoft Macintosh PowerPoint</Application>
  <PresentationFormat>Widescreen</PresentationFormat>
  <Paragraphs>169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Monaco</vt:lpstr>
      <vt:lpstr>Roboto</vt:lpstr>
      <vt:lpstr>Office Theme</vt:lpstr>
      <vt:lpstr>Testing/Debugging Matt Code</vt:lpstr>
      <vt:lpstr>Background</vt:lpstr>
      <vt:lpstr>Issue 1: Different version Vivado</vt:lpstr>
      <vt:lpstr>Attempt 1: recreate the project</vt:lpstr>
      <vt:lpstr>Continue</vt:lpstr>
      <vt:lpstr>Fixing: add the board manually</vt:lpstr>
      <vt:lpstr>Program the device</vt:lpstr>
      <vt:lpstr>New changes in FW</vt:lpstr>
      <vt:lpstr>Summary</vt:lpstr>
      <vt:lpstr>Notes</vt:lpstr>
      <vt:lpstr>PowerPoint Presentation</vt:lpstr>
      <vt:lpstr>AXI Stream</vt:lpstr>
      <vt:lpstr>Intro to AXI</vt:lpstr>
      <vt:lpstr>Key Features of AXI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Testing/Debugging Matt Code</dc:title>
  <dc:creator>Febian Febian</dc:creator>
  <cp:lastModifiedBy>Febian Febian</cp:lastModifiedBy>
  <cp:revision>4</cp:revision>
  <dcterms:created xsi:type="dcterms:W3CDTF">2026-01-13T19:20:02Z</dcterms:created>
  <dcterms:modified xsi:type="dcterms:W3CDTF">2026-01-14T13:02:02Z</dcterms:modified>
</cp:coreProperties>
</file>