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72" r:id="rId5"/>
    <p:sldId id="273" r:id="rId6"/>
    <p:sldId id="274" r:id="rId7"/>
    <p:sldId id="276" r:id="rId8"/>
    <p:sldId id="259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9" r:id="rId20"/>
    <p:sldId id="287" r:id="rId21"/>
    <p:sldId id="288" r:id="rId22"/>
    <p:sldId id="290" r:id="rId23"/>
    <p:sldId id="29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3"/>
  </p:normalViewPr>
  <p:slideViewPr>
    <p:cSldViewPr snapToGrid="0">
      <p:cViewPr varScale="1">
        <p:scale>
          <a:sx n="118" d="100"/>
          <a:sy n="118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519A5-939A-FF36-5F6C-6F4A2A20AE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36D7C3-94FA-6038-0B29-E2111ACFDE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B3A06-F92B-640A-9945-08F932C2D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1D5CA-82F9-6EDD-387F-DB4B498A5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FF240-F856-FE95-E835-E18690C59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72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B965A-04D5-F597-D3BA-2959B328F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F6C27-6E2F-6312-17DF-55EFC9975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12DFA-C9EA-817E-8698-31FCBB419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B756F-2148-0F48-9ACF-4D302547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0DD30B-5434-2262-E3A1-3B4C16E7A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5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51413-CF99-F6A9-70A8-7BF6C47AC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0D56A3-9333-486C-B037-9C004D65C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73333E-19DF-F017-2C7C-9AB37EBC5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6080C-EBBD-9AAF-9C86-49529A8A1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CBC99-28F6-E145-31AD-CC0E57F10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5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2EF71-3872-9A68-D6DB-E706661A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B9E89-1312-6FD0-B399-25C2BC5D8D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15398-290E-948A-30BE-DE5775EF4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776F0-4863-AC70-D51E-F0858A18A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E3A3CA-6414-0EFC-869E-88E629B52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D766A4-3DFB-FFA6-10FC-375C8D6D3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4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AB811-B66A-89DB-A8AE-A0FDE0FFF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3A9C7-51CE-58A1-4AE6-A23F5B53A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F6BC5-DEBA-7224-4FF1-3138996E5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66EBE2-4C84-F6A7-B4FF-9DC2B789F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500D2C-AEFC-BEE4-82ED-6A95C81A7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736864-8BC5-454B-C2C2-363A8C8C8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E95EAC-07B6-819E-B2DE-D165A0ADD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0F12E2-6009-4258-2FD4-E48FCAD02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882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A1B5-26E2-33A6-1E7F-A3D1B0BA2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574FD3-EEC7-2A9E-7750-BC46099DF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DB2362-E512-5C9A-DCC2-5AEC4C39D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33A32-1BE5-425B-037F-D9ACD3759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6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75CA1C-D942-A269-0DD7-F61A94F8F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801C46-EAAE-B3AB-B987-12E34CBC3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A2236-77C3-3714-ADF1-827CD6E3C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6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5D3D3-4F81-7E26-05A2-4238C0957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44264-0A7A-41B4-C9E5-20A8278C9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4800D-DAAF-DC45-5006-B51FC3FA9A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C08E0-742A-8CF0-879C-B9AC283B4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FA5F2-827B-E24E-FC75-649A22A2F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35EEFA-E0BD-FD53-6ECD-3DEF447A0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97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B54BC-0AF6-FEA9-BA61-2BA90346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043155-F907-2A45-F134-7F5A5E782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C45EC-5F21-E162-16FE-D9C7BAB7B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AB96C-6BC7-9D83-21D5-3686793CE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0BB0AB-4544-45AE-54F4-2942188D1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463EA-EE09-D2CF-365E-77F2737D6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6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8D863-65D5-9F80-B7CF-8DF31B878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0D2E93-B0C9-44BA-9035-9FAC3E5CE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5C7C6-4066-A539-9CF1-7B22FC1D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F13FD-93FE-BE86-EE4B-170BA48B4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EA8A3-6B12-F5AD-00A5-AF7FC9EB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5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6FAB46-1C8D-D3CE-552E-B1FDE2D4B9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4D787A-8DB5-E809-269D-0E0417496E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26A1D-3E0E-22D2-82C0-797FE04A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2471D-AAEF-37F7-236E-2D549AF45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5DA411-D92E-E0BD-0613-81AFE2E53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4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700242-DF0C-E660-F596-FB31D7683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70F22-2863-AC01-3889-35CC44218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5A5F2-05C7-1ED5-0D8D-CEAF562DEC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2BB1A-5818-EF43-907D-849A0F607455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3E025-8E63-7668-CFAE-C6C0734D5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9F609-635B-7AB4-3B9B-87568C5A0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A5527-8839-8E43-92B3-2CF99E9DC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86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335F2-77A5-723F-82B4-A821E5DCEC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KriaDAQ</a:t>
            </a:r>
            <a:r>
              <a:rPr lang="en-US" dirty="0"/>
              <a:t> _</a:t>
            </a:r>
            <a:r>
              <a:rPr lang="en-US" dirty="0" err="1"/>
              <a:t>QuARC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9FB5A2-35CC-746F-B8CF-80916B3CE5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7 Oct 2026</a:t>
            </a:r>
          </a:p>
        </p:txBody>
      </p:sp>
    </p:spTree>
    <p:extLst>
      <p:ext uri="{BB962C8B-B14F-4D97-AF65-F5344CB8AC3E}">
        <p14:creationId xmlns:p14="http://schemas.microsoft.com/office/powerpoint/2010/main" val="2146481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57782-9300-0B9B-FD37-6C6E1FBAA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3733"/>
            <a:ext cx="10515600" cy="1325563"/>
          </a:xfrm>
        </p:spPr>
        <p:txBody>
          <a:bodyPr/>
          <a:lstStyle/>
          <a:p>
            <a:r>
              <a:rPr lang="en-US" dirty="0"/>
              <a:t>Background - PBT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93D0641-0F2F-B4E0-D4D2-1CC0604FDB3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63508" y="2109831"/>
            <a:ext cx="61804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Ionising radiation damages DNA of tumour cells, causing cell death.</a:t>
            </a:r>
          </a:p>
          <a:p>
            <a:pPr marL="285750" indent="-285750" algn="just"/>
            <a:r>
              <a:rPr lang="en-US" dirty="0"/>
              <a:t>PBT has a superior dose distribution as illustrated by Bragg curve.</a:t>
            </a:r>
          </a:p>
          <a:p>
            <a:pPr marL="285750" indent="-285750" algn="just"/>
            <a:r>
              <a:rPr lang="en-GB" dirty="0"/>
              <a:t>Allows for more precise targeting of tumours, sparing surrounding healthy tissue and critical structures from unnecessary radiation. </a:t>
            </a:r>
          </a:p>
          <a:p>
            <a:r>
              <a:rPr lang="en-GB" dirty="0"/>
              <a:t>Range uncertainties prevent taking full advantage of dose localisation benefits.</a:t>
            </a:r>
          </a:p>
          <a:p>
            <a:r>
              <a:rPr lang="en-GB" dirty="0"/>
              <a:t>Clinic must perform daily beam Quality Assurance (QA).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6CE495-0C09-E921-73AA-2D80535E52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7" t="4681" r="1150" b="4211"/>
          <a:stretch/>
        </p:blipFill>
        <p:spPr>
          <a:xfrm>
            <a:off x="6543946" y="0"/>
            <a:ext cx="5648054" cy="2909605"/>
          </a:xfrm>
          <a:prstGeom prst="rect">
            <a:avLst/>
          </a:prstGeom>
        </p:spPr>
      </p:pic>
      <p:pic>
        <p:nvPicPr>
          <p:cNvPr id="7" name="Picture 6" descr="A picture containing diagram&#10;&#10;Description automatically generated">
            <a:extLst>
              <a:ext uri="{FF2B5EF4-FFF2-40B4-BE49-F238E27FC236}">
                <a16:creationId xmlns:a16="http://schemas.microsoft.com/office/drawing/2014/main" id="{EC9744D9-1EE4-FD60-3675-46BB97279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335" y="4743372"/>
            <a:ext cx="4189570" cy="2114628"/>
          </a:xfrm>
          <a:prstGeom prst="rect">
            <a:avLst/>
          </a:prstGeom>
        </p:spPr>
      </p:pic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E47E307A-33F7-9FD7-BEC2-8E721BDBF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75" y="2909605"/>
            <a:ext cx="4788289" cy="184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22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F7945-F6BE-C39B-E57D-392F9871D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daily QA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709B536-7EFA-A576-B6B2-0BFE40DB964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91065" y="1825625"/>
            <a:ext cx="6909486" cy="46630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Daily QA requires measurement of beam range, spot position and spot size.</a:t>
            </a:r>
          </a:p>
          <a:p>
            <a:r>
              <a:rPr lang="en-GB" dirty="0"/>
              <a:t>Range measured in water-equivalent material for a selection of beam energies.</a:t>
            </a:r>
          </a:p>
          <a:p>
            <a:pPr lvl="1"/>
            <a:r>
              <a:rPr lang="en-GB" dirty="0"/>
              <a:t>Water chosen as proxy for human tissue.</a:t>
            </a:r>
          </a:p>
          <a:p>
            <a:r>
              <a:rPr lang="en-GB" dirty="0"/>
              <a:t>Typically measured using layers of ionisation chambers in a water tank, requiring repeated beam delivery.</a:t>
            </a:r>
          </a:p>
          <a:p>
            <a:r>
              <a:rPr lang="en-GB" dirty="0"/>
              <a:t>Current methods often compromise between speed and accuracy.</a:t>
            </a:r>
          </a:p>
          <a:p>
            <a:r>
              <a:rPr lang="en-GB" b="1" dirty="0"/>
              <a:t>Develop a detector to make fast, accurate measurements of proton range.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E69CC6-2705-94E4-ED1D-1A595407DDDA}"/>
              </a:ext>
            </a:extLst>
          </p:cNvPr>
          <p:cNvSpPr txBox="1"/>
          <p:nvPr/>
        </p:nvSpPr>
        <p:spPr>
          <a:xfrm>
            <a:off x="0" y="6488668"/>
            <a:ext cx="2413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Reproduced Saad Slides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24CEC0-E3BD-4089-76F6-8B65DB690D02}"/>
              </a:ext>
            </a:extLst>
          </p:cNvPr>
          <p:cNvGrpSpPr/>
          <p:nvPr/>
        </p:nvGrpSpPr>
        <p:grpSpPr>
          <a:xfrm>
            <a:off x="7476931" y="1692380"/>
            <a:ext cx="4519988" cy="4265621"/>
            <a:chOff x="5702078" y="365125"/>
            <a:chExt cx="5995091" cy="5587425"/>
          </a:xfrm>
        </p:grpSpPr>
        <p:pic>
          <p:nvPicPr>
            <p:cNvPr id="7" name="Picture 6" descr="A close up of a device&#10;&#10;Description automatically generated">
              <a:extLst>
                <a:ext uri="{FF2B5EF4-FFF2-40B4-BE49-F238E27FC236}">
                  <a16:creationId xmlns:a16="http://schemas.microsoft.com/office/drawing/2014/main" id="{93AA9E88-A3FE-4BF9-6E9F-9ED17B508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063" y="2969030"/>
              <a:ext cx="2983520" cy="2983520"/>
            </a:xfrm>
            <a:prstGeom prst="rect">
              <a:avLst/>
            </a:prstGeom>
          </p:spPr>
        </p:pic>
        <p:pic>
          <p:nvPicPr>
            <p:cNvPr id="8" name="Picture 7" descr="A close up of a box&#10;&#10;Description automatically generated">
              <a:extLst>
                <a:ext uri="{FF2B5EF4-FFF2-40B4-BE49-F238E27FC236}">
                  <a16:creationId xmlns:a16="http://schemas.microsoft.com/office/drawing/2014/main" id="{059CE668-24DD-F856-C16F-2ABF0342E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02078" y="365125"/>
              <a:ext cx="2983519" cy="2942650"/>
            </a:xfrm>
            <a:prstGeom prst="rect">
              <a:avLst/>
            </a:prstGeom>
          </p:spPr>
        </p:pic>
        <p:pic>
          <p:nvPicPr>
            <p:cNvPr id="9" name="Picture 8" descr="A picture containing sitting, car, front, truck&#10;&#10;Description automatically generated">
              <a:extLst>
                <a:ext uri="{FF2B5EF4-FFF2-40B4-BE49-F238E27FC236}">
                  <a16:creationId xmlns:a16="http://schemas.microsoft.com/office/drawing/2014/main" id="{84ACCFAF-6443-1471-285E-C48EF4B35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13649" y="3384262"/>
              <a:ext cx="2983520" cy="2568288"/>
            </a:xfrm>
            <a:prstGeom prst="rect">
              <a:avLst/>
            </a:prstGeom>
          </p:spPr>
        </p:pic>
        <p:pic>
          <p:nvPicPr>
            <p:cNvPr id="10" name="Picture 9" descr="A picture containing road, standing, sitting, street&#10;&#10;Description automatically generated">
              <a:extLst>
                <a:ext uri="{FF2B5EF4-FFF2-40B4-BE49-F238E27FC236}">
                  <a16:creationId xmlns:a16="http://schemas.microsoft.com/office/drawing/2014/main" id="{D2C62B3A-0649-CDF8-F8CE-03F3B9924C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13648" y="400743"/>
              <a:ext cx="2983519" cy="2983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767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3346D98-A7DF-B957-D411-BC922E872A88}"/>
              </a:ext>
            </a:extLst>
          </p:cNvPr>
          <p:cNvSpPr txBox="1">
            <a:spLocks/>
          </p:cNvSpPr>
          <p:nvPr/>
        </p:nvSpPr>
        <p:spPr>
          <a:xfrm>
            <a:off x="4481847" y="159421"/>
            <a:ext cx="7149925" cy="136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Quality assurance Range Calorimeter (</a:t>
            </a:r>
            <a:r>
              <a:rPr lang="en-US" dirty="0" err="1"/>
              <a:t>QuARC</a:t>
            </a:r>
            <a:r>
              <a:rPr lang="en-US" dirty="0"/>
              <a:t>) 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5E588F2-569D-0C51-62B3-55F99785E71E}"/>
              </a:ext>
            </a:extLst>
          </p:cNvPr>
          <p:cNvSpPr txBox="1">
            <a:spLocks/>
          </p:cNvSpPr>
          <p:nvPr/>
        </p:nvSpPr>
        <p:spPr>
          <a:xfrm>
            <a:off x="4373451" y="1727854"/>
            <a:ext cx="7366716" cy="3600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QuARC</a:t>
            </a:r>
            <a:r>
              <a:rPr lang="en-US" dirty="0"/>
              <a:t> is made of polystyrene scintillator sheets 3mm thick which optically isolated using mylar </a:t>
            </a:r>
            <a:r>
              <a:rPr lang="en-US" dirty="0" err="1"/>
              <a:t>aluminium</a:t>
            </a:r>
            <a:r>
              <a:rPr lang="en-US" dirty="0"/>
              <a:t> foil 6µm thick. </a:t>
            </a:r>
          </a:p>
          <a:p>
            <a:r>
              <a:rPr lang="en-US" dirty="0"/>
              <a:t>Scintillator sheet produces light when irradiated by charged particle.</a:t>
            </a:r>
          </a:p>
          <a:p>
            <a:r>
              <a:rPr lang="en-US" dirty="0"/>
              <a:t>Collecting each light output from each sheet obtaining depth-light curve to retrieve the proton range with a single beam delivery.</a:t>
            </a:r>
          </a:p>
          <a:p>
            <a:r>
              <a:rPr lang="en-US" dirty="0"/>
              <a:t>Advantage: fast response time, close resemblance to water equivalence depth, lightweight.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B4004E-2931-4253-B1C8-1359D31E7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689" y="497795"/>
            <a:ext cx="3940935" cy="30300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115464-6FF0-7314-13DA-D5323D0CE5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97" y="3754021"/>
            <a:ext cx="3276101" cy="274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386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2E2AD-438B-F530-3D50-48113E26B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6354"/>
            <a:ext cx="10515600" cy="1325563"/>
          </a:xfrm>
        </p:spPr>
        <p:txBody>
          <a:bodyPr/>
          <a:lstStyle/>
          <a:p>
            <a:r>
              <a:rPr lang="en-US" dirty="0"/>
              <a:t>Last version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FE0B48-88D6-07D6-AA7E-0978E57FFBD2}"/>
              </a:ext>
            </a:extLst>
          </p:cNvPr>
          <p:cNvSpPr txBox="1">
            <a:spLocks/>
          </p:cNvSpPr>
          <p:nvPr/>
        </p:nvSpPr>
        <p:spPr>
          <a:xfrm>
            <a:off x="838200" y="1639600"/>
            <a:ext cx="10515600" cy="2573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latin typeface="TeXGyreTermesX"/>
              </a:rPr>
              <a:t>DAQ FPGA and Daughterboard</a:t>
            </a:r>
            <a:r>
              <a:rPr lang="en-GB" sz="2400" dirty="0">
                <a:latin typeface="TeXGyreTermesX"/>
              </a:rPr>
              <a:t>: The DDC232 circuit boards are read-out using a DAQ FPGA (previously, </a:t>
            </a:r>
            <a:r>
              <a:rPr lang="en-GB" sz="2400" dirty="0" err="1">
                <a:latin typeface="TeXGyreTermesX"/>
              </a:rPr>
              <a:t>Digilent</a:t>
            </a:r>
            <a:r>
              <a:rPr lang="en-GB" sz="2400" dirty="0">
                <a:latin typeface="TeXGyreTermesX"/>
              </a:rPr>
              <a:t> USB104). As an interface between DDC232 board and DAQ FPGA, a </a:t>
            </a:r>
            <a:r>
              <a:rPr lang="en-GB" sz="2400" dirty="0" err="1">
                <a:latin typeface="TeXGyreTermesX"/>
              </a:rPr>
              <a:t>daugtherboard</a:t>
            </a:r>
            <a:r>
              <a:rPr lang="en-GB" sz="2400" dirty="0">
                <a:latin typeface="TeXGyreTermesX"/>
              </a:rPr>
              <a:t> is required. A custom Syzygy </a:t>
            </a:r>
            <a:r>
              <a:rPr lang="en-GB" sz="2400" dirty="0" err="1">
                <a:latin typeface="TeXGyreTermesX"/>
              </a:rPr>
              <a:t>Zmod</a:t>
            </a:r>
            <a:r>
              <a:rPr lang="en-GB" sz="2400" dirty="0">
                <a:latin typeface="TeXGyreTermesX"/>
              </a:rPr>
              <a:t> port daughterboard bridge USB104 FPGA with DDC232 board via USB-C. PC connectivity is established via USB 2.0 through an onboard FTDI FT2232H chip.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3769B1-7044-F7CA-E5F0-AA26A3A73273}"/>
              </a:ext>
            </a:extLst>
          </p:cNvPr>
          <p:cNvSpPr/>
          <p:nvPr/>
        </p:nvSpPr>
        <p:spPr>
          <a:xfrm>
            <a:off x="1422401" y="4398144"/>
            <a:ext cx="1230489" cy="214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4DCFD7-1932-E0F4-C447-00A7AEB83EFF}"/>
              </a:ext>
            </a:extLst>
          </p:cNvPr>
          <p:cNvSpPr/>
          <p:nvPr/>
        </p:nvSpPr>
        <p:spPr>
          <a:xfrm>
            <a:off x="2737557" y="4398144"/>
            <a:ext cx="1230489" cy="214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0EC9C0-3FE6-C9BB-DE10-62A65E52FD03}"/>
              </a:ext>
            </a:extLst>
          </p:cNvPr>
          <p:cNvSpPr/>
          <p:nvPr/>
        </p:nvSpPr>
        <p:spPr>
          <a:xfrm>
            <a:off x="4052713" y="4398144"/>
            <a:ext cx="1230489" cy="214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C0BB3B-FE22-19B4-A827-F12DD13F8A30}"/>
              </a:ext>
            </a:extLst>
          </p:cNvPr>
          <p:cNvSpPr/>
          <p:nvPr/>
        </p:nvSpPr>
        <p:spPr>
          <a:xfrm>
            <a:off x="5367869" y="4398144"/>
            <a:ext cx="1230489" cy="214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A5BB21-FCAA-89CD-C898-26FDFF8F1C83}"/>
              </a:ext>
            </a:extLst>
          </p:cNvPr>
          <p:cNvSpPr/>
          <p:nvPr/>
        </p:nvSpPr>
        <p:spPr>
          <a:xfrm>
            <a:off x="1422401" y="6142277"/>
            <a:ext cx="1230489" cy="214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81EF54-ACF1-BB7C-C8A2-8762B753DBD7}"/>
              </a:ext>
            </a:extLst>
          </p:cNvPr>
          <p:cNvSpPr/>
          <p:nvPr/>
        </p:nvSpPr>
        <p:spPr>
          <a:xfrm>
            <a:off x="2737557" y="6142277"/>
            <a:ext cx="1230489" cy="214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711A96-75E6-55E8-9A03-D21DE4D88DC0}"/>
              </a:ext>
            </a:extLst>
          </p:cNvPr>
          <p:cNvSpPr/>
          <p:nvPr/>
        </p:nvSpPr>
        <p:spPr>
          <a:xfrm>
            <a:off x="4052713" y="6142277"/>
            <a:ext cx="1230489" cy="214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9D6343-8148-14E6-EBDD-504E23DF25CD}"/>
              </a:ext>
            </a:extLst>
          </p:cNvPr>
          <p:cNvSpPr/>
          <p:nvPr/>
        </p:nvSpPr>
        <p:spPr>
          <a:xfrm>
            <a:off x="5367869" y="6142277"/>
            <a:ext cx="1230489" cy="21448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FCC69BD-7506-0FA7-CCEB-E28C2F14D52A}"/>
              </a:ext>
            </a:extLst>
          </p:cNvPr>
          <p:cNvSpPr/>
          <p:nvPr/>
        </p:nvSpPr>
        <p:spPr>
          <a:xfrm>
            <a:off x="1422401" y="4691655"/>
            <a:ext cx="1230489" cy="13659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0A069A7-0D3F-4A62-238A-00841BBFB604}"/>
              </a:ext>
            </a:extLst>
          </p:cNvPr>
          <p:cNvSpPr/>
          <p:nvPr/>
        </p:nvSpPr>
        <p:spPr>
          <a:xfrm>
            <a:off x="2737556" y="4691654"/>
            <a:ext cx="1230489" cy="13659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5E8701B-09E4-AB40-B9B4-4B5A369A2B43}"/>
              </a:ext>
            </a:extLst>
          </p:cNvPr>
          <p:cNvSpPr/>
          <p:nvPr/>
        </p:nvSpPr>
        <p:spPr>
          <a:xfrm>
            <a:off x="4052714" y="4691655"/>
            <a:ext cx="1230489" cy="13659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1E75AE2-E828-94D7-7E47-5C0393EBE9B6}"/>
              </a:ext>
            </a:extLst>
          </p:cNvPr>
          <p:cNvSpPr/>
          <p:nvPr/>
        </p:nvSpPr>
        <p:spPr>
          <a:xfrm>
            <a:off x="5367869" y="4691654"/>
            <a:ext cx="1230489" cy="13659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>
            <a:extLst>
              <a:ext uri="{FF2B5EF4-FFF2-40B4-BE49-F238E27FC236}">
                <a16:creationId xmlns:a16="http://schemas.microsoft.com/office/drawing/2014/main" id="{71D42288-C711-86E6-6F0D-D741B4093211}"/>
              </a:ext>
            </a:extLst>
          </p:cNvPr>
          <p:cNvSpPr/>
          <p:nvPr/>
        </p:nvSpPr>
        <p:spPr>
          <a:xfrm>
            <a:off x="1106312" y="6435787"/>
            <a:ext cx="5271911" cy="222957"/>
          </a:xfrm>
          <a:prstGeom prst="lef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38E35C66-4F2E-2AEF-EB33-57A84C493EB8}"/>
              </a:ext>
            </a:extLst>
          </p:cNvPr>
          <p:cNvSpPr/>
          <p:nvPr/>
        </p:nvSpPr>
        <p:spPr>
          <a:xfrm>
            <a:off x="1422401" y="4087698"/>
            <a:ext cx="5175957" cy="225778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Bent Arrow 18">
            <a:extLst>
              <a:ext uri="{FF2B5EF4-FFF2-40B4-BE49-F238E27FC236}">
                <a16:creationId xmlns:a16="http://schemas.microsoft.com/office/drawing/2014/main" id="{3E104009-5A89-A98B-A2A9-166130211DD5}"/>
              </a:ext>
            </a:extLst>
          </p:cNvPr>
          <p:cNvSpPr/>
          <p:nvPr/>
        </p:nvSpPr>
        <p:spPr>
          <a:xfrm>
            <a:off x="934154" y="4113099"/>
            <a:ext cx="403578" cy="2460978"/>
          </a:xfrm>
          <a:prstGeom prst="ben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19223DDE-16D8-4D35-86C4-1FCC0D93DCA0}"/>
              </a:ext>
            </a:extLst>
          </p:cNvPr>
          <p:cNvSpPr/>
          <p:nvPr/>
        </p:nvSpPr>
        <p:spPr>
          <a:xfrm>
            <a:off x="7264401" y="4252623"/>
            <a:ext cx="2167466" cy="195862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2524CAD-C433-80E6-7F55-C4E255812C87}"/>
              </a:ext>
            </a:extLst>
          </p:cNvPr>
          <p:cNvSpPr/>
          <p:nvPr/>
        </p:nvSpPr>
        <p:spPr>
          <a:xfrm>
            <a:off x="7275688" y="4819889"/>
            <a:ext cx="1456267" cy="824089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ZMOD DB</a:t>
            </a:r>
          </a:p>
        </p:txBody>
      </p:sp>
      <p:sp>
        <p:nvSpPr>
          <p:cNvPr id="22" name="Bent Up Arrow 21">
            <a:extLst>
              <a:ext uri="{FF2B5EF4-FFF2-40B4-BE49-F238E27FC236}">
                <a16:creationId xmlns:a16="http://schemas.microsoft.com/office/drawing/2014/main" id="{55B1B2FF-1773-4ED7-ED59-6875F3EA874D}"/>
              </a:ext>
            </a:extLst>
          </p:cNvPr>
          <p:cNvSpPr/>
          <p:nvPr/>
        </p:nvSpPr>
        <p:spPr>
          <a:xfrm rot="5400000">
            <a:off x="6385986" y="4525849"/>
            <a:ext cx="1124654" cy="534811"/>
          </a:xfrm>
          <a:prstGeom prst="bentUpArrow">
            <a:avLst>
              <a:gd name="adj1" fmla="val 25000"/>
              <a:gd name="adj2" fmla="val 25000"/>
              <a:gd name="adj3" fmla="val 2192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20877F-F4C0-532F-7E1D-05766BBD135C}"/>
              </a:ext>
            </a:extLst>
          </p:cNvPr>
          <p:cNvSpPr/>
          <p:nvPr/>
        </p:nvSpPr>
        <p:spPr>
          <a:xfrm>
            <a:off x="9945512" y="4819889"/>
            <a:ext cx="1591733" cy="8240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24" name="Bent Up Arrow 23">
            <a:extLst>
              <a:ext uri="{FF2B5EF4-FFF2-40B4-BE49-F238E27FC236}">
                <a16:creationId xmlns:a16="http://schemas.microsoft.com/office/drawing/2014/main" id="{32CCECEF-E9F3-C67B-0126-513183D0D14B}"/>
              </a:ext>
            </a:extLst>
          </p:cNvPr>
          <p:cNvSpPr/>
          <p:nvPr/>
        </p:nvSpPr>
        <p:spPr>
          <a:xfrm>
            <a:off x="8480779" y="5746372"/>
            <a:ext cx="2415822" cy="791809"/>
          </a:xfrm>
          <a:prstGeom prst="bentUp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C5533D-D0C9-03AB-5C06-6040BE83E2EA}"/>
              </a:ext>
            </a:extLst>
          </p:cNvPr>
          <p:cNvSpPr txBox="1"/>
          <p:nvPr/>
        </p:nvSpPr>
        <p:spPr>
          <a:xfrm>
            <a:off x="7996062" y="4320722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FPGA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995803-DEE0-D4C0-D5E4-B6987DE52DEA}"/>
              </a:ext>
            </a:extLst>
          </p:cNvPr>
          <p:cNvSpPr txBox="1"/>
          <p:nvPr/>
        </p:nvSpPr>
        <p:spPr>
          <a:xfrm>
            <a:off x="2645918" y="5189965"/>
            <a:ext cx="2764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QuARC</a:t>
            </a:r>
            <a:r>
              <a:rPr lang="en-US" dirty="0"/>
              <a:t> Scintillator Modules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909C53-7CFC-F24F-798F-46D4A7445B90}"/>
              </a:ext>
            </a:extLst>
          </p:cNvPr>
          <p:cNvSpPr txBox="1"/>
          <p:nvPr/>
        </p:nvSpPr>
        <p:spPr>
          <a:xfrm>
            <a:off x="2733256" y="4320722"/>
            <a:ext cx="1907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Photodiode + DDC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F12173-35E9-9FE5-CD4F-B19FDB288FA7}"/>
              </a:ext>
            </a:extLst>
          </p:cNvPr>
          <p:cNvSpPr txBox="1"/>
          <p:nvPr/>
        </p:nvSpPr>
        <p:spPr>
          <a:xfrm>
            <a:off x="3352800" y="6362599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USB-C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343330-1A89-A1CC-56A1-5B287322D385}"/>
              </a:ext>
            </a:extLst>
          </p:cNvPr>
          <p:cNvSpPr txBox="1"/>
          <p:nvPr/>
        </p:nvSpPr>
        <p:spPr>
          <a:xfrm>
            <a:off x="5755117" y="4001029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USB-C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5AD70F-C59F-7663-283D-95A39FD41872}"/>
              </a:ext>
            </a:extLst>
          </p:cNvPr>
          <p:cNvSpPr txBox="1"/>
          <p:nvPr/>
        </p:nvSpPr>
        <p:spPr>
          <a:xfrm>
            <a:off x="8937757" y="6267602"/>
            <a:ext cx="1642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USB-B to USB-A</a:t>
            </a:r>
          </a:p>
        </p:txBody>
      </p:sp>
    </p:spTree>
    <p:extLst>
      <p:ext uri="{BB962C8B-B14F-4D97-AF65-F5344CB8AC3E}">
        <p14:creationId xmlns:p14="http://schemas.microsoft.com/office/powerpoint/2010/main" val="557184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0D7ED-4470-5974-F931-4DCE3B162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to next gen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42DE60-3D49-E9DE-E4D7-0A35D0A8EA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1065" y="2166156"/>
            <a:ext cx="5144644" cy="38584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3E9E47-1A13-21B4-5186-D039D3398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48584" y="2404478"/>
            <a:ext cx="4509120" cy="3381840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A0A15089-27AF-BFF0-015E-C15D68964FDC}"/>
              </a:ext>
            </a:extLst>
          </p:cNvPr>
          <p:cNvSpPr/>
          <p:nvPr/>
        </p:nvSpPr>
        <p:spPr>
          <a:xfrm>
            <a:off x="5883374" y="4457606"/>
            <a:ext cx="2016224" cy="3557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42F4C3-C246-E9D8-3125-C9D0B53A6199}"/>
              </a:ext>
            </a:extLst>
          </p:cNvPr>
          <p:cNvSpPr txBox="1"/>
          <p:nvPr/>
        </p:nvSpPr>
        <p:spPr>
          <a:xfrm>
            <a:off x="5818413" y="3549364"/>
            <a:ext cx="1913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3 separate boards to a single board</a:t>
            </a:r>
          </a:p>
        </p:txBody>
      </p:sp>
    </p:spTree>
    <p:extLst>
      <p:ext uri="{BB962C8B-B14F-4D97-AF65-F5344CB8AC3E}">
        <p14:creationId xmlns:p14="http://schemas.microsoft.com/office/powerpoint/2010/main" val="265761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B21F8-A095-9928-F27C-E63E9E969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K26 SOM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116CA-B7F6-5281-8BAE-9C348EB66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3775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/>
              <a:t>Programmable logic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256K system logic cells,</a:t>
            </a:r>
          </a:p>
          <a:p>
            <a:pPr lvl="1"/>
            <a:r>
              <a:rPr lang="en-GB" dirty="0"/>
              <a:t>144 block RAMs,</a:t>
            </a:r>
          </a:p>
          <a:p>
            <a:pPr lvl="1"/>
            <a:r>
              <a:rPr lang="en-GB" dirty="0"/>
              <a:t>64 </a:t>
            </a:r>
            <a:r>
              <a:rPr lang="en-GB" dirty="0" err="1"/>
              <a:t>UltraRAM</a:t>
            </a:r>
            <a:r>
              <a:rPr lang="en-GB" dirty="0"/>
              <a:t> blocks,</a:t>
            </a:r>
          </a:p>
          <a:p>
            <a:pPr lvl="1"/>
            <a:r>
              <a:rPr lang="en-GB" dirty="0"/>
              <a:t>1.2K DSP slices.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CPU</a:t>
            </a:r>
            <a:r>
              <a:rPr lang="en-GB" dirty="0"/>
              <a:t>: Dual-core Arm Cortex-R5F at 600 </a:t>
            </a:r>
            <a:r>
              <a:rPr lang="en-GB" dirty="0" err="1"/>
              <a:t>MHz.</a:t>
            </a:r>
            <a:r>
              <a:rPr lang="en-GB" dirty="0"/>
              <a:t> (eq. intel atom z500 (2005 era))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GPU</a:t>
            </a:r>
            <a:r>
              <a:rPr lang="en-GB" dirty="0"/>
              <a:t>: Arm Mali-400 MP2 at 667 </a:t>
            </a:r>
            <a:r>
              <a:rPr lang="en-GB" dirty="0" err="1"/>
              <a:t>MHz.</a:t>
            </a:r>
            <a:r>
              <a:rPr lang="en-GB" dirty="0"/>
              <a:t> (</a:t>
            </a:r>
            <a:r>
              <a:rPr lang="en-GB" dirty="0" err="1"/>
              <a:t>eq</a:t>
            </a:r>
            <a:r>
              <a:rPr lang="en-GB" dirty="0"/>
              <a:t> NVIDIA GeForce 6100)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Kit Dimension</a:t>
            </a:r>
            <a:r>
              <a:rPr lang="en-GB" dirty="0"/>
              <a:t>: 119 × 140 × 36 mm</a:t>
            </a:r>
          </a:p>
          <a:p>
            <a:r>
              <a:rPr lang="en-GB" b="1" dirty="0"/>
              <a:t>On-chip memory</a:t>
            </a:r>
            <a:r>
              <a:rPr lang="en-GB" dirty="0"/>
              <a:t>: ~26.6 Mb SRAM (Caching Memory)</a:t>
            </a:r>
          </a:p>
          <a:p>
            <a:r>
              <a:rPr lang="en-GB" b="1" dirty="0"/>
              <a:t>DDR Memory:</a:t>
            </a:r>
            <a:r>
              <a:rPr lang="en-GB" dirty="0"/>
              <a:t> </a:t>
            </a:r>
            <a:r>
              <a:rPr lang="en-GB" dirty="0">
                <a:effectLst/>
              </a:rPr>
              <a:t>4 GB (4 x 512 Mb x 16 bit) [non-ECC]. </a:t>
            </a:r>
            <a:r>
              <a:rPr lang="en-GB" dirty="0"/>
              <a:t>(PC RAM)</a:t>
            </a:r>
            <a:endParaRPr lang="en-GB" dirty="0">
              <a:effectLst/>
            </a:endParaRPr>
          </a:p>
          <a:p>
            <a:pPr algn="l"/>
            <a:r>
              <a:rPr lang="en-GB" b="1" i="0" dirty="0">
                <a:solidFill>
                  <a:srgbClr val="000000"/>
                </a:solidFill>
                <a:effectLst/>
              </a:rPr>
              <a:t>Primary Boot Memory:</a:t>
            </a:r>
            <a:r>
              <a:rPr lang="en-GB" b="0" i="0" dirty="0">
                <a:solidFill>
                  <a:srgbClr val="000000"/>
                </a:solidFill>
                <a:effectLst/>
              </a:rPr>
              <a:t> 64MB QSPI (FPGA RAM)</a:t>
            </a:r>
          </a:p>
          <a:p>
            <a:pPr algn="l"/>
            <a:r>
              <a:rPr lang="en-GB" b="1" i="0" dirty="0">
                <a:solidFill>
                  <a:srgbClr val="000000"/>
                </a:solidFill>
                <a:effectLst/>
              </a:rPr>
              <a:t>Secondary Boot Memory:</a:t>
            </a:r>
            <a:r>
              <a:rPr lang="en-GB" b="0" i="0" dirty="0">
                <a:solidFill>
                  <a:srgbClr val="000000"/>
                </a:solidFill>
                <a:effectLst/>
              </a:rPr>
              <a:t> SDHC card (</a:t>
            </a:r>
            <a:r>
              <a:rPr lang="en-GB" b="0" i="0" dirty="0" err="1">
                <a:solidFill>
                  <a:srgbClr val="000000"/>
                </a:solidFill>
                <a:effectLst/>
              </a:rPr>
              <a:t>microsd</a:t>
            </a:r>
            <a:r>
              <a:rPr lang="en-GB" b="0" i="0" dirty="0">
                <a:solidFill>
                  <a:srgbClr val="000000"/>
                </a:solidFill>
                <a:effectLst/>
              </a:rPr>
              <a:t> card external)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500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08C4-C7AA-F1CA-4528-928813207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KriaDAQ</a:t>
            </a:r>
            <a:r>
              <a:rPr lang="en-US" dirty="0"/>
              <a:t> – Custom carrier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0AA5D-37DA-6404-CB30-52F1558BF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0897"/>
            <a:ext cx="6934200" cy="5018314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12 USBC ports: A-K + X. </a:t>
            </a:r>
          </a:p>
          <a:p>
            <a:r>
              <a:rPr lang="en-US" dirty="0"/>
              <a:t>Each one of them has 5 differential pairs(CK,D0-D3), 4 single ended (S0-S3), 4 </a:t>
            </a:r>
            <a:r>
              <a:rPr lang="en-US" dirty="0" err="1"/>
              <a:t>vbus</a:t>
            </a:r>
            <a:r>
              <a:rPr lang="en-US" dirty="0"/>
              <a:t> pins, 4 ground pins.</a:t>
            </a:r>
          </a:p>
          <a:p>
            <a:r>
              <a:rPr lang="en-US" dirty="0" err="1"/>
              <a:t>Vbus</a:t>
            </a:r>
            <a:r>
              <a:rPr lang="en-US" dirty="0"/>
              <a:t> can be enabled or disabled deliberately on requests. </a:t>
            </a:r>
          </a:p>
          <a:p>
            <a:r>
              <a:rPr lang="en-US" dirty="0"/>
              <a:t>20V input voltage recommended. 12V is the minimum requirements for running K26.</a:t>
            </a:r>
          </a:p>
          <a:p>
            <a:r>
              <a:rPr lang="en-US" dirty="0"/>
              <a:t>Switch for operational modes, 2 common modes for boot PS or pure FPGA. Boot PS required etched SD card whereas pure FPGA requires HS2 connector to interface the JTAG-UART. </a:t>
            </a:r>
          </a:p>
          <a:p>
            <a:r>
              <a:rPr lang="en-US" dirty="0"/>
              <a:t>Connection to the external devices from 1 available ethernet port.</a:t>
            </a:r>
          </a:p>
          <a:p>
            <a:r>
              <a:rPr lang="en-US" dirty="0"/>
              <a:t>Debugging board available with few LED indicators.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2FA28D-7A64-BF27-9BAC-6C9E360E4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479699" y="2207484"/>
            <a:ext cx="5018313" cy="376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316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7FC9-A687-C5FC-6451-58EECAB7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Communicate to DDC232 board</a:t>
            </a:r>
          </a:p>
        </p:txBody>
      </p:sp>
      <p:pic>
        <p:nvPicPr>
          <p:cNvPr id="4" name="Content Placeholder 3" descr="Diagram&#10;&#10;Description automatically generated">
            <a:extLst>
              <a:ext uri="{FF2B5EF4-FFF2-40B4-BE49-F238E27FC236}">
                <a16:creationId xmlns:a16="http://schemas.microsoft.com/office/drawing/2014/main" id="{D7AE24BD-19FF-C05A-55A0-B349B3F539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28483" y="1027906"/>
            <a:ext cx="3580225" cy="561640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1E2D4E-17A6-28AD-ECE8-12B20DC2DE0C}"/>
              </a:ext>
            </a:extLst>
          </p:cNvPr>
          <p:cNvSpPr txBox="1">
            <a:spLocks/>
          </p:cNvSpPr>
          <p:nvPr/>
        </p:nvSpPr>
        <p:spPr>
          <a:xfrm>
            <a:off x="521318" y="1690688"/>
            <a:ext cx="7794779" cy="47030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dirty="0" err="1"/>
              <a:t>Py</a:t>
            </a:r>
            <a:r>
              <a:rPr lang="en-GB" dirty="0"/>
              <a:t> script from PS sends data to PL using AXI to start/stop/specify operation.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ADC configured: FPGA sends 12 bits to set dynamic range, precision etc.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ADC sends 640-bit read-back pattern – used to check everything is OK.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Integration begins: each 170μs cycle gives a photodiode measurement.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Measurement stored in FIFO on FPGA.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PL sends measurement to PS via AXI chip.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PC saves hexadecimal data and converts to charge (To do).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Py</a:t>
            </a:r>
            <a:r>
              <a:rPr lang="en-GB" dirty="0"/>
              <a:t> scripts to display data in real-time. (To do)</a:t>
            </a:r>
          </a:p>
        </p:txBody>
      </p:sp>
    </p:spTree>
    <p:extLst>
      <p:ext uri="{BB962C8B-B14F-4D97-AF65-F5344CB8AC3E}">
        <p14:creationId xmlns:p14="http://schemas.microsoft.com/office/powerpoint/2010/main" val="1567258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A8AA4-631E-1681-EFAD-246FA5A03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DDC232 IO Signals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B980F88C-8566-EAD9-84B7-111530DC6F99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lnSpc>
                    <a:spcPct val="120000"/>
                  </a:lnSpc>
                </a:pPr>
                <a:r>
                  <a:rPr lang="en-GB" dirty="0"/>
                  <a:t>System master clock (10 MHz): </a:t>
                </a:r>
                <a:r>
                  <a:rPr lang="en-GB" b="1" dirty="0"/>
                  <a:t>CLK </a:t>
                </a:r>
                <a:r>
                  <a:rPr lang="en-GB" dirty="0"/>
                  <a:t>– free-running clock throughout all processes.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en-GB" dirty="0"/>
                  <a:t>Configuration register clock (12.5 MHz): </a:t>
                </a:r>
                <a:r>
                  <a:rPr lang="en-GB" b="1" dirty="0"/>
                  <a:t>CLK_CFG </a:t>
                </a:r>
                <a:r>
                  <a:rPr lang="en-GB" dirty="0"/>
                  <a:t>–</a:t>
                </a:r>
                <a:r>
                  <a:rPr lang="en-GB" b="1" dirty="0"/>
                  <a:t> </a:t>
                </a:r>
                <a:r>
                  <a:rPr lang="en-GB" dirty="0"/>
                  <a:t>used to time reading-in of </a:t>
                </a:r>
                <a:r>
                  <a:rPr lang="en-GB" b="1" dirty="0"/>
                  <a:t>DIN_CFG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en-GB" dirty="0"/>
                  <a:t>Configuration register input: </a:t>
                </a:r>
                <a:r>
                  <a:rPr lang="en-GB" b="1" dirty="0"/>
                  <a:t>DIN_CFG </a:t>
                </a:r>
                <a:r>
                  <a:rPr lang="en-GB" dirty="0"/>
                  <a:t>–</a:t>
                </a:r>
                <a:r>
                  <a:rPr lang="en-GB" b="1" dirty="0"/>
                  <a:t> </a:t>
                </a:r>
                <a:r>
                  <a:rPr lang="en-GB" dirty="0"/>
                  <a:t>used to write to configuration register (see later)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en-GB" dirty="0"/>
                  <a:t>Serial data clock (16.67 MHz): </a:t>
                </a:r>
                <a:r>
                  <a:rPr lang="en-GB" b="1" dirty="0"/>
                  <a:t>DCLK </a:t>
                </a:r>
                <a:r>
                  <a:rPr lang="en-GB" dirty="0"/>
                  <a:t>– used to time serial data output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en-GB" dirty="0"/>
                  <a:t>Serial data input: </a:t>
                </a:r>
                <a:r>
                  <a:rPr lang="en-GB" b="1" dirty="0"/>
                  <a:t>DIN </a:t>
                </a:r>
                <a:r>
                  <a:rPr lang="en-GB" dirty="0"/>
                  <a:t>– used to cascade serial data output through daisy-chained DDCs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en-GB" dirty="0"/>
                  <a:t>Serial data output: </a:t>
                </a:r>
                <a:r>
                  <a:rPr lang="en-GB" b="1" dirty="0"/>
                  <a:t>DOUT </a:t>
                </a:r>
                <a:r>
                  <a:rPr lang="en-GB" dirty="0"/>
                  <a:t>– used to output integrals of each channel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en-GB" dirty="0"/>
                  <a:t>Conversion control input: </a:t>
                </a:r>
                <a:r>
                  <a:rPr lang="en-GB" b="1" dirty="0"/>
                  <a:t>CONV </a:t>
                </a:r>
                <a:r>
                  <a:rPr lang="en-GB" dirty="0"/>
                  <a:t>– sets integration time (</a:t>
                </a:r>
                <a:r>
                  <a:rPr lang="en-GB" b="1" dirty="0" err="1"/>
                  <a:t>t</a:t>
                </a:r>
                <a:r>
                  <a:rPr lang="en-GB" b="1" baseline="-25000" dirty="0" err="1"/>
                  <a:t>INT</a:t>
                </a:r>
                <a:r>
                  <a:rPr lang="en-GB" dirty="0"/>
                  <a:t> = 170μs)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en-GB" dirty="0"/>
                  <a:t>Data valid output: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>
                            <a:latin typeface="Cambria Math" panose="02040503050406030204" pitchFamily="18" charset="0"/>
                          </a:rPr>
                          <m:t>𝐃𝐕𝐀𝐋𝐈𝐃</m:t>
                        </m:r>
                      </m:e>
                    </m:acc>
                  </m:oMath>
                </a14:m>
                <a:r>
                  <a:rPr lang="en-GB" dirty="0"/>
                  <a:t> – goes low when data is ready to be output</a:t>
                </a:r>
              </a:p>
              <a:p>
                <a:pPr lvl="0">
                  <a:lnSpc>
                    <a:spcPct val="120000"/>
                  </a:lnSpc>
                </a:pPr>
                <a:r>
                  <a:rPr lang="en-GB" dirty="0"/>
                  <a:t>Digital reset: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>
                            <a:latin typeface="Cambria Math" panose="02040503050406030204" pitchFamily="18" charset="0"/>
                          </a:rPr>
                          <m:t>𝐑𝐄𝐒𝐄𝐓</m:t>
                        </m:r>
                      </m:e>
                    </m:acc>
                  </m:oMath>
                </a14:m>
                <a:r>
                  <a:rPr lang="en-GB" dirty="0"/>
                  <a:t> – used to asynchronously reset system</a:t>
                </a: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B980F88C-8566-EAD9-84B7-111530DC6F99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2"/>
                <a:stretch>
                  <a:fillRect l="-724" t="-872" r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3416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0EAEE-1641-FBE8-7C69-9F66E789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Powering Up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69629D-E256-1B9A-AC27-41797E783751}"/>
              </a:ext>
            </a:extLst>
          </p:cNvPr>
          <p:cNvSpPr txBox="1">
            <a:spLocks/>
          </p:cNvSpPr>
          <p:nvPr/>
        </p:nvSpPr>
        <p:spPr>
          <a:xfrm>
            <a:off x="383527" y="1949275"/>
            <a:ext cx="6601991" cy="4703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/>
              <a:t>Before powering up, all digital and analog inputs must be held low until power supplies have stabilised. Master clock can then be supplied to </a:t>
            </a:r>
            <a:r>
              <a:rPr lang="en-GB" b="1" dirty="0"/>
              <a:t>CLK. </a:t>
            </a:r>
          </a:p>
          <a:p>
            <a:pPr>
              <a:lnSpc>
                <a:spcPct val="100000"/>
              </a:lnSpc>
            </a:pPr>
            <a:r>
              <a:rPr lang="en-GB" dirty="0"/>
              <a:t>After time </a:t>
            </a:r>
            <a:r>
              <a:rPr lang="en-GB" b="1" dirty="0" err="1"/>
              <a:t>t</a:t>
            </a:r>
            <a:r>
              <a:rPr lang="en-GB" b="1" baseline="-25000" dirty="0" err="1"/>
              <a:t>POR</a:t>
            </a:r>
            <a:r>
              <a:rPr lang="en-GB" baseline="-25000" dirty="0"/>
              <a:t> </a:t>
            </a:r>
            <a:r>
              <a:rPr lang="en-GB" dirty="0"/>
              <a:t>= 250ms, configuration can begin. </a:t>
            </a:r>
          </a:p>
          <a:p>
            <a:pPr>
              <a:lnSpc>
                <a:spcPct val="100000"/>
              </a:lnSpc>
            </a:pPr>
            <a:r>
              <a:rPr lang="en-GB" dirty="0"/>
              <a:t>DDC232 requires 3.3V for digital signalling and 5V for analogue.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233DF38-83BB-59B1-6D9A-2D6AA1056AA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076" y="2317483"/>
            <a:ext cx="4795903" cy="300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06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C0B15-B18D-CEDA-3F8F-D03AF9B13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BDF0C52-FDEA-45D7-5F1C-97EE2C39F1EF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lnSpc>
                    <a:spcPct val="100000"/>
                  </a:lnSpc>
                </a:pPr>
                <a:r>
                  <a:rPr lang="en-GB" b="1" dirty="0"/>
                  <a:t>DIN_CFG</a:t>
                </a:r>
                <a:r>
                  <a:rPr lang="en-GB" dirty="0"/>
                  <a:t>, </a:t>
                </a:r>
                <a:r>
                  <a:rPr lang="en-GB" b="1" dirty="0"/>
                  <a:t>CLK_CFG </a:t>
                </a:r>
                <a:r>
                  <a:rPr lang="en-GB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>
                            <a:latin typeface="Cambria Math" panose="02040503050406030204" pitchFamily="18" charset="0"/>
                          </a:rPr>
                          <m:t>𝐑𝐄𝐒𝐄𝐓</m:t>
                        </m:r>
                      </m:e>
                    </m:acc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are used to write to the 12-bit configuration register to control: 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Full-scale range (FSR) with 3-bit code: </a:t>
                </a:r>
                <a:r>
                  <a:rPr lang="en-GB" b="1" dirty="0"/>
                  <a:t>Range[2:0] </a:t>
                </a:r>
                <a:r>
                  <a:rPr lang="en-GB" dirty="0"/>
                  <a:t>= [111] (default, 350pC)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GB" dirty="0"/>
                  <a:t>FSR ranges available (pC): 12.5, 50, 100, 150, 200, 250, 300, 350.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Data format: 0 = 16-bit, 1 = 20-bit (default).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Device version: 0 = DDC232C, 1 = DDC232CK (required).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System clock divider (</a:t>
                </a:r>
                <a:r>
                  <a:rPr lang="en-GB" b="1" dirty="0"/>
                  <a:t>Clk_4x</a:t>
                </a:r>
                <a:r>
                  <a:rPr lang="en-GB" dirty="0"/>
                  <a:t>): 0 = no division, 1 = divide by 4. 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GB" sz="2400" dirty="0"/>
                  <a:t>Faster </a:t>
                </a:r>
                <a:r>
                  <a:rPr lang="en-GB" sz="2400" b="1" dirty="0"/>
                  <a:t>CLK </a:t>
                </a:r>
                <a:r>
                  <a:rPr lang="en-GB" sz="2400" dirty="0"/>
                  <a:t>allowed when </a:t>
                </a:r>
                <a:r>
                  <a:rPr lang="en-GB" sz="2400" b="1" dirty="0"/>
                  <a:t>Clk_4x </a:t>
                </a:r>
                <a:r>
                  <a:rPr lang="en-GB" sz="2400" dirty="0"/>
                  <a:t> = 1. Allows finer quantisation of </a:t>
                </a:r>
                <a:r>
                  <a:rPr lang="en-GB" sz="2400" b="1" dirty="0" err="1"/>
                  <a:t>t</a:t>
                </a:r>
                <a:r>
                  <a:rPr lang="en-GB" sz="2400" b="1" baseline="-25000" dirty="0" err="1"/>
                  <a:t>INT</a:t>
                </a:r>
                <a:r>
                  <a:rPr lang="en-GB" sz="2400" dirty="0"/>
                  <a:t>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Test mode: 0 = off (default), 1 = on. 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GB" sz="2400" dirty="0"/>
                  <a:t>When on, all readouts give 0 value. Useful for diagnostics.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9BDF0C52-FDEA-45D7-5F1C-97EE2C39F1E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prstGeom prst="rect">
                <a:avLst/>
              </a:prstGeom>
              <a:blipFill>
                <a:blip r:embed="rId2"/>
                <a:stretch>
                  <a:fillRect l="-1086" t="-872" b="-26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166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A4C50C4-DD21-4355-2D11-459191CF381B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" t="7466" r="3470" b="2140"/>
          <a:stretch/>
        </p:blipFill>
        <p:spPr bwMode="auto">
          <a:xfrm>
            <a:off x="599448" y="238915"/>
            <a:ext cx="10793482" cy="63348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643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6939-C266-B3B0-1237-7393ACFA3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EFC960B-B309-7706-8D71-4DCAFC2F501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0024" y="1690688"/>
                <a:ext cx="11429028" cy="480064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lnSpc>
                    <a:spcPct val="100000"/>
                  </a:lnSpc>
                </a:pPr>
                <a:r>
                  <a:rPr lang="en-GB" dirty="0"/>
                  <a:t>To write to configuration register, pulse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>
                            <a:latin typeface="Cambria Math" panose="02040503050406030204" pitchFamily="18" charset="0"/>
                          </a:rPr>
                          <m:t>𝐑𝐄𝐒𝐄𝐓</m:t>
                        </m:r>
                      </m:e>
                    </m:acc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and hold </a:t>
                </a:r>
                <a:r>
                  <a:rPr lang="en-GB" b="1" dirty="0"/>
                  <a:t>CLK_CFG </a:t>
                </a:r>
                <a:r>
                  <a:rPr lang="en-GB" dirty="0"/>
                  <a:t>low. Then shift in </a:t>
                </a:r>
                <a:r>
                  <a:rPr lang="en-GB" b="1" dirty="0"/>
                  <a:t>DIN_CFG</a:t>
                </a:r>
                <a:r>
                  <a:rPr lang="en-GB" dirty="0"/>
                  <a:t> (MSB first) on falling edges of </a:t>
                </a:r>
                <a:r>
                  <a:rPr lang="en-GB" b="1" dirty="0"/>
                  <a:t>CLK_CFG</a:t>
                </a:r>
                <a:r>
                  <a:rPr lang="en-GB" dirty="0"/>
                  <a:t>.</a:t>
                </a:r>
              </a:p>
              <a:p>
                <a:pPr lvl="1">
                  <a:lnSpc>
                    <a:spcPct val="10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>
                            <a:latin typeface="Cambria Math" panose="02040503050406030204" pitchFamily="18" charset="0"/>
                          </a:rPr>
                          <m:t>𝐑𝐄𝐒𝐄𝐓</m:t>
                        </m:r>
                      </m:e>
                    </m:acc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pulse width is </a:t>
                </a:r>
                <a:r>
                  <a:rPr lang="en-GB" b="1" dirty="0"/>
                  <a:t>t</a:t>
                </a:r>
                <a:r>
                  <a:rPr lang="en-GB" b="1" baseline="-25000" dirty="0"/>
                  <a:t>RST</a:t>
                </a:r>
                <a:r>
                  <a:rPr lang="en-GB" baseline="-25000" dirty="0"/>
                  <a:t> </a:t>
                </a:r>
                <a:r>
                  <a:rPr lang="en-GB" dirty="0"/>
                  <a:t>= 8μs. (Was 1µs)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Wait </a:t>
                </a:r>
                <a:r>
                  <a:rPr lang="en-GB" b="1" dirty="0"/>
                  <a:t>t­­</a:t>
                </a:r>
                <a:r>
                  <a:rPr lang="en-GB" b="1" baseline="-25000" dirty="0"/>
                  <a:t>WTRST</a:t>
                </a:r>
                <a:r>
                  <a:rPr lang="en-GB" b="1" dirty="0"/>
                  <a:t> </a:t>
                </a:r>
                <a:r>
                  <a:rPr lang="en-GB" dirty="0"/>
                  <a:t>= 2μs before resuming </a:t>
                </a:r>
                <a:r>
                  <a:rPr lang="en-GB" b="1" dirty="0"/>
                  <a:t>CLK_CFG</a:t>
                </a:r>
                <a:r>
                  <a:rPr lang="en-GB" dirty="0"/>
                  <a:t>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From start of </a:t>
                </a:r>
                <a:r>
                  <a:rPr lang="en-GB" b="1" dirty="0"/>
                  <a:t>DIN_CFG</a:t>
                </a:r>
                <a:r>
                  <a:rPr lang="en-GB" dirty="0"/>
                  <a:t>, need </a:t>
                </a:r>
                <a:r>
                  <a:rPr lang="en-GB" b="1" dirty="0"/>
                  <a:t>t­­</a:t>
                </a:r>
                <a:r>
                  <a:rPr lang="en-GB" b="1" baseline="-25000" dirty="0"/>
                  <a:t>STCF</a:t>
                </a:r>
                <a:r>
                  <a:rPr lang="en-GB" b="1" dirty="0"/>
                  <a:t> </a:t>
                </a:r>
                <a:r>
                  <a:rPr lang="en-GB" dirty="0"/>
                  <a:t>= 40ns (was 10ns, data sheet mentions &gt;=10ns) before falling edge of </a:t>
                </a:r>
                <a:r>
                  <a:rPr lang="en-GB" b="1" dirty="0"/>
                  <a:t>CLK_CFG</a:t>
                </a:r>
                <a:r>
                  <a:rPr lang="en-GB" dirty="0"/>
                  <a:t>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After each bit of </a:t>
                </a:r>
                <a:r>
                  <a:rPr lang="en-GB" b="1" dirty="0"/>
                  <a:t>DIN_CFG</a:t>
                </a:r>
                <a:r>
                  <a:rPr lang="en-GB" dirty="0"/>
                  <a:t>, need </a:t>
                </a:r>
                <a:r>
                  <a:rPr lang="en-GB" b="1" dirty="0"/>
                  <a:t>t­­</a:t>
                </a:r>
                <a:r>
                  <a:rPr lang="en-GB" b="1" baseline="-25000" dirty="0"/>
                  <a:t>HDCF</a:t>
                </a:r>
                <a:r>
                  <a:rPr lang="en-GB" b="1" dirty="0"/>
                  <a:t> </a:t>
                </a:r>
                <a:r>
                  <a:rPr lang="en-GB" dirty="0"/>
                  <a:t>= 40ns after falling edge of </a:t>
                </a:r>
                <a:r>
                  <a:rPr lang="en-GB" b="1" dirty="0"/>
                  <a:t>CLK_CFG</a:t>
                </a:r>
                <a:r>
                  <a:rPr lang="en-GB" dirty="0"/>
                  <a:t>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After last falling edge of </a:t>
                </a:r>
                <a:r>
                  <a:rPr lang="en-GB" b="1" dirty="0"/>
                  <a:t>CLK_CFG</a:t>
                </a:r>
                <a:r>
                  <a:rPr lang="en-GB" dirty="0"/>
                  <a:t> or LSB of </a:t>
                </a:r>
                <a:r>
                  <a:rPr lang="en-GB" b="1" dirty="0"/>
                  <a:t>DIN_CFG</a:t>
                </a:r>
                <a:r>
                  <a:rPr lang="en-GB" dirty="0"/>
                  <a:t>, wait </a:t>
                </a:r>
                <a:r>
                  <a:rPr lang="en-GB" b="1" dirty="0"/>
                  <a:t>t­­</a:t>
                </a:r>
                <a:r>
                  <a:rPr lang="en-GB" b="1" baseline="-25000" dirty="0"/>
                  <a:t>WTWR</a:t>
                </a:r>
                <a:r>
                  <a:rPr lang="en-GB" b="1" dirty="0"/>
                  <a:t> </a:t>
                </a:r>
                <a:r>
                  <a:rPr lang="en-GB" dirty="0"/>
                  <a:t>= 2μs before beginning </a:t>
                </a:r>
                <a:r>
                  <a:rPr lang="en-GB" b="1" dirty="0"/>
                  <a:t>DCLK</a:t>
                </a:r>
                <a:r>
                  <a:rPr lang="en-GB" dirty="0"/>
                  <a:t> and </a:t>
                </a:r>
                <a:r>
                  <a:rPr lang="en-GB" b="1" dirty="0"/>
                  <a:t>DOUT</a:t>
                </a:r>
                <a:r>
                  <a:rPr lang="en-GB" dirty="0"/>
                  <a:t> for optional 640-bit (when in 20-bit mode) readback of configuration register write. 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After readback, pulse </a:t>
                </a:r>
                <a:r>
                  <a:rPr lang="en-GB" b="1" dirty="0"/>
                  <a:t>CONV</a:t>
                </a:r>
                <a:r>
                  <a:rPr lang="en-GB" dirty="0"/>
                  <a:t> to begin integration (generate </a:t>
                </a:r>
                <a:r>
                  <a:rPr lang="en-GB" b="1" dirty="0"/>
                  <a:t>CONV</a:t>
                </a:r>
                <a:r>
                  <a:rPr lang="en-GB" dirty="0"/>
                  <a:t>).</a:t>
                </a:r>
              </a:p>
              <a:p>
                <a:pPr lvl="0"/>
                <a:endParaRPr lang="en-GB" dirty="0"/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EFC960B-B309-7706-8D71-4DCAFC2F5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24" y="1690688"/>
                <a:ext cx="11429028" cy="4800643"/>
              </a:xfrm>
              <a:prstGeom prst="rect">
                <a:avLst/>
              </a:prstGeom>
              <a:blipFill>
                <a:blip r:embed="rId2"/>
                <a:stretch>
                  <a:fillRect l="-888" t="-789" r="-1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332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EEA89-3290-ABC0-CE5D-A9225EEC2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21C2A12-D4A7-D7E4-DDAF-41E521EC04F3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lnSpc>
                    <a:spcPct val="100000"/>
                  </a:lnSpc>
                </a:pPr>
                <a:r>
                  <a:rPr lang="en-GB" b="1" dirty="0"/>
                  <a:t>CLK </a:t>
                </a:r>
                <a:r>
                  <a:rPr lang="en-GB" dirty="0"/>
                  <a:t>and </a:t>
                </a:r>
                <a:r>
                  <a:rPr lang="en-GB" b="1" dirty="0"/>
                  <a:t>CONV </a:t>
                </a:r>
                <a:r>
                  <a:rPr lang="en-GB" dirty="0"/>
                  <a:t>control integration time, side-switching and ADC.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b="1" dirty="0"/>
                  <a:t>CONV </a:t>
                </a:r>
                <a:r>
                  <a:rPr lang="en-GB" dirty="0"/>
                  <a:t>should toggle within ±10ns of rising edge of </a:t>
                </a:r>
                <a:r>
                  <a:rPr lang="en-GB" b="1" dirty="0"/>
                  <a:t>CLK.</a:t>
                </a:r>
                <a:endParaRPr lang="en-GB" dirty="0"/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Rising edge of </a:t>
                </a:r>
                <a:r>
                  <a:rPr lang="en-GB" b="1" dirty="0"/>
                  <a:t>CONV </a:t>
                </a:r>
                <a:r>
                  <a:rPr lang="en-GB" dirty="0"/>
                  <a:t>starts integration on side A, during which ADC, reset and waiting occur on side B.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Falling edge of </a:t>
                </a:r>
                <a:r>
                  <a:rPr lang="en-GB" b="1" dirty="0"/>
                  <a:t>CONV</a:t>
                </a:r>
                <a:r>
                  <a:rPr lang="en-GB" dirty="0"/>
                  <a:t> starts integration on side B, during which ADC, reset and waiting occur on side A.</a:t>
                </a:r>
              </a:p>
              <a:p>
                <a:pPr lvl="0">
                  <a:lnSpc>
                    <a:spcPct val="100000"/>
                  </a:lnSpc>
                </a:pPr>
                <a:r>
                  <a:rPr lang="en-GB" dirty="0"/>
                  <a:t>Results stored in serial output shift register (i.e. each bit output sequentially every clock cycle). When filled,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>
                            <a:latin typeface="Cambria Math" panose="02040503050406030204" pitchFamily="18" charset="0"/>
                          </a:rPr>
                          <m:t>𝐃𝐕𝐀𝐋𝐈𝐃</m:t>
                        </m:r>
                      </m:e>
                    </m:acc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goes low.</a:t>
                </a:r>
              </a:p>
              <a:p>
                <a:pPr lvl="0">
                  <a:lnSpc>
                    <a:spcPct val="100000"/>
                  </a:lnSpc>
                </a:pPr>
                <a:r>
                  <a:rPr lang="en-GB" dirty="0"/>
                  <a:t>External voltage reference (</a:t>
                </a:r>
                <a:r>
                  <a:rPr lang="en-GB" b="1" dirty="0"/>
                  <a:t>VREF</a:t>
                </a:r>
                <a:r>
                  <a:rPr lang="en-GB" dirty="0"/>
                  <a:t>) used to reset integration capacitors and should be buffered by an operational amplifier to be stable and avoid offsets.</a:t>
                </a: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21C2A12-D4A7-D7E4-DDAF-41E521EC04F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prstGeom prst="rect">
                <a:avLst/>
              </a:prstGeom>
              <a:blipFill>
                <a:blip r:embed="rId2"/>
                <a:stretch>
                  <a:fillRect l="-965" t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79158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22E81D3-FD5D-CC90-AADD-5F47A22B69A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430" y="248542"/>
            <a:ext cx="8911140" cy="636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79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DBF0C-5B77-FB3F-AA81-A2EE0CC2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9121664-A778-BB3C-2449-F8EB43D1F8F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0024" y="1789794"/>
                <a:ext cx="11429028" cy="470308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lnSpc>
                    <a:spcPct val="100000"/>
                  </a:lnSpc>
                </a:pPr>
                <a:r>
                  <a:rPr lang="en-GB" dirty="0"/>
                  <a:t>Synchronous serial interface uses </a:t>
                </a:r>
                <a:r>
                  <a:rPr lang="en-GB" b="1" dirty="0"/>
                  <a:t>DCLK</a:t>
                </a:r>
                <a:r>
                  <a:rPr lang="en-GB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>
                            <a:latin typeface="Cambria Math" panose="02040503050406030204" pitchFamily="18" charset="0"/>
                          </a:rPr>
                          <m:t>𝐃𝐕𝐀𝐋𝐈𝐃</m:t>
                        </m:r>
                      </m:e>
                    </m:acc>
                  </m:oMath>
                </a14:m>
                <a:r>
                  <a:rPr lang="en-GB" dirty="0"/>
                  <a:t>, </a:t>
                </a:r>
                <a:r>
                  <a:rPr lang="en-GB" b="1" dirty="0"/>
                  <a:t>DOUT</a:t>
                </a:r>
                <a:r>
                  <a:rPr lang="en-GB" dirty="0"/>
                  <a:t> and </a:t>
                </a:r>
                <a:r>
                  <a:rPr lang="en-GB" b="1" dirty="0"/>
                  <a:t>DIN</a:t>
                </a:r>
                <a:r>
                  <a:rPr lang="en-GB" dirty="0"/>
                  <a:t>.</a:t>
                </a:r>
              </a:p>
              <a:p>
                <a:pPr lvl="0">
                  <a:lnSpc>
                    <a:spcPct val="100000"/>
                  </a:lnSpc>
                </a:pPr>
                <a:r>
                  <a:rPr lang="en-GB" b="1" dirty="0"/>
                  <a:t>CLK</a:t>
                </a:r>
                <a:r>
                  <a:rPr lang="en-GB" dirty="0"/>
                  <a:t> and </a:t>
                </a:r>
                <a:r>
                  <a:rPr lang="en-GB" b="1" dirty="0"/>
                  <a:t>DCLK</a:t>
                </a:r>
                <a:r>
                  <a:rPr lang="en-GB" dirty="0"/>
                  <a:t> do not need same frequency but should be derived from same clocking source to avoid phase issues.</a:t>
                </a:r>
              </a:p>
              <a:p>
                <a:pPr lvl="0">
                  <a:lnSpc>
                    <a:spcPct val="100000"/>
                  </a:lnSpc>
                </a:pPr>
                <a:r>
                  <a:rPr lang="en-GB" b="1" dirty="0"/>
                  <a:t>DIN</a:t>
                </a:r>
                <a:r>
                  <a:rPr lang="en-GB" dirty="0"/>
                  <a:t> only necessary when multiple converters are cascaded (otherwise tied to </a:t>
                </a:r>
                <a:r>
                  <a:rPr lang="en-GB" b="1" dirty="0"/>
                  <a:t>DGND</a:t>
                </a:r>
                <a:r>
                  <a:rPr lang="en-GB" dirty="0"/>
                  <a:t>).</a:t>
                </a:r>
              </a:p>
              <a:p>
                <a:pPr lvl="0">
                  <a:lnSpc>
                    <a:spcPct val="100000"/>
                  </a:lnSpc>
                </a:pPr>
                <a:r>
                  <a:rPr lang="en-GB" b="1" dirty="0"/>
                  <a:t>DCLK</a:t>
                </a:r>
                <a:r>
                  <a:rPr lang="en-GB" dirty="0"/>
                  <a:t> held low unless data is being shifted out.</a:t>
                </a:r>
              </a:p>
              <a:p>
                <a:pPr lvl="0">
                  <a:lnSpc>
                    <a:spcPct val="100000"/>
                  </a:lnSpc>
                </a:pPr>
                <a:r>
                  <a:rPr lang="en-GB" dirty="0"/>
                  <a:t>Data retrieval is available after the falling edge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b="1">
                            <a:latin typeface="Cambria Math" panose="02040503050406030204" pitchFamily="18" charset="0"/>
                          </a:rPr>
                          <m:t>𝐃𝐕𝐀𝐋𝐈𝐃</m:t>
                        </m:r>
                      </m:e>
                    </m:acc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and is shifted out on the falling edge of </a:t>
                </a:r>
                <a:r>
                  <a:rPr lang="en-GB" b="1" dirty="0"/>
                  <a:t>DCLK</a:t>
                </a:r>
                <a:r>
                  <a:rPr lang="en-GB" dirty="0"/>
                  <a:t>. 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GB" dirty="0"/>
                  <a:t>Wait four </a:t>
                </a:r>
                <a:r>
                  <a:rPr lang="en-GB" b="1" dirty="0"/>
                  <a:t>CONV</a:t>
                </a:r>
                <a:r>
                  <a:rPr lang="en-GB" dirty="0"/>
                  <a:t> cycles after a system reset before using data.</a:t>
                </a:r>
              </a:p>
            </p:txBody>
          </p:sp>
        </mc:Choice>
        <mc:Fallback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9121664-A778-BB3C-2449-F8EB43D1F8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024" y="1789794"/>
                <a:ext cx="11429028" cy="4703081"/>
              </a:xfrm>
              <a:prstGeom prst="rect">
                <a:avLst/>
              </a:prstGeom>
              <a:blipFill>
                <a:blip r:embed="rId2"/>
                <a:stretch>
                  <a:fillRect l="-888" t="-1617" r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0771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B4233-C8A2-2631-35E5-A97FAB2E0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287" y="5233687"/>
            <a:ext cx="10515600" cy="1325563"/>
          </a:xfrm>
        </p:spPr>
        <p:txBody>
          <a:bodyPr/>
          <a:lstStyle/>
          <a:p>
            <a:r>
              <a:rPr lang="en-US" dirty="0"/>
              <a:t>Timing</a:t>
            </a:r>
          </a:p>
        </p:txBody>
      </p:sp>
      <p:pic>
        <p:nvPicPr>
          <p:cNvPr id="4" name="Content Placeholder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332B86-36FB-6DCC-31AC-65D1DCC233C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908324" cy="4466367"/>
          </a:xfrm>
          <a:prstGeom prst="rect">
            <a:avLst/>
          </a:prstGeom>
        </p:spPr>
      </p:pic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46C5750-CF0A-77B1-D9CC-13F9AD48958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914" y="4275438"/>
            <a:ext cx="7018614" cy="258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68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D12D-D1FB-1CEC-D5C7-E8DF986F9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 to communicate with PL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A1532-2785-5289-926A-253534511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7597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Python script using </a:t>
            </a:r>
            <a:r>
              <a:rPr lang="en-GB" dirty="0" err="1"/>
              <a:t>uHAL</a:t>
            </a:r>
            <a:r>
              <a:rPr lang="en-GB" dirty="0"/>
              <a:t> / </a:t>
            </a:r>
            <a:r>
              <a:rPr lang="en-GB" dirty="0" err="1"/>
              <a:t>IPbus</a:t>
            </a:r>
            <a:r>
              <a:rPr lang="en-GB" dirty="0"/>
              <a:t> links the PS (ArmCortex-A53, Linux) to the PL across the on-chip </a:t>
            </a:r>
            <a:r>
              <a:rPr lang="en-GB" dirty="0" err="1"/>
              <a:t>AXIbus</a:t>
            </a:r>
            <a:r>
              <a:rPr lang="en-GB" dirty="0"/>
              <a:t> — no USB cable, no FTDI, no external host.</a:t>
            </a:r>
          </a:p>
          <a:p>
            <a:r>
              <a:rPr lang="en-GB" dirty="0"/>
              <a:t>At runtime the PS writes </a:t>
            </a:r>
            <a:r>
              <a:rPr lang="en-GB" dirty="0" err="1"/>
              <a:t>IPbus</a:t>
            </a:r>
            <a:r>
              <a:rPr lang="en-GB" dirty="0"/>
              <a:t> control registers </a:t>
            </a:r>
            <a:r>
              <a:rPr lang="en-GB" dirty="0" err="1"/>
              <a:t>toset</a:t>
            </a:r>
            <a:r>
              <a:rPr lang="en-GB" dirty="0"/>
              <a:t> integration time, full-scale range and boards/port.</a:t>
            </a:r>
          </a:p>
          <a:p>
            <a:pPr lvl="1"/>
            <a:r>
              <a:rPr lang="en-GB" dirty="0"/>
              <a:t>Port mask, frame count and test mode also specifiable; </a:t>
            </a:r>
            <a:r>
              <a:rPr lang="en-GB" dirty="0" err="1"/>
              <a:t>thescript</a:t>
            </a:r>
            <a:r>
              <a:rPr lang="en-GB" dirty="0"/>
              <a:t> reads the configuration back from the fabric.</a:t>
            </a:r>
          </a:p>
          <a:p>
            <a:r>
              <a:rPr lang="en-GB" dirty="0"/>
              <a:t>During the run the PS drains each port’s FIFO in </a:t>
            </a:r>
            <a:r>
              <a:rPr lang="en-GB" dirty="0" err="1"/>
              <a:t>wholeframes</a:t>
            </a:r>
            <a:r>
              <a:rPr lang="en-GB" dirty="0"/>
              <a:t>, two </a:t>
            </a:r>
            <a:r>
              <a:rPr lang="en-GB" dirty="0" err="1"/>
              <a:t>IPbus</a:t>
            </a:r>
            <a:r>
              <a:rPr lang="en-GB" dirty="0"/>
              <a:t> packets per pass for all ports at once.</a:t>
            </a:r>
          </a:p>
          <a:p>
            <a:pPr lvl="1"/>
            <a:r>
              <a:rPr lang="en-GB" dirty="0"/>
              <a:t>Raw bytes </a:t>
            </a:r>
            <a:r>
              <a:rPr lang="en-GB" dirty="0" err="1"/>
              <a:t>memcpy’d</a:t>
            </a:r>
            <a:r>
              <a:rPr lang="en-GB" dirty="0"/>
              <a:t> from the </a:t>
            </a:r>
            <a:r>
              <a:rPr lang="en-GB" dirty="0" err="1"/>
              <a:t>uHAL</a:t>
            </a:r>
            <a:r>
              <a:rPr lang="en-GB" dirty="0"/>
              <a:t> buffer, not per-word </a:t>
            </a:r>
            <a:r>
              <a:rPr lang="en-GB" dirty="0" err="1"/>
              <a:t>ints</a:t>
            </a:r>
            <a:r>
              <a:rPr lang="en-GB" dirty="0"/>
              <a:t>.</a:t>
            </a:r>
          </a:p>
          <a:p>
            <a:r>
              <a:rPr lang="en-GB" dirty="0"/>
              <a:t>Stores raw hex frames in one self-contained JSON </a:t>
            </a:r>
            <a:r>
              <a:rPr lang="en-GB" dirty="0" err="1"/>
              <a:t>perport</a:t>
            </a:r>
            <a:r>
              <a:rPr lang="en-GB" dirty="0"/>
              <a:t>, with the constants to convert codes to </a:t>
            </a:r>
            <a:r>
              <a:rPr lang="en-GB" dirty="0" err="1"/>
              <a:t>pC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Plus achieved rate, efficiency, peak FIFO fill and error flags.</a:t>
            </a:r>
          </a:p>
          <a:p>
            <a:r>
              <a:rPr lang="en-GB" dirty="0"/>
              <a:t>Checks the configuration readback before the run, </a:t>
            </a:r>
            <a:r>
              <a:rPr lang="en-GB" dirty="0" err="1"/>
              <a:t>notafter</a:t>
            </a:r>
            <a:r>
              <a:rPr lang="en-GB" dirty="0"/>
              <a:t> — a failing port is dropped, the others continue.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65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E7E8D-470F-C77F-99E0-35680D75C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1605"/>
            <a:ext cx="10515600" cy="1325563"/>
          </a:xfrm>
        </p:spPr>
        <p:txBody>
          <a:bodyPr/>
          <a:lstStyle/>
          <a:p>
            <a:r>
              <a:rPr lang="en-US" dirty="0"/>
              <a:t>Throughput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06477EE-27DA-06A4-80F2-25F1A38DAA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8059052" y="2234804"/>
            <a:ext cx="4352925" cy="326469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9E476B-1A4E-E1B9-B7BE-AF3632344DF4}"/>
              </a:ext>
            </a:extLst>
          </p:cNvPr>
          <p:cNvSpPr txBox="1"/>
          <p:nvPr/>
        </p:nvSpPr>
        <p:spPr>
          <a:xfrm>
            <a:off x="631900" y="1225689"/>
            <a:ext cx="76537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One port is 32 channels × 20 bits × 4 boards = </a:t>
            </a:r>
            <a:r>
              <a:rPr lang="en-GB" sz="2000" b="1" dirty="0"/>
              <a:t>2,560 bits = 320 bytes</a:t>
            </a:r>
          </a:p>
          <a:p>
            <a:endParaRPr lang="en-GB" sz="2000" b="1" dirty="0"/>
          </a:p>
          <a:p>
            <a:r>
              <a:rPr lang="en-GB" sz="2000" dirty="0"/>
              <a:t>DCLK was upgraded from 12.5MHz (80ns) to 16.67MHz(60ns) to accommodate 200 µs integration time: </a:t>
            </a:r>
          </a:p>
          <a:p>
            <a:r>
              <a:rPr lang="en-GB" sz="2000" dirty="0"/>
              <a:t>	2560 * 60 = 153.6 µs + 30µs (timing constraint) = 183µs.</a:t>
            </a:r>
          </a:p>
          <a:p>
            <a:r>
              <a:rPr lang="en-GB" sz="2000" dirty="0"/>
              <a:t>	</a:t>
            </a:r>
          </a:p>
          <a:p>
            <a:r>
              <a:rPr lang="en-GB" sz="2000" dirty="0"/>
              <a:t>Given the </a:t>
            </a:r>
            <a:r>
              <a:rPr lang="en-GB" sz="2000" dirty="0" err="1"/>
              <a:t>integ</a:t>
            </a:r>
            <a:r>
              <a:rPr lang="en-GB" sz="2000" dirty="0"/>
              <a:t> time is 200µs – 5Ksps. Throughput is 12.8Mbit/s or 1.6 </a:t>
            </a:r>
            <a:r>
              <a:rPr lang="en-GB" sz="2000" dirty="0" err="1"/>
              <a:t>MBps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For 4 ports, 6.4MBps</a:t>
            </a:r>
          </a:p>
          <a:p>
            <a:endParaRPr lang="en-GB" sz="2000" dirty="0"/>
          </a:p>
          <a:p>
            <a:r>
              <a:rPr lang="en-GB" sz="2000" dirty="0"/>
              <a:t>For 5 seconds: 32 MB total data</a:t>
            </a:r>
          </a:p>
          <a:p>
            <a:endParaRPr lang="en-GB" sz="2000" dirty="0"/>
          </a:p>
          <a:p>
            <a:r>
              <a:rPr lang="en-GB" sz="2000" dirty="0"/>
              <a:t>PS-PL AXI port communication, 64-bit @ 100 MHz : 6.40 Gbit/s = 800MBps</a:t>
            </a:r>
          </a:p>
          <a:p>
            <a:endParaRPr lang="en-GB" sz="2000" dirty="0"/>
          </a:p>
          <a:p>
            <a:r>
              <a:rPr lang="en-GB" sz="2000" dirty="0"/>
              <a:t>So our throughput here is under 1 percent of the maximum load of the communication can handle.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55231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F276-8B53-6BAA-629F-FB459CE7A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2821"/>
            <a:ext cx="10515600" cy="1325563"/>
          </a:xfrm>
        </p:spPr>
        <p:txBody>
          <a:bodyPr/>
          <a:lstStyle/>
          <a:p>
            <a:r>
              <a:rPr lang="en-US" dirty="0"/>
              <a:t>Memory and data structure: Memory and time benchmark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4ACDCB-1994-F3E9-C456-7345A81962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385690"/>
            <a:ext cx="7735330" cy="284882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9D9734-6994-8EC0-980D-6AC217350054}"/>
              </a:ext>
            </a:extLst>
          </p:cNvPr>
          <p:cNvSpPr txBox="1"/>
          <p:nvPr/>
        </p:nvSpPr>
        <p:spPr>
          <a:xfrm>
            <a:off x="838200" y="5621849"/>
            <a:ext cx="10703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memory it took: 20.9MB is the baseline python processing an running.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</a:rPr>
              <a:t>RSS is showing "how much RAM is this process touching", while footprint shows "how much memory would be released if this process were killed"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134522-50B9-1097-53BF-6814B02FD6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349"/>
          <a:stretch/>
        </p:blipFill>
        <p:spPr>
          <a:xfrm>
            <a:off x="7735331" y="2385690"/>
            <a:ext cx="4456670" cy="28488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0B7355-13ED-AB77-9903-5F4677566C3D}"/>
              </a:ext>
            </a:extLst>
          </p:cNvPr>
          <p:cNvSpPr txBox="1"/>
          <p:nvPr/>
        </p:nvSpPr>
        <p:spPr>
          <a:xfrm>
            <a:off x="8847438" y="2025713"/>
            <a:ext cx="1647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Keep open load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B24CC6-C57E-764B-1FC7-EB835C9EDB02}"/>
              </a:ext>
            </a:extLst>
          </p:cNvPr>
          <p:cNvSpPr txBox="1"/>
          <p:nvPr/>
        </p:nvSpPr>
        <p:spPr>
          <a:xfrm>
            <a:off x="3571103" y="2025713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Load append dump</a:t>
            </a:r>
          </a:p>
        </p:txBody>
      </p:sp>
    </p:spTree>
    <p:extLst>
      <p:ext uri="{BB962C8B-B14F-4D97-AF65-F5344CB8AC3E}">
        <p14:creationId xmlns:p14="http://schemas.microsoft.com/office/powerpoint/2010/main" val="2375452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400D3-E67C-026B-7E81-A05482D9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Job!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307AEA-30B3-0B25-9C60-51E40E60E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2222" y="1422666"/>
            <a:ext cx="9629467" cy="507020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532119-D750-63C3-4933-4EE33863773D}"/>
              </a:ext>
            </a:extLst>
          </p:cNvPr>
          <p:cNvSpPr txBox="1"/>
          <p:nvPr/>
        </p:nvSpPr>
        <p:spPr>
          <a:xfrm>
            <a:off x="130311" y="1926445"/>
            <a:ext cx="23019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Run </a:t>
            </a:r>
            <a:r>
              <a:rPr lang="en-US" dirty="0" err="1">
                <a:solidFill>
                  <a:srgbClr val="00B050"/>
                </a:solidFill>
              </a:rPr>
              <a:t>indefinetly</a:t>
            </a:r>
            <a:r>
              <a:rPr lang="en-US" dirty="0">
                <a:solidFill>
                  <a:srgbClr val="00B050"/>
                </a:solidFill>
              </a:rPr>
              <a:t>.</a:t>
            </a:r>
          </a:p>
          <a:p>
            <a:r>
              <a:rPr lang="en-US" dirty="0">
                <a:solidFill>
                  <a:srgbClr val="00B050"/>
                </a:solidFill>
              </a:rPr>
              <a:t>4 boards</a:t>
            </a:r>
          </a:p>
          <a:p>
            <a:r>
              <a:rPr lang="en-US" dirty="0">
                <a:solidFill>
                  <a:srgbClr val="00B050"/>
                </a:solidFill>
              </a:rPr>
              <a:t>4 ports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Issue: cap at 3Ksps</a:t>
            </a:r>
          </a:p>
          <a:p>
            <a:r>
              <a:rPr lang="en-US" dirty="0">
                <a:solidFill>
                  <a:srgbClr val="FF0000"/>
                </a:solidFill>
              </a:rPr>
              <a:t>Needs to investigate</a:t>
            </a:r>
          </a:p>
          <a:p>
            <a:endParaRPr lang="en-US" dirty="0"/>
          </a:p>
          <a:p>
            <a:r>
              <a:rPr lang="en-US" dirty="0"/>
              <a:t>Previous issue with CPU processing has been resolved by implementing direct conversion from memory rather than python word by word conversion </a:t>
            </a:r>
          </a:p>
        </p:txBody>
      </p:sp>
    </p:spTree>
    <p:extLst>
      <p:ext uri="{BB962C8B-B14F-4D97-AF65-F5344CB8AC3E}">
        <p14:creationId xmlns:p14="http://schemas.microsoft.com/office/powerpoint/2010/main" val="1906256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6798E-C4D1-F564-8AC4-512A16C59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0"/>
            <a:ext cx="10515600" cy="1325563"/>
          </a:xfrm>
        </p:spPr>
        <p:txBody>
          <a:bodyPr/>
          <a:lstStyle/>
          <a:p>
            <a:r>
              <a:rPr lang="en-US" dirty="0"/>
              <a:t>Data Structure as wanted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FCAFBCE-CB38-CCC5-EDEF-10E876A0F7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975" y="1192697"/>
            <a:ext cx="11210084" cy="5510243"/>
          </a:xfrm>
        </p:spPr>
      </p:pic>
    </p:spTree>
    <p:extLst>
      <p:ext uri="{BB962C8B-B14F-4D97-AF65-F5344CB8AC3E}">
        <p14:creationId xmlns:p14="http://schemas.microsoft.com/office/powerpoint/2010/main" val="3841345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2685</TotalTime>
  <Words>1755</Words>
  <Application>Microsoft Macintosh PowerPoint</Application>
  <PresentationFormat>Widescreen</PresentationFormat>
  <Paragraphs>149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TeXGyreTermesX</vt:lpstr>
      <vt:lpstr>Office Theme</vt:lpstr>
      <vt:lpstr>KriaDAQ _QuARC</vt:lpstr>
      <vt:lpstr>Background - PBT</vt:lpstr>
      <vt:lpstr>Background – daily QA</vt:lpstr>
      <vt:lpstr>PowerPoint Presentation</vt:lpstr>
      <vt:lpstr>Last version</vt:lpstr>
      <vt:lpstr>Transition to next gen</vt:lpstr>
      <vt:lpstr>K26 SOM overview</vt:lpstr>
      <vt:lpstr>KriaDAQ – Custom carrier overview</vt:lpstr>
      <vt:lpstr>Communicate to DDC232 board</vt:lpstr>
      <vt:lpstr>DDC232 IO Signals</vt:lpstr>
      <vt:lpstr>Powering Up</vt:lpstr>
      <vt:lpstr>Configuration</vt:lpstr>
      <vt:lpstr>PowerPoint Presentation</vt:lpstr>
      <vt:lpstr>Configuration</vt:lpstr>
      <vt:lpstr>Integration</vt:lpstr>
      <vt:lpstr>PowerPoint Presentation</vt:lpstr>
      <vt:lpstr>Integration</vt:lpstr>
      <vt:lpstr>Timing</vt:lpstr>
      <vt:lpstr>PS to communicate with PL</vt:lpstr>
      <vt:lpstr>Throughput</vt:lpstr>
      <vt:lpstr>Memory and data structure: Memory and time benchmark</vt:lpstr>
      <vt:lpstr>Good Job! </vt:lpstr>
      <vt:lpstr>Data Structure as wanted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KriaDAQ _QuARC</dc:title>
  <dc:creator>Febian Febian</dc:creator>
  <cp:lastModifiedBy>Febian Febian</cp:lastModifiedBy>
  <cp:revision>5</cp:revision>
  <dcterms:created xsi:type="dcterms:W3CDTF">2026-10-05T18:06:42Z</dcterms:created>
  <dcterms:modified xsi:type="dcterms:W3CDTF">2026-10-07T14:52:35Z</dcterms:modified>
</cp:coreProperties>
</file>