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3.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34.xml" ContentType="application/vnd.openxmlformats-officedocument.presentationml.notesSlide+xml"/>
  <Override PartName="/ppt/embeddings/oleObject6.bin" ContentType="application/vnd.openxmlformats-officedocument.oleObject"/>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notesSlides/notesSlide44.xml" ContentType="application/vnd.openxmlformats-officedocument.presentationml.notesSlide+xml"/>
  <Override PartName="/ppt/embeddings/oleObject9.bin" ContentType="application/vnd.openxmlformats-officedocument.oleObject"/>
  <Override PartName="/ppt/notesSlides/notesSlide45.xml" ContentType="application/vnd.openxmlformats-officedocument.presentationml.notesSlide+xml"/>
  <Override PartName="/ppt/notesSlides/notesSlide46.xml" ContentType="application/vnd.openxmlformats-officedocument.presentationml.notesSlide+xml"/>
  <Override PartName="/ppt/embeddings/oleObject10.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handoutMasterIdLst>
    <p:handoutMasterId r:id="rId67"/>
  </p:handoutMasterIdLst>
  <p:sldIdLst>
    <p:sldId id="256" r:id="rId2"/>
    <p:sldId id="321" r:id="rId3"/>
    <p:sldId id="257" r:id="rId4"/>
    <p:sldId id="259" r:id="rId5"/>
    <p:sldId id="258" r:id="rId6"/>
    <p:sldId id="322" r:id="rId7"/>
    <p:sldId id="260" r:id="rId8"/>
    <p:sldId id="305" r:id="rId9"/>
    <p:sldId id="261" r:id="rId10"/>
    <p:sldId id="323" r:id="rId11"/>
    <p:sldId id="262" r:id="rId12"/>
    <p:sldId id="263" r:id="rId13"/>
    <p:sldId id="264" r:id="rId14"/>
    <p:sldId id="265" r:id="rId15"/>
    <p:sldId id="266" r:id="rId16"/>
    <p:sldId id="268" r:id="rId17"/>
    <p:sldId id="267" r:id="rId18"/>
    <p:sldId id="269" r:id="rId19"/>
    <p:sldId id="270" r:id="rId20"/>
    <p:sldId id="271" r:id="rId21"/>
    <p:sldId id="299" r:id="rId22"/>
    <p:sldId id="272" r:id="rId23"/>
    <p:sldId id="273" r:id="rId24"/>
    <p:sldId id="274" r:id="rId25"/>
    <p:sldId id="324" r:id="rId26"/>
    <p:sldId id="275" r:id="rId27"/>
    <p:sldId id="276" r:id="rId28"/>
    <p:sldId id="303" r:id="rId29"/>
    <p:sldId id="277" r:id="rId30"/>
    <p:sldId id="278" r:id="rId31"/>
    <p:sldId id="279" r:id="rId32"/>
    <p:sldId id="280" r:id="rId33"/>
    <p:sldId id="281" r:id="rId34"/>
    <p:sldId id="282" r:id="rId35"/>
    <p:sldId id="283" r:id="rId36"/>
    <p:sldId id="285" r:id="rId37"/>
    <p:sldId id="325" r:id="rId38"/>
    <p:sldId id="308" r:id="rId39"/>
    <p:sldId id="309" r:id="rId40"/>
    <p:sldId id="310" r:id="rId41"/>
    <p:sldId id="311" r:id="rId42"/>
    <p:sldId id="314" r:id="rId43"/>
    <p:sldId id="313" r:id="rId44"/>
    <p:sldId id="315" r:id="rId45"/>
    <p:sldId id="316" r:id="rId46"/>
    <p:sldId id="317" r:id="rId47"/>
    <p:sldId id="318" r:id="rId48"/>
    <p:sldId id="319" r:id="rId49"/>
    <p:sldId id="320" r:id="rId50"/>
    <p:sldId id="295" r:id="rId51"/>
    <p:sldId id="300" r:id="rId52"/>
    <p:sldId id="307" r:id="rId53"/>
    <p:sldId id="306" r:id="rId54"/>
    <p:sldId id="301" r:id="rId55"/>
    <p:sldId id="302" r:id="rId56"/>
    <p:sldId id="286" r:id="rId57"/>
    <p:sldId id="287" r:id="rId58"/>
    <p:sldId id="288" r:id="rId59"/>
    <p:sldId id="289" r:id="rId60"/>
    <p:sldId id="290" r:id="rId61"/>
    <p:sldId id="291" r:id="rId62"/>
    <p:sldId id="293" r:id="rId63"/>
    <p:sldId id="292" r:id="rId64"/>
    <p:sldId id="294"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E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autoAdjust="0"/>
    <p:restoredTop sz="85910" autoAdjust="0"/>
  </p:normalViewPr>
  <p:slideViewPr>
    <p:cSldViewPr snapToGrid="0" snapToObjects="1">
      <p:cViewPr varScale="1">
        <p:scale>
          <a:sx n="84" d="100"/>
          <a:sy n="84" d="100"/>
        </p:scale>
        <p:origin x="-157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 Id="rId2"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8.emf"/><Relationship Id="rId2" Type="http://schemas.openxmlformats.org/officeDocument/2006/relationships/image" Target="../media/image7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8.emf"/><Relationship Id="rId2" Type="http://schemas.openxmlformats.org/officeDocument/2006/relationships/image" Target="../media/image7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C6A9449-AE5D-E645-966D-A88EA1A467DE}" type="datetimeFigureOut">
              <a:rPr lang="en-US" smtClean="0"/>
              <a:t>23/01/2018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73CC22-397B-C944-87B9-1B15F2F2F891}" type="slidenum">
              <a:rPr lang="en-US" smtClean="0"/>
              <a:t>‹#›</a:t>
            </a:fld>
            <a:endParaRPr lang="en-US"/>
          </a:p>
        </p:txBody>
      </p:sp>
    </p:spTree>
    <p:extLst>
      <p:ext uri="{BB962C8B-B14F-4D97-AF65-F5344CB8AC3E}">
        <p14:creationId xmlns:p14="http://schemas.microsoft.com/office/powerpoint/2010/main" val="25657721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5BF6B0-2ED0-0645-90F3-BF2CEB9E05B7}" type="datetimeFigureOut">
              <a:rPr lang="en-US" smtClean="0"/>
              <a:t>23/01/2018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EB72EA-D874-C745-957D-A0A861F7586C}" type="slidenum">
              <a:rPr lang="en-US" smtClean="0"/>
              <a:t>‹#›</a:t>
            </a:fld>
            <a:endParaRPr lang="en-US"/>
          </a:p>
        </p:txBody>
      </p:sp>
    </p:spTree>
    <p:extLst>
      <p:ext uri="{BB962C8B-B14F-4D97-AF65-F5344CB8AC3E}">
        <p14:creationId xmlns:p14="http://schemas.microsoft.com/office/powerpoint/2010/main" val="356216501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We’ve had a few seminars on PT.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This one</a:t>
            </a:r>
            <a:r>
              <a:rPr lang="en-US" sz="1200" kern="1200" baseline="0" dirty="0" smtClean="0">
                <a:solidFill>
                  <a:schemeClr val="tx1"/>
                </a:solidFill>
                <a:latin typeface="+mn-lt"/>
                <a:ea typeface="+mn-ea"/>
                <a:cs typeface="+mn-cs"/>
              </a:rPr>
              <a:t> is different -</a:t>
            </a:r>
            <a:r>
              <a:rPr lang="en-US" sz="1200" kern="1200" dirty="0" smtClean="0">
                <a:solidFill>
                  <a:schemeClr val="tx1"/>
                </a:solidFill>
                <a:latin typeface="+mn-lt"/>
                <a:ea typeface="+mn-ea"/>
                <a:cs typeface="+mn-cs"/>
              </a:rPr>
              <a:t> based on actual *data* from working PT facility using technology developed at UCL for particle physics experiment.</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1</a:t>
            </a:fld>
            <a:endParaRPr lang="en-US"/>
          </a:p>
        </p:txBody>
      </p:sp>
    </p:spTree>
    <p:extLst>
      <p:ext uri="{BB962C8B-B14F-4D97-AF65-F5344CB8AC3E}">
        <p14:creationId xmlns:p14="http://schemas.microsoft.com/office/powerpoint/2010/main" val="3168116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10</a:t>
            </a:fld>
            <a:endParaRPr lang="en-US"/>
          </a:p>
        </p:txBody>
      </p:sp>
    </p:spTree>
    <p:extLst>
      <p:ext uri="{BB962C8B-B14F-4D97-AF65-F5344CB8AC3E}">
        <p14:creationId xmlns:p14="http://schemas.microsoft.com/office/powerpoint/2010/main" val="1129220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a:t>
            </a:r>
            <a:r>
              <a:rPr lang="en-US" baseline="0" dirty="0" smtClean="0"/>
              <a:t> do NOT mention research room!</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11</a:t>
            </a:fld>
            <a:endParaRPr lang="en-US"/>
          </a:p>
        </p:txBody>
      </p:sp>
    </p:spTree>
    <p:extLst>
      <p:ext uri="{BB962C8B-B14F-4D97-AF65-F5344CB8AC3E}">
        <p14:creationId xmlns:p14="http://schemas.microsoft.com/office/powerpoint/2010/main" val="1129220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82Se is the starting</a:t>
            </a:r>
            <a:r>
              <a:rPr lang="en-US" baseline="0" dirty="0" smtClean="0"/>
              <a:t> baseline design, but as the source is not the detector (as you have in other </a:t>
            </a:r>
            <a:r>
              <a:rPr lang="en-US" baseline="0" dirty="0" err="1" smtClean="0"/>
              <a:t>neutrinoless</a:t>
            </a:r>
            <a:r>
              <a:rPr lang="en-US" baseline="0" dirty="0" smtClean="0"/>
              <a:t> double beta decay experiments) there is a possibility of using other sources.</a:t>
            </a:r>
          </a:p>
          <a:p>
            <a:pPr marL="171450" indent="-171450">
              <a:buFont typeface="Arial"/>
              <a:buChar char="•"/>
            </a:pPr>
            <a:r>
              <a:rPr lang="en-US" baseline="0" dirty="0" smtClean="0"/>
              <a:t>SN status: all of the detector components are now underground, it is undergoing commissioning and first physics run will start this year.</a:t>
            </a:r>
          </a:p>
          <a:p>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12</a:t>
            </a:fld>
            <a:endParaRPr lang="en-US"/>
          </a:p>
        </p:txBody>
      </p:sp>
    </p:spTree>
    <p:extLst>
      <p:ext uri="{BB962C8B-B14F-4D97-AF65-F5344CB8AC3E}">
        <p14:creationId xmlns:p14="http://schemas.microsoft.com/office/powerpoint/2010/main" val="2029156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NEMO3 to </a:t>
            </a:r>
            <a:r>
              <a:rPr lang="en-US" dirty="0" err="1" smtClean="0"/>
              <a:t>SuperNEMO</a:t>
            </a:r>
            <a:r>
              <a:rPr lang="en-US" dirty="0" smtClean="0"/>
              <a:t>: light</a:t>
            </a:r>
            <a:r>
              <a:rPr lang="en-US" baseline="0" dirty="0" smtClean="0"/>
              <a:t> output improved by a factor of 4</a:t>
            </a:r>
          </a:p>
          <a:p>
            <a:r>
              <a:rPr lang="en-US" baseline="0" dirty="0" smtClean="0"/>
              <a:t>Not liquid scintillator: because of difficulty of mechanical design and energy loss of electrons in the entrance window of the liquid scintillator container, also the resolution wasn’t better than with a solid scintillator</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13</a:t>
            </a:fld>
            <a:endParaRPr lang="en-US"/>
          </a:p>
        </p:txBody>
      </p:sp>
    </p:spTree>
    <p:extLst>
      <p:ext uri="{BB962C8B-B14F-4D97-AF65-F5344CB8AC3E}">
        <p14:creationId xmlns:p14="http://schemas.microsoft.com/office/powerpoint/2010/main" val="1852857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PVT: higher</a:t>
            </a:r>
            <a:r>
              <a:rPr lang="en-US" baseline="0" dirty="0" smtClean="0"/>
              <a:t> light yield and longer light attenuation length, but it’s more brittle than PST and therefore harder to machine and handle</a:t>
            </a:r>
          </a:p>
          <a:p>
            <a:pPr marL="171450" indent="-171450">
              <a:buFontTx/>
              <a:buChar char="•"/>
            </a:pPr>
            <a:r>
              <a:rPr lang="en-US" baseline="0" dirty="0" smtClean="0"/>
              <a:t>Note: Numbers in table are relative changes, to single out particular parameters (R&amp;D done in lots of different order)</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17</a:t>
            </a:fld>
            <a:endParaRPr lang="en-US"/>
          </a:p>
        </p:txBody>
      </p:sp>
    </p:spTree>
    <p:extLst>
      <p:ext uri="{BB962C8B-B14F-4D97-AF65-F5344CB8AC3E}">
        <p14:creationId xmlns:p14="http://schemas.microsoft.com/office/powerpoint/2010/main" val="1020877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Voltage divider </a:t>
            </a:r>
            <a:r>
              <a:rPr lang="en-US" dirty="0" err="1" smtClean="0"/>
              <a:t>optimisation</a:t>
            </a:r>
            <a:r>
              <a:rPr lang="en-US" dirty="0" smtClean="0"/>
              <a:t>:</a:t>
            </a:r>
          </a:p>
          <a:p>
            <a:pPr marL="171450" indent="-171450">
              <a:buFontTx/>
              <a:buChar char="•"/>
            </a:pPr>
            <a:r>
              <a:rPr lang="en-US" baseline="0" dirty="0" smtClean="0"/>
              <a:t>Increase HV between the cathode and the first dynode (by 2)</a:t>
            </a:r>
          </a:p>
          <a:p>
            <a:pPr marL="171450" indent="-171450">
              <a:buFontTx/>
              <a:buChar char="•"/>
            </a:pPr>
            <a:r>
              <a:rPr lang="en-US" baseline="0" dirty="0" smtClean="0"/>
              <a:t>Increase HV between the first and second dynodes (by 1.5)</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18</a:t>
            </a:fld>
            <a:endParaRPr lang="en-US"/>
          </a:p>
        </p:txBody>
      </p:sp>
    </p:spTree>
    <p:extLst>
      <p:ext uri="{BB962C8B-B14F-4D97-AF65-F5344CB8AC3E}">
        <p14:creationId xmlns:p14="http://schemas.microsoft.com/office/powerpoint/2010/main" val="2648398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Gain:</a:t>
            </a:r>
            <a:r>
              <a:rPr lang="en-US" baseline="0" dirty="0" smtClean="0"/>
              <a:t> one of the highlights </a:t>
            </a:r>
          </a:p>
          <a:p>
            <a:r>
              <a:rPr lang="en-US" baseline="0" dirty="0" smtClean="0"/>
              <a:t>Mention that other experiments are also considering them now</a:t>
            </a:r>
          </a:p>
          <a:p>
            <a:r>
              <a:rPr lang="en-US" baseline="0" dirty="0" smtClean="0"/>
              <a:t>Incremental improvement of the PMT and scintillator and their matching to each other</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19</a:t>
            </a:fld>
            <a:endParaRPr lang="en-US"/>
          </a:p>
        </p:txBody>
      </p:sp>
    </p:spTree>
    <p:extLst>
      <p:ext uri="{BB962C8B-B14F-4D97-AF65-F5344CB8AC3E}">
        <p14:creationId xmlns:p14="http://schemas.microsoft.com/office/powerpoint/2010/main" val="995816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For now we</a:t>
            </a:r>
            <a:r>
              <a:rPr lang="en-US" baseline="0" dirty="0" smtClean="0"/>
              <a:t> are planning to use RTV 615 – good </a:t>
            </a:r>
            <a:r>
              <a:rPr lang="en-US" baseline="0" dirty="0" err="1" smtClean="0"/>
              <a:t>radiopurity</a:t>
            </a:r>
            <a:r>
              <a:rPr lang="en-US" baseline="0" dirty="0" smtClean="0"/>
              <a:t> and viscosity. But work is still ongoing to find something with a closer matching refractive index.</a:t>
            </a:r>
          </a:p>
          <a:p>
            <a:pPr marL="171450" indent="-171450">
              <a:buFontTx/>
              <a:buChar char="•"/>
            </a:pPr>
            <a:r>
              <a:rPr lang="en-US" baseline="0" dirty="0" smtClean="0"/>
              <a:t>Scintillator refractive index: 1.58</a:t>
            </a:r>
          </a:p>
          <a:p>
            <a:pPr marL="171450" indent="-171450">
              <a:buFontTx/>
              <a:buChar char="•"/>
            </a:pPr>
            <a:r>
              <a:rPr lang="en-US" baseline="0" dirty="0" smtClean="0"/>
              <a:t>PMT refractive index: 1.47</a:t>
            </a:r>
          </a:p>
          <a:p>
            <a:pPr marL="0" indent="0">
              <a:buFontTx/>
              <a:buNone/>
            </a:pP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20</a:t>
            </a:fld>
            <a:endParaRPr lang="en-US"/>
          </a:p>
        </p:txBody>
      </p:sp>
    </p:spTree>
    <p:extLst>
      <p:ext uri="{BB962C8B-B14F-4D97-AF65-F5344CB8AC3E}">
        <p14:creationId xmlns:p14="http://schemas.microsoft.com/office/powerpoint/2010/main" val="3686962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Since</a:t>
            </a:r>
            <a:r>
              <a:rPr lang="en-US" baseline="0" dirty="0" smtClean="0"/>
              <a:t> then a couple more improvements (now at 7.2%)</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22</a:t>
            </a:fld>
            <a:endParaRPr lang="en-US"/>
          </a:p>
        </p:txBody>
      </p:sp>
    </p:spTree>
    <p:extLst>
      <p:ext uri="{BB962C8B-B14F-4D97-AF65-F5344CB8AC3E}">
        <p14:creationId xmlns:p14="http://schemas.microsoft.com/office/powerpoint/2010/main" val="215259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proton beam delivers a random number of</a:t>
            </a:r>
            <a:r>
              <a:rPr lang="en-US" baseline="0" dirty="0" smtClean="0"/>
              <a:t> protons per bucket, this will worsen the energy resolution measured. We require 1 proton per bucket for a good detector response.</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23</a:t>
            </a:fld>
            <a:endParaRPr lang="en-US"/>
          </a:p>
        </p:txBody>
      </p:sp>
    </p:spTree>
    <p:extLst>
      <p:ext uri="{BB962C8B-B14F-4D97-AF65-F5344CB8AC3E}">
        <p14:creationId xmlns:p14="http://schemas.microsoft.com/office/powerpoint/2010/main" val="2100437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There</a:t>
            </a:r>
            <a:r>
              <a:rPr lang="en-US" baseline="0" dirty="0" smtClean="0"/>
              <a:t> are three different modalities to treat cancer: surgery, chemo and radiotherapy.</a:t>
            </a:r>
          </a:p>
          <a:p>
            <a:pPr marL="171450" indent="-171450">
              <a:buFont typeface="Arial"/>
              <a:buChar char="•"/>
            </a:pPr>
            <a:r>
              <a:rPr lang="en-US" baseline="0" dirty="0" smtClean="0"/>
              <a:t>Surgery is the most successful, but cannot be used in all cases. Where it can’t be, radiotherapy then becomes the most successful and is also cost effective, costing around 1/10</a:t>
            </a:r>
            <a:r>
              <a:rPr lang="en-US" baseline="30000" dirty="0" smtClean="0"/>
              <a:t>th</a:t>
            </a:r>
            <a:r>
              <a:rPr lang="en-US" baseline="0" dirty="0" smtClean="0"/>
              <a:t> of chemo.</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2</a:t>
            </a:fld>
            <a:endParaRPr lang="en-US"/>
          </a:p>
        </p:txBody>
      </p:sp>
    </p:spTree>
    <p:extLst>
      <p:ext uri="{BB962C8B-B14F-4D97-AF65-F5344CB8AC3E}">
        <p14:creationId xmlns:p14="http://schemas.microsoft.com/office/powerpoint/2010/main" val="3410735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Physics list for simulations presented</a:t>
            </a:r>
            <a:r>
              <a:rPr lang="en-US" baseline="0" dirty="0" smtClean="0"/>
              <a:t> here: User-defined (with </a:t>
            </a:r>
            <a:r>
              <a:rPr lang="en-US" baseline="0" dirty="0" err="1" smtClean="0"/>
              <a:t>EMLIvermore</a:t>
            </a:r>
            <a:r>
              <a:rPr lang="en-US" baseline="0" dirty="0" smtClean="0"/>
              <a:t> Physics)</a:t>
            </a:r>
          </a:p>
          <a:p>
            <a:pPr marL="171450" indent="-171450">
              <a:buFont typeface="Arial"/>
              <a:buChar char="•"/>
            </a:pPr>
            <a:r>
              <a:rPr lang="en-US" baseline="0" dirty="0" smtClean="0"/>
              <a:t>Now we use: QGSP_BIC_HP for hadrons and </a:t>
            </a:r>
            <a:r>
              <a:rPr lang="en-US" baseline="0" dirty="0" err="1" smtClean="0"/>
              <a:t>EMLivermore</a:t>
            </a:r>
            <a:r>
              <a:rPr lang="en-US" baseline="0" dirty="0" smtClean="0"/>
              <a:t> Physics for electromagnetic processes (with an input of 8.5% FWHM, as measured). The new resolution result is 1.53% (very </a:t>
            </a:r>
            <a:r>
              <a:rPr lang="en-US" baseline="0" dirty="0" err="1" smtClean="0"/>
              <a:t>simiar</a:t>
            </a:r>
            <a:r>
              <a:rPr lang="en-US" baseline="0" dirty="0" smtClean="0"/>
              <a:t> to the 1.48</a:t>
            </a:r>
            <a:r>
              <a:rPr lang="en-US" baseline="0" smtClean="0"/>
              <a:t>% presented here)</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24</a:t>
            </a:fld>
            <a:endParaRPr lang="en-US"/>
          </a:p>
        </p:txBody>
      </p:sp>
    </p:spTree>
    <p:extLst>
      <p:ext uri="{BB962C8B-B14F-4D97-AF65-F5344CB8AC3E}">
        <p14:creationId xmlns:p14="http://schemas.microsoft.com/office/powerpoint/2010/main" val="861006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25</a:t>
            </a:fld>
            <a:endParaRPr lang="en-US"/>
          </a:p>
        </p:txBody>
      </p:sp>
    </p:spTree>
    <p:extLst>
      <p:ext uri="{BB962C8B-B14F-4D97-AF65-F5344CB8AC3E}">
        <p14:creationId xmlns:p14="http://schemas.microsoft.com/office/powerpoint/2010/main" val="861006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GEANT</a:t>
            </a:r>
            <a:r>
              <a:rPr lang="en-US" baseline="0" dirty="0" smtClean="0"/>
              <a:t> now implements a solution for quenching when the user provides </a:t>
            </a:r>
            <a:r>
              <a:rPr lang="en-US" baseline="0" dirty="0" err="1" smtClean="0"/>
              <a:t>Birk’s</a:t>
            </a:r>
            <a:r>
              <a:rPr lang="en-US" baseline="0" dirty="0" smtClean="0"/>
              <a:t> constant for the material.</a:t>
            </a:r>
          </a:p>
          <a:p>
            <a:pPr marL="171450" indent="-171450">
              <a:buFont typeface="Arial"/>
              <a:buChar char="•"/>
            </a:pPr>
            <a:r>
              <a:rPr lang="en-US" baseline="0" dirty="0" smtClean="0"/>
              <a:t>For a 30cm range we want 0.3 – 0.5 mm accuracy, which is 1%, as simulations show. This is our goal. We actually measure energy resolution, which is 0.63 % sigma, which </a:t>
            </a:r>
            <a:r>
              <a:rPr lang="en-US" baseline="0" smtClean="0"/>
              <a:t>corresponds to </a:t>
            </a:r>
            <a:r>
              <a:rPr lang="en-US" baseline="0" dirty="0" smtClean="0"/>
              <a:t>an uncertainty of 1% </a:t>
            </a:r>
            <a:r>
              <a:rPr lang="en-US" baseline="0" smtClean="0"/>
              <a:t>on range.</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26</a:t>
            </a:fld>
            <a:endParaRPr lang="en-US"/>
          </a:p>
        </p:txBody>
      </p:sp>
    </p:spTree>
    <p:extLst>
      <p:ext uri="{BB962C8B-B14F-4D97-AF65-F5344CB8AC3E}">
        <p14:creationId xmlns:p14="http://schemas.microsoft.com/office/powerpoint/2010/main" val="2522550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Energy deposition vs. depth of scintillator block, with Bragg</a:t>
            </a:r>
            <a:r>
              <a:rPr lang="en-US" baseline="0" dirty="0" smtClean="0"/>
              <a:t> Peak clearly seen</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27</a:t>
            </a:fld>
            <a:endParaRPr lang="en-US"/>
          </a:p>
        </p:txBody>
      </p:sp>
    </p:spTree>
    <p:extLst>
      <p:ext uri="{BB962C8B-B14F-4D97-AF65-F5344CB8AC3E}">
        <p14:creationId xmlns:p14="http://schemas.microsoft.com/office/powerpoint/2010/main" val="2818607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detector = water, so this is a big advantage for direct range verification using the segmented design. </a:t>
            </a:r>
          </a:p>
          <a:p>
            <a:r>
              <a:rPr lang="en-US" baseline="0" dirty="0" smtClean="0"/>
              <a:t>Usually you would need a conversion or to use a passive water phantom, but with our design we can do it simultaneously.</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28</a:t>
            </a:fld>
            <a:endParaRPr lang="en-US"/>
          </a:p>
        </p:txBody>
      </p:sp>
    </p:spTree>
    <p:extLst>
      <p:ext uri="{BB962C8B-B14F-4D97-AF65-F5344CB8AC3E}">
        <p14:creationId xmlns:p14="http://schemas.microsoft.com/office/powerpoint/2010/main" val="1285398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lot of handling, therefore a little bit of aging, but still within the errors</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30</a:t>
            </a:fld>
            <a:endParaRPr lang="en-US"/>
          </a:p>
        </p:txBody>
      </p:sp>
    </p:spTree>
    <p:extLst>
      <p:ext uri="{BB962C8B-B14F-4D97-AF65-F5344CB8AC3E}">
        <p14:creationId xmlns:p14="http://schemas.microsoft.com/office/powerpoint/2010/main" val="3041272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Clatterbrdige</a:t>
            </a:r>
            <a:r>
              <a:rPr lang="en-US" baseline="0" dirty="0" smtClean="0"/>
              <a:t> beam is smaller than the target, therefore you need a scatter to enlarge the beam.</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31</a:t>
            </a:fld>
            <a:endParaRPr lang="en-US"/>
          </a:p>
        </p:txBody>
      </p:sp>
    </p:spTree>
    <p:extLst>
      <p:ext uri="{BB962C8B-B14F-4D97-AF65-F5344CB8AC3E}">
        <p14:creationId xmlns:p14="http://schemas.microsoft.com/office/powerpoint/2010/main" val="243347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34</a:t>
            </a:fld>
            <a:endParaRPr lang="en-US"/>
          </a:p>
        </p:txBody>
      </p:sp>
    </p:spTree>
    <p:extLst>
      <p:ext uri="{BB962C8B-B14F-4D97-AF65-F5344CB8AC3E}">
        <p14:creationId xmlns:p14="http://schemas.microsoft.com/office/powerpoint/2010/main" val="3794285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our runs:</a:t>
            </a:r>
            <a:r>
              <a:rPr lang="en-US" baseline="0" dirty="0" smtClean="0"/>
              <a:t> no discharge current on the gas source bottle, protons are mostly produced by multiple scattering</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35</a:t>
            </a:fld>
            <a:endParaRPr lang="en-US"/>
          </a:p>
        </p:txBody>
      </p:sp>
    </p:spTree>
    <p:extLst>
      <p:ext uri="{BB962C8B-B14F-4D97-AF65-F5344CB8AC3E}">
        <p14:creationId xmlns:p14="http://schemas.microsoft.com/office/powerpoint/2010/main" val="948865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Mirror Landau Tail: </a:t>
            </a:r>
          </a:p>
          <a:p>
            <a:endParaRPr lang="en-US" dirty="0" smtClean="0"/>
          </a:p>
          <a:p>
            <a:pPr marL="171450" indent="-171450">
              <a:buFontTx/>
              <a:buChar char="•"/>
            </a:pPr>
            <a:r>
              <a:rPr lang="en-US" dirty="0" smtClean="0"/>
              <a:t>Landau tail from fluctuations</a:t>
            </a:r>
            <a:r>
              <a:rPr lang="en-US" baseline="0" dirty="0" smtClean="0"/>
              <a:t> of </a:t>
            </a:r>
            <a:r>
              <a:rPr lang="en-US" dirty="0" smtClean="0"/>
              <a:t>energy loss of charged particle by </a:t>
            </a:r>
            <a:r>
              <a:rPr lang="en-US" dirty="0" err="1" smtClean="0"/>
              <a:t>ionisation</a:t>
            </a:r>
            <a:r>
              <a:rPr lang="en-US" dirty="0" smtClean="0"/>
              <a:t> traversing a thin</a:t>
            </a:r>
            <a:r>
              <a:rPr lang="en-US" baseline="0" dirty="0" smtClean="0"/>
              <a:t> layer of material (The beam interacting with anything before the scintillator - the Mylar wrapped around the scintillator entrance face, air etc.)</a:t>
            </a:r>
          </a:p>
          <a:p>
            <a:pPr marL="171450" indent="-171450">
              <a:buFontTx/>
              <a:buChar char="•"/>
            </a:pPr>
            <a:r>
              <a:rPr lang="en-US" baseline="0" dirty="0" smtClean="0"/>
              <a:t>Mirror Landau: due to some energy being lost in the Mylar (energy lost in the foil moves the distribution to lower energies)</a:t>
            </a:r>
          </a:p>
          <a:p>
            <a:pPr marL="171450" indent="-171450">
              <a:buFontTx/>
              <a:buChar char="•"/>
            </a:pPr>
            <a:endParaRPr lang="en-US" baseline="0" dirty="0" smtClean="0"/>
          </a:p>
          <a:p>
            <a:pPr marL="0" indent="0">
              <a:buFontTx/>
              <a:buNone/>
            </a:pPr>
            <a:r>
              <a:rPr lang="en-US" b="1" baseline="0" dirty="0" smtClean="0">
                <a:solidFill>
                  <a:srgbClr val="FF0000"/>
                </a:solidFill>
              </a:rPr>
              <a:t>Gaussian and Landau convolution</a:t>
            </a:r>
            <a:r>
              <a:rPr lang="en-US" baseline="0" dirty="0" smtClean="0"/>
              <a:t>: Fluctuation of energy loss from delta-electrons, happens at BEGINNING of event (therefore mirror). Delta-electrons are produced when a freed electron after </a:t>
            </a:r>
            <a:r>
              <a:rPr lang="en-US" baseline="0" dirty="0" err="1" smtClean="0"/>
              <a:t>ionisation</a:t>
            </a:r>
            <a:r>
              <a:rPr lang="en-US" baseline="0" dirty="0" smtClean="0"/>
              <a:t> has enough energy to cause further </a:t>
            </a:r>
            <a:r>
              <a:rPr lang="en-US" baseline="0" dirty="0" err="1" smtClean="0"/>
              <a:t>ionisation</a:t>
            </a:r>
            <a:r>
              <a:rPr lang="en-US" baseline="0" dirty="0" smtClean="0"/>
              <a:t>. These delta-electrons have a huge range of energy, therefore you see a very long Landau tail. The ones that escape without further interaction are seen as missing energy. Note: This also happens inside of the detector, but since we see all of the interactions in there all of the energies are summed up and this evens out by the time we look at the total energy deposit.</a:t>
            </a:r>
          </a:p>
          <a:p>
            <a:pPr marL="0" indent="0">
              <a:buFontTx/>
              <a:buNone/>
            </a:pPr>
            <a:r>
              <a:rPr lang="en-US" b="1" baseline="0" dirty="0" smtClean="0"/>
              <a:t>Pol2</a:t>
            </a:r>
            <a:r>
              <a:rPr lang="en-US" baseline="0" dirty="0" smtClean="0"/>
              <a:t>: generic shape to fit background</a:t>
            </a:r>
          </a:p>
        </p:txBody>
      </p:sp>
      <p:sp>
        <p:nvSpPr>
          <p:cNvPr id="4" name="Slide Number Placeholder 3"/>
          <p:cNvSpPr>
            <a:spLocks noGrp="1"/>
          </p:cNvSpPr>
          <p:nvPr>
            <p:ph type="sldNum" sz="quarter" idx="10"/>
          </p:nvPr>
        </p:nvSpPr>
        <p:spPr/>
        <p:txBody>
          <a:bodyPr/>
          <a:lstStyle/>
          <a:p>
            <a:fld id="{EBEB72EA-D874-C745-957D-A0A861F7586C}" type="slidenum">
              <a:rPr lang="en-US" smtClean="0"/>
              <a:t>36</a:t>
            </a:fld>
            <a:endParaRPr lang="en-US"/>
          </a:p>
        </p:txBody>
      </p:sp>
    </p:spTree>
    <p:extLst>
      <p:ext uri="{BB962C8B-B14F-4D97-AF65-F5344CB8AC3E}">
        <p14:creationId xmlns:p14="http://schemas.microsoft.com/office/powerpoint/2010/main" val="1609539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Protons</a:t>
            </a:r>
            <a:r>
              <a:rPr lang="en-US" baseline="0" dirty="0" smtClean="0"/>
              <a:t> have:</a:t>
            </a:r>
          </a:p>
          <a:p>
            <a:pPr marL="171450" indent="-171450">
              <a:buFontTx/>
              <a:buChar char="•"/>
            </a:pPr>
            <a:r>
              <a:rPr lang="en-US" baseline="0" dirty="0" smtClean="0"/>
              <a:t>A low entrance dose</a:t>
            </a:r>
          </a:p>
          <a:p>
            <a:pPr marL="171450" indent="-171450">
              <a:buFontTx/>
              <a:buChar char="•"/>
            </a:pPr>
            <a:r>
              <a:rPr lang="en-US" baseline="0" dirty="0" smtClean="0"/>
              <a:t>A high Bragg peak region dose</a:t>
            </a:r>
          </a:p>
          <a:p>
            <a:pPr marL="171450" indent="-171450">
              <a:buFontTx/>
              <a:buChar char="•"/>
            </a:pPr>
            <a:r>
              <a:rPr lang="en-US" baseline="0" dirty="0" smtClean="0"/>
              <a:t>No exit dose</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3</a:t>
            </a:fld>
            <a:endParaRPr lang="en-US"/>
          </a:p>
        </p:txBody>
      </p:sp>
    </p:spTree>
    <p:extLst>
      <p:ext uri="{BB962C8B-B14F-4D97-AF65-F5344CB8AC3E}">
        <p14:creationId xmlns:p14="http://schemas.microsoft.com/office/powerpoint/2010/main" val="34107359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37</a:t>
            </a:fld>
            <a:endParaRPr lang="en-US"/>
          </a:p>
        </p:txBody>
      </p:sp>
    </p:spTree>
    <p:extLst>
      <p:ext uri="{BB962C8B-B14F-4D97-AF65-F5344CB8AC3E}">
        <p14:creationId xmlns:p14="http://schemas.microsoft.com/office/powerpoint/2010/main" val="1609539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our runs:</a:t>
            </a:r>
            <a:r>
              <a:rPr lang="en-US" baseline="0" dirty="0" smtClean="0"/>
              <a:t> no discharge current on the gas source bottle, protons are mostly produced by multiple scattering</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38</a:t>
            </a:fld>
            <a:endParaRPr lang="en-US"/>
          </a:p>
        </p:txBody>
      </p:sp>
    </p:spTree>
    <p:extLst>
      <p:ext uri="{BB962C8B-B14F-4D97-AF65-F5344CB8AC3E}">
        <p14:creationId xmlns:p14="http://schemas.microsoft.com/office/powerpoint/2010/main" val="948865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Energy resolution</a:t>
            </a:r>
            <a:r>
              <a:rPr lang="en-US" baseline="0" dirty="0" smtClean="0"/>
              <a:t> here could be worse due to the scintillator being PS instead of PVT – consistent with 207Bi test bench measurements.</a:t>
            </a:r>
            <a:endParaRPr lang="en-US" dirty="0" smtClean="0"/>
          </a:p>
          <a:p>
            <a:r>
              <a:rPr lang="en-US" dirty="0" smtClean="0"/>
              <a:t>For our runs:</a:t>
            </a:r>
            <a:r>
              <a:rPr lang="en-US" baseline="0" dirty="0" smtClean="0"/>
              <a:t> no discharge current on the gas source bottle, protons are mostly produced by multiple scattering</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39</a:t>
            </a:fld>
            <a:endParaRPr lang="en-US"/>
          </a:p>
        </p:txBody>
      </p:sp>
    </p:spTree>
    <p:extLst>
      <p:ext uri="{BB962C8B-B14F-4D97-AF65-F5344CB8AC3E}">
        <p14:creationId xmlns:p14="http://schemas.microsoft.com/office/powerpoint/2010/main" val="9488656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Comment</a:t>
            </a:r>
            <a:r>
              <a:rPr lang="en-US" baseline="0" dirty="0" smtClean="0"/>
              <a:t> regarding poor fit, answer:</a:t>
            </a:r>
          </a:p>
          <a:p>
            <a:r>
              <a:rPr lang="en-US" baseline="0" dirty="0" smtClean="0"/>
              <a:t>The “badness” of the fit is dominated by low energy points. These are not as well measured/fitted because of the beam going through a large amount of PMMA and hence causing a lot of scattering etc./making the beam fuzzy.</a:t>
            </a:r>
          </a:p>
        </p:txBody>
      </p:sp>
      <p:sp>
        <p:nvSpPr>
          <p:cNvPr id="4" name="Slide Number Placeholder 3"/>
          <p:cNvSpPr>
            <a:spLocks noGrp="1"/>
          </p:cNvSpPr>
          <p:nvPr>
            <p:ph type="sldNum" sz="quarter" idx="10"/>
          </p:nvPr>
        </p:nvSpPr>
        <p:spPr/>
        <p:txBody>
          <a:bodyPr/>
          <a:lstStyle/>
          <a:p>
            <a:fld id="{EBEB72EA-D874-C745-957D-A0A861F7586C}" type="slidenum">
              <a:rPr lang="en-US" smtClean="0"/>
              <a:t>40</a:t>
            </a:fld>
            <a:endParaRPr lang="en-US"/>
          </a:p>
        </p:txBody>
      </p:sp>
    </p:spTree>
    <p:extLst>
      <p:ext uri="{BB962C8B-B14F-4D97-AF65-F5344CB8AC3E}">
        <p14:creationId xmlns:p14="http://schemas.microsoft.com/office/powerpoint/2010/main" val="2243714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systematic errors under investigation (if asked)</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41</a:t>
            </a:fld>
            <a:endParaRPr lang="en-US"/>
          </a:p>
        </p:txBody>
      </p:sp>
    </p:spTree>
    <p:extLst>
      <p:ext uri="{BB962C8B-B14F-4D97-AF65-F5344CB8AC3E}">
        <p14:creationId xmlns:p14="http://schemas.microsoft.com/office/powerpoint/2010/main" val="16470944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ea typeface="Arial" charset="0"/>
                <a:cs typeface="Arial" charset="0"/>
              </a:rPr>
              <a:t>For now we can conclude that the </a:t>
            </a:r>
            <a:r>
              <a:rPr lang="en-GB" sz="1200" dirty="0" smtClean="0">
                <a:solidFill>
                  <a:srgbClr val="0000FF"/>
                </a:solidFill>
                <a:ea typeface="Arial" charset="0"/>
                <a:cs typeface="Arial" charset="0"/>
              </a:rPr>
              <a:t>beam is uniform </a:t>
            </a:r>
            <a:r>
              <a:rPr lang="en-GB" sz="1200" dirty="0" smtClean="0">
                <a:ea typeface="Arial" charset="0"/>
                <a:cs typeface="Arial" charset="0"/>
              </a:rPr>
              <a:t>and that reducing rates using a collimator whilst keeping nominal beam operating conditions is a valid method to get the beam down to measurable rates.</a:t>
            </a:r>
          </a:p>
          <a:p>
            <a:r>
              <a:rPr lang="en-US" dirty="0" smtClean="0"/>
              <a:t>So – although single module isn’t the front runner this shows that we could potentially</a:t>
            </a:r>
            <a:r>
              <a:rPr lang="en-US" baseline="0" dirty="0" smtClean="0"/>
              <a:t> use collimators (with a one off measurement to start with) at </a:t>
            </a:r>
            <a:r>
              <a:rPr lang="en-US" baseline="0" dirty="0" err="1" smtClean="0"/>
              <a:t>pbt</a:t>
            </a:r>
            <a:r>
              <a:rPr lang="en-US" baseline="0" dirty="0" smtClean="0"/>
              <a:t> facilities and hence use the single module for QA</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42</a:t>
            </a:fld>
            <a:endParaRPr lang="en-US"/>
          </a:p>
        </p:txBody>
      </p:sp>
    </p:spTree>
    <p:extLst>
      <p:ext uri="{BB962C8B-B14F-4D97-AF65-F5344CB8AC3E}">
        <p14:creationId xmlns:p14="http://schemas.microsoft.com/office/powerpoint/2010/main" val="1472295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rgbClr val="FF0000"/>
              </a:buClr>
              <a:buFont typeface="Arial"/>
              <a:buChar char="•"/>
            </a:pPr>
            <a:r>
              <a:rPr lang="en-GB" sz="1800" baseline="0" dirty="0" smtClean="0">
                <a:ea typeface="Arial" charset="0"/>
                <a:cs typeface="Arial" charset="0"/>
              </a:rPr>
              <a:t>The plots imply a change in gain (but not in energy resolution, as numbers show). This could be due to the PMT being switched off, packaged up, unpackaged etc. – gain CAN change.</a:t>
            </a:r>
          </a:p>
          <a:p>
            <a:pPr>
              <a:buClr>
                <a:srgbClr val="FF0000"/>
              </a:buClr>
            </a:pPr>
            <a:r>
              <a:rPr lang="en-GB" sz="1800" baseline="30000" dirty="0" smtClean="0">
                <a:ea typeface="Arial" charset="0"/>
                <a:cs typeface="Arial" charset="0"/>
              </a:rPr>
              <a:t>207</a:t>
            </a:r>
            <a:r>
              <a:rPr lang="en-GB" sz="1800" dirty="0" smtClean="0">
                <a:ea typeface="Arial" charset="0"/>
                <a:cs typeface="Arial" charset="0"/>
              </a:rPr>
              <a:t>Bi tests carried out at </a:t>
            </a:r>
            <a:r>
              <a:rPr lang="en-GB" sz="1800" dirty="0" smtClean="0">
                <a:solidFill>
                  <a:srgbClr val="FF0000"/>
                </a:solidFill>
                <a:ea typeface="Arial" charset="0"/>
                <a:cs typeface="Arial" charset="0"/>
              </a:rPr>
              <a:t>-1700 </a:t>
            </a:r>
            <a:r>
              <a:rPr lang="en-GB" sz="1800" dirty="0" smtClean="0">
                <a:ea typeface="Arial" charset="0"/>
                <a:cs typeface="Arial" charset="0"/>
              </a:rPr>
              <a:t>V:</a:t>
            </a:r>
          </a:p>
          <a:p>
            <a:pPr lvl="1">
              <a:buClr>
                <a:srgbClr val="FF0000"/>
              </a:buClr>
            </a:pPr>
            <a:r>
              <a:rPr lang="en-GB" sz="1400" dirty="0" smtClean="0">
                <a:ea typeface="Arial" charset="0"/>
                <a:cs typeface="Arial" charset="0"/>
              </a:rPr>
              <a:t>before test beam: 27-29/07/2016</a:t>
            </a:r>
          </a:p>
          <a:p>
            <a:pPr lvl="1">
              <a:buClr>
                <a:srgbClr val="FF0000"/>
              </a:buClr>
            </a:pPr>
            <a:r>
              <a:rPr lang="en-GB" sz="1400" dirty="0" smtClean="0">
                <a:ea typeface="Arial" charset="0"/>
                <a:cs typeface="Arial" charset="0"/>
              </a:rPr>
              <a:t>after test beam: 04/08/2016</a:t>
            </a:r>
          </a:p>
          <a:p>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43</a:t>
            </a:fld>
            <a:endParaRPr lang="en-US"/>
          </a:p>
        </p:txBody>
      </p:sp>
    </p:spTree>
    <p:extLst>
      <p:ext uri="{BB962C8B-B14F-4D97-AF65-F5344CB8AC3E}">
        <p14:creationId xmlns:p14="http://schemas.microsoft.com/office/powerpoint/2010/main" val="24914655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44</a:t>
            </a:fld>
            <a:endParaRPr lang="en-US"/>
          </a:p>
        </p:txBody>
      </p:sp>
    </p:spTree>
    <p:extLst>
      <p:ext uri="{BB962C8B-B14F-4D97-AF65-F5344CB8AC3E}">
        <p14:creationId xmlns:p14="http://schemas.microsoft.com/office/powerpoint/2010/main" val="948865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45</a:t>
            </a:fld>
            <a:endParaRPr lang="en-US"/>
          </a:p>
        </p:txBody>
      </p:sp>
    </p:spTree>
    <p:extLst>
      <p:ext uri="{BB962C8B-B14F-4D97-AF65-F5344CB8AC3E}">
        <p14:creationId xmlns:p14="http://schemas.microsoft.com/office/powerpoint/2010/main" val="948865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a:buNone/>
              <a:tabLst/>
              <a:defRPr/>
            </a:pPr>
            <a:r>
              <a:rPr lang="en-US" dirty="0" smtClean="0"/>
              <a:t>Water equivalent PS = </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47</a:t>
            </a:fld>
            <a:endParaRPr lang="en-US"/>
          </a:p>
        </p:txBody>
      </p:sp>
    </p:spTree>
    <p:extLst>
      <p:ext uri="{BB962C8B-B14F-4D97-AF65-F5344CB8AC3E}">
        <p14:creationId xmlns:p14="http://schemas.microsoft.com/office/powerpoint/2010/main" val="902410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SOBP</a:t>
            </a:r>
            <a:r>
              <a:rPr lang="en-US" baseline="0" dirty="0" smtClean="0"/>
              <a:t> = Spread out Bragg Peak. Alignment of many Bragg peaks allows creation of the SOBP, allowing deposition of radiation in a specific location (and a larger tumor than using one Bragg peak).</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4</a:t>
            </a:fld>
            <a:endParaRPr lang="en-US"/>
          </a:p>
        </p:txBody>
      </p:sp>
    </p:spTree>
    <p:extLst>
      <p:ext uri="{BB962C8B-B14F-4D97-AF65-F5344CB8AC3E}">
        <p14:creationId xmlns:p14="http://schemas.microsoft.com/office/powerpoint/2010/main" val="672815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Laurent built preliminary model in GEANT4, using 2mm scintillator slices</a:t>
            </a:r>
            <a:r>
              <a:rPr lang="en-US" baseline="0" dirty="0" smtClean="0"/>
              <a:t> with </a:t>
            </a:r>
            <a:r>
              <a:rPr lang="en-US" baseline="0" dirty="0" err="1" smtClean="0"/>
              <a:t>mylar</a:t>
            </a:r>
            <a:r>
              <a:rPr lang="en-US" baseline="0" dirty="0" smtClean="0"/>
              <a:t> wrapping. </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Included quenching in </a:t>
            </a:r>
            <a:r>
              <a:rPr lang="en-US" baseline="0" dirty="0" err="1" smtClean="0"/>
              <a:t>Borfeld</a:t>
            </a:r>
            <a:r>
              <a:rPr lang="en-US" baseline="0" dirty="0" smtClean="0"/>
              <a:t> formula.</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Need to </a:t>
            </a:r>
            <a:r>
              <a:rPr lang="en-US" baseline="0" dirty="0" err="1" smtClean="0"/>
              <a:t>characterise</a:t>
            </a:r>
            <a:r>
              <a:rPr lang="en-US" baseline="0" dirty="0" smtClean="0"/>
              <a:t> light quenching to reconstruct Bragg curve</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48</a:t>
            </a:fld>
            <a:endParaRPr lang="en-US"/>
          </a:p>
        </p:txBody>
      </p:sp>
    </p:spTree>
    <p:extLst>
      <p:ext uri="{BB962C8B-B14F-4D97-AF65-F5344CB8AC3E}">
        <p14:creationId xmlns:p14="http://schemas.microsoft.com/office/powerpoint/2010/main" val="3074791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a:buNone/>
              <a:tabLst/>
              <a:defRPr/>
            </a:pP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49</a:t>
            </a:fld>
            <a:endParaRPr lang="en-US"/>
          </a:p>
        </p:txBody>
      </p:sp>
    </p:spTree>
    <p:extLst>
      <p:ext uri="{BB962C8B-B14F-4D97-AF65-F5344CB8AC3E}">
        <p14:creationId xmlns:p14="http://schemas.microsoft.com/office/powerpoint/2010/main" val="7710439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our runs:</a:t>
            </a:r>
            <a:r>
              <a:rPr lang="en-US" baseline="0" dirty="0" smtClean="0"/>
              <a:t> no discharge current on the gas source bottle, protons are mostly produced by multiple scattering</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53</a:t>
            </a:fld>
            <a:endParaRPr lang="en-US"/>
          </a:p>
        </p:txBody>
      </p:sp>
    </p:spTree>
    <p:extLst>
      <p:ext uri="{BB962C8B-B14F-4D97-AF65-F5344CB8AC3E}">
        <p14:creationId xmlns:p14="http://schemas.microsoft.com/office/powerpoint/2010/main" val="9488656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Evidence (from such a good chi^2),</a:t>
            </a:r>
            <a:r>
              <a:rPr lang="en-US" baseline="0" dirty="0" smtClean="0"/>
              <a:t> that the errors are overestimated for the 200ns gate. This could be because of the pile up we see with the 200ns gate, which is not included in the model of the fit.</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58</a:t>
            </a:fld>
            <a:endParaRPr lang="en-US"/>
          </a:p>
        </p:txBody>
      </p:sp>
    </p:spTree>
    <p:extLst>
      <p:ext uri="{BB962C8B-B14F-4D97-AF65-F5344CB8AC3E}">
        <p14:creationId xmlns:p14="http://schemas.microsoft.com/office/powerpoint/2010/main" val="22437149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place limit on energy spread of beam:</a:t>
            </a:r>
          </a:p>
          <a:p>
            <a:endParaRPr lang="en-US" dirty="0" smtClean="0"/>
          </a:p>
          <a:p>
            <a:r>
              <a:rPr lang="en-US" dirty="0" smtClean="0"/>
              <a:t>We can trust our MC simulation (input</a:t>
            </a:r>
            <a:r>
              <a:rPr lang="en-US" baseline="0" dirty="0" smtClean="0"/>
              <a:t> from a measurement at 1 MeV)</a:t>
            </a:r>
            <a:r>
              <a:rPr lang="en-US" dirty="0" smtClean="0"/>
              <a:t>,</a:t>
            </a:r>
            <a:r>
              <a:rPr lang="en-US" baseline="0" dirty="0" smtClean="0"/>
              <a:t> and from the MC we can see that with the measurement we are close to the intrinsic energy resolution of the detector. The simulation uses a pencil beam, therefore any difference between the two is due to the proton beam spread. However, the difference will be 0 (if we input 8.5% into the simulation as what we actually measure (rather than 7.5%) the energy resolution will slightly worsen), therefore use the error to look at the limit. </a:t>
            </a:r>
          </a:p>
          <a:p>
            <a:endParaRPr lang="en-US" baseline="0" dirty="0" smtClean="0"/>
          </a:p>
          <a:p>
            <a:r>
              <a:rPr lang="en-US" baseline="0" dirty="0" smtClean="0"/>
              <a:t>For a 90% CL, we want 1.64 * sigma, therefore 1.64 * 0.27 = 0.44 %</a:t>
            </a:r>
          </a:p>
          <a:p>
            <a:r>
              <a:rPr lang="en-US" baseline="0" dirty="0" smtClean="0"/>
              <a:t>Therefore limit &lt; .044% at 90% CL.</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59</a:t>
            </a:fld>
            <a:endParaRPr lang="en-US"/>
          </a:p>
        </p:txBody>
      </p:sp>
    </p:spTree>
    <p:extLst>
      <p:ext uri="{BB962C8B-B14F-4D97-AF65-F5344CB8AC3E}">
        <p14:creationId xmlns:p14="http://schemas.microsoft.com/office/powerpoint/2010/main" val="13067726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in progress on errors</a:t>
            </a:r>
            <a:r>
              <a:rPr lang="en-US" baseline="0" dirty="0" smtClean="0"/>
              <a:t> (make sure root is calculating the chi^2 from the errors for the x axis, it may automatically take the y axis errors)</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62</a:t>
            </a:fld>
            <a:endParaRPr lang="en-US"/>
          </a:p>
        </p:txBody>
      </p:sp>
    </p:spTree>
    <p:extLst>
      <p:ext uri="{BB962C8B-B14F-4D97-AF65-F5344CB8AC3E}">
        <p14:creationId xmlns:p14="http://schemas.microsoft.com/office/powerpoint/2010/main" val="38373370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Work in progress on errors</a:t>
            </a:r>
            <a:r>
              <a:rPr lang="en-US" baseline="0" dirty="0" smtClean="0"/>
              <a:t> (make sure root is calculating the chi^2 from the errors for the x axis, it may automatically take the y axis errors)</a:t>
            </a:r>
            <a:endParaRPr lang="en-US" dirty="0" smtClean="0"/>
          </a:p>
          <a:p>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63</a:t>
            </a:fld>
            <a:endParaRPr lang="en-US"/>
          </a:p>
        </p:txBody>
      </p:sp>
    </p:spTree>
    <p:extLst>
      <p:ext uri="{BB962C8B-B14F-4D97-AF65-F5344CB8AC3E}">
        <p14:creationId xmlns:p14="http://schemas.microsoft.com/office/powerpoint/2010/main" val="335600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Pediatric brain</a:t>
            </a:r>
            <a:r>
              <a:rPr lang="en-US" baseline="0" dirty="0" smtClean="0"/>
              <a:t> </a:t>
            </a:r>
            <a:r>
              <a:rPr lang="en-US" baseline="0" dirty="0" err="1" smtClean="0"/>
              <a:t>tumour</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5</a:t>
            </a:fld>
            <a:endParaRPr lang="en-US"/>
          </a:p>
        </p:txBody>
      </p:sp>
    </p:spTree>
    <p:extLst>
      <p:ext uri="{BB962C8B-B14F-4D97-AF65-F5344CB8AC3E}">
        <p14:creationId xmlns:p14="http://schemas.microsoft.com/office/powerpoint/2010/main" val="1986599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6</a:t>
            </a:fld>
            <a:endParaRPr lang="en-US"/>
          </a:p>
        </p:txBody>
      </p:sp>
    </p:spTree>
    <p:extLst>
      <p:ext uri="{BB962C8B-B14F-4D97-AF65-F5344CB8AC3E}">
        <p14:creationId xmlns:p14="http://schemas.microsoft.com/office/powerpoint/2010/main" val="1547487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Range</a:t>
            </a:r>
            <a:r>
              <a:rPr lang="en-US" baseline="0" dirty="0" smtClean="0"/>
              <a:t> (used in medical physics)/energy (used by us) verification is of utmost importance to make sure the patient gets the correct dose. </a:t>
            </a:r>
          </a:p>
          <a:p>
            <a:pPr marL="171450" indent="-171450">
              <a:buFontTx/>
              <a:buChar char="•"/>
            </a:pPr>
            <a:r>
              <a:rPr lang="en-US" baseline="0" dirty="0" smtClean="0"/>
              <a:t>This is carried out daily and takes ~1 hour in the morning. It is done with a single dose monitor, looking at 3-5 different beam energies/ranges (there is not enough time to map out the Bragg peak). </a:t>
            </a:r>
          </a:p>
          <a:p>
            <a:pPr marL="171450" indent="-171450">
              <a:buFontTx/>
              <a:buChar char="•"/>
            </a:pPr>
            <a:r>
              <a:rPr lang="en-US" baseline="0" dirty="0" smtClean="0"/>
              <a:t>Unless the “Zebra” system is used, which is a multi-layer </a:t>
            </a:r>
            <a:r>
              <a:rPr lang="en-US" baseline="0" dirty="0" err="1" smtClean="0"/>
              <a:t>ionisation</a:t>
            </a:r>
            <a:r>
              <a:rPr lang="en-US" baseline="0" dirty="0" smtClean="0"/>
              <a:t> chamber, which takes less than a minute to run, but costs £250,000 and is bulky.</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7</a:t>
            </a:fld>
            <a:endParaRPr lang="en-US"/>
          </a:p>
        </p:txBody>
      </p:sp>
    </p:spTree>
    <p:extLst>
      <p:ext uri="{BB962C8B-B14F-4D97-AF65-F5344CB8AC3E}">
        <p14:creationId xmlns:p14="http://schemas.microsoft.com/office/powerpoint/2010/main" val="23891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X-ray CT</a:t>
            </a:r>
            <a:r>
              <a:rPr lang="en-US" baseline="0" dirty="0" smtClean="0"/>
              <a:t> images do not provide information on the proton-specific absorption characteristics of tissue surrounding the treatment volume, therefore an algorithm must be used for conversion, introducing uncertainty into something that has to be extremely precise to work well and not cause damage</a:t>
            </a:r>
          </a:p>
          <a:p>
            <a:pPr marL="171450" indent="-171450">
              <a:buFontTx/>
              <a:buChar char="•"/>
            </a:pPr>
            <a:r>
              <a:rPr lang="en-US" baseline="0" dirty="0" smtClean="0"/>
              <a:t>The patient is imaged away from the treatment – therefore any movement in anatomy (even breathing) introduces further uncertainty</a:t>
            </a:r>
            <a:endParaRPr lang="en-US" dirty="0"/>
          </a:p>
        </p:txBody>
      </p:sp>
      <p:sp>
        <p:nvSpPr>
          <p:cNvPr id="4" name="Slide Number Placeholder 3"/>
          <p:cNvSpPr>
            <a:spLocks noGrp="1"/>
          </p:cNvSpPr>
          <p:nvPr>
            <p:ph type="sldNum" sz="quarter" idx="10"/>
          </p:nvPr>
        </p:nvSpPr>
        <p:spPr/>
        <p:txBody>
          <a:bodyPr/>
          <a:lstStyle/>
          <a:p>
            <a:fld id="{EBEB72EA-D874-C745-957D-A0A861F7586C}" type="slidenum">
              <a:rPr lang="en-US" smtClean="0"/>
              <a:t>8</a:t>
            </a:fld>
            <a:endParaRPr lang="en-US"/>
          </a:p>
        </p:txBody>
      </p:sp>
    </p:spTree>
    <p:extLst>
      <p:ext uri="{BB962C8B-B14F-4D97-AF65-F5344CB8AC3E}">
        <p14:creationId xmlns:p14="http://schemas.microsoft.com/office/powerpoint/2010/main" val="23891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Emphasise</a:t>
            </a:r>
            <a:r>
              <a:rPr lang="en-US" dirty="0" smtClean="0"/>
              <a:t> that we have two different ways of doing QA:</a:t>
            </a:r>
            <a:endParaRPr lang="en-US" baseline="0" dirty="0" smtClean="0"/>
          </a:p>
          <a:p>
            <a:pPr marL="228600" indent="-228600">
              <a:buAutoNum type="arabicPeriod"/>
            </a:pPr>
            <a:r>
              <a:rPr lang="en-US" baseline="0" dirty="0" smtClean="0"/>
              <a:t>Single scintillator + PMT: measure energy and convert to range (so energy is a way of looking at the range)</a:t>
            </a:r>
          </a:p>
          <a:p>
            <a:pPr marL="228600" indent="-228600">
              <a:buAutoNum type="arabicPeriod"/>
            </a:pPr>
            <a:r>
              <a:rPr lang="en-US" baseline="0" dirty="0" smtClean="0"/>
              <a:t>Sandwiched design with individual readout per slice: measure range directly </a:t>
            </a:r>
            <a:endParaRPr lang="en-US" baseline="0" dirty="0"/>
          </a:p>
          <a:p>
            <a:pPr marL="0" indent="0">
              <a:buNone/>
            </a:pPr>
            <a:r>
              <a:rPr lang="en-US" baseline="0" dirty="0" smtClean="0"/>
              <a:t>Note: To measure the track of particle for </a:t>
            </a:r>
            <a:r>
              <a:rPr lang="en-US" baseline="0" dirty="0" err="1" smtClean="0"/>
              <a:t>pCT</a:t>
            </a:r>
            <a:r>
              <a:rPr lang="en-US" baseline="0" dirty="0" smtClean="0"/>
              <a:t> you need the particle 4-momentum. So </a:t>
            </a:r>
            <a:r>
              <a:rPr lang="en-US" baseline="0" dirty="0" err="1" smtClean="0"/>
              <a:t>px</a:t>
            </a:r>
            <a:r>
              <a:rPr lang="en-US" baseline="0" dirty="0" smtClean="0"/>
              <a:t>, </a:t>
            </a:r>
            <a:r>
              <a:rPr lang="en-US" baseline="0" dirty="0" err="1" smtClean="0"/>
              <a:t>py</a:t>
            </a:r>
            <a:r>
              <a:rPr lang="en-US" baseline="0" dirty="0" smtClean="0"/>
              <a:t> and </a:t>
            </a:r>
            <a:r>
              <a:rPr lang="en-US" baseline="0" dirty="0" err="1" smtClean="0"/>
              <a:t>pz</a:t>
            </a:r>
            <a:r>
              <a:rPr lang="en-US" baseline="0" dirty="0" smtClean="0"/>
              <a:t> come from the tracker and the energy (4</a:t>
            </a:r>
            <a:r>
              <a:rPr lang="en-US" baseline="30000" dirty="0" smtClean="0"/>
              <a:t>th</a:t>
            </a:r>
            <a:r>
              <a:rPr lang="en-US" baseline="0" dirty="0" smtClean="0"/>
              <a:t> component) comes from the calorimeter.</a:t>
            </a:r>
          </a:p>
        </p:txBody>
      </p:sp>
      <p:sp>
        <p:nvSpPr>
          <p:cNvPr id="4" name="Slide Number Placeholder 3"/>
          <p:cNvSpPr>
            <a:spLocks noGrp="1"/>
          </p:cNvSpPr>
          <p:nvPr>
            <p:ph type="sldNum" sz="quarter" idx="10"/>
          </p:nvPr>
        </p:nvSpPr>
        <p:spPr/>
        <p:txBody>
          <a:bodyPr/>
          <a:lstStyle/>
          <a:p>
            <a:fld id="{EBEB72EA-D874-C745-957D-A0A861F7586C}" type="slidenum">
              <a:rPr lang="en-US" smtClean="0"/>
              <a:t>9</a:t>
            </a:fld>
            <a:endParaRPr lang="en-US"/>
          </a:p>
        </p:txBody>
      </p:sp>
    </p:spTree>
    <p:extLst>
      <p:ext uri="{BB962C8B-B14F-4D97-AF65-F5344CB8AC3E}">
        <p14:creationId xmlns:p14="http://schemas.microsoft.com/office/powerpoint/2010/main" val="2304802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a:t>
            </a:fld>
            <a:endParaRPr lang="en-US"/>
          </a:p>
        </p:txBody>
      </p:sp>
    </p:spTree>
    <p:extLst>
      <p:ext uri="{BB962C8B-B14F-4D97-AF65-F5344CB8AC3E}">
        <p14:creationId xmlns:p14="http://schemas.microsoft.com/office/powerpoint/2010/main" val="4059685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a:t>
            </a:fld>
            <a:endParaRPr lang="en-US"/>
          </a:p>
        </p:txBody>
      </p:sp>
    </p:spTree>
    <p:extLst>
      <p:ext uri="{BB962C8B-B14F-4D97-AF65-F5344CB8AC3E}">
        <p14:creationId xmlns:p14="http://schemas.microsoft.com/office/powerpoint/2010/main" val="2285371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a:t>
            </a:fld>
            <a:endParaRPr lang="en-US"/>
          </a:p>
        </p:txBody>
      </p:sp>
    </p:spTree>
    <p:extLst>
      <p:ext uri="{BB962C8B-B14F-4D97-AF65-F5344CB8AC3E}">
        <p14:creationId xmlns:p14="http://schemas.microsoft.com/office/powerpoint/2010/main" val="251374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a:t>
            </a:fld>
            <a:endParaRPr lang="en-US"/>
          </a:p>
        </p:txBody>
      </p:sp>
    </p:spTree>
    <p:extLst>
      <p:ext uri="{BB962C8B-B14F-4D97-AF65-F5344CB8AC3E}">
        <p14:creationId xmlns:p14="http://schemas.microsoft.com/office/powerpoint/2010/main" val="2716381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a:t>
            </a:fld>
            <a:endParaRPr lang="en-US"/>
          </a:p>
        </p:txBody>
      </p:sp>
    </p:spTree>
    <p:extLst>
      <p:ext uri="{BB962C8B-B14F-4D97-AF65-F5344CB8AC3E}">
        <p14:creationId xmlns:p14="http://schemas.microsoft.com/office/powerpoint/2010/main" val="382664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r>
              <a:rPr lang="en-GB" smtClean="0"/>
              <a:t>18/01/2017</a:t>
            </a:r>
            <a:endParaRPr lang="en-US"/>
          </a:p>
        </p:txBody>
      </p:sp>
      <p:sp>
        <p:nvSpPr>
          <p:cNvPr id="6" name="Footer Placeholder 5"/>
          <p:cNvSpPr>
            <a:spLocks noGrp="1"/>
          </p:cNvSpPr>
          <p:nvPr>
            <p:ph type="ftr" sz="quarter" idx="11"/>
          </p:nvPr>
        </p:nvSpPr>
        <p:spPr/>
        <p:txBody>
          <a:bodyPr/>
          <a:lstStyle/>
          <a:p>
            <a:r>
              <a:rPr lang="en-US" smtClean="0"/>
              <a:t>PT Calorimetry</a:t>
            </a:r>
            <a:endParaRPr lang="en-US"/>
          </a:p>
        </p:txBody>
      </p:sp>
      <p:sp>
        <p:nvSpPr>
          <p:cNvPr id="7" name="Slide Number Placeholder 6"/>
          <p:cNvSpPr>
            <a:spLocks noGrp="1"/>
          </p:cNvSpPr>
          <p:nvPr>
            <p:ph type="sldNum" sz="quarter" idx="12"/>
          </p:nvPr>
        </p:nvSpPr>
        <p:spPr/>
        <p:txBody>
          <a:bodyPr/>
          <a:lstStyle/>
          <a:p>
            <a:fld id="{52E18559-C4EA-D048-8D2C-6452A6C6BAA4}" type="slidenum">
              <a:rPr lang="en-US" smtClean="0"/>
              <a:t>‹#›</a:t>
            </a:fld>
            <a:endParaRPr lang="en-US"/>
          </a:p>
        </p:txBody>
      </p:sp>
    </p:spTree>
    <p:extLst>
      <p:ext uri="{BB962C8B-B14F-4D97-AF65-F5344CB8AC3E}">
        <p14:creationId xmlns:p14="http://schemas.microsoft.com/office/powerpoint/2010/main" val="3476426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r>
              <a:rPr lang="en-GB" smtClean="0"/>
              <a:t>18/01/2017</a:t>
            </a:r>
            <a:endParaRPr lang="en-US"/>
          </a:p>
        </p:txBody>
      </p:sp>
      <p:sp>
        <p:nvSpPr>
          <p:cNvPr id="8" name="Footer Placeholder 7"/>
          <p:cNvSpPr>
            <a:spLocks noGrp="1"/>
          </p:cNvSpPr>
          <p:nvPr>
            <p:ph type="ftr" sz="quarter" idx="11"/>
          </p:nvPr>
        </p:nvSpPr>
        <p:spPr/>
        <p:txBody>
          <a:bodyPr/>
          <a:lstStyle/>
          <a:p>
            <a:r>
              <a:rPr lang="en-US" smtClean="0"/>
              <a:t>PT Calorimetry</a:t>
            </a:r>
            <a:endParaRPr lang="en-US"/>
          </a:p>
        </p:txBody>
      </p:sp>
      <p:sp>
        <p:nvSpPr>
          <p:cNvPr id="9" name="Slide Number Placeholder 8"/>
          <p:cNvSpPr>
            <a:spLocks noGrp="1"/>
          </p:cNvSpPr>
          <p:nvPr>
            <p:ph type="sldNum" sz="quarter" idx="12"/>
          </p:nvPr>
        </p:nvSpPr>
        <p:spPr/>
        <p:txBody>
          <a:bodyPr/>
          <a:lstStyle/>
          <a:p>
            <a:fld id="{52E18559-C4EA-D048-8D2C-6452A6C6BAA4}" type="slidenum">
              <a:rPr lang="en-US" smtClean="0"/>
              <a:t>‹#›</a:t>
            </a:fld>
            <a:endParaRPr lang="en-US"/>
          </a:p>
        </p:txBody>
      </p:sp>
    </p:spTree>
    <p:extLst>
      <p:ext uri="{BB962C8B-B14F-4D97-AF65-F5344CB8AC3E}">
        <p14:creationId xmlns:p14="http://schemas.microsoft.com/office/powerpoint/2010/main" val="2703571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r>
              <a:rPr lang="en-GB" smtClean="0"/>
              <a:t>18/01/2017</a:t>
            </a:r>
            <a:endParaRPr lang="en-US"/>
          </a:p>
        </p:txBody>
      </p:sp>
      <p:sp>
        <p:nvSpPr>
          <p:cNvPr id="4" name="Footer Placeholder 3"/>
          <p:cNvSpPr>
            <a:spLocks noGrp="1"/>
          </p:cNvSpPr>
          <p:nvPr>
            <p:ph type="ftr" sz="quarter" idx="11"/>
          </p:nvPr>
        </p:nvSpPr>
        <p:spPr/>
        <p:txBody>
          <a:bodyPr/>
          <a:lstStyle/>
          <a:p>
            <a:r>
              <a:rPr lang="en-US" smtClean="0"/>
              <a:t>PT Calorimetry</a:t>
            </a:r>
            <a:endParaRPr lang="en-US"/>
          </a:p>
        </p:txBody>
      </p:sp>
      <p:sp>
        <p:nvSpPr>
          <p:cNvPr id="5" name="Slide Number Placeholder 4"/>
          <p:cNvSpPr>
            <a:spLocks noGrp="1"/>
          </p:cNvSpPr>
          <p:nvPr>
            <p:ph type="sldNum" sz="quarter" idx="12"/>
          </p:nvPr>
        </p:nvSpPr>
        <p:spPr/>
        <p:txBody>
          <a:bodyPr/>
          <a:lstStyle/>
          <a:p>
            <a:fld id="{52E18559-C4EA-D048-8D2C-6452A6C6BAA4}" type="slidenum">
              <a:rPr lang="en-US" smtClean="0"/>
              <a:t>‹#›</a:t>
            </a:fld>
            <a:endParaRPr lang="en-US"/>
          </a:p>
        </p:txBody>
      </p:sp>
    </p:spTree>
    <p:extLst>
      <p:ext uri="{BB962C8B-B14F-4D97-AF65-F5344CB8AC3E}">
        <p14:creationId xmlns:p14="http://schemas.microsoft.com/office/powerpoint/2010/main" val="3619804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18/01/2017</a:t>
            </a:r>
            <a:endParaRPr lang="en-US"/>
          </a:p>
        </p:txBody>
      </p:sp>
      <p:sp>
        <p:nvSpPr>
          <p:cNvPr id="3" name="Footer Placeholder 2"/>
          <p:cNvSpPr>
            <a:spLocks noGrp="1"/>
          </p:cNvSpPr>
          <p:nvPr>
            <p:ph type="ftr" sz="quarter" idx="11"/>
          </p:nvPr>
        </p:nvSpPr>
        <p:spPr/>
        <p:txBody>
          <a:bodyPr/>
          <a:lstStyle/>
          <a:p>
            <a:r>
              <a:rPr lang="en-US" smtClean="0"/>
              <a:t>PT Calorimetry</a:t>
            </a:r>
            <a:endParaRPr lang="en-US"/>
          </a:p>
        </p:txBody>
      </p:sp>
      <p:sp>
        <p:nvSpPr>
          <p:cNvPr id="4" name="Slide Number Placeholder 3"/>
          <p:cNvSpPr>
            <a:spLocks noGrp="1"/>
          </p:cNvSpPr>
          <p:nvPr>
            <p:ph type="sldNum" sz="quarter" idx="12"/>
          </p:nvPr>
        </p:nvSpPr>
        <p:spPr/>
        <p:txBody>
          <a:bodyPr/>
          <a:lstStyle/>
          <a:p>
            <a:fld id="{52E18559-C4EA-D048-8D2C-6452A6C6BAA4}" type="slidenum">
              <a:rPr lang="en-US" smtClean="0"/>
              <a:t>‹#›</a:t>
            </a:fld>
            <a:endParaRPr lang="en-US"/>
          </a:p>
        </p:txBody>
      </p:sp>
    </p:spTree>
    <p:extLst>
      <p:ext uri="{BB962C8B-B14F-4D97-AF65-F5344CB8AC3E}">
        <p14:creationId xmlns:p14="http://schemas.microsoft.com/office/powerpoint/2010/main" val="2185064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r>
              <a:rPr lang="en-GB" smtClean="0"/>
              <a:t>18/01/2017</a:t>
            </a:r>
            <a:endParaRPr lang="en-US"/>
          </a:p>
        </p:txBody>
      </p:sp>
      <p:sp>
        <p:nvSpPr>
          <p:cNvPr id="6" name="Footer Placeholder 5"/>
          <p:cNvSpPr>
            <a:spLocks noGrp="1"/>
          </p:cNvSpPr>
          <p:nvPr>
            <p:ph type="ftr" sz="quarter" idx="11"/>
          </p:nvPr>
        </p:nvSpPr>
        <p:spPr/>
        <p:txBody>
          <a:bodyPr/>
          <a:lstStyle/>
          <a:p>
            <a:r>
              <a:rPr lang="en-US" smtClean="0"/>
              <a:t>PT Calorimetry</a:t>
            </a:r>
            <a:endParaRPr lang="en-US"/>
          </a:p>
        </p:txBody>
      </p:sp>
      <p:sp>
        <p:nvSpPr>
          <p:cNvPr id="7" name="Slide Number Placeholder 6"/>
          <p:cNvSpPr>
            <a:spLocks noGrp="1"/>
          </p:cNvSpPr>
          <p:nvPr>
            <p:ph type="sldNum" sz="quarter" idx="12"/>
          </p:nvPr>
        </p:nvSpPr>
        <p:spPr/>
        <p:txBody>
          <a:bodyPr/>
          <a:lstStyle/>
          <a:p>
            <a:fld id="{52E18559-C4EA-D048-8D2C-6452A6C6BAA4}" type="slidenum">
              <a:rPr lang="en-US" smtClean="0"/>
              <a:t>‹#›</a:t>
            </a:fld>
            <a:endParaRPr lang="en-US"/>
          </a:p>
        </p:txBody>
      </p:sp>
    </p:spTree>
    <p:extLst>
      <p:ext uri="{BB962C8B-B14F-4D97-AF65-F5344CB8AC3E}">
        <p14:creationId xmlns:p14="http://schemas.microsoft.com/office/powerpoint/2010/main" val="892105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r>
              <a:rPr lang="en-GB" smtClean="0"/>
              <a:t>18/01/2017</a:t>
            </a:r>
            <a:endParaRPr lang="en-US"/>
          </a:p>
        </p:txBody>
      </p:sp>
      <p:sp>
        <p:nvSpPr>
          <p:cNvPr id="6" name="Footer Placeholder 5"/>
          <p:cNvSpPr>
            <a:spLocks noGrp="1"/>
          </p:cNvSpPr>
          <p:nvPr>
            <p:ph type="ftr" sz="quarter" idx="11"/>
          </p:nvPr>
        </p:nvSpPr>
        <p:spPr/>
        <p:txBody>
          <a:bodyPr/>
          <a:lstStyle/>
          <a:p>
            <a:r>
              <a:rPr lang="en-US" smtClean="0"/>
              <a:t>PT Calorimetry</a:t>
            </a:r>
            <a:endParaRPr lang="en-US"/>
          </a:p>
        </p:txBody>
      </p:sp>
      <p:sp>
        <p:nvSpPr>
          <p:cNvPr id="7" name="Slide Number Placeholder 6"/>
          <p:cNvSpPr>
            <a:spLocks noGrp="1"/>
          </p:cNvSpPr>
          <p:nvPr>
            <p:ph type="sldNum" sz="quarter" idx="12"/>
          </p:nvPr>
        </p:nvSpPr>
        <p:spPr/>
        <p:txBody>
          <a:bodyPr/>
          <a:lstStyle/>
          <a:p>
            <a:fld id="{52E18559-C4EA-D048-8D2C-6452A6C6BAA4}" type="slidenum">
              <a:rPr lang="en-US" smtClean="0"/>
              <a:t>‹#›</a:t>
            </a:fld>
            <a:endParaRPr lang="en-US"/>
          </a:p>
        </p:txBody>
      </p:sp>
    </p:spTree>
    <p:extLst>
      <p:ext uri="{BB962C8B-B14F-4D97-AF65-F5344CB8AC3E}">
        <p14:creationId xmlns:p14="http://schemas.microsoft.com/office/powerpoint/2010/main" val="31043768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smtClean="0"/>
              <a:t>18/01/2017</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PT Calorimetry</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E18559-C4EA-D048-8D2C-6452A6C6BAA4}" type="slidenum">
              <a:rPr lang="en-US" smtClean="0"/>
              <a:t>‹#›</a:t>
            </a:fld>
            <a:endParaRPr lang="en-US"/>
          </a:p>
        </p:txBody>
      </p:sp>
    </p:spTree>
    <p:extLst>
      <p:ext uri="{BB962C8B-B14F-4D97-AF65-F5344CB8AC3E}">
        <p14:creationId xmlns:p14="http://schemas.microsoft.com/office/powerpoint/2010/main" val="271070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4.emf"/><Relationship Id="rId5" Type="http://schemas.openxmlformats.org/officeDocument/2006/relationships/oleObject" Target="../embeddings/oleObject1.bin"/><Relationship Id="rId6" Type="http://schemas.openxmlformats.org/officeDocument/2006/relationships/image" Target="../media/image22.emf"/><Relationship Id="rId7" Type="http://schemas.openxmlformats.org/officeDocument/2006/relationships/oleObject" Target="../embeddings/oleObject2.bin"/><Relationship Id="rId8" Type="http://schemas.openxmlformats.org/officeDocument/2006/relationships/image" Target="../media/image23.emf"/><Relationship Id="rId9" Type="http://schemas.openxmlformats.org/officeDocument/2006/relationships/image" Target="../media/image25.png"/><Relationship Id="rId10" Type="http://schemas.openxmlformats.org/officeDocument/2006/relationships/image" Target="../media/image26.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 Id="rId3"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image" Target="../media/image31.wmf"/><Relationship Id="rId4" Type="http://schemas.openxmlformats.org/officeDocument/2006/relationships/image" Target="../media/image32.wmf"/><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hyperlink" Target="https://doi.org/10.1016/j.nima.2010.09.027"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016/j.nima.2017.06.044" TargetMode="External"/><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49.png"/><Relationship Id="rId5" Type="http://schemas.openxmlformats.org/officeDocument/2006/relationships/image" Target="../media/image1.png"/><Relationship Id="rId6" Type="http://schemas.openxmlformats.org/officeDocument/2006/relationships/image" Target="../media/image50.jpg"/><Relationship Id="rId7" Type="http://schemas.openxmlformats.org/officeDocument/2006/relationships/oleObject" Target="../embeddings/oleObject3.bin"/><Relationship Id="rId8" Type="http://schemas.openxmlformats.org/officeDocument/2006/relationships/image" Target="../media/image48.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emf"/><Relationship Id="rId5" Type="http://schemas.openxmlformats.org/officeDocument/2006/relationships/image" Target="../media/image54.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 Id="rId3"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9.emf"/></Relationships>
</file>

<file path=ppt/slides/_rels/slide31.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emf"/><Relationship Id="rId5" Type="http://schemas.openxmlformats.org/officeDocument/2006/relationships/image" Target="../media/image65.emf"/><Relationship Id="rId6" Type="http://schemas.openxmlformats.org/officeDocument/2006/relationships/image" Target="../media/image66.emf"/><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JPG"/><Relationship Id="rId1" Type="http://schemas.openxmlformats.org/officeDocument/2006/relationships/slideLayout" Target="../slideLayouts/slideLayout2.xml"/><Relationship Id="rId2" Type="http://schemas.openxmlformats.org/officeDocument/2006/relationships/image" Target="../media/image6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0.jpg"/></Relationships>
</file>

<file path=ppt/slides/_rels/slide35.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71.em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2.emf"/></Relationships>
</file>

<file path=ppt/slides/_rels/slide37.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jp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7.emf"/></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80.emf"/><Relationship Id="rId5" Type="http://schemas.openxmlformats.org/officeDocument/2006/relationships/oleObject" Target="../embeddings/oleObject4.bin"/><Relationship Id="rId6" Type="http://schemas.openxmlformats.org/officeDocument/2006/relationships/image" Target="../media/image78.emf"/><Relationship Id="rId7" Type="http://schemas.openxmlformats.org/officeDocument/2006/relationships/oleObject" Target="../embeddings/oleObject5.bin"/><Relationship Id="rId8" Type="http://schemas.openxmlformats.org/officeDocument/2006/relationships/image" Target="../media/image79.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82.emf"/><Relationship Id="rId5" Type="http://schemas.openxmlformats.org/officeDocument/2006/relationships/oleObject" Target="../embeddings/oleObject6.bin"/><Relationship Id="rId6" Type="http://schemas.openxmlformats.org/officeDocument/2006/relationships/image" Target="../media/image81.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3.emf"/><Relationship Id="rId4" Type="http://schemas.openxmlformats.org/officeDocument/2006/relationships/image" Target="../media/image84.emf"/><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5.emf"/></Relationships>
</file>

<file path=ppt/slides/_rels/slide44.xml.rels><?xml version="1.0" encoding="UTF-8" standalone="yes"?>
<Relationships xmlns="http://schemas.openxmlformats.org/package/2006/relationships"><Relationship Id="rId3" Type="http://schemas.openxmlformats.org/officeDocument/2006/relationships/image" Target="../media/image86.jpg"/><Relationship Id="rId4" Type="http://schemas.openxmlformats.org/officeDocument/2006/relationships/image" Target="../media/image5.jpeg"/><Relationship Id="rId5" Type="http://schemas.openxmlformats.org/officeDocument/2006/relationships/image" Target="../media/image87.JPG"/><Relationship Id="rId6" Type="http://schemas.openxmlformats.org/officeDocument/2006/relationships/image" Target="../media/image88.jp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9.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emf"/><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3" Type="http://schemas.openxmlformats.org/officeDocument/2006/relationships/image" Target="../media/image93.tiff"/><Relationship Id="rId4" Type="http://schemas.openxmlformats.org/officeDocument/2006/relationships/image" Target="../media/image94.tiff"/><Relationship Id="rId5" Type="http://schemas.openxmlformats.org/officeDocument/2006/relationships/image" Target="../media/image95.tiff"/><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g"/><Relationship Id="rId3" Type="http://schemas.openxmlformats.org/officeDocument/2006/relationships/image" Target="../media/image9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5.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image" Target="../media/image102.emf"/><Relationship Id="rId5" Type="http://schemas.openxmlformats.org/officeDocument/2006/relationships/oleObject" Target="../embeddings/oleObject7.bin"/><Relationship Id="rId6" Type="http://schemas.openxmlformats.org/officeDocument/2006/relationships/image" Target="../media/image78.emf"/><Relationship Id="rId7" Type="http://schemas.openxmlformats.org/officeDocument/2006/relationships/oleObject" Target="../embeddings/oleObject8.bin"/><Relationship Id="rId8" Type="http://schemas.openxmlformats.org/officeDocument/2006/relationships/image" Target="../media/image79.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03.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emf"/></Relationships>
</file>

<file path=ppt/slides/_rels/slide61.xml.rels><?xml version="1.0" encoding="UTF-8" standalone="yes"?>
<Relationships xmlns="http://schemas.openxmlformats.org/package/2006/relationships"><Relationship Id="rId3" Type="http://schemas.openxmlformats.org/officeDocument/2006/relationships/image" Target="../media/image105.emf"/><Relationship Id="rId4" Type="http://schemas.openxmlformats.org/officeDocument/2006/relationships/oleObject" Target="../embeddings/oleObject9.bin"/><Relationship Id="rId5" Type="http://schemas.openxmlformats.org/officeDocument/2006/relationships/image" Target="../media/image81.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06.emf"/></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107.emf"/><Relationship Id="rId5" Type="http://schemas.openxmlformats.org/officeDocument/2006/relationships/oleObject" Target="../embeddings/oleObject10.bin"/><Relationship Id="rId6" Type="http://schemas.openxmlformats.org/officeDocument/2006/relationships/image" Target="../media/image81.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 y="3736261"/>
            <a:ext cx="8928100" cy="1686639"/>
          </a:xfrm>
        </p:spPr>
        <p:txBody>
          <a:bodyPr>
            <a:noAutofit/>
          </a:bodyPr>
          <a:lstStyle/>
          <a:p>
            <a:r>
              <a:rPr lang="en-US" sz="3200" dirty="0">
                <a:solidFill>
                  <a:srgbClr val="FF0000"/>
                </a:solidFill>
              </a:rPr>
              <a:t>From </a:t>
            </a:r>
            <a:r>
              <a:rPr lang="en-US" sz="3200" dirty="0" err="1">
                <a:solidFill>
                  <a:srgbClr val="FF0000"/>
                </a:solidFill>
              </a:rPr>
              <a:t>SuperNEMO</a:t>
            </a:r>
            <a:r>
              <a:rPr lang="en-US" sz="3200" dirty="0">
                <a:solidFill>
                  <a:srgbClr val="FF0000"/>
                </a:solidFill>
              </a:rPr>
              <a:t> to Proton Therapy: </a:t>
            </a:r>
            <a:r>
              <a:rPr lang="en-US" sz="3200" dirty="0" smtClean="0">
                <a:solidFill>
                  <a:srgbClr val="FF0000"/>
                </a:solidFill>
              </a:rPr>
              <a:t>Adapting </a:t>
            </a:r>
            <a:r>
              <a:rPr lang="en-US" sz="3200" dirty="0" err="1" smtClean="0">
                <a:solidFill>
                  <a:srgbClr val="FF0000"/>
                </a:solidFill>
              </a:rPr>
              <a:t>SuperNEMO</a:t>
            </a:r>
            <a:r>
              <a:rPr lang="en-US" sz="3200" dirty="0">
                <a:solidFill>
                  <a:srgbClr val="FF0000"/>
                </a:solidFill>
              </a:rPr>
              <a:t> </a:t>
            </a:r>
            <a:r>
              <a:rPr lang="en-US" sz="3200" dirty="0" smtClean="0">
                <a:solidFill>
                  <a:srgbClr val="FF0000"/>
                </a:solidFill>
              </a:rPr>
              <a:t>Calorimeter Technology </a:t>
            </a:r>
            <a:r>
              <a:rPr lang="en-US" sz="3200" dirty="0">
                <a:solidFill>
                  <a:srgbClr val="FF0000"/>
                </a:solidFill>
              </a:rPr>
              <a:t>for Proton Therapy QA</a:t>
            </a:r>
          </a:p>
        </p:txBody>
      </p:sp>
      <p:sp>
        <p:nvSpPr>
          <p:cNvPr id="3" name="Subtitle 2"/>
          <p:cNvSpPr>
            <a:spLocks noGrp="1"/>
          </p:cNvSpPr>
          <p:nvPr>
            <p:ph type="subTitle" idx="1"/>
          </p:nvPr>
        </p:nvSpPr>
        <p:spPr>
          <a:xfrm>
            <a:off x="1351836" y="5676900"/>
            <a:ext cx="6400800" cy="850894"/>
          </a:xfrm>
        </p:spPr>
        <p:txBody>
          <a:bodyPr>
            <a:normAutofit/>
          </a:bodyPr>
          <a:lstStyle/>
          <a:p>
            <a:r>
              <a:rPr lang="en-US" sz="2000" dirty="0" smtClean="0">
                <a:solidFill>
                  <a:srgbClr val="000000"/>
                </a:solidFill>
              </a:rPr>
              <a:t>Anastasia Basharina-Freshville </a:t>
            </a:r>
          </a:p>
          <a:p>
            <a:r>
              <a:rPr lang="en-US" sz="2000" dirty="0" smtClean="0">
                <a:solidFill>
                  <a:srgbClr val="000000"/>
                </a:solidFill>
              </a:rPr>
              <a:t>(University College London)</a:t>
            </a:r>
            <a:endParaRPr lang="en-US" sz="2000" dirty="0">
              <a:solidFill>
                <a:srgbClr val="000000"/>
              </a:solidFill>
            </a:endParaRPr>
          </a:p>
        </p:txBody>
      </p:sp>
      <p:pic>
        <p:nvPicPr>
          <p:cNvPr id="4" name="Picture 3" descr="hexagonal_modu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01886"/>
            <a:ext cx="1898390" cy="2531186"/>
          </a:xfrm>
          <a:prstGeom prst="rect">
            <a:avLst/>
          </a:prstGeom>
        </p:spPr>
      </p:pic>
      <p:pic>
        <p:nvPicPr>
          <p:cNvPr id="6" name="Picture 5" descr="beam_module_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7799" y="1001886"/>
            <a:ext cx="3776138" cy="2517425"/>
          </a:xfrm>
          <a:prstGeom prst="rect">
            <a:avLst/>
          </a:prstGeom>
        </p:spPr>
      </p:pic>
      <p:sp>
        <p:nvSpPr>
          <p:cNvPr id="8" name="Date Placeholder 7"/>
          <p:cNvSpPr>
            <a:spLocks noGrp="1"/>
          </p:cNvSpPr>
          <p:nvPr>
            <p:ph type="dt" sz="half" idx="10"/>
          </p:nvPr>
        </p:nvSpPr>
        <p:spPr/>
        <p:txBody>
          <a:bodyPr/>
          <a:lstStyle/>
          <a:p>
            <a:r>
              <a:rPr lang="en-GB" smtClean="0"/>
              <a:t>18/01/2017</a:t>
            </a:r>
            <a:endParaRPr lang="en-US"/>
          </a:p>
        </p:txBody>
      </p:sp>
      <p:sp>
        <p:nvSpPr>
          <p:cNvPr id="9" name="Footer Placeholder 8"/>
          <p:cNvSpPr>
            <a:spLocks noGrp="1"/>
          </p:cNvSpPr>
          <p:nvPr>
            <p:ph type="ftr" sz="quarter" idx="11"/>
          </p:nvPr>
        </p:nvSpPr>
        <p:spPr/>
        <p:txBody>
          <a:bodyPr/>
          <a:lstStyle/>
          <a:p>
            <a:r>
              <a:rPr lang="en-US" dirty="0" smtClean="0"/>
              <a:t>PT </a:t>
            </a:r>
            <a:r>
              <a:rPr lang="en-US" dirty="0" err="1" smtClean="0"/>
              <a:t>Calorimetry</a:t>
            </a:r>
            <a:endParaRPr lang="en-US" dirty="0"/>
          </a:p>
        </p:txBody>
      </p:sp>
      <p:sp>
        <p:nvSpPr>
          <p:cNvPr id="10" name="Slide Number Placeholder 9"/>
          <p:cNvSpPr>
            <a:spLocks noGrp="1"/>
          </p:cNvSpPr>
          <p:nvPr>
            <p:ph type="sldNum" sz="quarter" idx="12"/>
          </p:nvPr>
        </p:nvSpPr>
        <p:spPr/>
        <p:txBody>
          <a:bodyPr/>
          <a:lstStyle/>
          <a:p>
            <a:fld id="{52E18559-C4EA-D048-8D2C-6452A6C6BAA4}" type="slidenum">
              <a:rPr lang="en-US" smtClean="0"/>
              <a:t>1</a:t>
            </a:fld>
            <a:endParaRPr lang="en-US"/>
          </a:p>
        </p:txBody>
      </p:sp>
      <p:grpSp>
        <p:nvGrpSpPr>
          <p:cNvPr id="15" name="Group 14"/>
          <p:cNvGrpSpPr/>
          <p:nvPr/>
        </p:nvGrpSpPr>
        <p:grpSpPr>
          <a:xfrm>
            <a:off x="0" y="-14111"/>
            <a:ext cx="9158111" cy="842121"/>
            <a:chOff x="0" y="0"/>
            <a:chExt cx="9158111" cy="842121"/>
          </a:xfrm>
        </p:grpSpPr>
        <p:pic>
          <p:nvPicPr>
            <p:cNvPr id="11" name="Picture 10" descr="mid-red.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3000" y="0"/>
              <a:ext cx="2935111" cy="842121"/>
            </a:xfrm>
            <a:prstGeom prst="rect">
              <a:avLst/>
            </a:prstGeom>
          </p:spPr>
        </p:pic>
        <p:pic>
          <p:nvPicPr>
            <p:cNvPr id="14" name="Picture 13" descr="ucl_banner_crop.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6237112" cy="842121"/>
            </a:xfrm>
            <a:prstGeom prst="rect">
              <a:avLst/>
            </a:prstGeom>
          </p:spPr>
        </p:pic>
      </p:grpSp>
      <p:pic>
        <p:nvPicPr>
          <p:cNvPr id="13" name="Content Placeholder 9" descr="IMG_2116.JPG"/>
          <p:cNvPicPr>
            <a:picLocks noChangeAspect="1"/>
          </p:cNvPicPr>
          <p:nvPr/>
        </p:nvPicPr>
        <p:blipFill rotWithShape="1">
          <a:blip r:embed="rId7" cstate="print">
            <a:extLst>
              <a:ext uri="{28A0092B-C50C-407E-A947-70E740481C1C}">
                <a14:useLocalDpi xmlns:a14="http://schemas.microsoft.com/office/drawing/2010/main" val="0"/>
              </a:ext>
            </a:extLst>
          </a:blip>
          <a:srcRect l="7688" t="3264" r="17764" b="16694"/>
          <a:stretch/>
        </p:blipFill>
        <p:spPr>
          <a:xfrm rot="5400000">
            <a:off x="6571614" y="1261828"/>
            <a:ext cx="2517077" cy="2027429"/>
          </a:xfrm>
          <a:prstGeom prst="rect">
            <a:avLst/>
          </a:prstGeom>
        </p:spPr>
      </p:pic>
    </p:spTree>
    <p:extLst>
      <p:ext uri="{BB962C8B-B14F-4D97-AF65-F5344CB8AC3E}">
        <p14:creationId xmlns:p14="http://schemas.microsoft.com/office/powerpoint/2010/main" val="54533407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913"/>
            <a:ext cx="8229600" cy="1143000"/>
          </a:xfrm>
        </p:spPr>
        <p:txBody>
          <a:bodyPr>
            <a:normAutofit/>
          </a:bodyPr>
          <a:lstStyle/>
          <a:p>
            <a:r>
              <a:rPr lang="en-US" dirty="0" smtClean="0">
                <a:solidFill>
                  <a:srgbClr val="FF0000"/>
                </a:solidFill>
              </a:rPr>
              <a:t>Proton Therapy in the UK</a:t>
            </a:r>
            <a:endParaRPr lang="en-US" dirty="0">
              <a:solidFill>
                <a:srgbClr val="FF0000"/>
              </a:solidFill>
            </a:endParaRPr>
          </a:p>
        </p:txBody>
      </p:sp>
      <p:sp>
        <p:nvSpPr>
          <p:cNvPr id="7" name="Content Placeholder 5"/>
          <p:cNvSpPr txBox="1">
            <a:spLocks/>
          </p:cNvSpPr>
          <p:nvPr/>
        </p:nvSpPr>
        <p:spPr bwMode="auto">
          <a:xfrm>
            <a:off x="1283486" y="929103"/>
            <a:ext cx="2561641" cy="227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endParaRPr lang="en-US" sz="3200">
              <a:latin typeface="Gill Sans" charset="0"/>
              <a:cs typeface="Gill Sans" charset="0"/>
            </a:endParaRPr>
          </a:p>
        </p:txBody>
      </p:sp>
      <p:sp>
        <p:nvSpPr>
          <p:cNvPr id="35" name="Date Placeholder 34"/>
          <p:cNvSpPr>
            <a:spLocks noGrp="1"/>
          </p:cNvSpPr>
          <p:nvPr>
            <p:ph type="dt" sz="half" idx="10"/>
          </p:nvPr>
        </p:nvSpPr>
        <p:spPr/>
        <p:txBody>
          <a:bodyPr/>
          <a:lstStyle/>
          <a:p>
            <a:r>
              <a:rPr lang="en-GB" smtClean="0"/>
              <a:t>18/01/2017</a:t>
            </a:r>
            <a:endParaRPr lang="en-US"/>
          </a:p>
        </p:txBody>
      </p:sp>
      <p:sp>
        <p:nvSpPr>
          <p:cNvPr id="36" name="Footer Placeholder 35"/>
          <p:cNvSpPr>
            <a:spLocks noGrp="1"/>
          </p:cNvSpPr>
          <p:nvPr>
            <p:ph type="ftr" sz="quarter" idx="11"/>
          </p:nvPr>
        </p:nvSpPr>
        <p:spPr/>
        <p:txBody>
          <a:bodyPr/>
          <a:lstStyle/>
          <a:p>
            <a:r>
              <a:rPr lang="en-US" dirty="0" smtClean="0"/>
              <a:t>PT </a:t>
            </a:r>
            <a:r>
              <a:rPr lang="en-US" dirty="0" err="1" smtClean="0"/>
              <a:t>Calorimetry</a:t>
            </a:r>
            <a:endParaRPr lang="en-US" dirty="0"/>
          </a:p>
        </p:txBody>
      </p:sp>
      <p:sp>
        <p:nvSpPr>
          <p:cNvPr id="37" name="Slide Number Placeholder 36"/>
          <p:cNvSpPr>
            <a:spLocks noGrp="1"/>
          </p:cNvSpPr>
          <p:nvPr>
            <p:ph type="sldNum" sz="quarter" idx="12"/>
          </p:nvPr>
        </p:nvSpPr>
        <p:spPr/>
        <p:txBody>
          <a:bodyPr/>
          <a:lstStyle/>
          <a:p>
            <a:fld id="{52E18559-C4EA-D048-8D2C-6452A6C6BAA4}" type="slidenum">
              <a:rPr lang="en-US" smtClean="0"/>
              <a:t>10</a:t>
            </a:fld>
            <a:endParaRPr lang="en-US" dirty="0"/>
          </a:p>
        </p:txBody>
      </p:sp>
      <p:sp>
        <p:nvSpPr>
          <p:cNvPr id="20" name="Content Placeholder 4"/>
          <p:cNvSpPr>
            <a:spLocks noGrp="1"/>
          </p:cNvSpPr>
          <p:nvPr>
            <p:ph sz="half" idx="1"/>
          </p:nvPr>
        </p:nvSpPr>
        <p:spPr>
          <a:xfrm>
            <a:off x="395535" y="566964"/>
            <a:ext cx="8404477" cy="3620786"/>
          </a:xfrm>
        </p:spPr>
        <p:txBody>
          <a:bodyPr>
            <a:normAutofit fontScale="62500" lnSpcReduction="20000"/>
          </a:bodyPr>
          <a:lstStyle/>
          <a:p>
            <a:pPr>
              <a:buClr>
                <a:srgbClr val="FF0000"/>
              </a:buClr>
            </a:pPr>
            <a:r>
              <a:rPr lang="en-US" dirty="0" smtClean="0"/>
              <a:t>One currently operational proton therapy </a:t>
            </a:r>
            <a:r>
              <a:rPr lang="en-US" dirty="0" err="1" smtClean="0"/>
              <a:t>centre</a:t>
            </a:r>
            <a:r>
              <a:rPr lang="en-US" dirty="0" smtClean="0"/>
              <a:t>:</a:t>
            </a:r>
          </a:p>
          <a:p>
            <a:pPr lvl="1">
              <a:buClr>
                <a:srgbClr val="FF0000"/>
              </a:buClr>
            </a:pPr>
            <a:r>
              <a:rPr lang="en-US" dirty="0" err="1" smtClean="0">
                <a:solidFill>
                  <a:srgbClr val="008000"/>
                </a:solidFill>
              </a:rPr>
              <a:t>Clatterbridge</a:t>
            </a:r>
            <a:r>
              <a:rPr lang="en-US" dirty="0" smtClean="0">
                <a:solidFill>
                  <a:srgbClr val="008000"/>
                </a:solidFill>
              </a:rPr>
              <a:t> Cancer Centre</a:t>
            </a:r>
            <a:r>
              <a:rPr lang="en-US" dirty="0" smtClean="0"/>
              <a:t>: treatment of ocular melanomas with 60 MeV proton beam</a:t>
            </a:r>
          </a:p>
          <a:p>
            <a:pPr lvl="1">
              <a:buClr>
                <a:srgbClr val="FF0000"/>
              </a:buClr>
            </a:pPr>
            <a:endParaRPr lang="en-US" dirty="0" smtClean="0"/>
          </a:p>
          <a:p>
            <a:pPr>
              <a:buClr>
                <a:srgbClr val="FF0000"/>
              </a:buClr>
            </a:pPr>
            <a:r>
              <a:rPr lang="en-US" dirty="0" smtClean="0"/>
              <a:t>Two new high energy </a:t>
            </a:r>
            <a:r>
              <a:rPr lang="en-US" dirty="0" err="1" smtClean="0"/>
              <a:t>centres</a:t>
            </a:r>
            <a:r>
              <a:rPr lang="en-US" dirty="0" smtClean="0"/>
              <a:t> currently under construction:</a:t>
            </a:r>
          </a:p>
          <a:p>
            <a:pPr lvl="1">
              <a:buClr>
                <a:srgbClr val="FF0000"/>
              </a:buClr>
            </a:pPr>
            <a:r>
              <a:rPr lang="en-US" dirty="0" smtClean="0">
                <a:solidFill>
                  <a:srgbClr val="0000FF"/>
                </a:solidFill>
              </a:rPr>
              <a:t>The Christie </a:t>
            </a:r>
            <a:r>
              <a:rPr lang="en-US" dirty="0" smtClean="0"/>
              <a:t>(Manchester)</a:t>
            </a:r>
          </a:p>
          <a:p>
            <a:pPr lvl="1">
              <a:buClr>
                <a:srgbClr val="FF0000"/>
              </a:buClr>
            </a:pPr>
            <a:r>
              <a:rPr lang="en-US" dirty="0">
                <a:solidFill>
                  <a:srgbClr val="0000FF"/>
                </a:solidFill>
              </a:rPr>
              <a:t>UCLH</a:t>
            </a:r>
            <a:r>
              <a:rPr lang="en-US" dirty="0"/>
              <a:t> (London)</a:t>
            </a:r>
          </a:p>
          <a:p>
            <a:pPr lvl="1">
              <a:buClr>
                <a:srgbClr val="FF0000"/>
              </a:buClr>
            </a:pPr>
            <a:endParaRPr lang="en-US" dirty="0" smtClean="0"/>
          </a:p>
          <a:p>
            <a:pPr>
              <a:buClr>
                <a:srgbClr val="FF0000"/>
              </a:buClr>
            </a:pPr>
            <a:r>
              <a:rPr lang="en-US" dirty="0" smtClean="0"/>
              <a:t>£250 million joint project - the largest single project the NHS has ever attempted!</a:t>
            </a:r>
          </a:p>
          <a:p>
            <a:pPr>
              <a:buClr>
                <a:srgbClr val="FF0000"/>
              </a:buClr>
            </a:pPr>
            <a:endParaRPr lang="en-US" dirty="0" smtClean="0"/>
          </a:p>
          <a:p>
            <a:pPr>
              <a:buClr>
                <a:srgbClr val="FF0000"/>
              </a:buClr>
            </a:pPr>
            <a:r>
              <a:rPr lang="en-US" dirty="0" smtClean="0"/>
              <a:t>The Christie will open in August 2018 and UCLH a couple of years later.</a:t>
            </a:r>
            <a:endParaRPr lang="en-US" dirty="0"/>
          </a:p>
        </p:txBody>
      </p:sp>
      <p:pic>
        <p:nvPicPr>
          <p:cNvPr id="22" name="Content Placeholder 14" descr="IMG_2001.JPG"/>
          <p:cNvPicPr>
            <a:picLocks noChangeAspect="1"/>
          </p:cNvPicPr>
          <p:nvPr/>
        </p:nvPicPr>
        <p:blipFill>
          <a:blip r:embed="rId3" cstate="print">
            <a:extLst>
              <a:ext uri="{28A0092B-C50C-407E-A947-70E740481C1C}">
                <a14:useLocalDpi xmlns:a14="http://schemas.microsoft.com/office/drawing/2010/main" val="0"/>
              </a:ext>
            </a:extLst>
          </a:blip>
          <a:srcRect t="14128" b="14128"/>
          <a:stretch>
            <a:fillRect/>
          </a:stretch>
        </p:blipFill>
        <p:spPr>
          <a:xfrm>
            <a:off x="333375" y="3997995"/>
            <a:ext cx="8353425" cy="2447925"/>
          </a:xfrm>
          <a:prstGeom prst="rect">
            <a:avLst/>
          </a:prstGeom>
        </p:spPr>
      </p:pic>
    </p:spTree>
    <p:extLst>
      <p:ext uri="{BB962C8B-B14F-4D97-AF65-F5344CB8AC3E}">
        <p14:creationId xmlns:p14="http://schemas.microsoft.com/office/powerpoint/2010/main" val="52759803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913"/>
            <a:ext cx="8229600" cy="1143000"/>
          </a:xfrm>
        </p:spPr>
        <p:txBody>
          <a:bodyPr>
            <a:normAutofit/>
          </a:bodyPr>
          <a:lstStyle/>
          <a:p>
            <a:r>
              <a:rPr lang="en-US" dirty="0" smtClean="0">
                <a:solidFill>
                  <a:srgbClr val="FF0000"/>
                </a:solidFill>
              </a:rPr>
              <a:t>UCLH Proton Therapy Centre</a:t>
            </a:r>
            <a:endParaRPr lang="en-US" dirty="0">
              <a:solidFill>
                <a:srgbClr val="FF0000"/>
              </a:solidFill>
            </a:endParaRPr>
          </a:p>
        </p:txBody>
      </p:sp>
      <p:sp>
        <p:nvSpPr>
          <p:cNvPr id="7" name="Content Placeholder 5"/>
          <p:cNvSpPr txBox="1">
            <a:spLocks/>
          </p:cNvSpPr>
          <p:nvPr/>
        </p:nvSpPr>
        <p:spPr bwMode="auto">
          <a:xfrm>
            <a:off x="1283486" y="929103"/>
            <a:ext cx="2561641" cy="227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endParaRPr lang="en-US" sz="3200">
              <a:latin typeface="Gill Sans" charset="0"/>
              <a:cs typeface="Gill Sans" charset="0"/>
            </a:endParaRPr>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l="7365" t="19659" r="5035" b="13646"/>
          <a:stretch/>
        </p:blipFill>
        <p:spPr bwMode="auto">
          <a:xfrm>
            <a:off x="1726873" y="745182"/>
            <a:ext cx="5590800" cy="31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9"/>
          <p:cNvSpPr txBox="1">
            <a:spLocks noChangeArrowheads="1"/>
          </p:cNvSpPr>
          <p:nvPr/>
        </p:nvSpPr>
        <p:spPr bwMode="auto">
          <a:xfrm>
            <a:off x="7461715" y="1392469"/>
            <a:ext cx="11744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solidFill>
                  <a:srgbClr val="0000FF"/>
                </a:solidFill>
                <a:latin typeface="Gill Sans" charset="0"/>
                <a:cs typeface="Gill Sans" charset="0"/>
              </a:rPr>
              <a:t>Accelerator</a:t>
            </a:r>
          </a:p>
        </p:txBody>
      </p:sp>
      <p:cxnSp>
        <p:nvCxnSpPr>
          <p:cNvPr id="9" name="Straight Arrow Connector 8"/>
          <p:cNvCxnSpPr/>
          <p:nvPr/>
        </p:nvCxnSpPr>
        <p:spPr>
          <a:xfrm flipH="1">
            <a:off x="6274924" y="1570610"/>
            <a:ext cx="1213872" cy="48787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9"/>
          <p:cNvSpPr txBox="1">
            <a:spLocks noChangeArrowheads="1"/>
          </p:cNvSpPr>
          <p:nvPr/>
        </p:nvSpPr>
        <p:spPr bwMode="auto">
          <a:xfrm>
            <a:off x="449705" y="1850731"/>
            <a:ext cx="8985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solidFill>
                  <a:srgbClr val="0000FF"/>
                </a:solidFill>
                <a:latin typeface="Gill Sans" charset="0"/>
                <a:cs typeface="Gill Sans" charset="0"/>
              </a:rPr>
              <a:t>Gantries</a:t>
            </a:r>
          </a:p>
        </p:txBody>
      </p:sp>
      <p:cxnSp>
        <p:nvCxnSpPr>
          <p:cNvPr id="16" name="Straight Arrow Connector 15"/>
          <p:cNvCxnSpPr>
            <a:stCxn id="7" idx="1"/>
          </p:cNvCxnSpPr>
          <p:nvPr/>
        </p:nvCxnSpPr>
        <p:spPr>
          <a:xfrm>
            <a:off x="1283486" y="2068305"/>
            <a:ext cx="220930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283486" y="1676436"/>
            <a:ext cx="3978378" cy="3820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9"/>
          <p:cNvSpPr txBox="1">
            <a:spLocks noChangeArrowheads="1"/>
          </p:cNvSpPr>
          <p:nvPr/>
        </p:nvSpPr>
        <p:spPr bwMode="auto">
          <a:xfrm>
            <a:off x="7618274" y="3209932"/>
            <a:ext cx="118948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solidFill>
                  <a:srgbClr val="0000FF"/>
                </a:solidFill>
                <a:latin typeface="Gill Sans" charset="0"/>
                <a:cs typeface="Gill Sans" charset="0"/>
              </a:rPr>
              <a:t>Treatment Room</a:t>
            </a:r>
          </a:p>
        </p:txBody>
      </p:sp>
      <p:cxnSp>
        <p:nvCxnSpPr>
          <p:cNvPr id="19" name="Straight Arrow Connector 18"/>
          <p:cNvCxnSpPr/>
          <p:nvPr/>
        </p:nvCxnSpPr>
        <p:spPr>
          <a:xfrm flipH="1" flipV="1">
            <a:off x="4203443" y="2464269"/>
            <a:ext cx="3507910" cy="10129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Content Placeholder 2"/>
          <p:cNvSpPr txBox="1">
            <a:spLocks/>
          </p:cNvSpPr>
          <p:nvPr/>
        </p:nvSpPr>
        <p:spPr>
          <a:xfrm>
            <a:off x="0" y="4026208"/>
            <a:ext cx="8960556" cy="23116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0000"/>
              </a:buClr>
            </a:pPr>
            <a:r>
              <a:rPr lang="en-US" sz="1800" dirty="0" smtClean="0"/>
              <a:t>Use a particle accelerator (cyclotron) to get a </a:t>
            </a:r>
            <a:r>
              <a:rPr lang="en-US" sz="1800" dirty="0" smtClean="0">
                <a:solidFill>
                  <a:srgbClr val="FF0000"/>
                </a:solidFill>
              </a:rPr>
              <a:t>250 MeV </a:t>
            </a:r>
            <a:r>
              <a:rPr lang="en-US" sz="1800" dirty="0" smtClean="0"/>
              <a:t>proton beam</a:t>
            </a:r>
          </a:p>
          <a:p>
            <a:pPr>
              <a:buClr>
                <a:srgbClr val="FF0000"/>
              </a:buClr>
            </a:pPr>
            <a:r>
              <a:rPr lang="en-US" sz="1800" dirty="0" smtClean="0"/>
              <a:t>Delivered to the patient through a </a:t>
            </a:r>
            <a:r>
              <a:rPr lang="en-US" sz="1800" dirty="0" smtClean="0">
                <a:solidFill>
                  <a:srgbClr val="FF0000"/>
                </a:solidFill>
              </a:rPr>
              <a:t>gantry</a:t>
            </a:r>
            <a:r>
              <a:rPr lang="en-US" sz="1800" dirty="0" smtClean="0"/>
              <a:t>, which has to be big enough to deliver the beam from any angle: must be </a:t>
            </a:r>
            <a:r>
              <a:rPr lang="en-US" sz="1800" dirty="0" smtClean="0">
                <a:solidFill>
                  <a:srgbClr val="FF0000"/>
                </a:solidFill>
              </a:rPr>
              <a:t>3 stories tall</a:t>
            </a:r>
            <a:r>
              <a:rPr lang="en-US" sz="1800" dirty="0" smtClean="0"/>
              <a:t>!</a:t>
            </a:r>
          </a:p>
          <a:p>
            <a:pPr>
              <a:buClr>
                <a:srgbClr val="FF0000"/>
              </a:buClr>
            </a:pPr>
            <a:r>
              <a:rPr lang="en-US" sz="1800" dirty="0" smtClean="0"/>
              <a:t>Three gantries</a:t>
            </a:r>
          </a:p>
          <a:p>
            <a:pPr>
              <a:buClr>
                <a:srgbClr val="FF0000"/>
              </a:buClr>
            </a:pPr>
            <a:r>
              <a:rPr lang="en-US" sz="1800" dirty="0" smtClean="0"/>
              <a:t>Construction in progress (</a:t>
            </a:r>
            <a:r>
              <a:rPr lang="en-US" sz="1800" dirty="0" smtClean="0">
                <a:solidFill>
                  <a:srgbClr val="FF0000"/>
                </a:solidFill>
              </a:rPr>
              <a:t>summer 2015</a:t>
            </a:r>
            <a:r>
              <a:rPr lang="en-US" sz="1800" dirty="0" smtClean="0"/>
              <a:t>)</a:t>
            </a:r>
          </a:p>
          <a:p>
            <a:pPr>
              <a:buClr>
                <a:srgbClr val="FF0000"/>
              </a:buClr>
            </a:pPr>
            <a:r>
              <a:rPr lang="en-US" sz="1800" dirty="0" smtClean="0"/>
              <a:t>First patient treatment: 2020</a:t>
            </a:r>
          </a:p>
        </p:txBody>
      </p:sp>
      <p:sp>
        <p:nvSpPr>
          <p:cNvPr id="31" name="TextBox 30"/>
          <p:cNvSpPr txBox="1"/>
          <p:nvPr/>
        </p:nvSpPr>
        <p:spPr>
          <a:xfrm>
            <a:off x="1834444" y="6011334"/>
            <a:ext cx="5531555" cy="369332"/>
          </a:xfrm>
          <a:prstGeom prst="rect">
            <a:avLst/>
          </a:prstGeom>
          <a:noFill/>
        </p:spPr>
        <p:txBody>
          <a:bodyPr wrap="square" rtlCol="0">
            <a:spAutoFit/>
          </a:bodyPr>
          <a:lstStyle/>
          <a:p>
            <a:r>
              <a:rPr lang="en-US" dirty="0" smtClean="0">
                <a:solidFill>
                  <a:srgbClr val="660066"/>
                </a:solidFill>
              </a:rPr>
              <a:t>Can we work on some of the challenges before then?</a:t>
            </a:r>
            <a:endParaRPr lang="en-US" dirty="0">
              <a:solidFill>
                <a:srgbClr val="660066"/>
              </a:solidFill>
            </a:endParaRPr>
          </a:p>
        </p:txBody>
      </p:sp>
      <p:cxnSp>
        <p:nvCxnSpPr>
          <p:cNvPr id="32" name="Straight Arrow Connector 31"/>
          <p:cNvCxnSpPr/>
          <p:nvPr/>
        </p:nvCxnSpPr>
        <p:spPr>
          <a:xfrm flipH="1" flipV="1">
            <a:off x="3247627" y="5865867"/>
            <a:ext cx="1183926" cy="207171"/>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Date Placeholder 34"/>
          <p:cNvSpPr>
            <a:spLocks noGrp="1"/>
          </p:cNvSpPr>
          <p:nvPr>
            <p:ph type="dt" sz="half" idx="10"/>
          </p:nvPr>
        </p:nvSpPr>
        <p:spPr/>
        <p:txBody>
          <a:bodyPr/>
          <a:lstStyle/>
          <a:p>
            <a:r>
              <a:rPr lang="en-GB" smtClean="0"/>
              <a:t>18/01/2017</a:t>
            </a:r>
            <a:endParaRPr lang="en-US"/>
          </a:p>
        </p:txBody>
      </p:sp>
      <p:sp>
        <p:nvSpPr>
          <p:cNvPr id="36" name="Footer Placeholder 35"/>
          <p:cNvSpPr>
            <a:spLocks noGrp="1"/>
          </p:cNvSpPr>
          <p:nvPr>
            <p:ph type="ftr" sz="quarter" idx="11"/>
          </p:nvPr>
        </p:nvSpPr>
        <p:spPr/>
        <p:txBody>
          <a:bodyPr/>
          <a:lstStyle/>
          <a:p>
            <a:r>
              <a:rPr lang="en-US" dirty="0" smtClean="0"/>
              <a:t>PT </a:t>
            </a:r>
            <a:r>
              <a:rPr lang="en-US" dirty="0" err="1" smtClean="0"/>
              <a:t>Calorimetry</a:t>
            </a:r>
            <a:endParaRPr lang="en-US" dirty="0"/>
          </a:p>
        </p:txBody>
      </p:sp>
      <p:sp>
        <p:nvSpPr>
          <p:cNvPr id="37" name="Slide Number Placeholder 36"/>
          <p:cNvSpPr>
            <a:spLocks noGrp="1"/>
          </p:cNvSpPr>
          <p:nvPr>
            <p:ph type="sldNum" sz="quarter" idx="12"/>
          </p:nvPr>
        </p:nvSpPr>
        <p:spPr/>
        <p:txBody>
          <a:bodyPr/>
          <a:lstStyle/>
          <a:p>
            <a:fld id="{52E18559-C4EA-D048-8D2C-6452A6C6BAA4}" type="slidenum">
              <a:rPr lang="en-US" smtClean="0"/>
              <a:t>11</a:t>
            </a:fld>
            <a:endParaRPr lang="en-US" dirty="0"/>
          </a:p>
        </p:txBody>
      </p:sp>
    </p:spTree>
    <p:extLst>
      <p:ext uri="{BB962C8B-B14F-4D97-AF65-F5344CB8AC3E}">
        <p14:creationId xmlns:p14="http://schemas.microsoft.com/office/powerpoint/2010/main" val="92218076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71.png" descr="C:\Documents and Settings\bourgeoi\Bureau\Demonstrator 2.png"/>
          <p:cNvPicPr/>
          <p:nvPr/>
        </p:nvPicPr>
        <p:blipFill>
          <a:blip r:embed="rId3">
            <a:extLst/>
          </a:blip>
          <a:srcRect l="8449" r="10554"/>
          <a:stretch>
            <a:fillRect/>
          </a:stretch>
        </p:blipFill>
        <p:spPr>
          <a:xfrm>
            <a:off x="393700" y="2703860"/>
            <a:ext cx="3718059" cy="3014234"/>
          </a:xfrm>
          <a:prstGeom prst="rect">
            <a:avLst/>
          </a:prstGeom>
          <a:ln w="12700">
            <a:miter lim="400000"/>
          </a:ln>
        </p:spPr>
      </p:pic>
      <p:sp>
        <p:nvSpPr>
          <p:cNvPr id="2" name="Title 1"/>
          <p:cNvSpPr>
            <a:spLocks noGrp="1"/>
          </p:cNvSpPr>
          <p:nvPr>
            <p:ph type="title"/>
          </p:nvPr>
        </p:nvSpPr>
        <p:spPr>
          <a:xfrm>
            <a:off x="457200" y="-219247"/>
            <a:ext cx="8229600" cy="1143000"/>
          </a:xfrm>
        </p:spPr>
        <p:txBody>
          <a:bodyPr/>
          <a:lstStyle/>
          <a:p>
            <a:r>
              <a:rPr lang="en-US" dirty="0" smtClean="0">
                <a:solidFill>
                  <a:srgbClr val="FF0000"/>
                </a:solidFill>
              </a:rPr>
              <a:t>SuperNEMO</a:t>
            </a:r>
            <a:endParaRPr lang="en-US" dirty="0">
              <a:solidFill>
                <a:srgbClr val="FF0000"/>
              </a:solidFill>
            </a:endParaRPr>
          </a:p>
        </p:txBody>
      </p:sp>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dirty="0" smtClean="0"/>
              <a:t>PT </a:t>
            </a:r>
            <a:r>
              <a:rPr lang="en-US" dirty="0" err="1" smtClean="0"/>
              <a:t>Calorimetry</a:t>
            </a:r>
            <a:endParaRPr lang="en-US" dirty="0"/>
          </a:p>
        </p:txBody>
      </p:sp>
      <p:sp>
        <p:nvSpPr>
          <p:cNvPr id="6" name="Slide Number Placeholder 5"/>
          <p:cNvSpPr>
            <a:spLocks noGrp="1"/>
          </p:cNvSpPr>
          <p:nvPr>
            <p:ph type="sldNum" sz="quarter" idx="12"/>
          </p:nvPr>
        </p:nvSpPr>
        <p:spPr/>
        <p:txBody>
          <a:bodyPr/>
          <a:lstStyle/>
          <a:p>
            <a:fld id="{52E18559-C4EA-D048-8D2C-6452A6C6BAA4}" type="slidenum">
              <a:rPr lang="en-US" smtClean="0"/>
              <a:t>12</a:t>
            </a:fld>
            <a:endParaRPr lang="en-US"/>
          </a:p>
        </p:txBody>
      </p:sp>
      <p:pic>
        <p:nvPicPr>
          <p:cNvPr id="8" name="Picture 5"/>
          <p:cNvPicPr>
            <a:picLocks noChangeArrowheads="1"/>
          </p:cNvPicPr>
          <p:nvPr/>
        </p:nvPicPr>
        <p:blipFill>
          <a:blip r:embed="rId4"/>
          <a:srcRect/>
          <a:stretch>
            <a:fillRect/>
          </a:stretch>
        </p:blipFill>
        <p:spPr bwMode="auto">
          <a:xfrm>
            <a:off x="1080093" y="932190"/>
            <a:ext cx="2135673" cy="1837356"/>
          </a:xfrm>
          <a:prstGeom prst="rect">
            <a:avLst/>
          </a:prstGeom>
          <a:noFill/>
          <a:ln w="9525" cap="flat">
            <a:noFill/>
            <a:miter lim="800000"/>
            <a:headEnd/>
            <a:tailEnd/>
          </a:ln>
        </p:spPr>
      </p:pic>
      <p:sp>
        <p:nvSpPr>
          <p:cNvPr id="9" name="Text Box 8"/>
          <p:cNvSpPr txBox="1">
            <a:spLocks noChangeArrowheads="1"/>
          </p:cNvSpPr>
          <p:nvPr/>
        </p:nvSpPr>
        <p:spPr bwMode="auto">
          <a:xfrm>
            <a:off x="3982234" y="674270"/>
            <a:ext cx="5060647" cy="5386090"/>
          </a:xfrm>
          <a:prstGeom prst="rect">
            <a:avLst/>
          </a:prstGeom>
          <a:noFill/>
          <a:ln w="9525">
            <a:noFill/>
            <a:miter lim="800000"/>
            <a:headEnd/>
            <a:tailEnd/>
          </a:ln>
          <a:effectLst/>
        </p:spPr>
        <p:txBody>
          <a:bodyPr wrap="square">
            <a:prstTxWarp prst="textNoShape">
              <a:avLst/>
            </a:prstTxWarp>
            <a:spAutoFit/>
          </a:bodyPr>
          <a:lstStyle/>
          <a:p>
            <a:pPr marL="342900" indent="-342900" algn="l">
              <a:buClr>
                <a:schemeClr val="tx1"/>
              </a:buClr>
              <a:buFont typeface="Arial"/>
              <a:buChar char="•"/>
            </a:pPr>
            <a:r>
              <a:rPr lang="en-GB" sz="1600" dirty="0" err="1" smtClean="0">
                <a:solidFill>
                  <a:srgbClr val="FF0000"/>
                </a:solidFill>
                <a:ea typeface="Arial" pitchFamily="-1" charset="0"/>
                <a:cs typeface=""/>
              </a:rPr>
              <a:t>Neutrinoless</a:t>
            </a:r>
            <a:r>
              <a:rPr lang="en-GB" sz="1600" dirty="0" smtClean="0">
                <a:solidFill>
                  <a:srgbClr val="FF0000"/>
                </a:solidFill>
                <a:ea typeface="Arial" pitchFamily="-1" charset="0"/>
                <a:cs typeface=""/>
              </a:rPr>
              <a:t> double beta decay </a:t>
            </a:r>
            <a:r>
              <a:rPr lang="en-GB" sz="1600" dirty="0" smtClean="0">
                <a:ea typeface="Arial" pitchFamily="-1" charset="0"/>
                <a:cs typeface=""/>
              </a:rPr>
              <a:t>detector using NEMO3’s </a:t>
            </a:r>
            <a:r>
              <a:rPr lang="en-GB" sz="1600" dirty="0" smtClean="0">
                <a:solidFill>
                  <a:srgbClr val="FF0000"/>
                </a:solidFill>
                <a:ea typeface="Arial" pitchFamily="-1" charset="0"/>
                <a:cs typeface=""/>
              </a:rPr>
              <a:t>tracker-calorimeter </a:t>
            </a:r>
            <a:r>
              <a:rPr lang="en-GB" sz="1600" dirty="0" smtClean="0">
                <a:ea typeface="Arial" pitchFamily="-1" charset="0"/>
                <a:cs typeface=""/>
              </a:rPr>
              <a:t>technique</a:t>
            </a:r>
            <a:br>
              <a:rPr lang="en-GB" sz="1600" dirty="0" smtClean="0">
                <a:ea typeface="Arial" pitchFamily="-1" charset="0"/>
                <a:cs typeface=""/>
              </a:rPr>
            </a:br>
            <a:r>
              <a:rPr lang="en-GB" sz="1600" dirty="0" smtClean="0">
                <a:ea typeface="Arial" pitchFamily="-1" charset="0"/>
                <a:cs typeface=""/>
              </a:rPr>
              <a:t>Target sensitivity: </a:t>
            </a:r>
            <a:r>
              <a:rPr lang="en-GB" sz="1200" dirty="0">
                <a:solidFill>
                  <a:srgbClr val="000000"/>
                </a:solidFill>
                <a:latin typeface="Arial" charset="0"/>
                <a:ea typeface="ＭＳ Ｐゴシック" charset="0"/>
                <a:cs typeface="Arial" charset="0"/>
              </a:rPr>
              <a:t>T</a:t>
            </a:r>
            <a:r>
              <a:rPr lang="en-US" sz="1200" baseline="-25000" dirty="0">
                <a:solidFill>
                  <a:srgbClr val="000000"/>
                </a:solidFill>
                <a:latin typeface="Arial" charset="0"/>
                <a:ea typeface="ＭＳ Ｐゴシック" charset="0"/>
                <a:cs typeface="Arial" charset="0"/>
              </a:rPr>
              <a:t>½ </a:t>
            </a:r>
            <a:r>
              <a:rPr lang="en-US" sz="1200" dirty="0">
                <a:solidFill>
                  <a:srgbClr val="000000"/>
                </a:solidFill>
                <a:latin typeface="Arial" charset="0"/>
                <a:ea typeface="ＭＳ Ｐゴシック" charset="0"/>
                <a:cs typeface="Arial" charset="0"/>
              </a:rPr>
              <a:t>&gt; </a:t>
            </a:r>
            <a:r>
              <a:rPr lang="en-US" sz="1200" dirty="0">
                <a:solidFill>
                  <a:srgbClr val="FF3300"/>
                </a:solidFill>
                <a:latin typeface="Arial" charset="0"/>
                <a:ea typeface="ＭＳ Ｐゴシック" charset="0"/>
                <a:cs typeface="Arial" charset="0"/>
              </a:rPr>
              <a:t>10</a:t>
            </a:r>
            <a:r>
              <a:rPr lang="en-US" sz="1200" baseline="30000" dirty="0">
                <a:solidFill>
                  <a:srgbClr val="FF3300"/>
                </a:solidFill>
                <a:latin typeface="Arial" charset="0"/>
                <a:ea typeface="ＭＳ Ｐゴシック" charset="0"/>
                <a:cs typeface="Arial" charset="0"/>
              </a:rPr>
              <a:t>26</a:t>
            </a:r>
            <a:r>
              <a:rPr lang="en-US" sz="1200" dirty="0">
                <a:solidFill>
                  <a:srgbClr val="FF3300"/>
                </a:solidFill>
                <a:latin typeface="Arial" charset="0"/>
                <a:ea typeface="ＭＳ Ｐゴシック" charset="0"/>
                <a:cs typeface="Arial" charset="0"/>
              </a:rPr>
              <a:t> years</a:t>
            </a:r>
            <a:r>
              <a:rPr lang="en-US" sz="1200" dirty="0">
                <a:solidFill>
                  <a:srgbClr val="000000"/>
                </a:solidFill>
                <a:latin typeface="Arial" charset="0"/>
                <a:ea typeface="ＭＳ Ｐゴシック" charset="0"/>
                <a:cs typeface="Arial" charset="0"/>
              </a:rPr>
              <a:t> </a:t>
            </a:r>
            <a:r>
              <a:rPr lang="en-GB" sz="1200" dirty="0">
                <a:solidFill>
                  <a:srgbClr val="000000"/>
                </a:solidFill>
                <a:latin typeface="Arial" charset="0"/>
                <a:ea typeface="ＭＳ Ｐゴシック" charset="0"/>
                <a:cs typeface="Arial" charset="0"/>
              </a:rPr>
              <a:t>→ &lt;m</a:t>
            </a:r>
            <a:r>
              <a:rPr lang="el-GR" sz="1200" baseline="-25000" dirty="0">
                <a:solidFill>
                  <a:srgbClr val="000000"/>
                </a:solidFill>
                <a:latin typeface="Arial" charset="0"/>
                <a:ea typeface="ＭＳ Ｐゴシック" charset="0"/>
                <a:cs typeface="Arial" charset="0"/>
              </a:rPr>
              <a:t>ν</a:t>
            </a:r>
            <a:r>
              <a:rPr lang="en-GB" sz="1200" dirty="0">
                <a:solidFill>
                  <a:srgbClr val="000000"/>
                </a:solidFill>
                <a:latin typeface="Arial" charset="0"/>
                <a:ea typeface="ＭＳ Ｐゴシック" charset="0"/>
                <a:cs typeface="Arial" charset="0"/>
              </a:rPr>
              <a:t>&gt; &lt;</a:t>
            </a:r>
            <a:r>
              <a:rPr lang="en-GB" sz="1200" dirty="0">
                <a:solidFill>
                  <a:srgbClr val="FF3300"/>
                </a:solidFill>
                <a:latin typeface="Arial" charset="0"/>
                <a:ea typeface="ＭＳ Ｐゴシック" charset="0"/>
                <a:cs typeface="Arial" charset="0"/>
              </a:rPr>
              <a:t>0.04 – 0.1 </a:t>
            </a:r>
            <a:r>
              <a:rPr lang="en-GB" sz="1200" dirty="0" err="1">
                <a:solidFill>
                  <a:srgbClr val="FF3300"/>
                </a:solidFill>
                <a:latin typeface="Arial" charset="0"/>
                <a:ea typeface="ＭＳ Ｐゴシック" charset="0"/>
                <a:cs typeface="Arial" charset="0"/>
              </a:rPr>
              <a:t>eV</a:t>
            </a:r>
            <a:endParaRPr lang="en-GB" sz="1200" dirty="0">
              <a:solidFill>
                <a:srgbClr val="FF3300"/>
              </a:solidFill>
              <a:latin typeface="Arial" charset="0"/>
              <a:ea typeface="ＭＳ Ｐゴシック" charset="0"/>
              <a:cs typeface="Arial" charset="0"/>
            </a:endParaRPr>
          </a:p>
          <a:p>
            <a:pPr algn="l">
              <a:buClr>
                <a:schemeClr val="tx1"/>
              </a:buClr>
            </a:pPr>
            <a:endParaRPr lang="en-GB" sz="1600" dirty="0" smtClean="0">
              <a:ea typeface="Arial" pitchFamily="-1" charset="0"/>
              <a:cs typeface=""/>
            </a:endParaRPr>
          </a:p>
          <a:p>
            <a:pPr marL="342900" indent="-342900" algn="l">
              <a:buClr>
                <a:schemeClr val="tx1"/>
              </a:buClr>
              <a:buFont typeface="Arial"/>
              <a:buChar char="•"/>
            </a:pPr>
            <a:r>
              <a:rPr lang="en-GB" sz="1600" dirty="0" smtClean="0">
                <a:solidFill>
                  <a:srgbClr val="B53DD9"/>
                </a:solidFill>
                <a:ea typeface="Arial" pitchFamily="-1" charset="0"/>
                <a:cs typeface=""/>
              </a:rPr>
              <a:t>Modular</a:t>
            </a:r>
            <a:r>
              <a:rPr lang="en-GB" sz="1600" dirty="0" smtClean="0">
                <a:ea typeface="Arial" pitchFamily="-1" charset="0"/>
                <a:cs typeface=""/>
              </a:rPr>
              <a:t> detector </a:t>
            </a:r>
            <a:r>
              <a:rPr lang="en-GB" sz="1600" dirty="0">
                <a:ea typeface="Arial" pitchFamily="-1" charset="0"/>
                <a:cs typeface=""/>
              </a:rPr>
              <a:t>with a planar </a:t>
            </a:r>
            <a:r>
              <a:rPr lang="en-GB" sz="1600" dirty="0" smtClean="0">
                <a:ea typeface="Arial" pitchFamily="-1" charset="0"/>
                <a:cs typeface=""/>
              </a:rPr>
              <a:t>geometry</a:t>
            </a:r>
          </a:p>
          <a:p>
            <a:pPr marL="342900" indent="-342900">
              <a:buFont typeface="Arial"/>
              <a:buChar char="•"/>
            </a:pPr>
            <a:endParaRPr lang="en-GB" sz="1600" dirty="0" smtClean="0">
              <a:ea typeface="Arial" pitchFamily="-1" charset="0"/>
              <a:cs typeface=""/>
            </a:endParaRPr>
          </a:p>
          <a:p>
            <a:pPr marL="342900" indent="-342900"/>
            <a:r>
              <a:rPr lang="en-GB" sz="1600" b="1" dirty="0" smtClean="0">
                <a:ea typeface="Arial" pitchFamily="-1" charset="0"/>
                <a:cs typeface=""/>
              </a:rPr>
              <a:t>1 module</a:t>
            </a:r>
            <a:r>
              <a:rPr lang="en-GB" sz="1600" dirty="0" smtClean="0">
                <a:ea typeface="Arial" pitchFamily="-1" charset="0"/>
                <a:cs typeface=""/>
              </a:rPr>
              <a:t> (of 20) consists of:</a:t>
            </a:r>
          </a:p>
          <a:p>
            <a:pPr marL="342900" indent="-342900"/>
            <a:endParaRPr lang="en-GB" sz="1600" dirty="0" smtClean="0">
              <a:ea typeface="Arial" pitchFamily="-1" charset="0"/>
              <a:cs typeface=""/>
            </a:endParaRPr>
          </a:p>
          <a:p>
            <a:pPr marL="342900" indent="-342900">
              <a:buFont typeface="Arial"/>
              <a:buChar char="•"/>
            </a:pPr>
            <a:r>
              <a:rPr lang="en-GB" sz="1600" dirty="0" smtClean="0">
                <a:solidFill>
                  <a:srgbClr val="FF0000"/>
                </a:solidFill>
                <a:ea typeface="Arial" pitchFamily="-1" charset="0"/>
                <a:cs typeface=""/>
              </a:rPr>
              <a:t>Source foil</a:t>
            </a:r>
            <a:r>
              <a:rPr lang="en-GB" sz="1600" dirty="0" smtClean="0">
                <a:ea typeface="Arial" pitchFamily="-1" charset="0"/>
                <a:cs typeface=""/>
              </a:rPr>
              <a:t>: </a:t>
            </a:r>
          </a:p>
          <a:p>
            <a:pPr marL="342900" indent="-342900"/>
            <a:r>
              <a:rPr lang="en-GB" sz="1600" dirty="0" smtClean="0">
                <a:ea typeface="Arial" pitchFamily="-1" charset="0"/>
                <a:cs typeface=""/>
              </a:rPr>
              <a:t>	- </a:t>
            </a:r>
            <a:r>
              <a:rPr lang="en-GB" sz="1600" dirty="0" smtClean="0">
                <a:solidFill>
                  <a:srgbClr val="FF0000"/>
                </a:solidFill>
                <a:ea typeface="Arial" pitchFamily="-1" charset="0"/>
                <a:cs typeface=""/>
              </a:rPr>
              <a:t>5 kg </a:t>
            </a:r>
            <a:r>
              <a:rPr lang="en-GB" sz="1600" dirty="0" smtClean="0">
                <a:ea typeface="Arial" pitchFamily="-1" charset="0"/>
                <a:cs typeface=""/>
              </a:rPr>
              <a:t>(total of 100 kg) of 40 mg/cm</a:t>
            </a:r>
            <a:r>
              <a:rPr lang="en-GB" sz="1600" baseline="30000" dirty="0" smtClean="0">
                <a:ea typeface="Arial" pitchFamily="-1" charset="0"/>
                <a:cs typeface=""/>
              </a:rPr>
              <a:t>2</a:t>
            </a:r>
            <a:r>
              <a:rPr lang="en-GB" sz="1600" dirty="0" smtClean="0">
                <a:ea typeface="Arial" pitchFamily="-1" charset="0"/>
                <a:cs typeface=""/>
              </a:rPr>
              <a:t> (4 </a:t>
            </a:r>
            <a:r>
              <a:rPr lang="en-GB" sz="1600" dirty="0" err="1" smtClean="0">
                <a:ea typeface="Arial" pitchFamily="-1" charset="0"/>
                <a:cs typeface=""/>
              </a:rPr>
              <a:t>x</a:t>
            </a:r>
            <a:r>
              <a:rPr lang="en-GB" sz="1600" dirty="0" smtClean="0">
                <a:ea typeface="Arial" pitchFamily="-1" charset="0"/>
                <a:cs typeface=""/>
              </a:rPr>
              <a:t> 2.7 m</a:t>
            </a:r>
            <a:r>
              <a:rPr lang="en-GB" sz="1600" baseline="30000" dirty="0" smtClean="0">
                <a:ea typeface="Arial" pitchFamily="-1" charset="0"/>
                <a:cs typeface=""/>
              </a:rPr>
              <a:t>2</a:t>
            </a:r>
            <a:r>
              <a:rPr lang="en-GB" sz="1600" dirty="0" smtClean="0">
                <a:ea typeface="Arial" pitchFamily="-1" charset="0"/>
                <a:cs typeface=""/>
              </a:rPr>
              <a:t>)</a:t>
            </a:r>
          </a:p>
          <a:p>
            <a:pPr marL="342900" indent="-342900"/>
            <a:r>
              <a:rPr lang="en-GB" sz="1600" dirty="0" smtClean="0">
                <a:ea typeface="Arial" pitchFamily="-1" charset="0"/>
                <a:cs typeface=""/>
              </a:rPr>
              <a:t>	- </a:t>
            </a:r>
            <a:r>
              <a:rPr lang="en-GB" sz="1600" baseline="30000" dirty="0" smtClean="0">
                <a:solidFill>
                  <a:srgbClr val="FF0000"/>
                </a:solidFill>
                <a:ea typeface="Arial" pitchFamily="-1" charset="0"/>
                <a:cs typeface=""/>
              </a:rPr>
              <a:t>82</a:t>
            </a:r>
            <a:r>
              <a:rPr lang="en-GB" sz="1600" dirty="0" smtClean="0">
                <a:solidFill>
                  <a:srgbClr val="FF0000"/>
                </a:solidFill>
                <a:ea typeface="Arial" pitchFamily="-1" charset="0"/>
                <a:cs typeface=""/>
              </a:rPr>
              <a:t>Se</a:t>
            </a:r>
            <a:r>
              <a:rPr lang="en-GB" sz="1600" dirty="0" smtClean="0">
                <a:ea typeface="Arial" pitchFamily="-1" charset="0"/>
                <a:cs typeface=""/>
              </a:rPr>
              <a:t> (high Q</a:t>
            </a:r>
            <a:r>
              <a:rPr lang="en-GB" sz="1600" baseline="-25000" dirty="0" smtClean="0">
                <a:ea typeface="Arial" pitchFamily="-1" charset="0"/>
                <a:cs typeface=""/>
              </a:rPr>
              <a:t>ββ</a:t>
            </a:r>
            <a:r>
              <a:rPr lang="en-GB" sz="1600" dirty="0" smtClean="0">
                <a:ea typeface="Arial" pitchFamily="-1" charset="0"/>
                <a:cs typeface=""/>
              </a:rPr>
              <a:t>, long T</a:t>
            </a:r>
            <a:r>
              <a:rPr lang="en-GB" sz="1600" baseline="-25000" dirty="0" smtClean="0">
                <a:ea typeface="Arial" pitchFamily="-1" charset="0"/>
                <a:cs typeface=""/>
              </a:rPr>
              <a:t>1/2</a:t>
            </a:r>
            <a:r>
              <a:rPr lang="en-GB" sz="1600" baseline="30000" dirty="0" smtClean="0">
                <a:ea typeface="Arial" pitchFamily="-1" charset="0"/>
                <a:cs typeface=""/>
              </a:rPr>
              <a:t>2vββ</a:t>
            </a:r>
            <a:r>
              <a:rPr lang="en-GB" sz="1600" dirty="0" smtClean="0">
                <a:ea typeface="Arial" pitchFamily="-1" charset="0"/>
                <a:cs typeface=""/>
              </a:rPr>
              <a:t>, proven enrichment technology): starting baseline</a:t>
            </a:r>
          </a:p>
          <a:p>
            <a:pPr marL="342900" indent="-342900"/>
            <a:r>
              <a:rPr lang="en-GB" sz="1600" dirty="0" smtClean="0">
                <a:ea typeface="Arial" pitchFamily="-1" charset="0"/>
                <a:cs typeface=""/>
              </a:rPr>
              <a:t>	- </a:t>
            </a:r>
            <a:r>
              <a:rPr lang="en-GB" sz="1600" baseline="30000" dirty="0">
                <a:ea typeface="Arial" pitchFamily="-1" charset="0"/>
                <a:cs typeface=""/>
              </a:rPr>
              <a:t>150</a:t>
            </a:r>
            <a:r>
              <a:rPr lang="en-GB" sz="1600" dirty="0">
                <a:ea typeface="Arial" pitchFamily="-1" charset="0"/>
                <a:cs typeface=""/>
              </a:rPr>
              <a:t>Nd and </a:t>
            </a:r>
            <a:r>
              <a:rPr lang="en-GB" sz="1600" baseline="30000" dirty="0">
                <a:ea typeface="Arial" pitchFamily="-1" charset="0"/>
                <a:cs typeface=""/>
              </a:rPr>
              <a:t>48</a:t>
            </a:r>
            <a:r>
              <a:rPr lang="en-GB" sz="1600" dirty="0">
                <a:ea typeface="Arial" pitchFamily="-1" charset="0"/>
                <a:cs typeface=""/>
              </a:rPr>
              <a:t>Ca being considered depending on enrichment possibilities</a:t>
            </a:r>
            <a:endParaRPr lang="en-GB" sz="1600" dirty="0">
              <a:cs typeface=""/>
            </a:endParaRPr>
          </a:p>
          <a:p>
            <a:pPr marL="342900" indent="-342900"/>
            <a:r>
              <a:rPr lang="en-GB" sz="1600" dirty="0" smtClean="0">
                <a:ea typeface="Arial" pitchFamily="-1" charset="0"/>
                <a:cs typeface=""/>
              </a:rPr>
              <a:t>	</a:t>
            </a:r>
          </a:p>
          <a:p>
            <a:pPr marL="342900" indent="-342900">
              <a:buFont typeface="Arial"/>
              <a:buChar char="•"/>
            </a:pPr>
            <a:r>
              <a:rPr lang="en-GB" sz="1600" dirty="0" smtClean="0">
                <a:solidFill>
                  <a:schemeClr val="hlink"/>
                </a:solidFill>
                <a:ea typeface="Arial" pitchFamily="-1" charset="0"/>
                <a:cs typeface=""/>
              </a:rPr>
              <a:t>Tracker</a:t>
            </a:r>
            <a:r>
              <a:rPr lang="en-GB" sz="1600" dirty="0" smtClean="0">
                <a:ea typeface="Arial" pitchFamily="-1" charset="0"/>
                <a:cs typeface=""/>
              </a:rPr>
              <a:t>: </a:t>
            </a:r>
            <a:r>
              <a:rPr lang="en-US" sz="1600" dirty="0" smtClean="0">
                <a:solidFill>
                  <a:srgbClr val="0000FF"/>
                </a:solidFill>
              </a:rPr>
              <a:t>~</a:t>
            </a:r>
            <a:r>
              <a:rPr lang="en-GB" sz="1600" dirty="0" smtClean="0">
                <a:solidFill>
                  <a:srgbClr val="0000FF"/>
                </a:solidFill>
                <a:ea typeface="Arial" pitchFamily="-1" charset="0"/>
                <a:cs typeface=""/>
              </a:rPr>
              <a:t>2000</a:t>
            </a:r>
            <a:r>
              <a:rPr lang="en-GB" sz="1600" dirty="0" smtClean="0">
                <a:ea typeface="Arial" pitchFamily="-1" charset="0"/>
                <a:cs typeface=""/>
              </a:rPr>
              <a:t> drift cells in Geiger mode</a:t>
            </a:r>
            <a:br>
              <a:rPr lang="en-GB" sz="1600" dirty="0" smtClean="0">
                <a:ea typeface="Arial" pitchFamily="-1" charset="0"/>
                <a:cs typeface=""/>
              </a:rPr>
            </a:br>
            <a:r>
              <a:rPr lang="en-GB" sz="1200" dirty="0" smtClean="0">
                <a:solidFill>
                  <a:srgbClr val="000000"/>
                </a:solidFill>
                <a:latin typeface="Verdana" charset="0"/>
                <a:ea typeface="Arial" charset="0"/>
                <a:cs typeface="Arial" charset="0"/>
              </a:rPr>
              <a:t>→ </a:t>
            </a:r>
            <a:r>
              <a:rPr lang="en-GB" sz="1200" dirty="0">
                <a:solidFill>
                  <a:srgbClr val="000000"/>
                </a:solidFill>
                <a:latin typeface="Verdana" charset="0"/>
                <a:ea typeface="Arial" charset="0"/>
                <a:cs typeface="Arial" charset="0"/>
              </a:rPr>
              <a:t>particle identification (for background suppression)</a:t>
            </a:r>
            <a:endParaRPr lang="en-GB" sz="1200" dirty="0">
              <a:solidFill>
                <a:srgbClr val="000000"/>
              </a:solidFill>
              <a:latin typeface="Arial" charset="0"/>
              <a:ea typeface="ＭＳ Ｐゴシック" charset="0"/>
              <a:cs typeface="Arial" charset="0"/>
            </a:endParaRPr>
          </a:p>
          <a:p>
            <a:pPr marL="342900" indent="-342900">
              <a:buFont typeface="Arial"/>
              <a:buChar char="•"/>
            </a:pPr>
            <a:endParaRPr lang="en-GB" sz="1600" dirty="0" smtClean="0">
              <a:ea typeface="Arial" pitchFamily="-1" charset="0"/>
              <a:cs typeface=""/>
            </a:endParaRPr>
          </a:p>
          <a:p>
            <a:pPr marL="342900" indent="-342900">
              <a:buFont typeface="Arial"/>
              <a:buChar char="•"/>
            </a:pPr>
            <a:r>
              <a:rPr lang="en-GB" sz="1600" dirty="0" smtClean="0">
                <a:solidFill>
                  <a:srgbClr val="198C47"/>
                </a:solidFill>
                <a:ea typeface="Arial" pitchFamily="-1" charset="0"/>
                <a:cs typeface=""/>
              </a:rPr>
              <a:t>Calorimeter</a:t>
            </a:r>
            <a:r>
              <a:rPr lang="en-GB" sz="1600" dirty="0" smtClean="0">
                <a:ea typeface="Arial" pitchFamily="-1" charset="0"/>
                <a:cs typeface=""/>
              </a:rPr>
              <a:t>: </a:t>
            </a:r>
            <a:r>
              <a:rPr lang="en-GB" sz="1600" dirty="0" smtClean="0">
                <a:solidFill>
                  <a:srgbClr val="198C47"/>
                </a:solidFill>
                <a:ea typeface="Arial" pitchFamily="-1" charset="0"/>
                <a:cs typeface=""/>
              </a:rPr>
              <a:t>~550 </a:t>
            </a:r>
            <a:r>
              <a:rPr lang="en-GB" sz="1600" dirty="0" smtClean="0">
                <a:ea typeface="Arial" pitchFamily="-1" charset="0"/>
                <a:cs typeface=""/>
              </a:rPr>
              <a:t>scintillator blocks + PMTs </a:t>
            </a:r>
            <a:r>
              <a:rPr lang="en-GB" sz="1600" dirty="0">
                <a:ea typeface="Arial" pitchFamily="-1" charset="0"/>
                <a:cs typeface=""/>
              </a:rPr>
              <a:t/>
            </a:r>
            <a:br>
              <a:rPr lang="en-GB" sz="1600" dirty="0">
                <a:ea typeface="Arial" pitchFamily="-1" charset="0"/>
                <a:cs typeface=""/>
              </a:rPr>
            </a:br>
            <a:r>
              <a:rPr lang="en-GB" sz="1200" dirty="0" smtClean="0">
                <a:solidFill>
                  <a:srgbClr val="000000"/>
                </a:solidFill>
                <a:latin typeface="Verdana" charset="0"/>
                <a:ea typeface="Arial" charset="0"/>
                <a:cs typeface="Arial" charset="0"/>
              </a:rPr>
              <a:t>→ </a:t>
            </a:r>
            <a:r>
              <a:rPr lang="en-GB" sz="1200" dirty="0">
                <a:solidFill>
                  <a:srgbClr val="000000"/>
                </a:solidFill>
                <a:latin typeface="Verdana" charset="0"/>
                <a:ea typeface="Arial" charset="0"/>
                <a:cs typeface="Arial" charset="0"/>
              </a:rPr>
              <a:t>energy and time of flight measurements of particles</a:t>
            </a:r>
            <a:endParaRPr lang="en-GB" sz="1600" dirty="0" smtClean="0">
              <a:ea typeface="Arial" pitchFamily="-1" charset="0"/>
              <a:cs typeface=""/>
            </a:endParaRPr>
          </a:p>
          <a:p>
            <a:pPr marL="342900" indent="-342900">
              <a:buFont typeface="Arial"/>
              <a:buChar char="•"/>
            </a:pPr>
            <a:endParaRPr lang="en-GB" sz="1600" dirty="0" smtClean="0">
              <a:ea typeface="Arial" pitchFamily="-1" charset="0"/>
              <a:cs typeface=""/>
            </a:endParaRPr>
          </a:p>
          <a:p>
            <a:pPr marL="342900" indent="-342900">
              <a:buFont typeface="Arial"/>
              <a:buChar char="•"/>
            </a:pPr>
            <a:r>
              <a:rPr lang="en-GB" sz="1600" dirty="0" smtClean="0">
                <a:ea typeface="Arial" pitchFamily="-1" charset="0"/>
                <a:cs typeface=""/>
              </a:rPr>
              <a:t>Passive shielding surrounding each module</a:t>
            </a:r>
            <a:endParaRPr lang="en-US" sz="1600" dirty="0" smtClean="0">
              <a:cs typeface=""/>
            </a:endParaRPr>
          </a:p>
        </p:txBody>
      </p:sp>
      <p:sp>
        <p:nvSpPr>
          <p:cNvPr id="12" name="Line 9"/>
          <p:cNvSpPr>
            <a:spLocks noChangeShapeType="1"/>
          </p:cNvSpPr>
          <p:nvPr/>
        </p:nvSpPr>
        <p:spPr bwMode="auto">
          <a:xfrm flipV="1">
            <a:off x="2197100" y="2782246"/>
            <a:ext cx="1914658" cy="952022"/>
          </a:xfrm>
          <a:prstGeom prst="line">
            <a:avLst/>
          </a:prstGeom>
          <a:noFill/>
          <a:ln w="12700">
            <a:solidFill>
              <a:srgbClr val="FF0000"/>
            </a:solidFill>
            <a:round/>
            <a:headEnd type="stealth" w="med" len="med"/>
            <a:tailEnd/>
          </a:ln>
          <a:effectLst/>
        </p:spPr>
        <p:txBody>
          <a:bodyPr wrap="square">
            <a:prstTxWarp prst="textNoShape">
              <a:avLst/>
            </a:prstTxWarp>
            <a:spAutoFit/>
          </a:bodyPr>
          <a:lstStyle/>
          <a:p>
            <a:endParaRPr lang="en-US"/>
          </a:p>
        </p:txBody>
      </p:sp>
      <p:sp>
        <p:nvSpPr>
          <p:cNvPr id="13" name="Line 10"/>
          <p:cNvSpPr>
            <a:spLocks noChangeShapeType="1"/>
          </p:cNvSpPr>
          <p:nvPr/>
        </p:nvSpPr>
        <p:spPr bwMode="auto">
          <a:xfrm flipH="1">
            <a:off x="2472111" y="4508500"/>
            <a:ext cx="1639647" cy="474478"/>
          </a:xfrm>
          <a:prstGeom prst="line">
            <a:avLst/>
          </a:prstGeom>
          <a:noFill/>
          <a:ln w="12700">
            <a:solidFill>
              <a:schemeClr val="hlink"/>
            </a:solidFill>
            <a:round/>
            <a:headEnd/>
            <a:tailEnd type="triangle" w="med" len="med"/>
          </a:ln>
          <a:effectLst/>
        </p:spPr>
        <p:txBody>
          <a:bodyPr wrap="square">
            <a:prstTxWarp prst="textNoShape">
              <a:avLst/>
            </a:prstTxWarp>
            <a:spAutoFit/>
          </a:bodyPr>
          <a:lstStyle/>
          <a:p>
            <a:endParaRPr lang="en-US"/>
          </a:p>
        </p:txBody>
      </p:sp>
      <p:sp>
        <p:nvSpPr>
          <p:cNvPr id="14" name="Line 12"/>
          <p:cNvSpPr>
            <a:spLocks noChangeShapeType="1"/>
          </p:cNvSpPr>
          <p:nvPr/>
        </p:nvSpPr>
        <p:spPr bwMode="auto">
          <a:xfrm flipH="1" flipV="1">
            <a:off x="3431391" y="4955483"/>
            <a:ext cx="654967" cy="191393"/>
          </a:xfrm>
          <a:prstGeom prst="line">
            <a:avLst/>
          </a:prstGeom>
          <a:noFill/>
          <a:ln w="12700">
            <a:solidFill>
              <a:srgbClr val="198C47"/>
            </a:solidFill>
            <a:round/>
            <a:headEnd/>
            <a:tailEnd type="triangle" w="med" len="med"/>
          </a:ln>
          <a:effectLst/>
        </p:spPr>
        <p:txBody>
          <a:bodyPr wrap="square">
            <a:prstTxWarp prst="textNoShape">
              <a:avLst/>
            </a:prstTxWarp>
            <a:spAutoFit/>
          </a:bodyPr>
          <a:lstStyle/>
          <a:p>
            <a:endParaRPr lang="en-US"/>
          </a:p>
        </p:txBody>
      </p:sp>
      <p:cxnSp>
        <p:nvCxnSpPr>
          <p:cNvPr id="15" name="Straight Arrow Connector 14"/>
          <p:cNvCxnSpPr/>
          <p:nvPr/>
        </p:nvCxnSpPr>
        <p:spPr>
          <a:xfrm rot="5400000">
            <a:off x="-726785" y="4115651"/>
            <a:ext cx="2367970" cy="1588"/>
          </a:xfrm>
          <a:prstGeom prst="straightConnector1">
            <a:avLst/>
          </a:prstGeom>
          <a:ln w="15875"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0800000">
            <a:off x="1324140" y="5657618"/>
            <a:ext cx="1800060" cy="1588"/>
          </a:xfrm>
          <a:prstGeom prst="straightConnector1">
            <a:avLst/>
          </a:prstGeom>
          <a:ln w="15875"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91458" y="5665400"/>
            <a:ext cx="4053878" cy="276999"/>
          </a:xfrm>
          <a:prstGeom prst="rect">
            <a:avLst/>
          </a:prstGeom>
          <a:noFill/>
        </p:spPr>
        <p:txBody>
          <a:bodyPr wrap="square" rtlCol="0">
            <a:spAutoFit/>
          </a:bodyPr>
          <a:lstStyle/>
          <a:p>
            <a:r>
              <a:rPr lang="en-US" sz="1200" dirty="0" smtClean="0"/>
              <a:t>2 </a:t>
            </a:r>
            <a:r>
              <a:rPr lang="en-US" sz="1200" dirty="0" err="1" smtClean="0"/>
              <a:t>m</a:t>
            </a:r>
            <a:r>
              <a:rPr lang="en-US" sz="1200" dirty="0" smtClean="0"/>
              <a:t> (assembled, ~0.5 </a:t>
            </a:r>
            <a:r>
              <a:rPr lang="en-US" sz="1200" dirty="0" err="1" smtClean="0"/>
              <a:t>m</a:t>
            </a:r>
            <a:r>
              <a:rPr lang="en-US" sz="1200" dirty="0" smtClean="0"/>
              <a:t> between source and calorimeter)</a:t>
            </a:r>
            <a:endParaRPr lang="en-US" sz="1200" dirty="0"/>
          </a:p>
        </p:txBody>
      </p:sp>
      <p:cxnSp>
        <p:nvCxnSpPr>
          <p:cNvPr id="18" name="Straight Arrow Connector 17"/>
          <p:cNvCxnSpPr/>
          <p:nvPr/>
        </p:nvCxnSpPr>
        <p:spPr>
          <a:xfrm flipV="1">
            <a:off x="3746500" y="4597401"/>
            <a:ext cx="339859" cy="800099"/>
          </a:xfrm>
          <a:prstGeom prst="straightConnector1">
            <a:avLst/>
          </a:prstGeom>
          <a:ln w="15875"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59358" y="4819078"/>
            <a:ext cx="581001" cy="276999"/>
          </a:xfrm>
          <a:prstGeom prst="rect">
            <a:avLst/>
          </a:prstGeom>
          <a:noFill/>
        </p:spPr>
        <p:txBody>
          <a:bodyPr wrap="square" rtlCol="0">
            <a:spAutoFit/>
          </a:bodyPr>
          <a:lstStyle/>
          <a:p>
            <a:r>
              <a:rPr lang="en-US" sz="1200" dirty="0" smtClean="0"/>
              <a:t>6 </a:t>
            </a:r>
            <a:r>
              <a:rPr lang="en-US" sz="1200" dirty="0" err="1" smtClean="0"/>
              <a:t>m</a:t>
            </a:r>
            <a:endParaRPr lang="en-US" sz="1200" dirty="0"/>
          </a:p>
        </p:txBody>
      </p:sp>
      <p:sp>
        <p:nvSpPr>
          <p:cNvPr id="21" name="TextBox 20"/>
          <p:cNvSpPr txBox="1"/>
          <p:nvPr/>
        </p:nvSpPr>
        <p:spPr>
          <a:xfrm rot="16200000">
            <a:off x="13506" y="3954997"/>
            <a:ext cx="581001" cy="276999"/>
          </a:xfrm>
          <a:prstGeom prst="rect">
            <a:avLst/>
          </a:prstGeom>
          <a:noFill/>
        </p:spPr>
        <p:txBody>
          <a:bodyPr wrap="square" rtlCol="0">
            <a:spAutoFit/>
          </a:bodyPr>
          <a:lstStyle/>
          <a:p>
            <a:r>
              <a:rPr lang="en-US" sz="1200" dirty="0" smtClean="0"/>
              <a:t>4 </a:t>
            </a:r>
            <a:r>
              <a:rPr lang="en-US" sz="1200" dirty="0" err="1" smtClean="0"/>
              <a:t>m</a:t>
            </a:r>
            <a:endParaRPr lang="en-US" sz="1200" dirty="0"/>
          </a:p>
        </p:txBody>
      </p:sp>
    </p:spTree>
    <p:extLst>
      <p:ext uri="{BB962C8B-B14F-4D97-AF65-F5344CB8AC3E}">
        <p14:creationId xmlns:p14="http://schemas.microsoft.com/office/powerpoint/2010/main" val="29423780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ensitivity_er_baselin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305" y="3564794"/>
            <a:ext cx="3052096" cy="2664528"/>
          </a:xfrm>
          <a:prstGeom prst="rect">
            <a:avLst/>
          </a:prstGeom>
        </p:spPr>
      </p:pic>
      <p:sp>
        <p:nvSpPr>
          <p:cNvPr id="2" name="Title 1"/>
          <p:cNvSpPr>
            <a:spLocks noGrp="1"/>
          </p:cNvSpPr>
          <p:nvPr>
            <p:ph type="title"/>
          </p:nvPr>
        </p:nvSpPr>
        <p:spPr>
          <a:xfrm>
            <a:off x="457200" y="-261580"/>
            <a:ext cx="8229600" cy="1143000"/>
          </a:xfrm>
        </p:spPr>
        <p:txBody>
          <a:bodyPr/>
          <a:lstStyle/>
          <a:p>
            <a:r>
              <a:rPr lang="en-US" dirty="0" smtClean="0">
                <a:solidFill>
                  <a:srgbClr val="FF0000"/>
                </a:solidFill>
              </a:rPr>
              <a:t>From NEMO3 to SuperNEMO</a:t>
            </a:r>
            <a:endParaRPr lang="en-US" dirty="0">
              <a:solidFill>
                <a:srgbClr val="FF0000"/>
              </a:solidFill>
            </a:endParaRPr>
          </a:p>
        </p:txBody>
      </p:sp>
      <p:sp>
        <p:nvSpPr>
          <p:cNvPr id="4" name="Date Placeholder 3"/>
          <p:cNvSpPr>
            <a:spLocks noGrp="1"/>
          </p:cNvSpPr>
          <p:nvPr>
            <p:ph type="dt" sz="half" idx="10"/>
          </p:nvPr>
        </p:nvSpPr>
        <p:spPr/>
        <p:txBody>
          <a:bodyPr/>
          <a:lstStyle/>
          <a:p>
            <a:r>
              <a:rPr lang="en-GB" smtClean="0"/>
              <a:t>18/01/2017</a:t>
            </a:r>
            <a:endParaRPr lang="en-US" dirty="0"/>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13</a:t>
            </a:fld>
            <a:endParaRPr lang="en-US"/>
          </a:p>
        </p:txBody>
      </p:sp>
      <p:sp>
        <p:nvSpPr>
          <p:cNvPr id="7" name="TextBox 6"/>
          <p:cNvSpPr txBox="1"/>
          <p:nvPr/>
        </p:nvSpPr>
        <p:spPr>
          <a:xfrm>
            <a:off x="254001" y="641533"/>
            <a:ext cx="8650110" cy="2831545"/>
          </a:xfrm>
          <a:prstGeom prst="rect">
            <a:avLst/>
          </a:prstGeom>
          <a:noFill/>
        </p:spPr>
        <p:txBody>
          <a:bodyPr wrap="square" rtlCol="0">
            <a:spAutoFit/>
          </a:bodyPr>
          <a:lstStyle/>
          <a:p>
            <a:pPr marL="285750" indent="-285750">
              <a:buClr>
                <a:srgbClr val="FF0000"/>
              </a:buClr>
              <a:buFont typeface="Arial"/>
              <a:buChar char="•"/>
            </a:pPr>
            <a:r>
              <a:rPr lang="en-US" dirty="0" smtClean="0"/>
              <a:t>Energy resolution is one of the main challenges (factor of </a:t>
            </a:r>
            <a:r>
              <a:rPr lang="en-US" dirty="0" smtClean="0">
                <a:solidFill>
                  <a:srgbClr val="FF0000"/>
                </a:solidFill>
              </a:rPr>
              <a:t>2</a:t>
            </a:r>
            <a:r>
              <a:rPr lang="en-US" dirty="0" smtClean="0"/>
              <a:t> improvement):</a:t>
            </a:r>
          </a:p>
          <a:p>
            <a:pPr marL="285750" indent="-285750">
              <a:buClr>
                <a:srgbClr val="FF0000"/>
              </a:buClr>
              <a:buFont typeface="Arial"/>
              <a:buChar char="•"/>
            </a:pPr>
            <a:endParaRPr lang="en-US" dirty="0"/>
          </a:p>
          <a:p>
            <a:pPr marL="285750" indent="-285750">
              <a:buClr>
                <a:srgbClr val="FF0000"/>
              </a:buClr>
              <a:buFont typeface="Arial"/>
              <a:buChar char="•"/>
            </a:pPr>
            <a:endParaRPr lang="en-US" dirty="0" smtClean="0"/>
          </a:p>
          <a:p>
            <a:pPr>
              <a:buClr>
                <a:srgbClr val="FF0000"/>
              </a:buClr>
            </a:pPr>
            <a:endParaRPr lang="en-US" dirty="0"/>
          </a:p>
          <a:p>
            <a:pPr>
              <a:buClr>
                <a:srgbClr val="FF0000"/>
              </a:buClr>
            </a:pPr>
            <a:endParaRPr lang="en-US" dirty="0" smtClean="0"/>
          </a:p>
          <a:p>
            <a:pPr marL="285750" indent="-285750">
              <a:buClr>
                <a:srgbClr val="FF0000"/>
              </a:buClr>
              <a:buFont typeface="Arial"/>
              <a:buChar char="•"/>
            </a:pPr>
            <a:r>
              <a:rPr lang="en-US" dirty="0" smtClean="0"/>
              <a:t>SuperNEMO scintillator has to be </a:t>
            </a:r>
            <a:r>
              <a:rPr lang="en-US" dirty="0" smtClean="0">
                <a:solidFill>
                  <a:srgbClr val="FF0000"/>
                </a:solidFill>
              </a:rPr>
              <a:t>organic plastic scintillator</a:t>
            </a:r>
            <a:r>
              <a:rPr lang="en-US" dirty="0" smtClean="0"/>
              <a:t/>
            </a:r>
            <a:br>
              <a:rPr lang="en-US" dirty="0" smtClean="0"/>
            </a:br>
            <a:r>
              <a:rPr lang="en-US" sz="1600" dirty="0" smtClean="0"/>
              <a:t>(high light yield, low electron back-scattering, high </a:t>
            </a:r>
            <a:r>
              <a:rPr lang="en-US" sz="1600" dirty="0" err="1" smtClean="0"/>
              <a:t>radiopurity</a:t>
            </a:r>
            <a:r>
              <a:rPr lang="en-US" sz="1600" dirty="0" smtClean="0"/>
              <a:t>, fast timing) </a:t>
            </a:r>
            <a:br>
              <a:rPr lang="en-US" sz="1600" dirty="0" smtClean="0"/>
            </a:br>
            <a:r>
              <a:rPr lang="en-GB" dirty="0" smtClean="0">
                <a:solidFill>
                  <a:srgbClr val="000000"/>
                </a:solidFill>
                <a:latin typeface="+mj-lt"/>
                <a:ea typeface="Arial" charset="0"/>
                <a:cs typeface="Arial" charset="0"/>
              </a:rPr>
              <a:t>→ </a:t>
            </a:r>
            <a:r>
              <a:rPr lang="en-GB" dirty="0" smtClean="0">
                <a:solidFill>
                  <a:srgbClr val="0000FF"/>
                </a:solidFill>
                <a:latin typeface="+mj-lt"/>
                <a:ea typeface="Arial" charset="0"/>
                <a:cs typeface="Arial" charset="0"/>
              </a:rPr>
              <a:t>Can 3% </a:t>
            </a:r>
            <a:r>
              <a:rPr lang="en-GB" dirty="0" err="1" smtClean="0">
                <a:solidFill>
                  <a:srgbClr val="0000FF"/>
                </a:solidFill>
                <a:latin typeface="+mj-lt"/>
                <a:ea typeface="Arial" charset="0"/>
                <a:cs typeface="Arial" charset="0"/>
              </a:rPr>
              <a:t>σ</a:t>
            </a:r>
            <a:r>
              <a:rPr lang="en-GB" dirty="0" smtClean="0">
                <a:solidFill>
                  <a:srgbClr val="0000FF"/>
                </a:solidFill>
                <a:latin typeface="+mj-lt"/>
                <a:ea typeface="Arial" charset="0"/>
                <a:cs typeface="Arial" charset="0"/>
              </a:rPr>
              <a:t> at 1 MeV be reached for organic solid plastic scintillator</a:t>
            </a:r>
            <a:r>
              <a:rPr lang="en-GB" dirty="0" smtClean="0">
                <a:solidFill>
                  <a:srgbClr val="000000"/>
                </a:solidFill>
                <a:latin typeface="+mj-lt"/>
                <a:ea typeface="Arial" charset="0"/>
                <a:cs typeface="Arial" charset="0"/>
              </a:rPr>
              <a:t>?</a:t>
            </a:r>
          </a:p>
          <a:p>
            <a:pPr>
              <a:buClr>
                <a:srgbClr val="FF0000"/>
              </a:buClr>
            </a:pPr>
            <a:endParaRPr lang="en-GB" dirty="0">
              <a:solidFill>
                <a:srgbClr val="000000"/>
              </a:solidFill>
              <a:latin typeface="+mj-lt"/>
              <a:ea typeface="Arial" charset="0"/>
              <a:cs typeface="Arial" charset="0"/>
            </a:endParaRPr>
          </a:p>
          <a:p>
            <a:pPr marL="285750" indent="-285750">
              <a:buClr>
                <a:srgbClr val="FF0000"/>
              </a:buClr>
              <a:buFont typeface="Arial"/>
              <a:buChar char="•"/>
            </a:pPr>
            <a:r>
              <a:rPr lang="en-GB" dirty="0" smtClean="0">
                <a:solidFill>
                  <a:srgbClr val="000000"/>
                </a:solidFill>
                <a:latin typeface="+mj-lt"/>
                <a:ea typeface="Arial" charset="0"/>
                <a:cs typeface="Arial" charset="0"/>
              </a:rPr>
              <a:t>First step in </a:t>
            </a:r>
            <a:r>
              <a:rPr lang="en-GB" dirty="0" err="1" smtClean="0">
                <a:solidFill>
                  <a:srgbClr val="000000"/>
                </a:solidFill>
                <a:latin typeface="+mj-lt"/>
                <a:ea typeface="Arial" charset="0"/>
                <a:cs typeface="Arial" charset="0"/>
              </a:rPr>
              <a:t>SuperNEMO</a:t>
            </a:r>
            <a:r>
              <a:rPr lang="en-GB" dirty="0">
                <a:solidFill>
                  <a:srgbClr val="000000"/>
                </a:solidFill>
                <a:latin typeface="+mj-lt"/>
                <a:ea typeface="Arial" charset="0"/>
                <a:cs typeface="Arial" charset="0"/>
              </a:rPr>
              <a:t> </a:t>
            </a:r>
            <a:r>
              <a:rPr lang="en-GB" dirty="0" smtClean="0">
                <a:solidFill>
                  <a:srgbClr val="000000"/>
                </a:solidFill>
                <a:latin typeface="+mj-lt"/>
                <a:ea typeface="Arial" charset="0"/>
                <a:cs typeface="Arial" charset="0"/>
              </a:rPr>
              <a:t>R&amp;D: secured STFC funding for energy resolution R&amp;D</a:t>
            </a:r>
          </a:p>
        </p:txBody>
      </p:sp>
      <p:grpSp>
        <p:nvGrpSpPr>
          <p:cNvPr id="21" name="Group 20"/>
          <p:cNvGrpSpPr/>
          <p:nvPr/>
        </p:nvGrpSpPr>
        <p:grpSpPr>
          <a:xfrm>
            <a:off x="2779882" y="1149555"/>
            <a:ext cx="3400792" cy="773453"/>
            <a:chOff x="2779882" y="1149555"/>
            <a:chExt cx="3400792" cy="773453"/>
          </a:xfrm>
        </p:grpSpPr>
        <p:grpSp>
          <p:nvGrpSpPr>
            <p:cNvPr id="16" name="Group 15"/>
            <p:cNvGrpSpPr/>
            <p:nvPr/>
          </p:nvGrpSpPr>
          <p:grpSpPr>
            <a:xfrm>
              <a:off x="2779882" y="1149555"/>
              <a:ext cx="993422" cy="773453"/>
              <a:chOff x="2723438" y="1361220"/>
              <a:chExt cx="993422" cy="773453"/>
            </a:xfrm>
          </p:grpSpPr>
          <p:graphicFrame>
            <p:nvGraphicFramePr>
              <p:cNvPr id="8" name="Object 2"/>
              <p:cNvGraphicFramePr>
                <a:graphicFrameLocks noChangeAspect="1"/>
              </p:cNvGraphicFramePr>
              <p:nvPr>
                <p:extLst>
                  <p:ext uri="{D42A27DB-BD31-4B8C-83A1-F6EECF244321}">
                    <p14:modId xmlns:p14="http://schemas.microsoft.com/office/powerpoint/2010/main" val="3849115748"/>
                  </p:ext>
                </p:extLst>
              </p:nvPr>
            </p:nvGraphicFramePr>
            <p:xfrm>
              <a:off x="2797516" y="1631775"/>
              <a:ext cx="814928" cy="502898"/>
            </p:xfrm>
            <a:graphic>
              <a:graphicData uri="http://schemas.openxmlformats.org/presentationml/2006/ole">
                <mc:AlternateContent xmlns:mc="http://schemas.openxmlformats.org/markup-compatibility/2006">
                  <mc:Choice xmlns:v="urn:schemas-microsoft-com:vml" Requires="v">
                    <p:oleObj spid="_x0000_s28240" name="Equation" r:id="rId5" imgW="698500" imgH="431800" progId="Equation.3">
                      <p:embed/>
                    </p:oleObj>
                  </mc:Choice>
                  <mc:Fallback>
                    <p:oleObj name="Equation" r:id="rId5" imgW="698500" imgH="431800" progId="Equation.3">
                      <p:embed/>
                      <p:pic>
                        <p:nvPicPr>
                          <p:cNvPr id="0" name=""/>
                          <p:cNvPicPr>
                            <a:picLocks noChangeAspect="1" noChangeArrowheads="1"/>
                          </p:cNvPicPr>
                          <p:nvPr/>
                        </p:nvPicPr>
                        <p:blipFill>
                          <a:blip r:embed="rId6"/>
                          <a:srcRect/>
                          <a:stretch>
                            <a:fillRect/>
                          </a:stretch>
                        </p:blipFill>
                        <p:spPr bwMode="auto">
                          <a:xfrm>
                            <a:off x="2797516" y="1631775"/>
                            <a:ext cx="814928" cy="502898"/>
                          </a:xfrm>
                          <a:prstGeom prst="rect">
                            <a:avLst/>
                          </a:prstGeom>
                          <a:noFill/>
                          <a:ln>
                            <a:noFill/>
                          </a:ln>
                          <a:effectLst/>
                        </p:spPr>
                      </p:pic>
                    </p:oleObj>
                  </mc:Fallback>
                </mc:AlternateContent>
              </a:graphicData>
            </a:graphic>
          </p:graphicFrame>
          <p:sp>
            <p:nvSpPr>
              <p:cNvPr id="10" name="TextBox 9"/>
              <p:cNvSpPr txBox="1"/>
              <p:nvPr/>
            </p:nvSpPr>
            <p:spPr>
              <a:xfrm>
                <a:off x="2723438" y="1361220"/>
                <a:ext cx="993422" cy="369332"/>
              </a:xfrm>
              <a:prstGeom prst="rect">
                <a:avLst/>
              </a:prstGeom>
              <a:noFill/>
            </p:spPr>
            <p:txBody>
              <a:bodyPr wrap="square" rtlCol="0">
                <a:spAutoFit/>
              </a:bodyPr>
              <a:lstStyle/>
              <a:p>
                <a:r>
                  <a:rPr lang="en-US" dirty="0" smtClean="0">
                    <a:solidFill>
                      <a:srgbClr val="FF0000"/>
                    </a:solidFill>
                  </a:rPr>
                  <a:t>NEMO3</a:t>
                </a:r>
                <a:r>
                  <a:rPr lang="en-US" dirty="0" smtClean="0"/>
                  <a:t>:</a:t>
                </a:r>
                <a:endParaRPr lang="en-US" dirty="0"/>
              </a:p>
            </p:txBody>
          </p:sp>
        </p:grpSp>
        <p:grpSp>
          <p:nvGrpSpPr>
            <p:cNvPr id="12" name="Group 11"/>
            <p:cNvGrpSpPr/>
            <p:nvPr/>
          </p:nvGrpSpPr>
          <p:grpSpPr>
            <a:xfrm>
              <a:off x="4716821" y="1149555"/>
              <a:ext cx="1463853" cy="752270"/>
              <a:chOff x="5464704" y="1361220"/>
              <a:chExt cx="1463853" cy="752270"/>
            </a:xfrm>
          </p:grpSpPr>
          <p:graphicFrame>
            <p:nvGraphicFramePr>
              <p:cNvPr id="9" name="Object 2"/>
              <p:cNvGraphicFramePr>
                <a:graphicFrameLocks noChangeAspect="1"/>
              </p:cNvGraphicFramePr>
              <p:nvPr>
                <p:extLst>
                  <p:ext uri="{D42A27DB-BD31-4B8C-83A1-F6EECF244321}">
                    <p14:modId xmlns:p14="http://schemas.microsoft.com/office/powerpoint/2010/main" val="2718444113"/>
                  </p:ext>
                </p:extLst>
              </p:nvPr>
            </p:nvGraphicFramePr>
            <p:xfrm>
              <a:off x="5767558" y="1632478"/>
              <a:ext cx="777875" cy="481012"/>
            </p:xfrm>
            <a:graphic>
              <a:graphicData uri="http://schemas.openxmlformats.org/presentationml/2006/ole">
                <mc:AlternateContent xmlns:mc="http://schemas.openxmlformats.org/markup-compatibility/2006">
                  <mc:Choice xmlns:v="urn:schemas-microsoft-com:vml" Requires="v">
                    <p:oleObj spid="_x0000_s28241" name="Equation" r:id="rId7" imgW="698500" imgH="431800" progId="Equation.3">
                      <p:embed/>
                    </p:oleObj>
                  </mc:Choice>
                  <mc:Fallback>
                    <p:oleObj name="Equation" r:id="rId7" imgW="698500" imgH="431800" progId="Equation.3">
                      <p:embed/>
                      <p:pic>
                        <p:nvPicPr>
                          <p:cNvPr id="0" name=""/>
                          <p:cNvPicPr>
                            <a:picLocks noChangeAspect="1" noChangeArrowheads="1"/>
                          </p:cNvPicPr>
                          <p:nvPr/>
                        </p:nvPicPr>
                        <p:blipFill>
                          <a:blip r:embed="rId8"/>
                          <a:srcRect/>
                          <a:stretch>
                            <a:fillRect/>
                          </a:stretch>
                        </p:blipFill>
                        <p:spPr bwMode="auto">
                          <a:xfrm>
                            <a:off x="5767558" y="1632478"/>
                            <a:ext cx="777875"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1" name="TextBox 10"/>
              <p:cNvSpPr txBox="1"/>
              <p:nvPr/>
            </p:nvSpPr>
            <p:spPr>
              <a:xfrm>
                <a:off x="5464704" y="1361220"/>
                <a:ext cx="1463853" cy="369332"/>
              </a:xfrm>
              <a:prstGeom prst="rect">
                <a:avLst/>
              </a:prstGeom>
              <a:noFill/>
            </p:spPr>
            <p:txBody>
              <a:bodyPr wrap="square" rtlCol="0">
                <a:spAutoFit/>
              </a:bodyPr>
              <a:lstStyle/>
              <a:p>
                <a:r>
                  <a:rPr lang="en-US" dirty="0" smtClean="0">
                    <a:solidFill>
                      <a:srgbClr val="FF0000"/>
                    </a:solidFill>
                  </a:rPr>
                  <a:t>SuperNEMO</a:t>
                </a:r>
                <a:r>
                  <a:rPr lang="en-US" dirty="0" smtClean="0"/>
                  <a:t>:</a:t>
                </a:r>
                <a:endParaRPr lang="en-US" dirty="0"/>
              </a:p>
            </p:txBody>
          </p:sp>
        </p:grpSp>
        <p:cxnSp>
          <p:nvCxnSpPr>
            <p:cNvPr id="14" name="Straight Arrow Connector 13"/>
            <p:cNvCxnSpPr/>
            <p:nvPr/>
          </p:nvCxnSpPr>
          <p:spPr>
            <a:xfrm flipV="1">
              <a:off x="3773311" y="1532999"/>
              <a:ext cx="982134" cy="8996"/>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grpSp>
      <p:pic>
        <p:nvPicPr>
          <p:cNvPr id="19" name="Picture 3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6536" y="3846348"/>
            <a:ext cx="3014605" cy="2096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846347"/>
            <a:ext cx="3016489" cy="2089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a:off x="6400801" y="4876804"/>
            <a:ext cx="1032935" cy="0"/>
          </a:xfrm>
          <a:prstGeom prst="line">
            <a:avLst/>
          </a:prstGeom>
          <a:ln w="19050">
            <a:solidFill>
              <a:srgbClr val="660066"/>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7433736" y="4876804"/>
            <a:ext cx="0" cy="1091877"/>
          </a:xfrm>
          <a:prstGeom prst="line">
            <a:avLst/>
          </a:prstGeom>
          <a:ln w="19050">
            <a:solidFill>
              <a:srgbClr val="6600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402458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62"/>
            <a:ext cx="8229600" cy="1143000"/>
          </a:xfrm>
        </p:spPr>
        <p:txBody>
          <a:bodyPr>
            <a:normAutofit/>
          </a:bodyPr>
          <a:lstStyle/>
          <a:p>
            <a:r>
              <a:rPr lang="en-US" dirty="0" smtClean="0">
                <a:solidFill>
                  <a:srgbClr val="FF0000"/>
                </a:solidFill>
              </a:rPr>
              <a:t>Energy Resolution</a:t>
            </a:r>
            <a:endParaRPr lang="en-US" dirty="0">
              <a:solidFill>
                <a:srgbClr val="FF0000"/>
              </a:solidFill>
            </a:endParaRPr>
          </a:p>
        </p:txBody>
      </p:sp>
      <p:pic>
        <p:nvPicPr>
          <p:cNvPr id="7" name="Content Placeholder 6"/>
          <p:cNvPicPr>
            <a:picLocks noGrp="1" noChangeAspect="1"/>
          </p:cNvPicPr>
          <p:nvPr>
            <p:ph idx="1"/>
          </p:nvPr>
        </p:nvPicPr>
        <p:blipFill>
          <a:blip r:embed="rId2"/>
          <a:srcRect t="-28857" b="-28857"/>
          <a:stretch>
            <a:fillRect/>
          </a:stretch>
        </p:blipFill>
        <p:spPr>
          <a:xfrm>
            <a:off x="1608666" y="685009"/>
            <a:ext cx="1904997" cy="875734"/>
          </a:xfrm>
        </p:spPr>
      </p:pic>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14</a:t>
            </a:fld>
            <a:endParaRPr lang="en-US"/>
          </a:p>
        </p:txBody>
      </p:sp>
      <p:pic>
        <p:nvPicPr>
          <p:cNvPr id="8" name="Picture 7"/>
          <p:cNvPicPr>
            <a:picLocks noChangeAspect="1"/>
          </p:cNvPicPr>
          <p:nvPr/>
        </p:nvPicPr>
        <p:blipFill>
          <a:blip r:embed="rId3"/>
          <a:stretch>
            <a:fillRect/>
          </a:stretch>
        </p:blipFill>
        <p:spPr>
          <a:xfrm>
            <a:off x="733775" y="2402540"/>
            <a:ext cx="3663243" cy="766237"/>
          </a:xfrm>
          <a:prstGeom prst="rect">
            <a:avLst/>
          </a:prstGeom>
        </p:spPr>
      </p:pic>
      <p:sp>
        <p:nvSpPr>
          <p:cNvPr id="10" name="TextBox 9"/>
          <p:cNvSpPr txBox="1"/>
          <p:nvPr/>
        </p:nvSpPr>
        <p:spPr>
          <a:xfrm>
            <a:off x="38102" y="3686361"/>
            <a:ext cx="5281787" cy="2862323"/>
          </a:xfrm>
          <a:prstGeom prst="rect">
            <a:avLst/>
          </a:prstGeom>
          <a:noFill/>
        </p:spPr>
        <p:txBody>
          <a:bodyPr wrap="square" rtlCol="0">
            <a:spAutoFit/>
          </a:bodyPr>
          <a:lstStyle/>
          <a:p>
            <a:pPr algn="ctr"/>
            <a:r>
              <a:rPr lang="en-US" dirty="0" smtClean="0"/>
              <a:t>Physically translates to:</a:t>
            </a:r>
          </a:p>
          <a:p>
            <a:endParaRPr lang="en-US" dirty="0" smtClean="0"/>
          </a:p>
          <a:p>
            <a:pPr marL="285750" indent="-285750">
              <a:buClr>
                <a:srgbClr val="FF0000"/>
              </a:buClr>
              <a:buFont typeface="Arial"/>
              <a:buChar char="•"/>
            </a:pPr>
            <a:r>
              <a:rPr lang="en-US" dirty="0" smtClean="0">
                <a:solidFill>
                  <a:srgbClr val="FF0000"/>
                </a:solidFill>
              </a:rPr>
              <a:t>Scintillator</a:t>
            </a:r>
            <a:r>
              <a:rPr lang="en-US" dirty="0" smtClean="0"/>
              <a:t>: material, surface treatment, geometry</a:t>
            </a:r>
          </a:p>
          <a:p>
            <a:pPr marL="285750" indent="-285750">
              <a:buClr>
                <a:srgbClr val="FF0000"/>
              </a:buClr>
              <a:buFont typeface="Arial"/>
              <a:buChar char="•"/>
            </a:pPr>
            <a:r>
              <a:rPr lang="en-US" dirty="0" smtClean="0">
                <a:solidFill>
                  <a:srgbClr val="FF0000"/>
                </a:solidFill>
              </a:rPr>
              <a:t>Reflector</a:t>
            </a:r>
            <a:r>
              <a:rPr lang="en-US" dirty="0" smtClean="0"/>
              <a:t>: material, reflectivity coefficient, specular/diffusive</a:t>
            </a:r>
          </a:p>
          <a:p>
            <a:pPr marL="285750" indent="-285750">
              <a:buClr>
                <a:srgbClr val="FF0000"/>
              </a:buClr>
              <a:buFont typeface="Arial"/>
              <a:buChar char="•"/>
            </a:pPr>
            <a:r>
              <a:rPr lang="en-US" dirty="0" smtClean="0">
                <a:solidFill>
                  <a:srgbClr val="FF0000"/>
                </a:solidFill>
              </a:rPr>
              <a:t>Optical coupling quality</a:t>
            </a:r>
            <a:r>
              <a:rPr lang="en-US" dirty="0" smtClean="0"/>
              <a:t>: material, geometry, light guides</a:t>
            </a:r>
          </a:p>
          <a:p>
            <a:pPr marL="285750" indent="-285750">
              <a:buClr>
                <a:srgbClr val="FF0000"/>
              </a:buClr>
              <a:buFont typeface="Arial"/>
              <a:buChar char="•"/>
            </a:pPr>
            <a:r>
              <a:rPr lang="en-US" dirty="0">
                <a:solidFill>
                  <a:srgbClr val="0000FF"/>
                </a:solidFill>
              </a:rPr>
              <a:t>Photomultiplier Tubes</a:t>
            </a:r>
            <a:r>
              <a:rPr lang="en-US" dirty="0"/>
              <a:t> (</a:t>
            </a:r>
            <a:r>
              <a:rPr lang="en-US" dirty="0">
                <a:solidFill>
                  <a:srgbClr val="0000FF"/>
                </a:solidFill>
              </a:rPr>
              <a:t>PMT</a:t>
            </a:r>
            <a:r>
              <a:rPr lang="en-US" dirty="0"/>
              <a:t>s): quantum efficiency (QE), collection efficiency, gain of the first dynode</a:t>
            </a:r>
          </a:p>
          <a:p>
            <a:pPr marL="285750" indent="-285750">
              <a:buClr>
                <a:srgbClr val="FF0000"/>
              </a:buClr>
              <a:buFont typeface="Arial"/>
              <a:buChar char="•"/>
            </a:pPr>
            <a:endParaRPr lang="en-US" dirty="0"/>
          </a:p>
        </p:txBody>
      </p:sp>
      <p:cxnSp>
        <p:nvCxnSpPr>
          <p:cNvPr id="12" name="Straight Arrow Connector 11"/>
          <p:cNvCxnSpPr/>
          <p:nvPr/>
        </p:nvCxnSpPr>
        <p:spPr>
          <a:xfrm>
            <a:off x="4755445" y="4967112"/>
            <a:ext cx="846666" cy="0"/>
          </a:xfrm>
          <a:prstGeom prst="straightConnector1">
            <a:avLst/>
          </a:prstGeom>
          <a:ln w="2540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630333" y="4524305"/>
            <a:ext cx="3513667" cy="406265"/>
          </a:xfrm>
          <a:prstGeom prst="rect">
            <a:avLst/>
          </a:prstGeom>
          <a:noFill/>
        </p:spPr>
        <p:txBody>
          <a:bodyPr wrap="square" rtlCol="0">
            <a:spAutoFit/>
          </a:bodyPr>
          <a:lstStyle/>
          <a:p>
            <a:r>
              <a:rPr lang="en-US" dirty="0" smtClean="0"/>
              <a:t>Combined in an “</a:t>
            </a:r>
            <a:r>
              <a:rPr lang="en-US" dirty="0" smtClean="0">
                <a:solidFill>
                  <a:srgbClr val="FF0000"/>
                </a:solidFill>
              </a:rPr>
              <a:t>optical module</a:t>
            </a:r>
            <a:r>
              <a:rPr lang="en-US" dirty="0" smtClean="0"/>
              <a:t>”:</a:t>
            </a:r>
          </a:p>
        </p:txBody>
      </p:sp>
      <p:sp>
        <p:nvSpPr>
          <p:cNvPr id="14" name="TextBox 13"/>
          <p:cNvSpPr txBox="1"/>
          <p:nvPr/>
        </p:nvSpPr>
        <p:spPr>
          <a:xfrm>
            <a:off x="5672666" y="4938890"/>
            <a:ext cx="3217334" cy="646331"/>
          </a:xfrm>
          <a:prstGeom prst="rect">
            <a:avLst/>
          </a:prstGeom>
          <a:noFill/>
          <a:ln>
            <a:solidFill>
              <a:srgbClr val="FF0000"/>
            </a:solidFill>
          </a:ln>
        </p:spPr>
        <p:txBody>
          <a:bodyPr wrap="square" rtlCol="0">
            <a:spAutoFit/>
          </a:bodyPr>
          <a:lstStyle/>
          <a:p>
            <a:pPr algn="ctr"/>
            <a:r>
              <a:rPr lang="en-US" dirty="0" smtClean="0"/>
              <a:t>scintillator wrapped in reflective material coupled to a PMT</a:t>
            </a:r>
          </a:p>
        </p:txBody>
      </p:sp>
      <p:sp>
        <p:nvSpPr>
          <p:cNvPr id="15" name="Text Box 5"/>
          <p:cNvSpPr txBox="1">
            <a:spLocks noChangeArrowheads="1"/>
          </p:cNvSpPr>
          <p:nvPr/>
        </p:nvSpPr>
        <p:spPr bwMode="auto">
          <a:xfrm>
            <a:off x="5049155" y="1192259"/>
            <a:ext cx="3685624" cy="1329595"/>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300">
                <a:solidFill>
                  <a:schemeClr val="tx1"/>
                </a:solidFill>
                <a:latin typeface="Verdana" charset="0"/>
                <a:ea typeface="ＭＳ Ｐゴシック" charset="0"/>
                <a:cs typeface="ＭＳ Ｐゴシック" charset="0"/>
              </a:defRPr>
            </a:lvl1pPr>
            <a:lvl2pPr marL="37931725" indent="-37474525">
              <a:defRPr sz="1300">
                <a:solidFill>
                  <a:schemeClr val="tx1"/>
                </a:solidFill>
                <a:latin typeface="Verdana" charset="0"/>
                <a:ea typeface="ＭＳ Ｐゴシック" charset="0"/>
              </a:defRPr>
            </a:lvl2pPr>
            <a:lvl3pPr>
              <a:defRPr sz="1300">
                <a:solidFill>
                  <a:schemeClr val="tx1"/>
                </a:solidFill>
                <a:latin typeface="Verdana" charset="0"/>
                <a:ea typeface="ＭＳ Ｐゴシック" charset="0"/>
              </a:defRPr>
            </a:lvl3pPr>
            <a:lvl4pPr>
              <a:defRPr sz="1300">
                <a:solidFill>
                  <a:schemeClr val="tx1"/>
                </a:solidFill>
                <a:latin typeface="Verdana" charset="0"/>
                <a:ea typeface="ＭＳ Ｐゴシック" charset="0"/>
              </a:defRPr>
            </a:lvl4pPr>
            <a:lvl5pPr>
              <a:defRPr sz="1300">
                <a:solidFill>
                  <a:schemeClr val="tx1"/>
                </a:solidFill>
                <a:latin typeface="Verdana" charset="0"/>
                <a:ea typeface="ＭＳ Ｐゴシック" charset="0"/>
              </a:defRPr>
            </a:lvl5pPr>
            <a:lvl6pPr marL="457200" eaLnBrk="0" fontAlgn="base" hangingPunct="0">
              <a:spcBef>
                <a:spcPct val="50000"/>
              </a:spcBef>
              <a:spcAft>
                <a:spcPct val="0"/>
              </a:spcAft>
              <a:defRPr sz="1300">
                <a:solidFill>
                  <a:schemeClr val="tx1"/>
                </a:solidFill>
                <a:latin typeface="Verdana" charset="0"/>
                <a:ea typeface="ＭＳ Ｐゴシック" charset="0"/>
              </a:defRPr>
            </a:lvl6pPr>
            <a:lvl7pPr marL="914400" eaLnBrk="0" fontAlgn="base" hangingPunct="0">
              <a:spcBef>
                <a:spcPct val="50000"/>
              </a:spcBef>
              <a:spcAft>
                <a:spcPct val="0"/>
              </a:spcAft>
              <a:defRPr sz="1300">
                <a:solidFill>
                  <a:schemeClr val="tx1"/>
                </a:solidFill>
                <a:latin typeface="Verdana" charset="0"/>
                <a:ea typeface="ＭＳ Ｐゴシック" charset="0"/>
              </a:defRPr>
            </a:lvl7pPr>
            <a:lvl8pPr marL="1371600" eaLnBrk="0" fontAlgn="base" hangingPunct="0">
              <a:spcBef>
                <a:spcPct val="50000"/>
              </a:spcBef>
              <a:spcAft>
                <a:spcPct val="0"/>
              </a:spcAft>
              <a:defRPr sz="1300">
                <a:solidFill>
                  <a:schemeClr val="tx1"/>
                </a:solidFill>
                <a:latin typeface="Verdana" charset="0"/>
                <a:ea typeface="ＭＳ Ｐゴシック" charset="0"/>
              </a:defRPr>
            </a:lvl8pPr>
            <a:lvl9pPr marL="1828800" eaLnBrk="0" fontAlgn="base" hangingPunct="0">
              <a:spcBef>
                <a:spcPct val="50000"/>
              </a:spcBef>
              <a:spcAft>
                <a:spcPct val="0"/>
              </a:spcAft>
              <a:defRPr sz="1300">
                <a:solidFill>
                  <a:schemeClr val="tx1"/>
                </a:solidFill>
                <a:latin typeface="Verdana" charset="0"/>
                <a:ea typeface="ＭＳ Ｐゴシック" charset="0"/>
              </a:defRPr>
            </a:lvl9pPr>
          </a:lstStyle>
          <a:p>
            <a:pPr algn="l" eaLnBrk="1" hangingPunct="1">
              <a:spcBef>
                <a:spcPct val="0"/>
              </a:spcBef>
            </a:pPr>
            <a:r>
              <a:rPr lang="fr-FR" sz="1200" b="1" dirty="0" err="1" smtClean="0">
                <a:latin typeface="+mj-lt"/>
                <a:cs typeface="Arial" charset="0"/>
              </a:rPr>
              <a:t>σ</a:t>
            </a:r>
            <a:r>
              <a:rPr lang="fr-FR" sz="1200" b="1" dirty="0" smtClean="0">
                <a:latin typeface="+mj-lt"/>
                <a:cs typeface="Arial" charset="0"/>
              </a:rPr>
              <a:t>  </a:t>
            </a:r>
            <a:r>
              <a:rPr lang="fr-FR" sz="1200" dirty="0" smtClean="0">
                <a:latin typeface="+mj-lt"/>
                <a:cs typeface="Arial" charset="0"/>
              </a:rPr>
              <a:t>     		sigma of distribution</a:t>
            </a:r>
            <a:endParaRPr lang="fr-FR" sz="1200" dirty="0">
              <a:latin typeface="+mj-lt"/>
              <a:cs typeface="Arial" charset="0"/>
            </a:endParaRPr>
          </a:p>
          <a:p>
            <a:pPr algn="l" eaLnBrk="1" hangingPunct="1">
              <a:spcBef>
                <a:spcPct val="0"/>
              </a:spcBef>
            </a:pPr>
            <a:r>
              <a:rPr lang="fr-FR" sz="1200" b="1" dirty="0" smtClean="0">
                <a:latin typeface="+mj-lt"/>
                <a:cs typeface="Arial" charset="0"/>
              </a:rPr>
              <a:t>E</a:t>
            </a:r>
            <a:r>
              <a:rPr lang="fr-FR" sz="1200" dirty="0" smtClean="0">
                <a:latin typeface="+mj-lt"/>
                <a:cs typeface="Arial" charset="0"/>
              </a:rPr>
              <a:t>        		</a:t>
            </a:r>
            <a:r>
              <a:rPr lang="fr-FR" sz="1200" dirty="0" err="1" smtClean="0">
                <a:latin typeface="+mj-lt"/>
                <a:cs typeface="Arial" charset="0"/>
              </a:rPr>
              <a:t>mean</a:t>
            </a:r>
            <a:r>
              <a:rPr lang="fr-FR" sz="1200" dirty="0" smtClean="0">
                <a:latin typeface="+mj-lt"/>
                <a:cs typeface="Arial" charset="0"/>
              </a:rPr>
              <a:t> of distribution</a:t>
            </a:r>
            <a:endParaRPr lang="fr-FR" sz="1200" dirty="0">
              <a:latin typeface="+mj-lt"/>
              <a:cs typeface="Arial" charset="0"/>
            </a:endParaRPr>
          </a:p>
          <a:p>
            <a:pPr algn="l" eaLnBrk="1" hangingPunct="1">
              <a:lnSpc>
                <a:spcPct val="70000"/>
              </a:lnSpc>
              <a:spcBef>
                <a:spcPct val="0"/>
              </a:spcBef>
            </a:pPr>
            <a:r>
              <a:rPr lang="fr-FR" sz="1200" b="1" dirty="0" err="1" smtClean="0">
                <a:latin typeface="+mj-lt"/>
                <a:cs typeface="Arial" charset="0"/>
              </a:rPr>
              <a:t>N</a:t>
            </a:r>
            <a:r>
              <a:rPr lang="fr-FR" sz="1200" b="1" baseline="-25000" dirty="0" err="1" smtClean="0">
                <a:latin typeface="+mj-lt"/>
                <a:cs typeface="Arial" charset="0"/>
              </a:rPr>
              <a:t>pe</a:t>
            </a:r>
            <a:r>
              <a:rPr lang="fr-FR" sz="1200" dirty="0" smtClean="0">
                <a:latin typeface="+mj-lt"/>
                <a:cs typeface="Arial" charset="0"/>
              </a:rPr>
              <a:t>      		</a:t>
            </a:r>
            <a:r>
              <a:rPr lang="fr-FR" sz="1200" dirty="0" err="1" smtClean="0">
                <a:latin typeface="+mj-lt"/>
                <a:cs typeface="Arial" charset="0"/>
              </a:rPr>
              <a:t>number</a:t>
            </a:r>
            <a:r>
              <a:rPr lang="fr-FR" sz="1200" dirty="0" smtClean="0">
                <a:latin typeface="+mj-lt"/>
                <a:cs typeface="Arial" charset="0"/>
              </a:rPr>
              <a:t> of </a:t>
            </a:r>
            <a:r>
              <a:rPr lang="fr-FR" sz="1200" dirty="0" err="1" smtClean="0">
                <a:latin typeface="+mj-lt"/>
                <a:cs typeface="Arial" charset="0"/>
              </a:rPr>
              <a:t>photo-electrons</a:t>
            </a:r>
            <a:endParaRPr lang="fr-FR" sz="1200" dirty="0">
              <a:latin typeface="+mj-lt"/>
              <a:cs typeface="Arial" charset="0"/>
            </a:endParaRPr>
          </a:p>
          <a:p>
            <a:pPr algn="l" eaLnBrk="1" hangingPunct="1">
              <a:spcBef>
                <a:spcPct val="0"/>
              </a:spcBef>
            </a:pPr>
            <a:r>
              <a:rPr lang="fr-FR" sz="1200" b="1" dirty="0" err="1" smtClean="0">
                <a:latin typeface="+mj-lt"/>
                <a:cs typeface="Arial" charset="0"/>
              </a:rPr>
              <a:t>N</a:t>
            </a:r>
            <a:r>
              <a:rPr lang="fr-FR" sz="1200" b="1" baseline="-25000" dirty="0" err="1" smtClean="0">
                <a:latin typeface="+mj-lt"/>
                <a:cs typeface="Arial" charset="0"/>
              </a:rPr>
              <a:t>ph</a:t>
            </a:r>
            <a:r>
              <a:rPr lang="fr-FR" sz="1200" b="1" dirty="0" smtClean="0">
                <a:latin typeface="+mj-lt"/>
                <a:cs typeface="Arial" charset="0"/>
              </a:rPr>
              <a:t>/</a:t>
            </a:r>
            <a:r>
              <a:rPr lang="fr-FR" sz="1200" b="1" dirty="0" err="1" smtClean="0">
                <a:latin typeface="+mj-lt"/>
                <a:cs typeface="Arial" charset="0"/>
              </a:rPr>
              <a:t>E</a:t>
            </a:r>
            <a:r>
              <a:rPr lang="fr-FR" sz="1200" b="1" baseline="-25000" dirty="0" err="1" smtClean="0">
                <a:latin typeface="+mj-lt"/>
                <a:cs typeface="Arial" charset="0"/>
              </a:rPr>
              <a:t>e</a:t>
            </a:r>
            <a:r>
              <a:rPr lang="fr-FR" sz="1200" baseline="-25000" dirty="0" smtClean="0">
                <a:latin typeface="+mj-lt"/>
                <a:cs typeface="Arial" charset="0"/>
              </a:rPr>
              <a:t>.</a:t>
            </a:r>
            <a:r>
              <a:rPr lang="fr-FR" sz="1200" dirty="0" smtClean="0">
                <a:latin typeface="+mj-lt"/>
                <a:cs typeface="Arial" charset="0"/>
              </a:rPr>
              <a:t>   	</a:t>
            </a:r>
            <a:r>
              <a:rPr lang="fr-FR" sz="1200" dirty="0" err="1">
                <a:latin typeface="+mj-lt"/>
                <a:cs typeface="Arial" charset="0"/>
              </a:rPr>
              <a:t>n</a:t>
            </a:r>
            <a:r>
              <a:rPr lang="fr-FR" sz="1200" dirty="0" err="1" smtClean="0">
                <a:latin typeface="+mj-lt"/>
                <a:cs typeface="Arial" charset="0"/>
              </a:rPr>
              <a:t>umber</a:t>
            </a:r>
            <a:r>
              <a:rPr lang="fr-FR" sz="1200" dirty="0" smtClean="0">
                <a:latin typeface="+mj-lt"/>
                <a:cs typeface="Arial" charset="0"/>
              </a:rPr>
              <a:t> of photons per unit </a:t>
            </a:r>
            <a:r>
              <a:rPr lang="fr-FR" sz="1200" dirty="0" err="1" smtClean="0">
                <a:latin typeface="+mj-lt"/>
                <a:cs typeface="Arial" charset="0"/>
              </a:rPr>
              <a:t>energy</a:t>
            </a:r>
            <a:endParaRPr lang="fr-FR" sz="1200" dirty="0">
              <a:latin typeface="+mj-lt"/>
              <a:cs typeface="Arial" charset="0"/>
            </a:endParaRPr>
          </a:p>
          <a:p>
            <a:pPr algn="l" eaLnBrk="1" hangingPunct="1">
              <a:spcBef>
                <a:spcPct val="0"/>
              </a:spcBef>
            </a:pPr>
            <a:r>
              <a:rPr lang="fr-FR" sz="1200" b="1" dirty="0" err="1" smtClean="0">
                <a:latin typeface="+mj-lt"/>
                <a:ea typeface="Lucida Grande"/>
                <a:cs typeface="Lucida Grande"/>
              </a:rPr>
              <a:t>ε</a:t>
            </a:r>
            <a:r>
              <a:rPr lang="fr-FR" sz="1200" b="1" baseline="30000" dirty="0" err="1" smtClean="0">
                <a:latin typeface="+mj-lt"/>
                <a:ea typeface="Lucida Grande"/>
                <a:cs typeface="Lucida Grande"/>
              </a:rPr>
              <a:t>light</a:t>
            </a:r>
            <a:r>
              <a:rPr lang="fr-FR" sz="1200" b="1" dirty="0" smtClean="0">
                <a:latin typeface="+mj-lt"/>
                <a:cs typeface="Arial" charset="0"/>
              </a:rPr>
              <a:t>   </a:t>
            </a:r>
            <a:r>
              <a:rPr lang="fr-FR" sz="1200" dirty="0" smtClean="0">
                <a:latin typeface="+mj-lt"/>
                <a:cs typeface="Arial" charset="0"/>
              </a:rPr>
              <a:t>      	light collection </a:t>
            </a:r>
            <a:r>
              <a:rPr lang="fr-FR" sz="1200" dirty="0" err="1" smtClean="0">
                <a:latin typeface="+mj-lt"/>
                <a:cs typeface="Arial" charset="0"/>
              </a:rPr>
              <a:t>efficiency</a:t>
            </a:r>
            <a:endParaRPr lang="fr-FR" sz="1200" dirty="0" smtClean="0">
              <a:latin typeface="+mj-lt"/>
              <a:cs typeface="Arial" charset="0"/>
            </a:endParaRPr>
          </a:p>
          <a:p>
            <a:pPr algn="l" eaLnBrk="1" hangingPunct="1">
              <a:spcBef>
                <a:spcPct val="0"/>
              </a:spcBef>
            </a:pPr>
            <a:r>
              <a:rPr lang="fr-FR" sz="1200" b="1" dirty="0" smtClean="0">
                <a:latin typeface="+mj-lt"/>
                <a:cs typeface="Arial" charset="0"/>
              </a:rPr>
              <a:t>QE</a:t>
            </a:r>
            <a:r>
              <a:rPr lang="fr-FR" sz="1200" b="1" baseline="30000" dirty="0" smtClean="0">
                <a:latin typeface="+mj-lt"/>
                <a:cs typeface="Arial" charset="0"/>
              </a:rPr>
              <a:t>PMT</a:t>
            </a:r>
            <a:r>
              <a:rPr lang="fr-FR" sz="1200" dirty="0" smtClean="0">
                <a:latin typeface="+mj-lt"/>
                <a:cs typeface="Arial" charset="0"/>
              </a:rPr>
              <a:t>		quantum </a:t>
            </a:r>
            <a:r>
              <a:rPr lang="fr-FR" sz="1200" dirty="0" err="1" smtClean="0">
                <a:latin typeface="+mj-lt"/>
                <a:cs typeface="Arial" charset="0"/>
              </a:rPr>
              <a:t>efficiency</a:t>
            </a:r>
            <a:r>
              <a:rPr lang="fr-FR" sz="1200" dirty="0" smtClean="0">
                <a:latin typeface="+mj-lt"/>
                <a:cs typeface="Arial" charset="0"/>
              </a:rPr>
              <a:t> of the </a:t>
            </a:r>
            <a:r>
              <a:rPr lang="fr-FR" sz="1200" dirty="0" err="1" smtClean="0">
                <a:latin typeface="+mj-lt"/>
                <a:cs typeface="Arial" charset="0"/>
              </a:rPr>
              <a:t>photo-cathode</a:t>
            </a:r>
            <a:endParaRPr lang="fr-FR" sz="1200" dirty="0" smtClean="0">
              <a:latin typeface="+mj-lt"/>
              <a:cs typeface="Arial" charset="0"/>
            </a:endParaRPr>
          </a:p>
          <a:p>
            <a:pPr>
              <a:spcBef>
                <a:spcPct val="0"/>
              </a:spcBef>
            </a:pPr>
            <a:r>
              <a:rPr lang="fr-FR" sz="1200" b="1" dirty="0" err="1" smtClean="0">
                <a:latin typeface="+mj-lt"/>
                <a:ea typeface="Lucida Grande"/>
                <a:cs typeface="Lucida Grande"/>
              </a:rPr>
              <a:t>ε</a:t>
            </a:r>
            <a:r>
              <a:rPr lang="fr-FR" sz="1200" b="1" baseline="30000" dirty="0" err="1" smtClean="0">
                <a:latin typeface="+mj-lt"/>
                <a:ea typeface="Lucida Grande"/>
                <a:cs typeface="Lucida Grande"/>
              </a:rPr>
              <a:t>PMT</a:t>
            </a:r>
            <a:r>
              <a:rPr lang="fr-FR" sz="1200" dirty="0" smtClean="0">
                <a:latin typeface="+mj-lt"/>
                <a:ea typeface="Lucida Grande"/>
                <a:cs typeface="Lucida Grande"/>
              </a:rPr>
              <a:t>		PMT collection </a:t>
            </a:r>
            <a:r>
              <a:rPr lang="fr-FR" sz="1200" dirty="0" err="1" smtClean="0">
                <a:latin typeface="+mj-lt"/>
                <a:ea typeface="Lucida Grande"/>
                <a:cs typeface="Lucida Grande"/>
              </a:rPr>
              <a:t>efficiency</a:t>
            </a:r>
            <a:endParaRPr lang="fr-FR" sz="1200" dirty="0">
              <a:latin typeface="+mj-lt"/>
              <a:cs typeface="Arial" charset="0"/>
            </a:endParaRPr>
          </a:p>
        </p:txBody>
      </p:sp>
      <p:cxnSp>
        <p:nvCxnSpPr>
          <p:cNvPr id="16" name="Straight Arrow Connector 15"/>
          <p:cNvCxnSpPr/>
          <p:nvPr/>
        </p:nvCxnSpPr>
        <p:spPr>
          <a:xfrm>
            <a:off x="2559751" y="1471440"/>
            <a:ext cx="0" cy="504116"/>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66419" y="1975556"/>
            <a:ext cx="3403600" cy="369332"/>
          </a:xfrm>
          <a:prstGeom prst="rect">
            <a:avLst/>
          </a:prstGeom>
          <a:noFill/>
        </p:spPr>
        <p:txBody>
          <a:bodyPr wrap="square" rtlCol="0">
            <a:spAutoFit/>
          </a:bodyPr>
          <a:lstStyle/>
          <a:p>
            <a:pPr algn="ctr"/>
            <a:r>
              <a:rPr lang="en-US" dirty="0" smtClean="0">
                <a:solidFill>
                  <a:srgbClr val="FF0000"/>
                </a:solidFill>
              </a:rPr>
              <a:t>Three experimental objectives</a:t>
            </a:r>
            <a:r>
              <a:rPr lang="en-US" dirty="0" smtClean="0"/>
              <a:t>:</a:t>
            </a:r>
            <a:endParaRPr lang="en-US" dirty="0"/>
          </a:p>
        </p:txBody>
      </p:sp>
      <p:sp>
        <p:nvSpPr>
          <p:cNvPr id="11" name="Oval 10"/>
          <p:cNvSpPr/>
          <p:nvPr/>
        </p:nvSpPr>
        <p:spPr>
          <a:xfrm>
            <a:off x="663220" y="2437188"/>
            <a:ext cx="592669" cy="646923"/>
          </a:xfrm>
          <a:prstGeom prst="ellipse">
            <a:avLst/>
          </a:prstGeom>
          <a:no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97363" y="3447108"/>
            <a:ext cx="1765305" cy="276999"/>
          </a:xfrm>
          <a:prstGeom prst="rect">
            <a:avLst/>
          </a:prstGeom>
          <a:noFill/>
        </p:spPr>
        <p:txBody>
          <a:bodyPr wrap="square" rtlCol="0">
            <a:spAutoFit/>
          </a:bodyPr>
          <a:lstStyle/>
          <a:p>
            <a:pPr algn="ctr"/>
            <a:r>
              <a:rPr lang="en-US" sz="1200" dirty="0">
                <a:solidFill>
                  <a:srgbClr val="660066"/>
                </a:solidFill>
              </a:rPr>
              <a:t>s</a:t>
            </a:r>
            <a:r>
              <a:rPr lang="en-US" sz="1200" dirty="0" smtClean="0">
                <a:solidFill>
                  <a:srgbClr val="660066"/>
                </a:solidFill>
              </a:rPr>
              <a:t>cintillator light output</a:t>
            </a:r>
            <a:endParaRPr lang="en-US" sz="1200" dirty="0">
              <a:solidFill>
                <a:srgbClr val="660066"/>
              </a:solidFill>
            </a:endParaRPr>
          </a:p>
        </p:txBody>
      </p:sp>
      <p:cxnSp>
        <p:nvCxnSpPr>
          <p:cNvPr id="18" name="Straight Arrow Connector 17"/>
          <p:cNvCxnSpPr/>
          <p:nvPr/>
        </p:nvCxnSpPr>
        <p:spPr>
          <a:xfrm flipV="1">
            <a:off x="976485" y="3084111"/>
            <a:ext cx="0" cy="431581"/>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1309505" y="2448478"/>
            <a:ext cx="592669" cy="646923"/>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958618" y="2408965"/>
            <a:ext cx="1780826" cy="731589"/>
          </a:xfrm>
          <a:prstGeom prst="ellipse">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8588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918"/>
            <a:ext cx="8229600" cy="1143000"/>
          </a:xfrm>
        </p:spPr>
        <p:txBody>
          <a:bodyPr>
            <a:normAutofit fontScale="90000"/>
          </a:bodyPr>
          <a:lstStyle/>
          <a:p>
            <a:r>
              <a:rPr lang="en-US" dirty="0" smtClean="0">
                <a:solidFill>
                  <a:srgbClr val="FF0000"/>
                </a:solidFill>
              </a:rPr>
              <a:t>SuperNEMO Calorimeter Test Bench</a:t>
            </a:r>
            <a:endParaRPr lang="en-US" dirty="0">
              <a:solidFill>
                <a:srgbClr val="FF0000"/>
              </a:solidFill>
            </a:endParaRPr>
          </a:p>
        </p:txBody>
      </p:sp>
      <p:sp>
        <p:nvSpPr>
          <p:cNvPr id="3" name="Content Placeholder 2"/>
          <p:cNvSpPr>
            <a:spLocks noGrp="1"/>
          </p:cNvSpPr>
          <p:nvPr>
            <p:ph idx="1"/>
          </p:nvPr>
        </p:nvSpPr>
        <p:spPr>
          <a:xfrm>
            <a:off x="231424" y="726194"/>
            <a:ext cx="8686800" cy="826029"/>
          </a:xfrm>
        </p:spPr>
        <p:txBody>
          <a:bodyPr>
            <a:normAutofit/>
          </a:bodyPr>
          <a:lstStyle/>
          <a:p>
            <a:pPr marL="0" indent="0" algn="ctr">
              <a:buNone/>
            </a:pPr>
            <a:r>
              <a:rPr lang="en-US" sz="1800" dirty="0" smtClean="0"/>
              <a:t>Excite scintillator with a </a:t>
            </a:r>
            <a:r>
              <a:rPr lang="en-US" sz="1800" dirty="0" smtClean="0">
                <a:solidFill>
                  <a:srgbClr val="0000FF"/>
                </a:solidFill>
              </a:rPr>
              <a:t>monochromatic electron source </a:t>
            </a:r>
            <a:r>
              <a:rPr lang="en-US" sz="1800" dirty="0" smtClean="0"/>
              <a:t>(approximates the delta function) </a:t>
            </a:r>
            <a:r>
              <a:rPr lang="en-GB" sz="1800" dirty="0">
                <a:solidFill>
                  <a:srgbClr val="FF0000"/>
                </a:solidFill>
                <a:ea typeface="Arial" charset="0"/>
                <a:cs typeface="Arial" charset="0"/>
              </a:rPr>
              <a:t>→</a:t>
            </a:r>
            <a:r>
              <a:rPr lang="en-US" sz="1800" dirty="0" smtClean="0">
                <a:sym typeface="Wingdings"/>
              </a:rPr>
              <a:t> any </a:t>
            </a:r>
            <a:r>
              <a:rPr lang="en-US" sz="1800" dirty="0" smtClean="0">
                <a:solidFill>
                  <a:srgbClr val="0000FF"/>
                </a:solidFill>
                <a:sym typeface="Wingdings"/>
              </a:rPr>
              <a:t>smearing</a:t>
            </a:r>
            <a:r>
              <a:rPr lang="en-US" sz="1800" dirty="0" smtClean="0">
                <a:sym typeface="Wingdings"/>
              </a:rPr>
              <a:t> of distribution is </a:t>
            </a:r>
            <a:r>
              <a:rPr lang="en-US" sz="1800" dirty="0" smtClean="0">
                <a:solidFill>
                  <a:srgbClr val="0000FF"/>
                </a:solidFill>
                <a:sym typeface="Wingdings"/>
              </a:rPr>
              <a:t>due to detector properties </a:t>
            </a:r>
            <a:r>
              <a:rPr lang="en-US" sz="1800" dirty="0" smtClean="0">
                <a:solidFill>
                  <a:srgbClr val="0000FF"/>
                </a:solidFill>
              </a:rPr>
              <a:t> </a:t>
            </a:r>
            <a:endParaRPr lang="en-US" sz="1800" dirty="0">
              <a:solidFill>
                <a:srgbClr val="0000FF"/>
              </a:solidFill>
            </a:endParaRPr>
          </a:p>
        </p:txBody>
      </p:sp>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15</a:t>
            </a:fld>
            <a:endParaRPr lang="en-US"/>
          </a:p>
        </p:txBody>
      </p:sp>
      <p:sp>
        <p:nvSpPr>
          <p:cNvPr id="8" name="Content Placeholder 2"/>
          <p:cNvSpPr txBox="1">
            <a:spLocks/>
          </p:cNvSpPr>
          <p:nvPr/>
        </p:nvSpPr>
        <p:spPr>
          <a:xfrm>
            <a:off x="28224" y="1467557"/>
            <a:ext cx="4691944" cy="521740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000" b="1" dirty="0" smtClean="0">
                <a:solidFill>
                  <a:srgbClr val="FF0000"/>
                </a:solidFill>
              </a:rPr>
              <a:t>UCL:</a:t>
            </a:r>
          </a:p>
          <a:p>
            <a:pPr>
              <a:buClr>
                <a:srgbClr val="FF0000"/>
              </a:buClr>
            </a:pPr>
            <a:r>
              <a:rPr lang="en-US" sz="1600" baseline="30000" dirty="0" smtClean="0">
                <a:solidFill>
                  <a:srgbClr val="0000FF"/>
                </a:solidFill>
              </a:rPr>
              <a:t>207</a:t>
            </a:r>
            <a:r>
              <a:rPr lang="en-US" sz="1600" dirty="0" smtClean="0">
                <a:solidFill>
                  <a:srgbClr val="0000FF"/>
                </a:solidFill>
              </a:rPr>
              <a:t>Bi source</a:t>
            </a:r>
            <a:r>
              <a:rPr lang="en-US" sz="1600" dirty="0" smtClean="0"/>
              <a:t>: 976 </a:t>
            </a:r>
            <a:r>
              <a:rPr lang="en-US" sz="1600" dirty="0" err="1" smtClean="0"/>
              <a:t>keV</a:t>
            </a:r>
            <a:r>
              <a:rPr lang="en-US" sz="1600" dirty="0" smtClean="0"/>
              <a:t> and 482 </a:t>
            </a:r>
            <a:r>
              <a:rPr lang="en-US" sz="1600" dirty="0" err="1" smtClean="0"/>
              <a:t>keV</a:t>
            </a:r>
            <a:r>
              <a:rPr lang="en-US" sz="1600" dirty="0" smtClean="0"/>
              <a:t> K-shell conversion electrons</a:t>
            </a:r>
          </a:p>
          <a:p>
            <a:pPr>
              <a:buClr>
                <a:srgbClr val="FF0000"/>
              </a:buClr>
            </a:pPr>
            <a:r>
              <a:rPr lang="en-US" sz="1600" dirty="0" smtClean="0"/>
              <a:t>Fit: </a:t>
            </a:r>
            <a:r>
              <a:rPr lang="en-US" sz="1600" dirty="0" err="1" smtClean="0"/>
              <a:t>deconvolution</a:t>
            </a:r>
            <a:r>
              <a:rPr lang="en-US" sz="1600" dirty="0" smtClean="0"/>
              <a:t> of X-rays, </a:t>
            </a:r>
            <a:r>
              <a:rPr lang="en-US" sz="1600" dirty="0" err="1" smtClean="0"/>
              <a:t>γs</a:t>
            </a:r>
            <a:r>
              <a:rPr lang="en-US" sz="1600" dirty="0" smtClean="0"/>
              <a:t>, L-shell and M-shell conversion electrons</a:t>
            </a:r>
            <a:endParaRPr lang="en-US" sz="1600" dirty="0"/>
          </a:p>
        </p:txBody>
      </p:sp>
      <p:sp>
        <p:nvSpPr>
          <p:cNvPr id="9" name="Content Placeholder 2"/>
          <p:cNvSpPr txBox="1">
            <a:spLocks/>
          </p:cNvSpPr>
          <p:nvPr/>
        </p:nvSpPr>
        <p:spPr>
          <a:xfrm>
            <a:off x="4593166" y="1464736"/>
            <a:ext cx="4691944" cy="521740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000" b="1" dirty="0" smtClean="0">
                <a:solidFill>
                  <a:srgbClr val="FF0000"/>
                </a:solidFill>
              </a:rPr>
              <a:t>Bordeaux:</a:t>
            </a:r>
          </a:p>
          <a:p>
            <a:pPr>
              <a:buClr>
                <a:srgbClr val="FF0000"/>
              </a:buClr>
            </a:pPr>
            <a:r>
              <a:rPr lang="en-US" sz="1600" baseline="30000" dirty="0" smtClean="0">
                <a:solidFill>
                  <a:srgbClr val="0000FF"/>
                </a:solidFill>
              </a:rPr>
              <a:t>90</a:t>
            </a:r>
            <a:r>
              <a:rPr lang="en-US" sz="1600" dirty="0" smtClean="0">
                <a:solidFill>
                  <a:srgbClr val="0000FF"/>
                </a:solidFill>
              </a:rPr>
              <a:t>Sr spectrometer</a:t>
            </a:r>
            <a:r>
              <a:rPr lang="en-US" sz="1600" dirty="0" smtClean="0"/>
              <a:t>: </a:t>
            </a:r>
            <a:r>
              <a:rPr lang="en-US" sz="1600" baseline="30000" dirty="0" smtClean="0"/>
              <a:t>90</a:t>
            </a:r>
            <a:r>
              <a:rPr lang="en-US" sz="1600" dirty="0" smtClean="0"/>
              <a:t>Sr beam passed through a magnetic field to select monochromatic electrons of known energy</a:t>
            </a:r>
          </a:p>
          <a:p>
            <a:pPr>
              <a:buClr>
                <a:srgbClr val="FF0000"/>
              </a:buClr>
            </a:pPr>
            <a:r>
              <a:rPr lang="en-US" sz="1600" dirty="0" smtClean="0"/>
              <a:t>Fit: Gaussian</a:t>
            </a:r>
            <a:endParaRPr lang="en-US" sz="1600" dirty="0"/>
          </a:p>
        </p:txBody>
      </p:sp>
      <p:pic>
        <p:nvPicPr>
          <p:cNvPr id="10" name="Picture 9" descr="207bi_method_Gaussia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4" y="3121376"/>
            <a:ext cx="4600576" cy="3115734"/>
          </a:xfrm>
          <a:prstGeom prst="rect">
            <a:avLst/>
          </a:prstGeom>
        </p:spPr>
      </p:pic>
      <p:pic>
        <p:nvPicPr>
          <p:cNvPr id="11" name="Picture 10" descr="90sr_metho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7671" y="3130549"/>
            <a:ext cx="4558903" cy="3087511"/>
          </a:xfrm>
          <a:prstGeom prst="rect">
            <a:avLst/>
          </a:prstGeom>
        </p:spPr>
      </p:pic>
      <p:cxnSp>
        <p:nvCxnSpPr>
          <p:cNvPr id="13" name="Straight Connector 12"/>
          <p:cNvCxnSpPr/>
          <p:nvPr/>
        </p:nvCxnSpPr>
        <p:spPr>
          <a:xfrm flipH="1">
            <a:off x="4593166" y="1538112"/>
            <a:ext cx="3" cy="4679948"/>
          </a:xfrm>
          <a:prstGeom prst="line">
            <a:avLst/>
          </a:prstGeom>
          <a:ln w="12700">
            <a:solidFill>
              <a:srgbClr val="6600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64834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a:xfrm>
            <a:off x="71438" y="635713"/>
            <a:ext cx="8893175" cy="588187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Clr>
                <a:srgbClr val="FF0000"/>
              </a:buClr>
            </a:pPr>
            <a:r>
              <a:rPr lang="en-GB" sz="1700" dirty="0" smtClean="0"/>
              <a:t>Full </a:t>
            </a:r>
            <a:r>
              <a:rPr lang="en-GB" sz="1700" dirty="0" smtClean="0">
                <a:solidFill>
                  <a:srgbClr val="FF3300"/>
                </a:solidFill>
              </a:rPr>
              <a:t>calorimeter</a:t>
            </a:r>
            <a:r>
              <a:rPr lang="en-GB" sz="1700" dirty="0" smtClean="0"/>
              <a:t> simulations:</a:t>
            </a:r>
          </a:p>
          <a:p>
            <a:pPr lvl="1">
              <a:lnSpc>
                <a:spcPct val="80000"/>
              </a:lnSpc>
              <a:buClr>
                <a:srgbClr val="FF0000"/>
              </a:buClr>
            </a:pPr>
            <a:r>
              <a:rPr lang="en-GB" sz="1600" dirty="0" smtClean="0">
                <a:ea typeface="ＭＳ Ｐゴシック" charset="0"/>
              </a:rPr>
              <a:t>GENBB event generator</a:t>
            </a:r>
          </a:p>
          <a:p>
            <a:pPr lvl="1">
              <a:lnSpc>
                <a:spcPct val="80000"/>
              </a:lnSpc>
              <a:buClr>
                <a:srgbClr val="FF0000"/>
              </a:buClr>
            </a:pPr>
            <a:r>
              <a:rPr lang="en-GB" sz="1600" dirty="0" smtClean="0">
                <a:ea typeface="ＭＳ Ｐゴシック" charset="0"/>
              </a:rPr>
              <a:t>Physics simulations with GEANT4 (optical photon transport in scintillator detectors)</a:t>
            </a:r>
          </a:p>
          <a:p>
            <a:pPr>
              <a:lnSpc>
                <a:spcPct val="80000"/>
              </a:lnSpc>
              <a:buClr>
                <a:srgbClr val="FF0000"/>
              </a:buClr>
            </a:pPr>
            <a:endParaRPr lang="en-GB" sz="1600" dirty="0" smtClean="0"/>
          </a:p>
          <a:p>
            <a:pPr>
              <a:lnSpc>
                <a:spcPct val="80000"/>
              </a:lnSpc>
              <a:buClr>
                <a:srgbClr val="FF0000"/>
              </a:buClr>
            </a:pPr>
            <a:r>
              <a:rPr lang="en-GB" sz="1700" dirty="0" smtClean="0"/>
              <a:t>The model accounts for </a:t>
            </a:r>
            <a:r>
              <a:rPr lang="en-GB" sz="1700" dirty="0" smtClean="0">
                <a:solidFill>
                  <a:srgbClr val="FF3300"/>
                </a:solidFill>
              </a:rPr>
              <a:t>wavelength dependence</a:t>
            </a:r>
            <a:r>
              <a:rPr lang="en-GB" sz="1700" dirty="0" smtClean="0"/>
              <a:t> of optical properties, all of which have been </a:t>
            </a:r>
            <a:r>
              <a:rPr lang="en-GB" sz="1700" dirty="0" smtClean="0">
                <a:solidFill>
                  <a:srgbClr val="FF3300"/>
                </a:solidFill>
              </a:rPr>
              <a:t>experimentally measured</a:t>
            </a:r>
            <a:r>
              <a:rPr lang="en-GB" sz="1700" dirty="0" smtClean="0"/>
              <a:t>, of the:</a:t>
            </a:r>
          </a:p>
          <a:p>
            <a:pPr marL="0" indent="0">
              <a:lnSpc>
                <a:spcPct val="80000"/>
              </a:lnSpc>
              <a:buClr>
                <a:srgbClr val="FF0000"/>
              </a:buClr>
              <a:buNone/>
            </a:pPr>
            <a:endParaRPr lang="en-GB" sz="1700" dirty="0" smtClean="0"/>
          </a:p>
          <a:p>
            <a:pPr lvl="1">
              <a:lnSpc>
                <a:spcPct val="80000"/>
              </a:lnSpc>
              <a:buClr>
                <a:srgbClr val="FF0000"/>
              </a:buClr>
            </a:pPr>
            <a:r>
              <a:rPr lang="en-GB" sz="1600" dirty="0" smtClean="0">
                <a:ea typeface="ＭＳ Ｐゴシック" charset="0"/>
              </a:rPr>
              <a:t>scintillators (self absorption and re-emission) </a:t>
            </a:r>
          </a:p>
          <a:p>
            <a:pPr lvl="1">
              <a:lnSpc>
                <a:spcPct val="80000"/>
              </a:lnSpc>
              <a:buClr>
                <a:srgbClr val="FF0000"/>
              </a:buClr>
            </a:pPr>
            <a:r>
              <a:rPr lang="en-GB" sz="1600" dirty="0" smtClean="0">
                <a:ea typeface="ＭＳ Ｐゴシック" charset="0"/>
              </a:rPr>
              <a:t>reflective wrappings</a:t>
            </a:r>
          </a:p>
          <a:p>
            <a:pPr lvl="1">
              <a:lnSpc>
                <a:spcPct val="80000"/>
              </a:lnSpc>
              <a:buClr>
                <a:srgbClr val="FF0000"/>
              </a:buClr>
            </a:pPr>
            <a:r>
              <a:rPr lang="en-GB" sz="1600" dirty="0" smtClean="0">
                <a:ea typeface="ＭＳ Ｐゴシック" charset="0"/>
              </a:rPr>
              <a:t>photomultipliers (QE)</a:t>
            </a:r>
          </a:p>
          <a:p>
            <a:pPr lvl="1">
              <a:lnSpc>
                <a:spcPct val="80000"/>
              </a:lnSpc>
              <a:buClr>
                <a:srgbClr val="FF0000"/>
              </a:buClr>
            </a:pPr>
            <a:r>
              <a:rPr lang="en-GB" sz="1600" dirty="0" smtClean="0">
                <a:ea typeface="ＭＳ Ｐゴシック" charset="0"/>
              </a:rPr>
              <a:t>optical coupling materials</a:t>
            </a:r>
          </a:p>
          <a:p>
            <a:pPr lvl="1">
              <a:lnSpc>
                <a:spcPct val="80000"/>
              </a:lnSpc>
              <a:buClr>
                <a:srgbClr val="FF0000"/>
              </a:buClr>
            </a:pPr>
            <a:r>
              <a:rPr lang="en-GB" sz="1600" dirty="0" smtClean="0">
                <a:ea typeface="ＭＳ Ｐゴシック" charset="0"/>
              </a:rPr>
              <a:t>refractive index of optical materials</a:t>
            </a:r>
          </a:p>
          <a:p>
            <a:pPr lvl="1">
              <a:lnSpc>
                <a:spcPct val="80000"/>
              </a:lnSpc>
              <a:buClr>
                <a:srgbClr val="FF0000"/>
              </a:buClr>
            </a:pPr>
            <a:endParaRPr lang="en-GB" sz="1500" dirty="0" smtClean="0">
              <a:latin typeface="Arial" charset="0"/>
              <a:ea typeface="ＭＳ Ｐゴシック" charset="0"/>
            </a:endParaRPr>
          </a:p>
          <a:p>
            <a:pPr lvl="1">
              <a:lnSpc>
                <a:spcPct val="80000"/>
              </a:lnSpc>
              <a:buClr>
                <a:srgbClr val="FF0000"/>
              </a:buClr>
            </a:pPr>
            <a:endParaRPr lang="en-GB" sz="1500" dirty="0">
              <a:latin typeface="Arial" charset="0"/>
              <a:ea typeface="ＭＳ Ｐゴシック" charset="0"/>
            </a:endParaRPr>
          </a:p>
          <a:p>
            <a:pPr lvl="1">
              <a:lnSpc>
                <a:spcPct val="80000"/>
              </a:lnSpc>
              <a:buClr>
                <a:srgbClr val="FF0000"/>
              </a:buClr>
            </a:pPr>
            <a:endParaRPr lang="en-GB" sz="1500" dirty="0" smtClean="0">
              <a:latin typeface="Arial" charset="0"/>
              <a:ea typeface="ＭＳ Ｐゴシック" charset="0"/>
            </a:endParaRPr>
          </a:p>
          <a:p>
            <a:pPr lvl="1">
              <a:lnSpc>
                <a:spcPct val="80000"/>
              </a:lnSpc>
              <a:buClr>
                <a:srgbClr val="FF0000"/>
              </a:buClr>
            </a:pPr>
            <a:endParaRPr lang="en-GB" sz="1500" dirty="0">
              <a:latin typeface="Arial" charset="0"/>
              <a:ea typeface="ＭＳ Ｐゴシック" charset="0"/>
            </a:endParaRPr>
          </a:p>
          <a:p>
            <a:pPr lvl="1">
              <a:lnSpc>
                <a:spcPct val="80000"/>
              </a:lnSpc>
              <a:buClr>
                <a:srgbClr val="FF0000"/>
              </a:buClr>
            </a:pPr>
            <a:endParaRPr lang="en-GB" sz="1500" dirty="0" smtClean="0">
              <a:latin typeface="Arial" charset="0"/>
              <a:ea typeface="ＭＳ Ｐゴシック" charset="0"/>
            </a:endParaRPr>
          </a:p>
          <a:p>
            <a:pPr lvl="1">
              <a:lnSpc>
                <a:spcPct val="80000"/>
              </a:lnSpc>
              <a:buClr>
                <a:srgbClr val="FF0000"/>
              </a:buClr>
            </a:pPr>
            <a:endParaRPr lang="en-GB" sz="1500" dirty="0">
              <a:latin typeface="Arial" charset="0"/>
              <a:ea typeface="ＭＳ Ｐゴシック" charset="0"/>
            </a:endParaRPr>
          </a:p>
          <a:p>
            <a:pPr lvl="1">
              <a:lnSpc>
                <a:spcPct val="80000"/>
              </a:lnSpc>
              <a:buClr>
                <a:srgbClr val="FF0000"/>
              </a:buClr>
            </a:pPr>
            <a:endParaRPr lang="en-GB" sz="1500" dirty="0" smtClean="0">
              <a:latin typeface="Arial" charset="0"/>
              <a:ea typeface="ＭＳ Ｐゴシック" charset="0"/>
            </a:endParaRPr>
          </a:p>
          <a:p>
            <a:pPr lvl="1">
              <a:lnSpc>
                <a:spcPct val="80000"/>
              </a:lnSpc>
              <a:buClr>
                <a:srgbClr val="FF0000"/>
              </a:buClr>
            </a:pPr>
            <a:endParaRPr lang="en-GB" sz="1500" dirty="0">
              <a:latin typeface="Arial" charset="0"/>
              <a:ea typeface="ＭＳ Ｐゴシック" charset="0"/>
            </a:endParaRPr>
          </a:p>
          <a:p>
            <a:pPr lvl="1">
              <a:lnSpc>
                <a:spcPct val="80000"/>
              </a:lnSpc>
              <a:buClr>
                <a:srgbClr val="FF0000"/>
              </a:buClr>
            </a:pPr>
            <a:endParaRPr lang="en-GB" sz="1500" dirty="0" smtClean="0">
              <a:latin typeface="Arial" charset="0"/>
              <a:ea typeface="ＭＳ Ｐゴシック" charset="0"/>
            </a:endParaRPr>
          </a:p>
          <a:p>
            <a:pPr lvl="1">
              <a:lnSpc>
                <a:spcPct val="80000"/>
              </a:lnSpc>
              <a:buClr>
                <a:srgbClr val="FF0000"/>
              </a:buClr>
            </a:pPr>
            <a:endParaRPr lang="en-GB" sz="1500" dirty="0">
              <a:latin typeface="Arial" charset="0"/>
              <a:ea typeface="ＭＳ Ｐゴシック" charset="0"/>
            </a:endParaRPr>
          </a:p>
          <a:p>
            <a:pPr lvl="1">
              <a:lnSpc>
                <a:spcPct val="80000"/>
              </a:lnSpc>
              <a:buClr>
                <a:srgbClr val="FF0000"/>
              </a:buClr>
            </a:pPr>
            <a:endParaRPr lang="en-GB" sz="1500" dirty="0" smtClean="0">
              <a:latin typeface="Arial" charset="0"/>
              <a:ea typeface="ＭＳ Ｐゴシック" charset="0"/>
            </a:endParaRPr>
          </a:p>
          <a:p>
            <a:pPr lvl="1">
              <a:lnSpc>
                <a:spcPct val="80000"/>
              </a:lnSpc>
              <a:buClr>
                <a:srgbClr val="FF0000"/>
              </a:buClr>
            </a:pPr>
            <a:endParaRPr lang="en-GB" sz="1500" dirty="0" smtClean="0">
              <a:latin typeface="Arial" charset="0"/>
              <a:ea typeface="ＭＳ Ｐゴシック" charset="0"/>
            </a:endParaRPr>
          </a:p>
          <a:p>
            <a:pPr lvl="1">
              <a:lnSpc>
                <a:spcPct val="80000"/>
              </a:lnSpc>
              <a:buClr>
                <a:srgbClr val="FF0000"/>
              </a:buClr>
            </a:pPr>
            <a:endParaRPr lang="en-GB" sz="1500" dirty="0" smtClean="0">
              <a:latin typeface="Arial" charset="0"/>
              <a:ea typeface="ＭＳ Ｐゴシック" charset="0"/>
            </a:endParaRPr>
          </a:p>
          <a:p>
            <a:pPr>
              <a:lnSpc>
                <a:spcPct val="80000"/>
              </a:lnSpc>
              <a:buClr>
                <a:srgbClr val="FF0000"/>
              </a:buClr>
            </a:pPr>
            <a:r>
              <a:rPr lang="en-GB" sz="1700" dirty="0" smtClean="0">
                <a:ea typeface="ＭＳ Ｐゴシック" charset="0"/>
              </a:rPr>
              <a:t>For further details see: “</a:t>
            </a:r>
            <a:r>
              <a:rPr lang="en-US" sz="1700" dirty="0"/>
              <a:t>Spectral modeling of scintillator for the NEMO-3 and </a:t>
            </a:r>
            <a:r>
              <a:rPr lang="en-US" sz="1700" dirty="0" err="1"/>
              <a:t>SuperNEMO</a:t>
            </a:r>
            <a:r>
              <a:rPr lang="en-US" sz="1700" dirty="0"/>
              <a:t> detectors</a:t>
            </a:r>
            <a:r>
              <a:rPr lang="en-GB" sz="1700" dirty="0" smtClean="0">
                <a:ea typeface="ＭＳ Ｐゴシック" charset="0"/>
              </a:rPr>
              <a:t>”</a:t>
            </a:r>
            <a:r>
              <a:rPr lang="hr-HR" sz="1700" dirty="0" smtClean="0">
                <a:hlinkClick r:id="rId2"/>
              </a:rPr>
              <a:t> </a:t>
            </a:r>
            <a:r>
              <a:rPr lang="hr-HR" sz="1700" dirty="0">
                <a:hlinkClick r:id="rId2"/>
              </a:rPr>
              <a:t>https://doi.org/10.1016/j.nima.2010.09.027</a:t>
            </a:r>
            <a:endParaRPr lang="en-GB" sz="1700" dirty="0" smtClean="0">
              <a:ea typeface="ＭＳ Ｐゴシック" charset="0"/>
            </a:endParaRPr>
          </a:p>
          <a:p>
            <a:pPr marL="457200" lvl="1" indent="0">
              <a:lnSpc>
                <a:spcPct val="80000"/>
              </a:lnSpc>
              <a:buClr>
                <a:srgbClr val="FF0000"/>
              </a:buClr>
              <a:buNone/>
            </a:pPr>
            <a:endParaRPr lang="en-GB" sz="1500" dirty="0" smtClean="0">
              <a:latin typeface="Arial" charset="0"/>
              <a:ea typeface="ＭＳ Ｐゴシック" charset="0"/>
            </a:endParaRPr>
          </a:p>
        </p:txBody>
      </p:sp>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07" y="3253205"/>
            <a:ext cx="2916240" cy="253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3877" y="3273730"/>
            <a:ext cx="2856442" cy="252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16</a:t>
            </a:fld>
            <a:endParaRPr lang="en-US" dirty="0"/>
          </a:p>
        </p:txBody>
      </p:sp>
      <p:sp>
        <p:nvSpPr>
          <p:cNvPr id="8" name="Title 1"/>
          <p:cNvSpPr>
            <a:spLocks noGrp="1"/>
          </p:cNvSpPr>
          <p:nvPr>
            <p:ph type="title"/>
          </p:nvPr>
        </p:nvSpPr>
        <p:spPr>
          <a:xfrm>
            <a:off x="457200" y="-318024"/>
            <a:ext cx="8229600" cy="1143000"/>
          </a:xfrm>
        </p:spPr>
        <p:txBody>
          <a:bodyPr>
            <a:normAutofit/>
          </a:bodyPr>
          <a:lstStyle/>
          <a:p>
            <a:r>
              <a:rPr lang="en-US" sz="3600" dirty="0" smtClean="0">
                <a:solidFill>
                  <a:srgbClr val="FF0000"/>
                </a:solidFill>
              </a:rPr>
              <a:t>SuperNEMO Calorimeter R&amp;D: Simulations</a:t>
            </a:r>
            <a:endParaRPr lang="en-US" sz="3600" dirty="0">
              <a:solidFill>
                <a:srgbClr val="FF0000"/>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0495" y="3397874"/>
            <a:ext cx="1703960" cy="2306407"/>
          </a:xfrm>
          <a:prstGeom prst="rect">
            <a:avLst/>
          </a:prstGeom>
        </p:spPr>
      </p:pic>
    </p:spTree>
    <p:extLst>
      <p:ext uri="{BB962C8B-B14F-4D97-AF65-F5344CB8AC3E}">
        <p14:creationId xmlns:p14="http://schemas.microsoft.com/office/powerpoint/2010/main" val="41337814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885" y="809812"/>
            <a:ext cx="3811006" cy="2258374"/>
          </a:xfrm>
          <a:prstGeom prst="rect">
            <a:avLst/>
          </a:prstGeom>
        </p:spPr>
      </p:pic>
      <p:sp>
        <p:nvSpPr>
          <p:cNvPr id="3" name="Content Placeholder 2"/>
          <p:cNvSpPr>
            <a:spLocks noGrp="1"/>
          </p:cNvSpPr>
          <p:nvPr>
            <p:ph idx="1"/>
          </p:nvPr>
        </p:nvSpPr>
        <p:spPr>
          <a:xfrm>
            <a:off x="457200" y="536223"/>
            <a:ext cx="8229600" cy="5953477"/>
          </a:xfrm>
        </p:spPr>
        <p:txBody>
          <a:bodyPr>
            <a:normAutofit fontScale="77500" lnSpcReduction="20000"/>
          </a:bodyPr>
          <a:lstStyle/>
          <a:p>
            <a:pPr>
              <a:buClr>
                <a:srgbClr val="FF0000"/>
              </a:buClr>
            </a:pPr>
            <a:r>
              <a:rPr lang="en-US" sz="1900" dirty="0" smtClean="0"/>
              <a:t>Block </a:t>
            </a:r>
            <a:r>
              <a:rPr lang="en-US" sz="1900" dirty="0" smtClean="0">
                <a:solidFill>
                  <a:srgbClr val="FF0000"/>
                </a:solidFill>
              </a:rPr>
              <a:t>shape</a:t>
            </a:r>
            <a:r>
              <a:rPr lang="en-US" sz="1900" dirty="0" smtClean="0"/>
              <a:t> studies: </a:t>
            </a:r>
          </a:p>
          <a:p>
            <a:pPr>
              <a:buClr>
                <a:srgbClr val="FF0000"/>
              </a:buClr>
            </a:pPr>
            <a:endParaRPr lang="en-US" sz="1900" dirty="0"/>
          </a:p>
          <a:p>
            <a:pPr>
              <a:buClr>
                <a:srgbClr val="FF0000"/>
              </a:buClr>
            </a:pPr>
            <a:endParaRPr lang="en-US" sz="1900" dirty="0" smtClean="0"/>
          </a:p>
          <a:p>
            <a:pPr>
              <a:buClr>
                <a:srgbClr val="FF0000"/>
              </a:buClr>
            </a:pPr>
            <a:endParaRPr lang="en-US" sz="1900" dirty="0"/>
          </a:p>
          <a:p>
            <a:pPr>
              <a:buClr>
                <a:srgbClr val="FF0000"/>
              </a:buClr>
            </a:pPr>
            <a:endParaRPr lang="en-US" sz="1900" dirty="0" smtClean="0"/>
          </a:p>
          <a:p>
            <a:pPr>
              <a:buClr>
                <a:srgbClr val="FF0000"/>
              </a:buClr>
            </a:pPr>
            <a:endParaRPr lang="en-US" sz="1900" dirty="0"/>
          </a:p>
          <a:p>
            <a:pPr>
              <a:buClr>
                <a:srgbClr val="FF0000"/>
              </a:buClr>
            </a:pPr>
            <a:endParaRPr lang="en-US" sz="1900" dirty="0" smtClean="0"/>
          </a:p>
          <a:p>
            <a:pPr>
              <a:buClr>
                <a:srgbClr val="FF0000"/>
              </a:buClr>
            </a:pPr>
            <a:endParaRPr lang="en-US" sz="1900" dirty="0" smtClean="0"/>
          </a:p>
          <a:p>
            <a:pPr>
              <a:buClr>
                <a:srgbClr val="FF0000"/>
              </a:buClr>
            </a:pPr>
            <a:endParaRPr lang="en-US" sz="1900" dirty="0" smtClean="0"/>
          </a:p>
          <a:p>
            <a:pPr>
              <a:buClr>
                <a:srgbClr val="FF0000"/>
              </a:buClr>
            </a:pPr>
            <a:endParaRPr lang="en-US" sz="1900" dirty="0" smtClean="0"/>
          </a:p>
          <a:p>
            <a:pPr marL="0" indent="0">
              <a:buClr>
                <a:srgbClr val="FF0000"/>
              </a:buClr>
              <a:buNone/>
            </a:pPr>
            <a:endParaRPr lang="en-US" sz="1900" dirty="0" smtClean="0"/>
          </a:p>
          <a:p>
            <a:pPr>
              <a:buClr>
                <a:srgbClr val="FF0000"/>
              </a:buClr>
            </a:pPr>
            <a:r>
              <a:rPr lang="en-US" sz="1900" dirty="0">
                <a:solidFill>
                  <a:srgbClr val="FF0000"/>
                </a:solidFill>
              </a:rPr>
              <a:t>Material</a:t>
            </a:r>
            <a:r>
              <a:rPr lang="en-US" sz="1900" dirty="0"/>
              <a:t>: polystyrene (PST) </a:t>
            </a:r>
            <a:r>
              <a:rPr lang="en-US" sz="1900" dirty="0" smtClean="0"/>
              <a:t>vs. polyvinyl </a:t>
            </a:r>
            <a:r>
              <a:rPr lang="en-US" sz="1900" dirty="0"/>
              <a:t>toluene (PVT</a:t>
            </a:r>
            <a:r>
              <a:rPr lang="en-US" sz="1900" dirty="0" smtClean="0"/>
              <a:t>)</a:t>
            </a:r>
          </a:p>
          <a:p>
            <a:pPr>
              <a:buClr>
                <a:srgbClr val="FF0000"/>
              </a:buClr>
            </a:pPr>
            <a:endParaRPr lang="en-US" sz="1900" dirty="0" smtClean="0"/>
          </a:p>
          <a:p>
            <a:pPr>
              <a:buClr>
                <a:srgbClr val="FF0000"/>
              </a:buClr>
            </a:pPr>
            <a:endParaRPr lang="en-US" sz="1900" dirty="0"/>
          </a:p>
          <a:p>
            <a:pPr>
              <a:buClr>
                <a:srgbClr val="FF0000"/>
              </a:buClr>
            </a:pPr>
            <a:endParaRPr lang="en-US" sz="1900" dirty="0" smtClean="0"/>
          </a:p>
          <a:p>
            <a:pPr>
              <a:buClr>
                <a:srgbClr val="FF0000"/>
              </a:buClr>
            </a:pPr>
            <a:endParaRPr lang="en-US" sz="1900" dirty="0" smtClean="0"/>
          </a:p>
          <a:p>
            <a:pPr>
              <a:buClr>
                <a:srgbClr val="FF0000"/>
              </a:buClr>
            </a:pPr>
            <a:endParaRPr lang="en-US" sz="1900" dirty="0" smtClean="0"/>
          </a:p>
          <a:p>
            <a:pPr>
              <a:buClr>
                <a:srgbClr val="FF0000"/>
              </a:buClr>
            </a:pPr>
            <a:r>
              <a:rPr lang="en-US" sz="1900" dirty="0" smtClean="0"/>
              <a:t>Close collaboration with manufacturers (JINR </a:t>
            </a:r>
            <a:r>
              <a:rPr lang="en-US" sz="1900" dirty="0" err="1" smtClean="0"/>
              <a:t>Dubna</a:t>
            </a:r>
            <a:r>
              <a:rPr lang="en-US" sz="1900" dirty="0" smtClean="0"/>
              <a:t>, ISM </a:t>
            </a:r>
            <a:r>
              <a:rPr lang="en-US" sz="1900" dirty="0" err="1" smtClean="0"/>
              <a:t>Kharkiv</a:t>
            </a:r>
            <a:r>
              <a:rPr lang="en-US" sz="1900" dirty="0" smtClean="0"/>
              <a:t>, NUVIA, ELJEN) for contents of:</a:t>
            </a:r>
          </a:p>
          <a:p>
            <a:pPr>
              <a:buClr>
                <a:srgbClr val="FF0000"/>
              </a:buClr>
            </a:pPr>
            <a:endParaRPr lang="en-US" sz="1900" dirty="0" smtClean="0"/>
          </a:p>
          <a:p>
            <a:pPr lvl="1">
              <a:buClr>
                <a:srgbClr val="FF0000"/>
              </a:buClr>
            </a:pPr>
            <a:r>
              <a:rPr lang="en-US" sz="1700" dirty="0" smtClean="0"/>
              <a:t>PPO scintillating agent</a:t>
            </a:r>
          </a:p>
          <a:p>
            <a:pPr lvl="1">
              <a:buClr>
                <a:srgbClr val="FF0000"/>
              </a:buClr>
            </a:pPr>
            <a:r>
              <a:rPr lang="en-US" sz="1700" dirty="0" smtClean="0"/>
              <a:t>POPOP wavelength shifter</a:t>
            </a:r>
          </a:p>
          <a:p>
            <a:pPr lvl="1">
              <a:buClr>
                <a:srgbClr val="FF0000"/>
              </a:buClr>
            </a:pPr>
            <a:endParaRPr lang="en-US" sz="1900" dirty="0" smtClean="0"/>
          </a:p>
          <a:p>
            <a:pPr>
              <a:buClr>
                <a:srgbClr val="FF0000"/>
              </a:buClr>
            </a:pPr>
            <a:r>
              <a:rPr lang="en-US" sz="1900" dirty="0">
                <a:solidFill>
                  <a:srgbClr val="FF0000"/>
                </a:solidFill>
              </a:rPr>
              <a:t>Surface finishing</a:t>
            </a:r>
            <a:r>
              <a:rPr lang="en-US" sz="1900" dirty="0"/>
              <a:t>: polished </a:t>
            </a:r>
            <a:r>
              <a:rPr lang="en-US" sz="1900" dirty="0" smtClean="0"/>
              <a:t>vs. </a:t>
            </a:r>
            <a:r>
              <a:rPr lang="en-US" sz="1900" dirty="0" err="1" smtClean="0"/>
              <a:t>depolished</a:t>
            </a:r>
            <a:endParaRPr lang="en-US" sz="1900" dirty="0" smtClean="0"/>
          </a:p>
          <a:p>
            <a:pPr lvl="1">
              <a:buClr>
                <a:srgbClr val="FF0000"/>
              </a:buClr>
            </a:pPr>
            <a:r>
              <a:rPr lang="en-US" sz="1500" dirty="0" smtClean="0"/>
              <a:t>All surfaces </a:t>
            </a:r>
            <a:r>
              <a:rPr lang="en-US" sz="1500" dirty="0" err="1" smtClean="0"/>
              <a:t>depolished</a:t>
            </a:r>
            <a:r>
              <a:rPr lang="en-US" sz="1500" dirty="0" smtClean="0"/>
              <a:t> (machine finish), with the face with the hemispherical cutout polished</a:t>
            </a:r>
          </a:p>
        </p:txBody>
      </p:sp>
      <p:sp>
        <p:nvSpPr>
          <p:cNvPr id="2" name="Title 1"/>
          <p:cNvSpPr>
            <a:spLocks noGrp="1"/>
          </p:cNvSpPr>
          <p:nvPr>
            <p:ph type="title"/>
          </p:nvPr>
        </p:nvSpPr>
        <p:spPr>
          <a:xfrm>
            <a:off x="457200" y="-275691"/>
            <a:ext cx="8229600" cy="1143000"/>
          </a:xfrm>
        </p:spPr>
        <p:txBody>
          <a:bodyPr>
            <a:normAutofit/>
          </a:bodyPr>
          <a:lstStyle/>
          <a:p>
            <a:r>
              <a:rPr lang="en-US" sz="3600" dirty="0" smtClean="0">
                <a:solidFill>
                  <a:srgbClr val="FF0000"/>
                </a:solidFill>
              </a:rPr>
              <a:t>SuperNEMO Calorimeter R&amp;D: Scintillators</a:t>
            </a:r>
            <a:endParaRPr lang="en-US" sz="3600" dirty="0">
              <a:solidFill>
                <a:srgbClr val="FF0000"/>
              </a:solidFill>
            </a:endParaRPr>
          </a:p>
        </p:txBody>
      </p:sp>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dirty="0" smtClean="0"/>
              <a:t>PT </a:t>
            </a:r>
            <a:r>
              <a:rPr lang="en-US" dirty="0" err="1" smtClean="0"/>
              <a:t>Calorimetry</a:t>
            </a:r>
            <a:endParaRPr lang="en-US" dirty="0"/>
          </a:p>
        </p:txBody>
      </p:sp>
      <p:sp>
        <p:nvSpPr>
          <p:cNvPr id="6" name="Slide Number Placeholder 5"/>
          <p:cNvSpPr>
            <a:spLocks noGrp="1"/>
          </p:cNvSpPr>
          <p:nvPr>
            <p:ph type="sldNum" sz="quarter" idx="12"/>
          </p:nvPr>
        </p:nvSpPr>
        <p:spPr/>
        <p:txBody>
          <a:bodyPr/>
          <a:lstStyle/>
          <a:p>
            <a:fld id="{52E18559-C4EA-D048-8D2C-6452A6C6BAA4}" type="slidenum">
              <a:rPr lang="en-US" smtClean="0"/>
              <a:t>17</a:t>
            </a:fld>
            <a:endParaRPr lang="en-US" dirty="0"/>
          </a:p>
        </p:txBody>
      </p:sp>
      <p:sp>
        <p:nvSpPr>
          <p:cNvPr id="10" name="Text Box 5"/>
          <p:cNvSpPr txBox="1">
            <a:spLocks noChangeArrowheads="1"/>
          </p:cNvSpPr>
          <p:nvPr/>
        </p:nvSpPr>
        <p:spPr bwMode="auto">
          <a:xfrm>
            <a:off x="4629427" y="1386532"/>
            <a:ext cx="4228441" cy="1015663"/>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300">
                <a:solidFill>
                  <a:schemeClr val="tx1"/>
                </a:solidFill>
                <a:latin typeface="Verdana" charset="0"/>
                <a:ea typeface="ＭＳ Ｐゴシック" charset="0"/>
                <a:cs typeface="ＭＳ Ｐゴシック" charset="0"/>
              </a:defRPr>
            </a:lvl1pPr>
            <a:lvl2pPr marL="37931725" indent="-37474525">
              <a:defRPr sz="1300">
                <a:solidFill>
                  <a:schemeClr val="tx1"/>
                </a:solidFill>
                <a:latin typeface="Verdana" charset="0"/>
                <a:ea typeface="ＭＳ Ｐゴシック" charset="0"/>
              </a:defRPr>
            </a:lvl2pPr>
            <a:lvl3pPr>
              <a:defRPr sz="1300">
                <a:solidFill>
                  <a:schemeClr val="tx1"/>
                </a:solidFill>
                <a:latin typeface="Verdana" charset="0"/>
                <a:ea typeface="ＭＳ Ｐゴシック" charset="0"/>
              </a:defRPr>
            </a:lvl3pPr>
            <a:lvl4pPr>
              <a:defRPr sz="1300">
                <a:solidFill>
                  <a:schemeClr val="tx1"/>
                </a:solidFill>
                <a:latin typeface="Verdana" charset="0"/>
                <a:ea typeface="ＭＳ Ｐゴシック" charset="0"/>
              </a:defRPr>
            </a:lvl4pPr>
            <a:lvl5pPr>
              <a:defRPr sz="1300">
                <a:solidFill>
                  <a:schemeClr val="tx1"/>
                </a:solidFill>
                <a:latin typeface="Verdana" charset="0"/>
                <a:ea typeface="ＭＳ Ｐゴシック" charset="0"/>
              </a:defRPr>
            </a:lvl5pPr>
            <a:lvl6pPr marL="457200" eaLnBrk="0" fontAlgn="base" hangingPunct="0">
              <a:spcBef>
                <a:spcPct val="50000"/>
              </a:spcBef>
              <a:spcAft>
                <a:spcPct val="0"/>
              </a:spcAft>
              <a:defRPr sz="1300">
                <a:solidFill>
                  <a:schemeClr val="tx1"/>
                </a:solidFill>
                <a:latin typeface="Verdana" charset="0"/>
                <a:ea typeface="ＭＳ Ｐゴシック" charset="0"/>
              </a:defRPr>
            </a:lvl6pPr>
            <a:lvl7pPr marL="914400" eaLnBrk="0" fontAlgn="base" hangingPunct="0">
              <a:spcBef>
                <a:spcPct val="50000"/>
              </a:spcBef>
              <a:spcAft>
                <a:spcPct val="0"/>
              </a:spcAft>
              <a:defRPr sz="1300">
                <a:solidFill>
                  <a:schemeClr val="tx1"/>
                </a:solidFill>
                <a:latin typeface="Verdana" charset="0"/>
                <a:ea typeface="ＭＳ Ｐゴシック" charset="0"/>
              </a:defRPr>
            </a:lvl7pPr>
            <a:lvl8pPr marL="1371600" eaLnBrk="0" fontAlgn="base" hangingPunct="0">
              <a:spcBef>
                <a:spcPct val="50000"/>
              </a:spcBef>
              <a:spcAft>
                <a:spcPct val="0"/>
              </a:spcAft>
              <a:defRPr sz="1300">
                <a:solidFill>
                  <a:schemeClr val="tx1"/>
                </a:solidFill>
                <a:latin typeface="Verdana" charset="0"/>
                <a:ea typeface="ＭＳ Ｐゴシック" charset="0"/>
              </a:defRPr>
            </a:lvl8pPr>
            <a:lvl9pPr marL="1828800" eaLnBrk="0" fontAlgn="base" hangingPunct="0">
              <a:spcBef>
                <a:spcPct val="50000"/>
              </a:spcBef>
              <a:spcAft>
                <a:spcPct val="0"/>
              </a:spcAft>
              <a:defRPr sz="1300">
                <a:solidFill>
                  <a:schemeClr val="tx1"/>
                </a:solidFill>
                <a:latin typeface="Verdana" charset="0"/>
                <a:ea typeface="ＭＳ Ｐゴシック" charset="0"/>
              </a:defRPr>
            </a:lvl9pPr>
          </a:lstStyle>
          <a:p>
            <a:r>
              <a:rPr lang="ro-RO" sz="1200" b="1" dirty="0" smtClean="0"/>
              <a:t>C256:  </a:t>
            </a:r>
            <a:r>
              <a:rPr lang="ro-RO" sz="1200" dirty="0" smtClean="0"/>
              <a:t>	cubic 256</a:t>
            </a:r>
            <a:r>
              <a:rPr lang="ro-RO" sz="1200" baseline="30000" dirty="0" smtClean="0"/>
              <a:t>2 </a:t>
            </a:r>
            <a:r>
              <a:rPr lang="ro-RO" sz="1200" dirty="0" smtClean="0"/>
              <a:t>x 190 mm</a:t>
            </a:r>
            <a:r>
              <a:rPr lang="ro-RO" sz="1200" baseline="30000" dirty="0" smtClean="0"/>
              <a:t>2</a:t>
            </a:r>
          </a:p>
          <a:p>
            <a:r>
              <a:rPr lang="ro-RO" sz="1200" b="1" dirty="0" smtClean="0">
                <a:solidFill>
                  <a:srgbClr val="660066"/>
                </a:solidFill>
              </a:rPr>
              <a:t>H276</a:t>
            </a:r>
            <a:r>
              <a:rPr lang="ro-RO" sz="1200" b="1" dirty="0" smtClean="0"/>
              <a:t>: </a:t>
            </a:r>
            <a:r>
              <a:rPr lang="ro-RO" sz="1200" dirty="0" smtClean="0"/>
              <a:t>	</a:t>
            </a:r>
            <a:r>
              <a:rPr lang="en-US" sz="1200" dirty="0" smtClean="0"/>
              <a:t>hexagonal </a:t>
            </a:r>
            <a:r>
              <a:rPr lang="en-US" sz="1200" dirty="0"/>
              <a:t>276 mm </a:t>
            </a:r>
            <a:r>
              <a:rPr lang="en-US" sz="1200" dirty="0" smtClean="0"/>
              <a:t>diameter</a:t>
            </a:r>
            <a:br>
              <a:rPr lang="en-US" sz="1200" dirty="0" smtClean="0"/>
            </a:br>
            <a:r>
              <a:rPr lang="en-US" sz="1200" dirty="0" smtClean="0"/>
              <a:t>		with 12 mm minimum depth</a:t>
            </a:r>
          </a:p>
          <a:p>
            <a:r>
              <a:rPr lang="en-US" sz="1200" b="1" dirty="0" smtClean="0"/>
              <a:t>C308:</a:t>
            </a:r>
            <a:r>
              <a:rPr lang="en-US" sz="1200" dirty="0" smtClean="0"/>
              <a:t>	cubic </a:t>
            </a:r>
            <a:r>
              <a:rPr lang="ro-RO" sz="1200" dirty="0" smtClean="0"/>
              <a:t>308</a:t>
            </a:r>
            <a:r>
              <a:rPr lang="ro-RO" sz="1200" baseline="30000" dirty="0" smtClean="0"/>
              <a:t>2 </a:t>
            </a:r>
            <a:r>
              <a:rPr lang="ro-RO" sz="1200" dirty="0" smtClean="0"/>
              <a:t>x 190mm</a:t>
            </a:r>
            <a:r>
              <a:rPr lang="ro-RO" sz="1200" baseline="30000" dirty="0" smtClean="0"/>
              <a:t>2</a:t>
            </a:r>
          </a:p>
          <a:p>
            <a:r>
              <a:rPr lang="ro-RO" sz="1200" b="1" dirty="0" smtClean="0"/>
              <a:t>T308: </a:t>
            </a:r>
            <a:r>
              <a:rPr lang="ro-RO" sz="1200" dirty="0" smtClean="0"/>
              <a:t>	cubic </a:t>
            </a:r>
            <a:r>
              <a:rPr lang="ro-RO" sz="1200" dirty="0"/>
              <a:t>308</a:t>
            </a:r>
            <a:r>
              <a:rPr lang="ro-RO" sz="1200" baseline="30000" dirty="0"/>
              <a:t>2 </a:t>
            </a:r>
            <a:r>
              <a:rPr lang="ro-RO" sz="1200" dirty="0"/>
              <a:t>x </a:t>
            </a:r>
            <a:r>
              <a:rPr lang="ro-RO" sz="1200" dirty="0" smtClean="0"/>
              <a:t>190mm</a:t>
            </a:r>
            <a:r>
              <a:rPr lang="ro-RO" sz="1200" baseline="30000" dirty="0" smtClean="0"/>
              <a:t>2</a:t>
            </a:r>
            <a:r>
              <a:rPr lang="ro-RO" sz="1200" dirty="0" smtClean="0"/>
              <a:t> with tapered sides</a:t>
            </a:r>
            <a:endParaRPr lang="ro-RO" sz="1200" dirty="0"/>
          </a:p>
        </p:txBody>
      </p:sp>
      <p:sp>
        <p:nvSpPr>
          <p:cNvPr id="11" name="Oval 10"/>
          <p:cNvSpPr/>
          <p:nvPr/>
        </p:nvSpPr>
        <p:spPr>
          <a:xfrm>
            <a:off x="1875562" y="2066068"/>
            <a:ext cx="592669" cy="646923"/>
          </a:xfrm>
          <a:prstGeom prst="ellipse">
            <a:avLst/>
          </a:prstGeom>
          <a:no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453" y="3431619"/>
            <a:ext cx="3428020" cy="892502"/>
          </a:xfrm>
          <a:prstGeom prst="rect">
            <a:avLst/>
          </a:prstGeom>
        </p:spPr>
      </p:pic>
      <p:pic>
        <p:nvPicPr>
          <p:cNvPr id="7" name="Picture 6" descr="Screen Shot 2018-01-13 at 11.45.3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1372" y="3431620"/>
            <a:ext cx="4152967" cy="846834"/>
          </a:xfrm>
          <a:prstGeom prst="rect">
            <a:avLst/>
          </a:prstGeom>
        </p:spPr>
      </p:pic>
    </p:spTree>
    <p:extLst>
      <p:ext uri="{BB962C8B-B14F-4D97-AF65-F5344CB8AC3E}">
        <p14:creationId xmlns:p14="http://schemas.microsoft.com/office/powerpoint/2010/main" val="160720007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18</a:t>
            </a:fld>
            <a:endParaRPr lang="en-US"/>
          </a:p>
        </p:txBody>
      </p:sp>
      <p:sp>
        <p:nvSpPr>
          <p:cNvPr id="7" name="Title 1"/>
          <p:cNvSpPr>
            <a:spLocks noGrp="1"/>
          </p:cNvSpPr>
          <p:nvPr>
            <p:ph type="title"/>
          </p:nvPr>
        </p:nvSpPr>
        <p:spPr>
          <a:xfrm>
            <a:off x="457200" y="-275691"/>
            <a:ext cx="8229600" cy="1143000"/>
          </a:xfrm>
        </p:spPr>
        <p:txBody>
          <a:bodyPr>
            <a:normAutofit/>
          </a:bodyPr>
          <a:lstStyle/>
          <a:p>
            <a:r>
              <a:rPr lang="en-US" sz="3600" dirty="0" smtClean="0">
                <a:solidFill>
                  <a:srgbClr val="FF0000"/>
                </a:solidFill>
              </a:rPr>
              <a:t>SuperNEMO Calorimeter R&amp;D: PMTs</a:t>
            </a:r>
            <a:endParaRPr lang="en-US" sz="3600" dirty="0">
              <a:solidFill>
                <a:srgbClr val="FF0000"/>
              </a:solidFill>
            </a:endParaRPr>
          </a:p>
        </p:txBody>
      </p:sp>
      <p:sp>
        <p:nvSpPr>
          <p:cNvPr id="8" name="Content Placeholder 2"/>
          <p:cNvSpPr>
            <a:spLocks noGrp="1"/>
          </p:cNvSpPr>
          <p:nvPr>
            <p:ph idx="1"/>
          </p:nvPr>
        </p:nvSpPr>
        <p:spPr>
          <a:xfrm>
            <a:off x="0" y="536223"/>
            <a:ext cx="9144000" cy="5989459"/>
          </a:xfrm>
        </p:spPr>
        <p:txBody>
          <a:bodyPr>
            <a:normAutofit/>
          </a:bodyPr>
          <a:lstStyle/>
          <a:p>
            <a:pPr>
              <a:buClr>
                <a:srgbClr val="FF0000"/>
              </a:buClr>
            </a:pPr>
            <a:r>
              <a:rPr lang="en-US" sz="1900" dirty="0" smtClean="0">
                <a:solidFill>
                  <a:srgbClr val="FF0000"/>
                </a:solidFill>
              </a:rPr>
              <a:t>Photocathode QE</a:t>
            </a:r>
            <a:r>
              <a:rPr lang="en-US" sz="1900" dirty="0" smtClean="0"/>
              <a:t>: </a:t>
            </a:r>
          </a:p>
          <a:p>
            <a:pPr>
              <a:buClr>
                <a:srgbClr val="FF0000"/>
              </a:buClr>
            </a:pPr>
            <a:endParaRPr lang="en-US" sz="1900" dirty="0"/>
          </a:p>
          <a:p>
            <a:pPr>
              <a:buClr>
                <a:srgbClr val="FF0000"/>
              </a:buClr>
            </a:pPr>
            <a:endParaRPr lang="en-US" sz="1900" dirty="0" smtClean="0"/>
          </a:p>
          <a:p>
            <a:pPr>
              <a:buClr>
                <a:srgbClr val="FF0000"/>
              </a:buClr>
            </a:pPr>
            <a:endParaRPr lang="en-US" sz="1900" dirty="0"/>
          </a:p>
          <a:p>
            <a:pPr>
              <a:buClr>
                <a:srgbClr val="FF0000"/>
              </a:buClr>
            </a:pPr>
            <a:endParaRPr lang="en-US" sz="1900" dirty="0" smtClean="0"/>
          </a:p>
          <a:p>
            <a:pPr>
              <a:buClr>
                <a:srgbClr val="FF0000"/>
              </a:buClr>
            </a:pPr>
            <a:endParaRPr lang="en-US" sz="1900" dirty="0"/>
          </a:p>
          <a:p>
            <a:pPr>
              <a:buClr>
                <a:srgbClr val="FF0000"/>
              </a:buClr>
            </a:pPr>
            <a:endParaRPr lang="en-US" sz="1900" dirty="0" smtClean="0"/>
          </a:p>
          <a:p>
            <a:pPr>
              <a:buClr>
                <a:srgbClr val="FF0000"/>
              </a:buClr>
            </a:pPr>
            <a:endParaRPr lang="en-US" sz="1900" dirty="0"/>
          </a:p>
          <a:p>
            <a:pPr>
              <a:buClr>
                <a:srgbClr val="FF0000"/>
              </a:buClr>
            </a:pPr>
            <a:endParaRPr lang="en-US" sz="1900" dirty="0" smtClean="0"/>
          </a:p>
          <a:p>
            <a:pPr>
              <a:buClr>
                <a:srgbClr val="FF0000"/>
              </a:buClr>
            </a:pPr>
            <a:endParaRPr lang="en-US" sz="1900" dirty="0"/>
          </a:p>
          <a:p>
            <a:pPr>
              <a:buClr>
                <a:srgbClr val="FF0000"/>
              </a:buClr>
            </a:pPr>
            <a:endParaRPr lang="en-US" sz="1900" dirty="0" smtClean="0"/>
          </a:p>
          <a:p>
            <a:pPr>
              <a:buClr>
                <a:srgbClr val="FF0000"/>
              </a:buClr>
            </a:pPr>
            <a:r>
              <a:rPr lang="en-US" sz="1900" dirty="0" smtClean="0">
                <a:solidFill>
                  <a:srgbClr val="FF0000"/>
                </a:solidFill>
              </a:rPr>
              <a:t>Collection efficiency </a:t>
            </a:r>
            <a:r>
              <a:rPr lang="en-US" sz="1900" dirty="0" smtClean="0"/>
              <a:t>(close collaboration with Hamamatsu on 8” </a:t>
            </a:r>
            <a:r>
              <a:rPr lang="en-US" sz="1900" dirty="0" smtClean="0">
                <a:solidFill>
                  <a:srgbClr val="FF0000"/>
                </a:solidFill>
              </a:rPr>
              <a:t>R5912-MOD </a:t>
            </a:r>
            <a:r>
              <a:rPr lang="en-US" sz="1900" dirty="0" smtClean="0"/>
              <a:t>tube):</a:t>
            </a:r>
          </a:p>
          <a:p>
            <a:pPr marL="0" indent="0">
              <a:buClr>
                <a:srgbClr val="FF0000"/>
              </a:buClr>
              <a:buNone/>
            </a:pPr>
            <a:endParaRPr lang="en-US" sz="1900" dirty="0" smtClean="0"/>
          </a:p>
          <a:p>
            <a:pPr lvl="1">
              <a:buClr>
                <a:srgbClr val="FF0000"/>
              </a:buClr>
            </a:pPr>
            <a:r>
              <a:rPr lang="en-US" sz="1700" dirty="0" smtClean="0"/>
              <a:t>Number of dynode stages reduced from 10 to 8</a:t>
            </a:r>
          </a:p>
          <a:p>
            <a:pPr lvl="1">
              <a:buClr>
                <a:srgbClr val="FF0000"/>
              </a:buClr>
            </a:pPr>
            <a:r>
              <a:rPr lang="en-US" sz="1700" dirty="0" smtClean="0"/>
              <a:t>Voltage divider </a:t>
            </a:r>
            <a:r>
              <a:rPr lang="en-US" sz="1700" dirty="0" err="1" smtClean="0"/>
              <a:t>optimisation</a:t>
            </a:r>
            <a:endParaRPr lang="en-US" sz="1700" dirty="0" smtClean="0"/>
          </a:p>
          <a:p>
            <a:pPr lvl="1">
              <a:buClr>
                <a:srgbClr val="FF0000"/>
              </a:buClr>
            </a:pPr>
            <a:r>
              <a:rPr lang="en-US" sz="1700" dirty="0" smtClean="0"/>
              <a:t>Improved from &lt;70% to ~80%</a:t>
            </a:r>
          </a:p>
          <a:p>
            <a:pPr lvl="2">
              <a:buClr>
                <a:srgbClr val="FF0000"/>
              </a:buClr>
            </a:pPr>
            <a:endParaRPr lang="en-US" sz="700" dirty="0" smtClean="0"/>
          </a:p>
          <a:p>
            <a:pPr>
              <a:buClr>
                <a:srgbClr val="FF0000"/>
              </a:buClr>
            </a:pPr>
            <a:endParaRPr lang="en-US" sz="1900" dirty="0" smtClean="0"/>
          </a:p>
          <a:p>
            <a:pPr marL="0" indent="0">
              <a:buClr>
                <a:srgbClr val="FF0000"/>
              </a:buClr>
              <a:buNone/>
            </a:pPr>
            <a:endParaRPr lang="en-US" sz="1900" dirty="0"/>
          </a:p>
        </p:txBody>
      </p:sp>
      <p:grpSp>
        <p:nvGrpSpPr>
          <p:cNvPr id="13" name="Group 12"/>
          <p:cNvGrpSpPr/>
          <p:nvPr/>
        </p:nvGrpSpPr>
        <p:grpSpPr>
          <a:xfrm>
            <a:off x="171484" y="881238"/>
            <a:ext cx="2867886" cy="3311353"/>
            <a:chOff x="566592" y="768350"/>
            <a:chExt cx="2867886" cy="3311353"/>
          </a:xfrm>
        </p:grpSpPr>
        <p:pic>
          <p:nvPicPr>
            <p:cNvPr id="10" name="Picture 33" descr="Hamamatsu_QE_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592" y="980197"/>
              <a:ext cx="2557608" cy="30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3in_ham_pm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596" y="997661"/>
              <a:ext cx="1349882" cy="123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5"/>
            <p:cNvSpPr txBox="1">
              <a:spLocks noChangeArrowheads="1"/>
            </p:cNvSpPr>
            <p:nvPr/>
          </p:nvSpPr>
          <p:spPr bwMode="auto">
            <a:xfrm>
              <a:off x="623036" y="768350"/>
              <a:ext cx="2590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Verdana" charset="0"/>
                  <a:ea typeface="ＭＳ Ｐゴシック" charset="0"/>
                  <a:cs typeface="ＭＳ Ｐゴシック" charset="0"/>
                </a:defRPr>
              </a:lvl1pPr>
              <a:lvl2pPr marL="37931725" indent="-37474525">
                <a:defRPr sz="1300">
                  <a:solidFill>
                    <a:schemeClr val="tx1"/>
                  </a:solidFill>
                  <a:latin typeface="Verdana" charset="0"/>
                  <a:ea typeface="ＭＳ Ｐゴシック" charset="0"/>
                </a:defRPr>
              </a:lvl2pPr>
              <a:lvl3pPr>
                <a:defRPr sz="1300">
                  <a:solidFill>
                    <a:schemeClr val="tx1"/>
                  </a:solidFill>
                  <a:latin typeface="Verdana" charset="0"/>
                  <a:ea typeface="ＭＳ Ｐゴシック" charset="0"/>
                </a:defRPr>
              </a:lvl3pPr>
              <a:lvl4pPr>
                <a:defRPr sz="1300">
                  <a:solidFill>
                    <a:schemeClr val="tx1"/>
                  </a:solidFill>
                  <a:latin typeface="Verdana" charset="0"/>
                  <a:ea typeface="ＭＳ Ｐゴシック" charset="0"/>
                </a:defRPr>
              </a:lvl4pPr>
              <a:lvl5pPr>
                <a:defRPr sz="1300">
                  <a:solidFill>
                    <a:schemeClr val="tx1"/>
                  </a:solidFill>
                  <a:latin typeface="Verdana" charset="0"/>
                  <a:ea typeface="ＭＳ Ｐゴシック" charset="0"/>
                </a:defRPr>
              </a:lvl5pPr>
              <a:lvl6pPr marL="457200" eaLnBrk="0" fontAlgn="base" hangingPunct="0">
                <a:spcBef>
                  <a:spcPct val="50000"/>
                </a:spcBef>
                <a:spcAft>
                  <a:spcPct val="0"/>
                </a:spcAft>
                <a:defRPr sz="1300">
                  <a:solidFill>
                    <a:schemeClr val="tx1"/>
                  </a:solidFill>
                  <a:latin typeface="Verdana" charset="0"/>
                  <a:ea typeface="ＭＳ Ｐゴシック" charset="0"/>
                </a:defRPr>
              </a:lvl6pPr>
              <a:lvl7pPr marL="914400" eaLnBrk="0" fontAlgn="base" hangingPunct="0">
                <a:spcBef>
                  <a:spcPct val="50000"/>
                </a:spcBef>
                <a:spcAft>
                  <a:spcPct val="0"/>
                </a:spcAft>
                <a:defRPr sz="1300">
                  <a:solidFill>
                    <a:schemeClr val="tx1"/>
                  </a:solidFill>
                  <a:latin typeface="Verdana" charset="0"/>
                  <a:ea typeface="ＭＳ Ｐゴシック" charset="0"/>
                </a:defRPr>
              </a:lvl7pPr>
              <a:lvl8pPr marL="1371600" eaLnBrk="0" fontAlgn="base" hangingPunct="0">
                <a:spcBef>
                  <a:spcPct val="50000"/>
                </a:spcBef>
                <a:spcAft>
                  <a:spcPct val="0"/>
                </a:spcAft>
                <a:defRPr sz="1300">
                  <a:solidFill>
                    <a:schemeClr val="tx1"/>
                  </a:solidFill>
                  <a:latin typeface="Verdana" charset="0"/>
                  <a:ea typeface="ＭＳ Ｐゴシック" charset="0"/>
                </a:defRPr>
              </a:lvl8pPr>
              <a:lvl9pPr marL="1828800" eaLnBrk="0" fontAlgn="base" hangingPunct="0">
                <a:spcBef>
                  <a:spcPct val="50000"/>
                </a:spcBef>
                <a:spcAft>
                  <a:spcPct val="0"/>
                </a:spcAft>
                <a:defRPr sz="1300">
                  <a:solidFill>
                    <a:schemeClr val="tx1"/>
                  </a:solidFill>
                  <a:latin typeface="Verdana" charset="0"/>
                  <a:ea typeface="ＭＳ Ｐゴシック" charset="0"/>
                </a:defRPr>
              </a:lvl9pPr>
            </a:lstStyle>
            <a:p>
              <a:pPr algn="ctr"/>
              <a:r>
                <a:rPr lang="en-GB" sz="1600" b="1" dirty="0">
                  <a:solidFill>
                    <a:srgbClr val="660066"/>
                  </a:solidFill>
                  <a:latin typeface="+mj-lt"/>
                </a:rPr>
                <a:t>Hamamatsu QE Profile:</a:t>
              </a:r>
              <a:endParaRPr lang="en-US" sz="1600" b="1" dirty="0">
                <a:solidFill>
                  <a:srgbClr val="660066"/>
                </a:solidFill>
                <a:latin typeface="+mj-lt"/>
              </a:endParaRPr>
            </a:p>
          </p:txBody>
        </p:sp>
      </p:grpSp>
      <p:sp>
        <p:nvSpPr>
          <p:cNvPr id="15" name="TextBox 14"/>
          <p:cNvSpPr txBox="1"/>
          <p:nvPr/>
        </p:nvSpPr>
        <p:spPr>
          <a:xfrm>
            <a:off x="3039370" y="767309"/>
            <a:ext cx="5647429" cy="1400383"/>
          </a:xfrm>
          <a:prstGeom prst="rect">
            <a:avLst/>
          </a:prstGeom>
          <a:noFill/>
        </p:spPr>
        <p:txBody>
          <a:bodyPr wrap="square" rtlCol="0">
            <a:spAutoFit/>
          </a:bodyPr>
          <a:lstStyle/>
          <a:p>
            <a:pPr marL="285750" indent="-285750">
              <a:buClr>
                <a:srgbClr val="FF0000"/>
              </a:buClr>
              <a:buFont typeface="Lucida Grande"/>
              <a:buChar char="-"/>
            </a:pPr>
            <a:r>
              <a:rPr lang="en-US" sz="1700" dirty="0" smtClean="0">
                <a:solidFill>
                  <a:srgbClr val="FF0000"/>
                </a:solidFill>
              </a:rPr>
              <a:t>Bi-alkali alloy </a:t>
            </a:r>
            <a:r>
              <a:rPr lang="en-US" sz="1700" dirty="0" smtClean="0"/>
              <a:t>development for photocathode material has achieved </a:t>
            </a:r>
            <a:r>
              <a:rPr lang="en-US" sz="1700" dirty="0" smtClean="0">
                <a:solidFill>
                  <a:srgbClr val="FF0000"/>
                </a:solidFill>
              </a:rPr>
              <a:t>QE &gt; 40%</a:t>
            </a:r>
          </a:p>
          <a:p>
            <a:pPr>
              <a:buClr>
                <a:srgbClr val="FF0000"/>
              </a:buClr>
            </a:pPr>
            <a:endParaRPr lang="en-US" sz="1700" dirty="0" smtClean="0">
              <a:solidFill>
                <a:srgbClr val="FF0000"/>
              </a:solidFill>
            </a:endParaRPr>
          </a:p>
          <a:p>
            <a:pPr marL="285750" indent="-285750">
              <a:buClr>
                <a:srgbClr val="FF0000"/>
              </a:buClr>
              <a:buFont typeface="Lucida Grande"/>
              <a:buChar char="-"/>
            </a:pPr>
            <a:r>
              <a:rPr lang="en-US" sz="1700" dirty="0" smtClean="0"/>
              <a:t>Selection of PMT to </a:t>
            </a:r>
            <a:r>
              <a:rPr lang="en-US" sz="1700" dirty="0" err="1" smtClean="0">
                <a:solidFill>
                  <a:srgbClr val="FF0000"/>
                </a:solidFill>
              </a:rPr>
              <a:t>optimise</a:t>
            </a:r>
            <a:r>
              <a:rPr lang="en-US" sz="1700" dirty="0" smtClean="0">
                <a:solidFill>
                  <a:srgbClr val="FF0000"/>
                </a:solidFill>
              </a:rPr>
              <a:t> QE to the emission spectra of the scintillator</a:t>
            </a:r>
            <a:endParaRPr lang="en-US" sz="1700" dirty="0">
              <a:solidFill>
                <a:srgbClr val="FF0000"/>
              </a:solidFill>
            </a:endParaRPr>
          </a:p>
        </p:txBody>
      </p:sp>
      <p:pic>
        <p:nvPicPr>
          <p:cNvPr id="16" name="Picture 15" descr="ej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3781" y="2165192"/>
            <a:ext cx="2975069" cy="2029177"/>
          </a:xfrm>
          <a:prstGeom prst="rect">
            <a:avLst/>
          </a:prstGeom>
        </p:spPr>
      </p:pic>
      <p:pic>
        <p:nvPicPr>
          <p:cNvPr id="17" name="Picture 16" descr="voltage_divider_3C.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7916" y="4825999"/>
            <a:ext cx="3362821" cy="1671461"/>
          </a:xfrm>
          <a:prstGeom prst="rect">
            <a:avLst/>
          </a:prstGeom>
        </p:spPr>
      </p:pic>
    </p:spTree>
    <p:extLst>
      <p:ext uri="{BB962C8B-B14F-4D97-AF65-F5344CB8AC3E}">
        <p14:creationId xmlns:p14="http://schemas.microsoft.com/office/powerpoint/2010/main" val="344691294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19</a:t>
            </a:fld>
            <a:endParaRPr lang="en-US"/>
          </a:p>
        </p:txBody>
      </p:sp>
      <p:sp>
        <p:nvSpPr>
          <p:cNvPr id="7" name="Title 1"/>
          <p:cNvSpPr>
            <a:spLocks noGrp="1"/>
          </p:cNvSpPr>
          <p:nvPr>
            <p:ph type="title"/>
          </p:nvPr>
        </p:nvSpPr>
        <p:spPr>
          <a:xfrm>
            <a:off x="457200" y="-275691"/>
            <a:ext cx="8229600" cy="1143000"/>
          </a:xfrm>
        </p:spPr>
        <p:txBody>
          <a:bodyPr>
            <a:normAutofit/>
          </a:bodyPr>
          <a:lstStyle/>
          <a:p>
            <a:r>
              <a:rPr lang="en-US" sz="3600" dirty="0" smtClean="0">
                <a:solidFill>
                  <a:srgbClr val="FF0000"/>
                </a:solidFill>
              </a:rPr>
              <a:t>SuperNEMO Calorimeter R&amp;D: PMTs</a:t>
            </a:r>
            <a:endParaRPr lang="en-US" sz="3600" dirty="0">
              <a:solidFill>
                <a:srgbClr val="FF0000"/>
              </a:solidFill>
            </a:endParaRPr>
          </a:p>
        </p:txBody>
      </p:sp>
      <p:sp>
        <p:nvSpPr>
          <p:cNvPr id="8" name="Content Placeholder 2"/>
          <p:cNvSpPr>
            <a:spLocks noGrp="1"/>
          </p:cNvSpPr>
          <p:nvPr>
            <p:ph idx="1"/>
          </p:nvPr>
        </p:nvSpPr>
        <p:spPr>
          <a:xfrm>
            <a:off x="0" y="536223"/>
            <a:ext cx="9144000" cy="5989459"/>
          </a:xfrm>
        </p:spPr>
        <p:txBody>
          <a:bodyPr>
            <a:normAutofit/>
          </a:bodyPr>
          <a:lstStyle/>
          <a:p>
            <a:pPr>
              <a:buClr>
                <a:srgbClr val="FF0000"/>
              </a:buClr>
            </a:pPr>
            <a:r>
              <a:rPr lang="en-US" sz="1900" dirty="0" smtClean="0">
                <a:solidFill>
                  <a:srgbClr val="FF0000"/>
                </a:solidFill>
              </a:rPr>
              <a:t>Photocathode uniformity</a:t>
            </a:r>
            <a:r>
              <a:rPr lang="en-US" sz="1900" dirty="0" smtClean="0"/>
              <a:t>: </a:t>
            </a:r>
          </a:p>
          <a:p>
            <a:pPr lvl="1">
              <a:buClr>
                <a:srgbClr val="FF0000"/>
              </a:buClr>
            </a:pPr>
            <a:r>
              <a:rPr lang="en-US" sz="1700" dirty="0" smtClean="0"/>
              <a:t>Close collaboration with Hamamatsu to improve photocathode uniformity across the entire surface of the </a:t>
            </a:r>
            <a:r>
              <a:rPr lang="en-US" sz="1700" dirty="0" smtClean="0">
                <a:solidFill>
                  <a:srgbClr val="0000FF"/>
                </a:solidFill>
              </a:rPr>
              <a:t>R5912-MOD </a:t>
            </a:r>
            <a:r>
              <a:rPr lang="en-US" sz="1700" dirty="0" smtClean="0"/>
              <a:t>PMT</a:t>
            </a:r>
          </a:p>
          <a:p>
            <a:pPr lvl="1">
              <a:buClr>
                <a:srgbClr val="FF0000"/>
              </a:buClr>
            </a:pPr>
            <a:endParaRPr lang="en-US" sz="1700" dirty="0"/>
          </a:p>
          <a:p>
            <a:pPr>
              <a:buClr>
                <a:srgbClr val="FF0000"/>
              </a:buClr>
            </a:pPr>
            <a:endParaRPr lang="en-US" sz="1900" dirty="0" smtClean="0"/>
          </a:p>
          <a:p>
            <a:pPr>
              <a:buClr>
                <a:srgbClr val="FF0000"/>
              </a:buClr>
            </a:pPr>
            <a:endParaRPr lang="en-US" sz="1900" dirty="0"/>
          </a:p>
          <a:p>
            <a:pPr>
              <a:buClr>
                <a:srgbClr val="FF0000"/>
              </a:buClr>
            </a:pPr>
            <a:endParaRPr lang="en-US" sz="1900" dirty="0" smtClean="0"/>
          </a:p>
          <a:p>
            <a:pPr marL="0" indent="0">
              <a:buClr>
                <a:srgbClr val="FF0000"/>
              </a:buClr>
              <a:buNone/>
            </a:pPr>
            <a:endParaRPr lang="en-US" sz="1900" dirty="0"/>
          </a:p>
          <a:p>
            <a:pPr marL="0" indent="0">
              <a:buClr>
                <a:srgbClr val="FF0000"/>
              </a:buClr>
              <a:buNone/>
            </a:pPr>
            <a:endParaRPr lang="en-US" sz="1900" dirty="0" smtClean="0"/>
          </a:p>
          <a:p>
            <a:pPr>
              <a:buClr>
                <a:srgbClr val="FF0000"/>
              </a:buClr>
            </a:pPr>
            <a:r>
              <a:rPr lang="en-US" sz="1900" dirty="0" smtClean="0">
                <a:solidFill>
                  <a:srgbClr val="FF0000"/>
                </a:solidFill>
              </a:rPr>
              <a:t>Timing</a:t>
            </a:r>
            <a:r>
              <a:rPr lang="en-US" sz="1900" dirty="0" smtClean="0"/>
              <a:t>: </a:t>
            </a:r>
          </a:p>
          <a:p>
            <a:pPr lvl="1">
              <a:buClr>
                <a:srgbClr val="FF0000"/>
              </a:buClr>
            </a:pPr>
            <a:r>
              <a:rPr lang="en-US" sz="1700" dirty="0" smtClean="0"/>
              <a:t>Reducing the number of dynode stages improves the timing of the PMT by reducing the time transition spread (TTS)</a:t>
            </a:r>
          </a:p>
          <a:p>
            <a:pPr marL="0" indent="0">
              <a:buClr>
                <a:srgbClr val="FF0000"/>
              </a:buClr>
              <a:buNone/>
            </a:pPr>
            <a:endParaRPr lang="en-US" sz="1900" dirty="0" smtClean="0"/>
          </a:p>
          <a:p>
            <a:pPr>
              <a:buClr>
                <a:srgbClr val="FF0000"/>
              </a:buClr>
            </a:pPr>
            <a:r>
              <a:rPr lang="en-US" sz="1900" dirty="0" smtClean="0">
                <a:solidFill>
                  <a:srgbClr val="FF0000"/>
                </a:solidFill>
              </a:rPr>
              <a:t>Gain</a:t>
            </a:r>
            <a:r>
              <a:rPr lang="en-US" sz="1900" dirty="0" smtClean="0"/>
              <a:t> and </a:t>
            </a:r>
            <a:r>
              <a:rPr lang="en-US" sz="1900" dirty="0" smtClean="0">
                <a:solidFill>
                  <a:srgbClr val="FF0000"/>
                </a:solidFill>
              </a:rPr>
              <a:t>Linearity</a:t>
            </a:r>
            <a:r>
              <a:rPr lang="en-US" sz="1700" dirty="0"/>
              <a:t> </a:t>
            </a:r>
            <a:r>
              <a:rPr lang="en-US" sz="1700" dirty="0" smtClean="0"/>
              <a:t>(a big achievement!): </a:t>
            </a:r>
          </a:p>
          <a:p>
            <a:pPr lvl="1">
              <a:buClr>
                <a:srgbClr val="FF0000"/>
              </a:buClr>
            </a:pPr>
            <a:r>
              <a:rPr lang="en-US" sz="1700" dirty="0" smtClean="0"/>
              <a:t>Reducing the number of dynode stages and </a:t>
            </a:r>
            <a:r>
              <a:rPr lang="en-US" sz="1700" dirty="0" err="1" smtClean="0"/>
              <a:t>optimising</a:t>
            </a:r>
            <a:r>
              <a:rPr lang="en-US" sz="1700" dirty="0" smtClean="0"/>
              <a:t> the voltage divider </a:t>
            </a:r>
            <a:r>
              <a:rPr lang="en-US" sz="1700" dirty="0" smtClean="0">
                <a:solidFill>
                  <a:srgbClr val="FF0000"/>
                </a:solidFill>
              </a:rPr>
              <a:t>decreases</a:t>
            </a:r>
            <a:r>
              <a:rPr lang="en-US" sz="1700" dirty="0" smtClean="0"/>
              <a:t> the </a:t>
            </a:r>
            <a:r>
              <a:rPr lang="en-US" sz="1700" dirty="0" smtClean="0">
                <a:solidFill>
                  <a:srgbClr val="FF0000"/>
                </a:solidFill>
              </a:rPr>
              <a:t>gain</a:t>
            </a:r>
            <a:r>
              <a:rPr lang="en-US" sz="1700" dirty="0" smtClean="0"/>
              <a:t>: </a:t>
            </a:r>
            <a:r>
              <a:rPr lang="en-US" sz="1700" dirty="0" smtClean="0">
                <a:solidFill>
                  <a:srgbClr val="FF0000"/>
                </a:solidFill>
              </a:rPr>
              <a:t>~1 x 10</a:t>
            </a:r>
            <a:r>
              <a:rPr lang="en-US" sz="1700" baseline="30000" dirty="0" smtClean="0">
                <a:solidFill>
                  <a:srgbClr val="FF0000"/>
                </a:solidFill>
              </a:rPr>
              <a:t>5</a:t>
            </a:r>
            <a:r>
              <a:rPr lang="en-US" sz="1700" baseline="30000" dirty="0" smtClean="0"/>
              <a:t/>
            </a:r>
            <a:br>
              <a:rPr lang="en-US" sz="1700" baseline="30000" dirty="0" smtClean="0"/>
            </a:br>
            <a:r>
              <a:rPr lang="en-GB" sz="1700" dirty="0" smtClean="0">
                <a:solidFill>
                  <a:srgbClr val="000000"/>
                </a:solidFill>
                <a:ea typeface="Arial" charset="0"/>
                <a:cs typeface="Arial" charset="0"/>
              </a:rPr>
              <a:t>→ </a:t>
            </a:r>
            <a:r>
              <a:rPr lang="en-GB" sz="1700" dirty="0" smtClean="0">
                <a:solidFill>
                  <a:srgbClr val="FF0000"/>
                </a:solidFill>
                <a:ea typeface="Arial" charset="0"/>
                <a:cs typeface="Arial" charset="0"/>
              </a:rPr>
              <a:t>Good linearity </a:t>
            </a:r>
            <a:r>
              <a:rPr lang="en-GB" sz="1700" dirty="0" smtClean="0">
                <a:solidFill>
                  <a:srgbClr val="000000"/>
                </a:solidFill>
                <a:ea typeface="Arial" charset="0"/>
                <a:cs typeface="Arial" charset="0"/>
              </a:rPr>
              <a:t>(&lt; 2% for very high light levels – 50 mA peak current) whilst good </a:t>
            </a:r>
            <a:r>
              <a:rPr lang="en-GB" sz="1700" dirty="0">
                <a:solidFill>
                  <a:srgbClr val="000000"/>
                </a:solidFill>
                <a:ea typeface="Arial" charset="0"/>
                <a:cs typeface="Arial" charset="0"/>
              </a:rPr>
              <a:t>gain of the 1</a:t>
            </a:r>
            <a:r>
              <a:rPr lang="en-GB" sz="1700" baseline="30000" dirty="0">
                <a:solidFill>
                  <a:srgbClr val="000000"/>
                </a:solidFill>
                <a:ea typeface="Arial" charset="0"/>
                <a:cs typeface="Arial" charset="0"/>
              </a:rPr>
              <a:t>st</a:t>
            </a:r>
            <a:r>
              <a:rPr lang="en-GB" sz="1700" dirty="0">
                <a:solidFill>
                  <a:srgbClr val="000000"/>
                </a:solidFill>
                <a:ea typeface="Arial" charset="0"/>
                <a:cs typeface="Arial" charset="0"/>
              </a:rPr>
              <a:t> </a:t>
            </a:r>
            <a:r>
              <a:rPr lang="en-GB" sz="1700" dirty="0" smtClean="0">
                <a:solidFill>
                  <a:srgbClr val="000000"/>
                </a:solidFill>
                <a:ea typeface="Arial" charset="0"/>
                <a:cs typeface="Arial" charset="0"/>
              </a:rPr>
              <a:t>dynode and therefore high collection efficiency</a:t>
            </a:r>
            <a:endParaRPr lang="en-US" sz="1700" baseline="30000" dirty="0" smtClean="0"/>
          </a:p>
          <a:p>
            <a:pPr lvl="1">
              <a:buClr>
                <a:srgbClr val="FF0000"/>
              </a:buClr>
            </a:pPr>
            <a:endParaRPr lang="en-US" sz="1500" dirty="0" smtClean="0"/>
          </a:p>
          <a:p>
            <a:pPr lvl="1">
              <a:buClr>
                <a:srgbClr val="FF0000"/>
              </a:buClr>
            </a:pPr>
            <a:endParaRPr lang="en-US" sz="1500" dirty="0" smtClean="0"/>
          </a:p>
          <a:p>
            <a:pPr marL="0" indent="0">
              <a:buClr>
                <a:srgbClr val="FF0000"/>
              </a:buClr>
              <a:buNone/>
            </a:pPr>
            <a:endParaRPr lang="en-US" sz="1900" dirty="0"/>
          </a:p>
        </p:txBody>
      </p:sp>
      <p:pic>
        <p:nvPicPr>
          <p:cNvPr id="9" name="Picture 8" descr="hamamatsu_uniform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8233"/>
            <a:ext cx="4254224" cy="1886656"/>
          </a:xfrm>
          <a:prstGeom prst="rect">
            <a:avLst/>
          </a:prstGeom>
        </p:spPr>
      </p:pic>
      <p:pic>
        <p:nvPicPr>
          <p:cNvPr id="10" name="Picture 9" descr="updated_hamamatsu_uniformit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4356" y="1528233"/>
            <a:ext cx="4069644" cy="1873328"/>
          </a:xfrm>
          <a:prstGeom prst="rect">
            <a:avLst/>
          </a:prstGeom>
        </p:spPr>
      </p:pic>
      <p:cxnSp>
        <p:nvCxnSpPr>
          <p:cNvPr id="13" name="Straight Arrow Connector 12"/>
          <p:cNvCxnSpPr/>
          <p:nvPr/>
        </p:nvCxnSpPr>
        <p:spPr>
          <a:xfrm>
            <a:off x="4490160" y="2411227"/>
            <a:ext cx="457197" cy="14110"/>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122888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09600" y="-4366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Cancer Treatment</a:t>
            </a:r>
            <a:endParaRPr lang="en-US" dirty="0">
              <a:solidFill>
                <a:srgbClr val="FF0000"/>
              </a:solidFill>
            </a:endParaRPr>
          </a:p>
        </p:txBody>
      </p:sp>
      <p:sp>
        <p:nvSpPr>
          <p:cNvPr id="10" name="Content Placeholder 2"/>
          <p:cNvSpPr txBox="1">
            <a:spLocks/>
          </p:cNvSpPr>
          <p:nvPr/>
        </p:nvSpPr>
        <p:spPr>
          <a:xfrm>
            <a:off x="4611691" y="1298532"/>
            <a:ext cx="4532309" cy="4879354"/>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0000"/>
              </a:buClr>
            </a:pPr>
            <a:r>
              <a:rPr lang="en-US" sz="2600" dirty="0" smtClean="0"/>
              <a:t>Cancer is </a:t>
            </a:r>
            <a:r>
              <a:rPr lang="en-US" sz="2600" dirty="0"/>
              <a:t>treated with 3 different modalities</a:t>
            </a:r>
            <a:r>
              <a:rPr lang="en-US" sz="2600" dirty="0" smtClean="0"/>
              <a:t>:</a:t>
            </a:r>
          </a:p>
          <a:p>
            <a:endParaRPr lang="en-US" sz="2600" dirty="0"/>
          </a:p>
          <a:p>
            <a:pPr lvl="1">
              <a:buClr>
                <a:srgbClr val="FF0000"/>
              </a:buClr>
            </a:pPr>
            <a:r>
              <a:rPr lang="en-US" sz="2200" dirty="0" smtClean="0"/>
              <a:t>Surgery</a:t>
            </a:r>
            <a:endParaRPr lang="en-US" sz="2200" dirty="0"/>
          </a:p>
          <a:p>
            <a:pPr lvl="1">
              <a:buClr>
                <a:srgbClr val="FF0000"/>
              </a:buClr>
            </a:pPr>
            <a:r>
              <a:rPr lang="en-US" sz="2200" dirty="0" smtClean="0"/>
              <a:t>Chemotherapy</a:t>
            </a:r>
            <a:endParaRPr lang="en-US" sz="2200" dirty="0"/>
          </a:p>
          <a:p>
            <a:pPr lvl="1">
              <a:buClr>
                <a:srgbClr val="FF0000"/>
              </a:buClr>
            </a:pPr>
            <a:r>
              <a:rPr lang="en-US" sz="2200" dirty="0" smtClean="0"/>
              <a:t>Radiotherapy</a:t>
            </a:r>
          </a:p>
          <a:p>
            <a:pPr lvl="1"/>
            <a:endParaRPr lang="en-US" sz="2200" dirty="0"/>
          </a:p>
          <a:p>
            <a:pPr>
              <a:buClr>
                <a:srgbClr val="FF0000"/>
              </a:buClr>
            </a:pPr>
            <a:r>
              <a:rPr lang="en-US" sz="2600" dirty="0"/>
              <a:t>Each has advantages and </a:t>
            </a:r>
            <a:r>
              <a:rPr lang="en-US" sz="2600" dirty="0" smtClean="0"/>
              <a:t>disadvantages</a:t>
            </a:r>
          </a:p>
          <a:p>
            <a:pPr>
              <a:buClr>
                <a:srgbClr val="FF0000"/>
              </a:buClr>
            </a:pPr>
            <a:endParaRPr lang="en-US" sz="2600" dirty="0"/>
          </a:p>
          <a:p>
            <a:pPr>
              <a:buClr>
                <a:srgbClr val="FF0000"/>
              </a:buClr>
            </a:pPr>
            <a:r>
              <a:rPr lang="en-US" sz="2600" dirty="0" smtClean="0"/>
              <a:t>Surgery is the most successful </a:t>
            </a:r>
          </a:p>
          <a:p>
            <a:pPr>
              <a:buClr>
                <a:srgbClr val="FF0000"/>
              </a:buClr>
            </a:pPr>
            <a:endParaRPr lang="en-US" sz="2600" dirty="0"/>
          </a:p>
          <a:p>
            <a:pPr>
              <a:buClr>
                <a:srgbClr val="FF0000"/>
              </a:buClr>
            </a:pPr>
            <a:r>
              <a:rPr lang="en-US" sz="2600" dirty="0"/>
              <a:t>If you can’t remove it with surgery, radiotherapy is the next best </a:t>
            </a:r>
            <a:r>
              <a:rPr lang="en-US" sz="2600" dirty="0" smtClean="0"/>
              <a:t>option</a:t>
            </a:r>
          </a:p>
          <a:p>
            <a:pPr>
              <a:buClr>
                <a:srgbClr val="FF0000"/>
              </a:buClr>
            </a:pPr>
            <a:endParaRPr lang="en-US" sz="2600" dirty="0" smtClean="0"/>
          </a:p>
          <a:p>
            <a:pPr>
              <a:buClr>
                <a:srgbClr val="FF0000"/>
              </a:buClr>
            </a:pPr>
            <a:r>
              <a:rPr lang="en-US" sz="2600" dirty="0" smtClean="0"/>
              <a:t>Also cost effective</a:t>
            </a:r>
          </a:p>
        </p:txBody>
      </p:sp>
      <p:sp>
        <p:nvSpPr>
          <p:cNvPr id="15" name="Date Placeholder 14"/>
          <p:cNvSpPr>
            <a:spLocks noGrp="1"/>
          </p:cNvSpPr>
          <p:nvPr>
            <p:ph type="dt" sz="half" idx="10"/>
          </p:nvPr>
        </p:nvSpPr>
        <p:spPr/>
        <p:txBody>
          <a:bodyPr/>
          <a:lstStyle/>
          <a:p>
            <a:r>
              <a:rPr lang="en-GB" smtClean="0"/>
              <a:t>18/01/2017</a:t>
            </a:r>
            <a:endParaRPr lang="en-US"/>
          </a:p>
        </p:txBody>
      </p:sp>
      <p:sp>
        <p:nvSpPr>
          <p:cNvPr id="16" name="Footer Placeholder 15"/>
          <p:cNvSpPr>
            <a:spLocks noGrp="1"/>
          </p:cNvSpPr>
          <p:nvPr>
            <p:ph type="ftr" sz="quarter" idx="11"/>
          </p:nvPr>
        </p:nvSpPr>
        <p:spPr/>
        <p:txBody>
          <a:bodyPr/>
          <a:lstStyle/>
          <a:p>
            <a:r>
              <a:rPr lang="en-US" smtClean="0"/>
              <a:t>PT Calorimetry</a:t>
            </a:r>
            <a:endParaRPr lang="en-US"/>
          </a:p>
        </p:txBody>
      </p:sp>
      <p:sp>
        <p:nvSpPr>
          <p:cNvPr id="17" name="Slide Number Placeholder 16"/>
          <p:cNvSpPr>
            <a:spLocks noGrp="1"/>
          </p:cNvSpPr>
          <p:nvPr>
            <p:ph type="sldNum" sz="quarter" idx="12"/>
          </p:nvPr>
        </p:nvSpPr>
        <p:spPr/>
        <p:txBody>
          <a:bodyPr/>
          <a:lstStyle/>
          <a:p>
            <a:fld id="{52E18559-C4EA-D048-8D2C-6452A6C6BAA4}" type="slidenum">
              <a:rPr lang="en-US" smtClean="0"/>
              <a:t>2</a:t>
            </a:fld>
            <a:endParaRPr lang="en-US" dirty="0"/>
          </a:p>
        </p:txBody>
      </p:sp>
      <p:pic>
        <p:nvPicPr>
          <p:cNvPr id="18" name="Content Placeholder 6"/>
          <p:cNvPicPr>
            <a:picLocks noGrp="1" noChangeAspect="1"/>
          </p:cNvPicPr>
          <p:nvPr>
            <p:ph sz="half" idx="1"/>
          </p:nvPr>
        </p:nvPicPr>
        <p:blipFill rotWithShape="1">
          <a:blip r:embed="rId3"/>
          <a:srcRect l="-143" r="25"/>
          <a:stretch/>
        </p:blipFill>
        <p:spPr>
          <a:xfrm>
            <a:off x="-12928" y="1125538"/>
            <a:ext cx="4672322" cy="4957762"/>
          </a:xfrm>
        </p:spPr>
      </p:pic>
    </p:spTree>
    <p:extLst>
      <p:ext uri="{BB962C8B-B14F-4D97-AF65-F5344CB8AC3E}">
        <p14:creationId xmlns:p14="http://schemas.microsoft.com/office/powerpoint/2010/main" val="70411541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24211" y="1233301"/>
            <a:ext cx="4350455" cy="2195276"/>
            <a:chOff x="4638322" y="1691922"/>
            <a:chExt cx="4350455" cy="2195276"/>
          </a:xfrm>
        </p:grpSpPr>
        <p:pic>
          <p:nvPicPr>
            <p:cNvPr id="10" name="Picture 9"/>
            <p:cNvPicPr>
              <a:picLocks noChangeAspect="1"/>
            </p:cNvPicPr>
            <p:nvPr/>
          </p:nvPicPr>
          <p:blipFill>
            <a:blip r:embed="rId3"/>
            <a:stretch>
              <a:fillRect/>
            </a:stretch>
          </p:blipFill>
          <p:spPr>
            <a:xfrm>
              <a:off x="4638322" y="1691922"/>
              <a:ext cx="4350455" cy="2195276"/>
            </a:xfrm>
            <a:prstGeom prst="rect">
              <a:avLst/>
            </a:prstGeom>
          </p:spPr>
        </p:pic>
        <p:sp>
          <p:nvSpPr>
            <p:cNvPr id="12" name="TextBox 11"/>
            <p:cNvSpPr txBox="1"/>
            <p:nvPr/>
          </p:nvSpPr>
          <p:spPr>
            <a:xfrm>
              <a:off x="7752643" y="1800200"/>
              <a:ext cx="1176866" cy="338554"/>
            </a:xfrm>
            <a:prstGeom prst="rect">
              <a:avLst/>
            </a:prstGeom>
            <a:noFill/>
          </p:spPr>
          <p:txBody>
            <a:bodyPr wrap="square" rtlCol="0">
              <a:spAutoFit/>
            </a:bodyPr>
            <a:lstStyle/>
            <a:p>
              <a:r>
                <a:rPr lang="en-US" sz="1600" dirty="0" smtClean="0">
                  <a:solidFill>
                    <a:srgbClr val="0000FF"/>
                  </a:solidFill>
                </a:rPr>
                <a:t>PST C308</a:t>
              </a:r>
              <a:endParaRPr lang="en-US" sz="1600" dirty="0">
                <a:solidFill>
                  <a:srgbClr val="0000FF"/>
                </a:solidFill>
              </a:endParaRPr>
            </a:p>
          </p:txBody>
        </p:sp>
      </p:grpSp>
      <p:grpSp>
        <p:nvGrpSpPr>
          <p:cNvPr id="13" name="Group 12"/>
          <p:cNvGrpSpPr/>
          <p:nvPr/>
        </p:nvGrpSpPr>
        <p:grpSpPr>
          <a:xfrm>
            <a:off x="203199" y="1176857"/>
            <a:ext cx="4255911" cy="2146300"/>
            <a:chOff x="203199" y="1635478"/>
            <a:chExt cx="4255911" cy="2146300"/>
          </a:xfrm>
        </p:grpSpPr>
        <p:pic>
          <p:nvPicPr>
            <p:cNvPr id="9" name="Picture 8"/>
            <p:cNvPicPr>
              <a:picLocks noChangeAspect="1"/>
            </p:cNvPicPr>
            <p:nvPr/>
          </p:nvPicPr>
          <p:blipFill>
            <a:blip r:embed="rId4"/>
            <a:stretch>
              <a:fillRect/>
            </a:stretch>
          </p:blipFill>
          <p:spPr>
            <a:xfrm>
              <a:off x="203199" y="1635478"/>
              <a:ext cx="4115383" cy="2146300"/>
            </a:xfrm>
            <a:prstGeom prst="rect">
              <a:avLst/>
            </a:prstGeom>
          </p:spPr>
        </p:pic>
        <p:sp>
          <p:nvSpPr>
            <p:cNvPr id="11" name="TextBox 10"/>
            <p:cNvSpPr txBox="1"/>
            <p:nvPr/>
          </p:nvSpPr>
          <p:spPr>
            <a:xfrm>
              <a:off x="3282244" y="1806033"/>
              <a:ext cx="1176866" cy="338554"/>
            </a:xfrm>
            <a:prstGeom prst="rect">
              <a:avLst/>
            </a:prstGeom>
            <a:noFill/>
          </p:spPr>
          <p:txBody>
            <a:bodyPr wrap="square" rtlCol="0">
              <a:spAutoFit/>
            </a:bodyPr>
            <a:lstStyle/>
            <a:p>
              <a:r>
                <a:rPr lang="en-US" sz="1600" dirty="0" smtClean="0">
                  <a:solidFill>
                    <a:srgbClr val="0000FF"/>
                  </a:solidFill>
                </a:rPr>
                <a:t>PST C308</a:t>
              </a:r>
              <a:endParaRPr lang="en-US" sz="1600" dirty="0">
                <a:solidFill>
                  <a:srgbClr val="0000FF"/>
                </a:solidFill>
              </a:endParaRPr>
            </a:p>
          </p:txBody>
        </p:sp>
      </p:grpSp>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20</a:t>
            </a:fld>
            <a:endParaRPr lang="en-US"/>
          </a:p>
        </p:txBody>
      </p:sp>
      <p:sp>
        <p:nvSpPr>
          <p:cNvPr id="7" name="Title 1"/>
          <p:cNvSpPr>
            <a:spLocks noGrp="1"/>
          </p:cNvSpPr>
          <p:nvPr>
            <p:ph type="title"/>
          </p:nvPr>
        </p:nvSpPr>
        <p:spPr>
          <a:xfrm>
            <a:off x="0" y="-275691"/>
            <a:ext cx="9144000" cy="1143000"/>
          </a:xfrm>
        </p:spPr>
        <p:txBody>
          <a:bodyPr>
            <a:normAutofit/>
          </a:bodyPr>
          <a:lstStyle/>
          <a:p>
            <a:r>
              <a:rPr lang="en-US" sz="2800" dirty="0" smtClean="0">
                <a:solidFill>
                  <a:srgbClr val="FF0000"/>
                </a:solidFill>
              </a:rPr>
              <a:t>SuperNEMO Calorimeter R&amp;D: Reflective Material &amp; Coupling</a:t>
            </a:r>
            <a:endParaRPr lang="en-US" sz="2800" dirty="0">
              <a:solidFill>
                <a:srgbClr val="FF0000"/>
              </a:solidFill>
            </a:endParaRPr>
          </a:p>
        </p:txBody>
      </p:sp>
      <p:sp>
        <p:nvSpPr>
          <p:cNvPr id="8" name="Content Placeholder 2"/>
          <p:cNvSpPr>
            <a:spLocks noGrp="1"/>
          </p:cNvSpPr>
          <p:nvPr>
            <p:ph idx="1"/>
          </p:nvPr>
        </p:nvSpPr>
        <p:spPr>
          <a:xfrm>
            <a:off x="0" y="508001"/>
            <a:ext cx="9144000" cy="6213474"/>
          </a:xfrm>
        </p:spPr>
        <p:txBody>
          <a:bodyPr>
            <a:normAutofit lnSpcReduction="10000"/>
          </a:bodyPr>
          <a:lstStyle/>
          <a:p>
            <a:pPr>
              <a:buClr>
                <a:srgbClr val="FF0000"/>
              </a:buClr>
            </a:pPr>
            <a:r>
              <a:rPr lang="en-US" sz="1900" dirty="0" smtClean="0">
                <a:solidFill>
                  <a:srgbClr val="FF0000"/>
                </a:solidFill>
              </a:rPr>
              <a:t>Reflective material</a:t>
            </a:r>
            <a:r>
              <a:rPr lang="en-US" sz="1900" dirty="0" smtClean="0"/>
              <a:t>:</a:t>
            </a:r>
          </a:p>
          <a:p>
            <a:pPr lvl="1">
              <a:buClr>
                <a:srgbClr val="FF0000"/>
              </a:buClr>
            </a:pPr>
            <a:r>
              <a:rPr lang="en-US" sz="1700" dirty="0" smtClean="0"/>
              <a:t>High reflectivity, </a:t>
            </a:r>
            <a:r>
              <a:rPr lang="en-US" sz="1700" dirty="0" err="1" smtClean="0"/>
              <a:t>radiopure</a:t>
            </a:r>
            <a:r>
              <a:rPr lang="en-US" sz="1700" dirty="0" smtClean="0"/>
              <a:t>, low Z and low density (to reduce backscattering) </a:t>
            </a:r>
          </a:p>
          <a:p>
            <a:pPr lvl="1">
              <a:buClr>
                <a:srgbClr val="FF0000"/>
              </a:buClr>
            </a:pPr>
            <a:endParaRPr lang="en-US" sz="1700" dirty="0"/>
          </a:p>
          <a:p>
            <a:pPr lvl="1">
              <a:buClr>
                <a:srgbClr val="FF0000"/>
              </a:buClr>
            </a:pPr>
            <a:endParaRPr lang="en-US" sz="1700" dirty="0" smtClean="0"/>
          </a:p>
          <a:p>
            <a:pPr lvl="1">
              <a:buClr>
                <a:srgbClr val="FF0000"/>
              </a:buClr>
            </a:pPr>
            <a:endParaRPr lang="en-US" sz="1700" dirty="0"/>
          </a:p>
          <a:p>
            <a:pPr lvl="1">
              <a:buClr>
                <a:srgbClr val="FF0000"/>
              </a:buClr>
            </a:pPr>
            <a:endParaRPr lang="en-US" sz="1700" dirty="0" smtClean="0"/>
          </a:p>
          <a:p>
            <a:pPr lvl="1">
              <a:buClr>
                <a:srgbClr val="FF0000"/>
              </a:buClr>
            </a:pPr>
            <a:endParaRPr lang="en-US" sz="1700" dirty="0"/>
          </a:p>
          <a:p>
            <a:pPr lvl="1">
              <a:buClr>
                <a:srgbClr val="FF0000"/>
              </a:buClr>
            </a:pPr>
            <a:endParaRPr lang="en-US" sz="1700" dirty="0" smtClean="0"/>
          </a:p>
          <a:p>
            <a:pPr marL="457200" lvl="1" indent="0">
              <a:buClr>
                <a:srgbClr val="FF0000"/>
              </a:buClr>
              <a:buNone/>
            </a:pPr>
            <a:endParaRPr lang="en-US" sz="1700" dirty="0" smtClean="0"/>
          </a:p>
          <a:p>
            <a:pPr>
              <a:buClr>
                <a:srgbClr val="FF0000"/>
              </a:buClr>
            </a:pPr>
            <a:r>
              <a:rPr lang="en-US" sz="1900" dirty="0" smtClean="0">
                <a:solidFill>
                  <a:srgbClr val="FF0000"/>
                </a:solidFill>
              </a:rPr>
              <a:t>Optical coupling</a:t>
            </a:r>
            <a:r>
              <a:rPr lang="en-US" sz="1900" dirty="0" smtClean="0"/>
              <a:t>:</a:t>
            </a:r>
          </a:p>
          <a:p>
            <a:pPr lvl="1">
              <a:buClr>
                <a:srgbClr val="FF0000"/>
              </a:buClr>
            </a:pPr>
            <a:r>
              <a:rPr lang="en-US" sz="1700" dirty="0" smtClean="0"/>
              <a:t>Good optical coupling between scintillator and PMT essential for uniform and complete light collection</a:t>
            </a:r>
          </a:p>
          <a:p>
            <a:pPr lvl="1">
              <a:buClr>
                <a:srgbClr val="FF0000"/>
              </a:buClr>
            </a:pPr>
            <a:endParaRPr lang="en-US" sz="1700" dirty="0"/>
          </a:p>
          <a:p>
            <a:pPr marL="457200" lvl="1" indent="0">
              <a:buClr>
                <a:srgbClr val="FF0000"/>
              </a:buClr>
              <a:buNone/>
            </a:pPr>
            <a:endParaRPr lang="en-US" sz="1700" dirty="0" smtClean="0"/>
          </a:p>
          <a:p>
            <a:pPr lvl="1">
              <a:buClr>
                <a:srgbClr val="FF0000"/>
              </a:buClr>
            </a:pPr>
            <a:endParaRPr lang="en-US" sz="1700" dirty="0"/>
          </a:p>
          <a:p>
            <a:pPr lvl="1">
              <a:buClr>
                <a:srgbClr val="FF0000"/>
              </a:buClr>
            </a:pPr>
            <a:endParaRPr lang="en-US" sz="1700" dirty="0" smtClean="0"/>
          </a:p>
          <a:p>
            <a:pPr lvl="1">
              <a:buClr>
                <a:srgbClr val="FF0000"/>
              </a:buClr>
            </a:pPr>
            <a:endParaRPr lang="en-US" sz="1700" dirty="0"/>
          </a:p>
          <a:p>
            <a:pPr lvl="1">
              <a:buClr>
                <a:srgbClr val="FF0000"/>
              </a:buClr>
            </a:pPr>
            <a:endParaRPr lang="en-US" sz="1700" dirty="0" smtClean="0"/>
          </a:p>
          <a:p>
            <a:pPr lvl="1">
              <a:buClr>
                <a:srgbClr val="FF0000"/>
              </a:buClr>
            </a:pPr>
            <a:endParaRPr lang="en-US" sz="1700" dirty="0" smtClean="0"/>
          </a:p>
          <a:p>
            <a:pPr lvl="1">
              <a:buClr>
                <a:srgbClr val="FF0000"/>
              </a:buClr>
            </a:pPr>
            <a:r>
              <a:rPr lang="en-US" sz="1700" dirty="0" smtClean="0">
                <a:solidFill>
                  <a:srgbClr val="FF0000"/>
                </a:solidFill>
              </a:rPr>
              <a:t>Direct coupling </a:t>
            </a:r>
            <a:r>
              <a:rPr lang="en-US" sz="1700" dirty="0" smtClean="0"/>
              <a:t>of </a:t>
            </a:r>
            <a:r>
              <a:rPr lang="en-US" sz="1700" dirty="0" smtClean="0">
                <a:solidFill>
                  <a:srgbClr val="FF0000"/>
                </a:solidFill>
              </a:rPr>
              <a:t>PMT</a:t>
            </a:r>
            <a:r>
              <a:rPr lang="en-US" sz="1700" dirty="0" smtClean="0"/>
              <a:t> to </a:t>
            </a:r>
            <a:r>
              <a:rPr lang="en-US" sz="1700" dirty="0" smtClean="0">
                <a:solidFill>
                  <a:srgbClr val="FF0000"/>
                </a:solidFill>
              </a:rPr>
              <a:t>hemispherical cutout</a:t>
            </a:r>
            <a:r>
              <a:rPr lang="en-US" sz="1700" dirty="0" smtClean="0"/>
              <a:t> in scintillator gave the biggest impact in energy resolution improvement.</a:t>
            </a:r>
            <a:endParaRPr lang="en-US" sz="17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6072" y="4092105"/>
            <a:ext cx="5986204" cy="1728410"/>
          </a:xfrm>
          <a:prstGeom prst="rect">
            <a:avLst/>
          </a:prstGeom>
        </p:spPr>
      </p:pic>
    </p:spTree>
    <p:extLst>
      <p:ext uri="{BB962C8B-B14F-4D97-AF65-F5344CB8AC3E}">
        <p14:creationId xmlns:p14="http://schemas.microsoft.com/office/powerpoint/2010/main" val="422953693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21</a:t>
            </a:fld>
            <a:endParaRPr lang="en-US"/>
          </a:p>
        </p:txBody>
      </p:sp>
      <p:sp>
        <p:nvSpPr>
          <p:cNvPr id="7" name="Title 1"/>
          <p:cNvSpPr>
            <a:spLocks noGrp="1"/>
          </p:cNvSpPr>
          <p:nvPr>
            <p:ph type="title"/>
          </p:nvPr>
        </p:nvSpPr>
        <p:spPr>
          <a:xfrm>
            <a:off x="457200" y="-275691"/>
            <a:ext cx="8229600" cy="1143000"/>
          </a:xfrm>
        </p:spPr>
        <p:txBody>
          <a:bodyPr>
            <a:normAutofit/>
          </a:bodyPr>
          <a:lstStyle/>
          <a:p>
            <a:r>
              <a:rPr lang="en-US" sz="3600" dirty="0" smtClean="0">
                <a:solidFill>
                  <a:srgbClr val="FF0000"/>
                </a:solidFill>
              </a:rPr>
              <a:t>SuperNEMO Calorimeter R&amp;D: Summary</a:t>
            </a:r>
            <a:endParaRPr lang="en-US" sz="3600" dirty="0">
              <a:solidFill>
                <a:srgbClr val="FF0000"/>
              </a:solidFill>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1244" t="5182" r="14291" b="59"/>
          <a:stretch/>
        </p:blipFill>
        <p:spPr>
          <a:xfrm>
            <a:off x="374400" y="1305905"/>
            <a:ext cx="4514400" cy="3931200"/>
          </a:xfrm>
          <a:prstGeom prst="rect">
            <a:avLst/>
          </a:prstGeom>
        </p:spPr>
      </p:pic>
      <p:sp>
        <p:nvSpPr>
          <p:cNvPr id="8" name="Content Placeholder 2"/>
          <p:cNvSpPr>
            <a:spLocks noGrp="1"/>
          </p:cNvSpPr>
          <p:nvPr>
            <p:ph idx="1"/>
          </p:nvPr>
        </p:nvSpPr>
        <p:spPr>
          <a:xfrm>
            <a:off x="0" y="5276938"/>
            <a:ext cx="9144000" cy="1109648"/>
          </a:xfrm>
        </p:spPr>
        <p:txBody>
          <a:bodyPr>
            <a:normAutofit fontScale="85000" lnSpcReduction="10000"/>
          </a:bodyPr>
          <a:lstStyle/>
          <a:p>
            <a:pPr>
              <a:buClr>
                <a:srgbClr val="FF0000"/>
              </a:buClr>
            </a:pPr>
            <a:r>
              <a:rPr lang="en-US" sz="2000" dirty="0" smtClean="0">
                <a:solidFill>
                  <a:srgbClr val="000000"/>
                </a:solidFill>
              </a:rPr>
              <a:t>For further details, see</a:t>
            </a:r>
            <a:r>
              <a:rPr lang="en-US" sz="2000" dirty="0" smtClean="0"/>
              <a:t>:</a:t>
            </a:r>
            <a:endParaRPr lang="en-US" sz="2000" dirty="0"/>
          </a:p>
          <a:p>
            <a:pPr marL="0" indent="0" algn="ctr">
              <a:buClr>
                <a:srgbClr val="FF0000"/>
              </a:buClr>
              <a:buNone/>
            </a:pPr>
            <a:r>
              <a:rPr lang="en-US" sz="2400" dirty="0" smtClean="0"/>
              <a:t>“Calorimeter development for the </a:t>
            </a:r>
            <a:r>
              <a:rPr lang="en-US" sz="2400" dirty="0" err="1" smtClean="0"/>
              <a:t>SuperNEMO</a:t>
            </a:r>
            <a:r>
              <a:rPr lang="en-US" sz="2400" dirty="0" smtClean="0"/>
              <a:t> double beta decay experiment”</a:t>
            </a:r>
            <a:br>
              <a:rPr lang="en-US" sz="2400" dirty="0" smtClean="0"/>
            </a:br>
            <a:r>
              <a:rPr lang="hr-HR" sz="1800" u="sng" dirty="0">
                <a:hlinkClick r:id="rId3"/>
              </a:rPr>
              <a:t>https://doi.org/10.1016/j.nima.2017.06.044</a:t>
            </a:r>
            <a:endParaRPr lang="en-US" sz="1900" dirty="0" smtClean="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4276" y="1688316"/>
            <a:ext cx="2051307" cy="3076961"/>
          </a:xfrm>
          <a:prstGeom prst="rect">
            <a:avLst/>
          </a:prstGeom>
        </p:spPr>
      </p:pic>
    </p:spTree>
    <p:extLst>
      <p:ext uri="{BB962C8B-B14F-4D97-AF65-F5344CB8AC3E}">
        <p14:creationId xmlns:p14="http://schemas.microsoft.com/office/powerpoint/2010/main" val="97683941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5912mp.bm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8776" y="3809996"/>
            <a:ext cx="2311494" cy="1778703"/>
          </a:xfrm>
          <a:prstGeom prst="rect">
            <a:avLst/>
          </a:prstGeom>
        </p:spPr>
      </p:pic>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dirty="0" smtClean="0"/>
              <a:t>PT </a:t>
            </a:r>
            <a:r>
              <a:rPr lang="en-US" dirty="0" err="1" smtClean="0"/>
              <a:t>Calorimetry</a:t>
            </a:r>
            <a:endParaRPr lang="en-US" dirty="0"/>
          </a:p>
        </p:txBody>
      </p:sp>
      <p:sp>
        <p:nvSpPr>
          <p:cNvPr id="6" name="Slide Number Placeholder 5"/>
          <p:cNvSpPr>
            <a:spLocks noGrp="1"/>
          </p:cNvSpPr>
          <p:nvPr>
            <p:ph type="sldNum" sz="quarter" idx="12"/>
          </p:nvPr>
        </p:nvSpPr>
        <p:spPr/>
        <p:txBody>
          <a:bodyPr/>
          <a:lstStyle/>
          <a:p>
            <a:fld id="{52E18559-C4EA-D048-8D2C-6452A6C6BAA4}" type="slidenum">
              <a:rPr lang="en-US" smtClean="0"/>
              <a:t>22</a:t>
            </a:fld>
            <a:endParaRPr lang="en-US"/>
          </a:p>
        </p:txBody>
      </p:sp>
      <p:sp>
        <p:nvSpPr>
          <p:cNvPr id="7" name="Title 1"/>
          <p:cNvSpPr>
            <a:spLocks noGrp="1"/>
          </p:cNvSpPr>
          <p:nvPr>
            <p:ph type="title"/>
          </p:nvPr>
        </p:nvSpPr>
        <p:spPr>
          <a:xfrm>
            <a:off x="457200" y="-275691"/>
            <a:ext cx="8229600" cy="1143000"/>
          </a:xfrm>
        </p:spPr>
        <p:txBody>
          <a:bodyPr>
            <a:normAutofit fontScale="90000"/>
          </a:bodyPr>
          <a:lstStyle/>
          <a:p>
            <a:r>
              <a:rPr lang="en-US" sz="3600" dirty="0" err="1" smtClean="0">
                <a:solidFill>
                  <a:srgbClr val="FF0000"/>
                </a:solidFill>
              </a:rPr>
              <a:t>Optimised</a:t>
            </a:r>
            <a:r>
              <a:rPr lang="en-US" sz="3600" dirty="0" smtClean="0">
                <a:solidFill>
                  <a:srgbClr val="FF0000"/>
                </a:solidFill>
              </a:rPr>
              <a:t> </a:t>
            </a:r>
            <a:r>
              <a:rPr lang="en-US" sz="3600" dirty="0" err="1" smtClean="0">
                <a:solidFill>
                  <a:srgbClr val="FF0000"/>
                </a:solidFill>
              </a:rPr>
              <a:t>SuperNEMO</a:t>
            </a:r>
            <a:r>
              <a:rPr lang="en-US" sz="3600" dirty="0" smtClean="0">
                <a:solidFill>
                  <a:srgbClr val="FF0000"/>
                </a:solidFill>
              </a:rPr>
              <a:t> Optical Module Design</a:t>
            </a:r>
            <a:endParaRPr lang="en-US" sz="3600" dirty="0">
              <a:solidFill>
                <a:srgbClr val="FF0000"/>
              </a:solidFill>
            </a:endParaRPr>
          </a:p>
        </p:txBody>
      </p:sp>
      <p:sp>
        <p:nvSpPr>
          <p:cNvPr id="16" name="TextBox 15"/>
          <p:cNvSpPr txBox="1"/>
          <p:nvPr/>
        </p:nvSpPr>
        <p:spPr>
          <a:xfrm>
            <a:off x="5743221" y="4424196"/>
            <a:ext cx="3287889" cy="1200328"/>
          </a:xfrm>
          <a:prstGeom prst="rect">
            <a:avLst/>
          </a:prstGeom>
          <a:noFill/>
          <a:ln w="12700">
            <a:solidFill>
              <a:srgbClr val="FF0000"/>
            </a:solidFill>
          </a:ln>
        </p:spPr>
        <p:txBody>
          <a:bodyPr wrap="square" rtlCol="0">
            <a:spAutoFit/>
          </a:bodyPr>
          <a:lstStyle/>
          <a:p>
            <a:pPr algn="ctr"/>
            <a:r>
              <a:rPr lang="en-US" sz="1600" b="1" dirty="0" smtClean="0">
                <a:solidFill>
                  <a:srgbClr val="FF0000"/>
                </a:solidFill>
              </a:rPr>
              <a:t>Wrapping:</a:t>
            </a:r>
          </a:p>
          <a:p>
            <a:endParaRPr lang="en-US" sz="1400" b="1" dirty="0">
              <a:solidFill>
                <a:srgbClr val="FF0000"/>
              </a:solidFill>
            </a:endParaRPr>
          </a:p>
          <a:p>
            <a:r>
              <a:rPr lang="en-US" sz="1400" dirty="0" smtClean="0">
                <a:solidFill>
                  <a:srgbClr val="FF0000"/>
                </a:solidFill>
              </a:rPr>
              <a:t>Sides: 75 </a:t>
            </a:r>
            <a:r>
              <a:rPr lang="en-US" sz="1400" dirty="0" err="1" smtClean="0">
                <a:solidFill>
                  <a:srgbClr val="FF0000"/>
                </a:solidFill>
              </a:rPr>
              <a:t>μm</a:t>
            </a:r>
            <a:r>
              <a:rPr lang="en-US" sz="1400" dirty="0" smtClean="0">
                <a:solidFill>
                  <a:srgbClr val="FF0000"/>
                </a:solidFill>
              </a:rPr>
              <a:t> of PTFE (Teflon) ribbon</a:t>
            </a:r>
          </a:p>
          <a:p>
            <a:r>
              <a:rPr lang="en-US" sz="1400" dirty="0" smtClean="0">
                <a:solidFill>
                  <a:srgbClr val="FF0000"/>
                </a:solidFill>
              </a:rPr>
              <a:t>Sides and entrance face: 12 </a:t>
            </a:r>
            <a:r>
              <a:rPr lang="en-US" sz="1400" dirty="0" err="1" smtClean="0">
                <a:solidFill>
                  <a:srgbClr val="FF0000"/>
                </a:solidFill>
              </a:rPr>
              <a:t>μm</a:t>
            </a:r>
            <a:r>
              <a:rPr lang="en-US" sz="1400" dirty="0" smtClean="0">
                <a:solidFill>
                  <a:srgbClr val="FF0000"/>
                </a:solidFill>
              </a:rPr>
              <a:t> of Mylar</a:t>
            </a:r>
          </a:p>
          <a:p>
            <a:endParaRPr lang="en-US" sz="1400" dirty="0">
              <a:solidFill>
                <a:srgbClr val="660066"/>
              </a:solidFill>
            </a:endParaRPr>
          </a:p>
        </p:txBody>
      </p:sp>
      <p:grpSp>
        <p:nvGrpSpPr>
          <p:cNvPr id="14" name="Group 13"/>
          <p:cNvGrpSpPr/>
          <p:nvPr/>
        </p:nvGrpSpPr>
        <p:grpSpPr>
          <a:xfrm>
            <a:off x="345689" y="1040347"/>
            <a:ext cx="8515862" cy="4599640"/>
            <a:chOff x="345689" y="1040347"/>
            <a:chExt cx="8515862" cy="4599640"/>
          </a:xfrm>
        </p:grpSpPr>
        <p:grpSp>
          <p:nvGrpSpPr>
            <p:cNvPr id="31" name="Group 30"/>
            <p:cNvGrpSpPr/>
            <p:nvPr/>
          </p:nvGrpSpPr>
          <p:grpSpPr>
            <a:xfrm>
              <a:off x="345689" y="1040347"/>
              <a:ext cx="8515862" cy="4599640"/>
              <a:chOff x="345689" y="1040347"/>
              <a:chExt cx="8515862" cy="4599640"/>
            </a:xfrm>
          </p:grpSpPr>
          <p:pic>
            <p:nvPicPr>
              <p:cNvPr id="9" name="Picture 8" descr="hexagonal_modul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689" y="1509624"/>
                <a:ext cx="1974185" cy="2632247"/>
              </a:xfrm>
              <a:prstGeom prst="rect">
                <a:avLst/>
              </a:prstGeom>
            </p:spPr>
          </p:pic>
          <p:pic>
            <p:nvPicPr>
              <p:cNvPr id="10" name="Picture 9" descr="hex_module_wrappe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7365" y="1509624"/>
                <a:ext cx="1974186" cy="2632247"/>
              </a:xfrm>
              <a:prstGeom prst="rect">
                <a:avLst/>
              </a:prstGeom>
            </p:spPr>
          </p:pic>
          <p:sp>
            <p:nvSpPr>
              <p:cNvPr id="11" name="TextBox 10"/>
              <p:cNvSpPr txBox="1"/>
              <p:nvPr/>
            </p:nvSpPr>
            <p:spPr>
              <a:xfrm>
                <a:off x="3064937" y="1040347"/>
                <a:ext cx="2568221" cy="1446550"/>
              </a:xfrm>
              <a:prstGeom prst="rect">
                <a:avLst/>
              </a:prstGeom>
              <a:noFill/>
              <a:ln w="12700">
                <a:solidFill>
                  <a:srgbClr val="660066"/>
                </a:solidFill>
              </a:ln>
            </p:spPr>
            <p:txBody>
              <a:bodyPr wrap="square" rtlCol="0">
                <a:spAutoFit/>
              </a:bodyPr>
              <a:lstStyle/>
              <a:p>
                <a:r>
                  <a:rPr lang="en-US" sz="1600" b="1" dirty="0" smtClean="0">
                    <a:solidFill>
                      <a:srgbClr val="660066"/>
                    </a:solidFill>
                  </a:rPr>
                  <a:t>EJ-200 hexagonal PVT block</a:t>
                </a:r>
                <a:r>
                  <a:rPr lang="en-US" sz="1600" dirty="0" smtClean="0">
                    <a:solidFill>
                      <a:srgbClr val="660066"/>
                    </a:solidFill>
                  </a:rPr>
                  <a:t>: </a:t>
                </a:r>
              </a:p>
              <a:p>
                <a:endParaRPr lang="en-US" sz="1600" dirty="0" smtClean="0">
                  <a:solidFill>
                    <a:srgbClr val="660066"/>
                  </a:solidFill>
                </a:endParaRPr>
              </a:p>
              <a:p>
                <a:r>
                  <a:rPr lang="en-US" sz="1400" dirty="0" smtClean="0">
                    <a:solidFill>
                      <a:srgbClr val="660066"/>
                    </a:solidFill>
                  </a:rPr>
                  <a:t>276 mm diameter</a:t>
                </a:r>
              </a:p>
              <a:p>
                <a:r>
                  <a:rPr lang="en-US" sz="1400" dirty="0" smtClean="0">
                    <a:solidFill>
                      <a:srgbClr val="660066"/>
                    </a:solidFill>
                  </a:rPr>
                  <a:t>193 mm deep, minimum thickness between PMT and scintillator: 100 mm</a:t>
                </a:r>
                <a:endParaRPr lang="en-US" sz="1400" dirty="0">
                  <a:solidFill>
                    <a:srgbClr val="660066"/>
                  </a:solidFill>
                </a:endParaRPr>
              </a:p>
            </p:txBody>
          </p:sp>
          <p:sp>
            <p:nvSpPr>
              <p:cNvPr id="12" name="TextBox 11"/>
              <p:cNvSpPr txBox="1"/>
              <p:nvPr/>
            </p:nvSpPr>
            <p:spPr>
              <a:xfrm>
                <a:off x="3118554" y="2592999"/>
                <a:ext cx="2492023" cy="3046988"/>
              </a:xfrm>
              <a:prstGeom prst="rect">
                <a:avLst/>
              </a:prstGeom>
              <a:noFill/>
              <a:ln w="12700">
                <a:solidFill>
                  <a:srgbClr val="0000FF"/>
                </a:solidFill>
              </a:ln>
            </p:spPr>
            <p:txBody>
              <a:bodyPr wrap="square" rtlCol="0">
                <a:spAutoFit/>
              </a:bodyPr>
              <a:lstStyle/>
              <a:p>
                <a:pPr algn="ctr"/>
                <a:r>
                  <a:rPr lang="en-US" sz="1600" b="1" dirty="0" smtClean="0">
                    <a:solidFill>
                      <a:srgbClr val="0000FF"/>
                    </a:solidFill>
                  </a:rPr>
                  <a:t>R5912-MOD Hamamatsu 8” PMT</a:t>
                </a:r>
                <a:r>
                  <a:rPr lang="en-US" sz="1600" dirty="0" smtClean="0">
                    <a:solidFill>
                      <a:srgbClr val="0000FF"/>
                    </a:solidFill>
                  </a:rPr>
                  <a:t>: </a:t>
                </a:r>
              </a:p>
              <a:p>
                <a:pPr algn="ctr"/>
                <a:endParaRPr lang="en-US" sz="1600" dirty="0">
                  <a:solidFill>
                    <a:srgbClr val="0000FF"/>
                  </a:solidFill>
                </a:endParaRPr>
              </a:p>
              <a:p>
                <a:r>
                  <a:rPr lang="en-US" sz="1400" dirty="0" smtClean="0">
                    <a:solidFill>
                      <a:srgbClr val="0000FF"/>
                    </a:solidFill>
                  </a:rPr>
                  <a:t>Maximum quoted QE: 33%</a:t>
                </a:r>
              </a:p>
              <a:p>
                <a:r>
                  <a:rPr lang="en-US" sz="1400" dirty="0" smtClean="0">
                    <a:solidFill>
                      <a:srgbClr val="0000FF"/>
                    </a:solidFill>
                  </a:rPr>
                  <a:t>32% QE at 400 nm </a:t>
                </a:r>
              </a:p>
              <a:p>
                <a:endParaRPr lang="en-US" sz="1400" dirty="0">
                  <a:solidFill>
                    <a:srgbClr val="0000FF"/>
                  </a:solidFill>
                </a:endParaRPr>
              </a:p>
              <a:p>
                <a:endParaRPr lang="en-US" sz="1400" dirty="0" smtClean="0">
                  <a:solidFill>
                    <a:srgbClr val="0000FF"/>
                  </a:solidFill>
                </a:endParaRPr>
              </a:p>
              <a:p>
                <a:endParaRPr lang="en-US" sz="1400" dirty="0">
                  <a:solidFill>
                    <a:srgbClr val="0000FF"/>
                  </a:solidFill>
                </a:endParaRPr>
              </a:p>
              <a:p>
                <a:endParaRPr lang="en-US" sz="1400" dirty="0" smtClean="0">
                  <a:solidFill>
                    <a:srgbClr val="0000FF"/>
                  </a:solidFill>
                </a:endParaRPr>
              </a:p>
              <a:p>
                <a:endParaRPr lang="en-US" sz="1400" dirty="0">
                  <a:solidFill>
                    <a:srgbClr val="0000FF"/>
                  </a:solidFill>
                </a:endParaRPr>
              </a:p>
              <a:p>
                <a:endParaRPr lang="en-US" sz="1400" dirty="0" smtClean="0">
                  <a:solidFill>
                    <a:srgbClr val="0000FF"/>
                  </a:solidFill>
                </a:endParaRPr>
              </a:p>
              <a:p>
                <a:endParaRPr lang="en-US" sz="1600" dirty="0">
                  <a:solidFill>
                    <a:srgbClr val="0000FF"/>
                  </a:solidFill>
                </a:endParaRPr>
              </a:p>
              <a:p>
                <a:endParaRPr lang="en-US" sz="1600" dirty="0" smtClean="0">
                  <a:solidFill>
                    <a:srgbClr val="0000FF"/>
                  </a:solidFill>
                </a:endParaRPr>
              </a:p>
            </p:txBody>
          </p:sp>
          <p:cxnSp>
            <p:nvCxnSpPr>
              <p:cNvPr id="17" name="Straight Arrow Connector 16"/>
              <p:cNvCxnSpPr>
                <a:stCxn id="11" idx="1"/>
              </p:cNvCxnSpPr>
              <p:nvPr/>
            </p:nvCxnSpPr>
            <p:spPr>
              <a:xfrm flipH="1">
                <a:off x="2144889" y="1763622"/>
                <a:ext cx="920048" cy="723275"/>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5610577" y="2486897"/>
                <a:ext cx="1896534" cy="1047041"/>
              </a:xfrm>
              <a:prstGeom prst="straightConnector1">
                <a:avLst/>
              </a:prstGeom>
              <a:ln w="1905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6296377" y="3725330"/>
                <a:ext cx="1111956" cy="698867"/>
              </a:xfrm>
              <a:prstGeom prst="straightConnector1">
                <a:avLst/>
              </a:prstGeom>
              <a:ln w="190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6" name="Object 3"/>
              <p:cNvGraphicFramePr>
                <a:graphicFrameLocks noGrp="1" noChangeAspect="1"/>
              </p:cNvGraphicFramePr>
              <p:nvPr>
                <p:ph sz="half" idx="4294967295"/>
                <p:extLst>
                  <p:ext uri="{D42A27DB-BD31-4B8C-83A1-F6EECF244321}">
                    <p14:modId xmlns:p14="http://schemas.microsoft.com/office/powerpoint/2010/main" val="713162098"/>
                  </p:ext>
                </p:extLst>
              </p:nvPr>
            </p:nvGraphicFramePr>
            <p:xfrm>
              <a:off x="875066" y="4897608"/>
              <a:ext cx="981075" cy="606425"/>
            </p:xfrm>
            <a:graphic>
              <a:graphicData uri="http://schemas.openxmlformats.org/presentationml/2006/ole">
                <mc:AlternateContent xmlns:mc="http://schemas.openxmlformats.org/markup-compatibility/2006">
                  <mc:Choice xmlns:v="urn:schemas-microsoft-com:vml" Requires="v">
                    <p:oleObj spid="_x0000_s8934" name="Equation" r:id="rId7" imgW="698500" imgH="431800" progId="Equation.3">
                      <p:embed/>
                    </p:oleObj>
                  </mc:Choice>
                  <mc:Fallback>
                    <p:oleObj name="Equation" r:id="rId7" imgW="698500" imgH="431800" progId="Equation.3">
                      <p:embed/>
                      <p:pic>
                        <p:nvPicPr>
                          <p:cNvPr id="0" name=""/>
                          <p:cNvPicPr>
                            <a:picLocks noChangeAspect="1" noChangeArrowheads="1"/>
                          </p:cNvPicPr>
                          <p:nvPr/>
                        </p:nvPicPr>
                        <p:blipFill>
                          <a:blip r:embed="rId8"/>
                          <a:srcRect/>
                          <a:stretch>
                            <a:fillRect/>
                          </a:stretch>
                        </p:blipFill>
                        <p:spPr bwMode="auto">
                          <a:xfrm>
                            <a:off x="875066" y="4897608"/>
                            <a:ext cx="981075" cy="606425"/>
                          </a:xfrm>
                          <a:prstGeom prst="rect">
                            <a:avLst/>
                          </a:prstGeom>
                          <a:noFill/>
                          <a:ln>
                            <a:noFill/>
                          </a:ln>
                          <a:effectLst/>
                        </p:spPr>
                      </p:pic>
                    </p:oleObj>
                  </mc:Fallback>
                </mc:AlternateContent>
              </a:graphicData>
            </a:graphic>
          </p:graphicFrame>
          <p:cxnSp>
            <p:nvCxnSpPr>
              <p:cNvPr id="27" name="Straight Arrow Connector 26"/>
              <p:cNvCxnSpPr/>
              <p:nvPr/>
            </p:nvCxnSpPr>
            <p:spPr>
              <a:xfrm>
                <a:off x="1346199" y="4173862"/>
                <a:ext cx="0" cy="737857"/>
              </a:xfrm>
              <a:prstGeom prst="straightConnector1">
                <a:avLst/>
              </a:prstGeom>
              <a:ln w="1905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8" name="Rectangle 7"/>
            <p:cNvSpPr/>
            <p:nvPr/>
          </p:nvSpPr>
          <p:spPr>
            <a:xfrm>
              <a:off x="3196076" y="3809996"/>
              <a:ext cx="45719" cy="17787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240526" y="3803643"/>
              <a:ext cx="2279744" cy="698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490546" y="3808239"/>
              <a:ext cx="45719" cy="17787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241227" y="5552015"/>
              <a:ext cx="2279744" cy="698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p:cNvSpPr txBox="1"/>
          <p:nvPr/>
        </p:nvSpPr>
        <p:spPr>
          <a:xfrm>
            <a:off x="4629150" y="5464770"/>
            <a:ext cx="1028700" cy="200055"/>
          </a:xfrm>
          <a:prstGeom prst="rect">
            <a:avLst/>
          </a:prstGeom>
          <a:noFill/>
        </p:spPr>
        <p:txBody>
          <a:bodyPr wrap="square" rtlCol="0">
            <a:spAutoFit/>
          </a:bodyPr>
          <a:lstStyle/>
          <a:p>
            <a:r>
              <a:rPr lang="en-US" sz="700" dirty="0" smtClean="0"/>
              <a:t>Wavelength (nm)</a:t>
            </a:r>
            <a:endParaRPr lang="en-US" sz="700" dirty="0"/>
          </a:p>
        </p:txBody>
      </p:sp>
      <p:sp>
        <p:nvSpPr>
          <p:cNvPr id="28" name="TextBox 27"/>
          <p:cNvSpPr txBox="1"/>
          <p:nvPr/>
        </p:nvSpPr>
        <p:spPr>
          <a:xfrm rot="16200000">
            <a:off x="2974581" y="3904742"/>
            <a:ext cx="440348" cy="200055"/>
          </a:xfrm>
          <a:prstGeom prst="rect">
            <a:avLst/>
          </a:prstGeom>
          <a:noFill/>
        </p:spPr>
        <p:txBody>
          <a:bodyPr wrap="square" rtlCol="0">
            <a:spAutoFit/>
          </a:bodyPr>
          <a:lstStyle/>
          <a:p>
            <a:r>
              <a:rPr lang="en-US" sz="700" dirty="0" smtClean="0"/>
              <a:t>QE (%)</a:t>
            </a:r>
          </a:p>
        </p:txBody>
      </p:sp>
    </p:spTree>
    <p:extLst>
      <p:ext uri="{BB962C8B-B14F-4D97-AF65-F5344CB8AC3E}">
        <p14:creationId xmlns:p14="http://schemas.microsoft.com/office/powerpoint/2010/main" val="26690542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dirty="0"/>
          </a:p>
        </p:txBody>
      </p:sp>
      <p:sp>
        <p:nvSpPr>
          <p:cNvPr id="5" name="Footer Placeholder 4"/>
          <p:cNvSpPr>
            <a:spLocks noGrp="1"/>
          </p:cNvSpPr>
          <p:nvPr>
            <p:ph type="ftr" sz="quarter" idx="11"/>
          </p:nvPr>
        </p:nvSpPr>
        <p:spPr/>
        <p:txBody>
          <a:bodyPr/>
          <a:lstStyle/>
          <a:p>
            <a:r>
              <a:rPr lang="en-US" dirty="0" smtClean="0"/>
              <a:t>PT </a:t>
            </a:r>
            <a:r>
              <a:rPr lang="en-US" dirty="0" err="1" smtClean="0"/>
              <a:t>Calorimetry</a:t>
            </a:r>
            <a:endParaRPr lang="en-US" dirty="0"/>
          </a:p>
        </p:txBody>
      </p:sp>
      <p:sp>
        <p:nvSpPr>
          <p:cNvPr id="6" name="Slide Number Placeholder 5"/>
          <p:cNvSpPr>
            <a:spLocks noGrp="1"/>
          </p:cNvSpPr>
          <p:nvPr>
            <p:ph type="sldNum" sz="quarter" idx="12"/>
          </p:nvPr>
        </p:nvSpPr>
        <p:spPr/>
        <p:txBody>
          <a:bodyPr/>
          <a:lstStyle/>
          <a:p>
            <a:fld id="{52E18559-C4EA-D048-8D2C-6452A6C6BAA4}" type="slidenum">
              <a:rPr lang="en-US" smtClean="0"/>
              <a:t>23</a:t>
            </a:fld>
            <a:endParaRPr lang="en-US"/>
          </a:p>
        </p:txBody>
      </p:sp>
      <p:sp>
        <p:nvSpPr>
          <p:cNvPr id="7" name="Title 1"/>
          <p:cNvSpPr txBox="1">
            <a:spLocks/>
          </p:cNvSpPr>
          <p:nvPr/>
        </p:nvSpPr>
        <p:spPr>
          <a:xfrm>
            <a:off x="609600" y="-29262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Back to Proton Therapy…</a:t>
            </a:r>
            <a:endParaRPr lang="en-US" dirty="0">
              <a:solidFill>
                <a:srgbClr val="FF0000"/>
              </a:solidFill>
            </a:endParaRPr>
          </a:p>
        </p:txBody>
      </p:sp>
      <p:sp>
        <p:nvSpPr>
          <p:cNvPr id="8" name="TextBox 7"/>
          <p:cNvSpPr txBox="1"/>
          <p:nvPr/>
        </p:nvSpPr>
        <p:spPr>
          <a:xfrm>
            <a:off x="0" y="669755"/>
            <a:ext cx="9144000" cy="5893922"/>
          </a:xfrm>
          <a:prstGeom prst="rect">
            <a:avLst/>
          </a:prstGeom>
          <a:noFill/>
        </p:spPr>
        <p:txBody>
          <a:bodyPr wrap="square" rtlCol="0">
            <a:spAutoFit/>
          </a:bodyPr>
          <a:lstStyle/>
          <a:p>
            <a:pPr marL="285750" indent="-285750">
              <a:buClr>
                <a:srgbClr val="FF0000"/>
              </a:buClr>
              <a:buFont typeface="Arial"/>
              <a:buChar char="•"/>
            </a:pPr>
            <a:r>
              <a:rPr lang="en-US" sz="1600" dirty="0" smtClean="0"/>
              <a:t>With this fantastic energy resolution of </a:t>
            </a:r>
            <a:r>
              <a:rPr lang="en-US" sz="1600" dirty="0" smtClean="0">
                <a:solidFill>
                  <a:srgbClr val="FF0000"/>
                </a:solidFill>
              </a:rPr>
              <a:t>3.2% </a:t>
            </a:r>
            <a:r>
              <a:rPr lang="en-US" sz="1600" dirty="0" err="1" smtClean="0">
                <a:solidFill>
                  <a:srgbClr val="FF0000"/>
                </a:solidFill>
              </a:rPr>
              <a:t>σ</a:t>
            </a:r>
            <a:r>
              <a:rPr lang="en-US" sz="1600" dirty="0" smtClean="0">
                <a:solidFill>
                  <a:srgbClr val="FF0000"/>
                </a:solidFill>
              </a:rPr>
              <a:t> at 1 MeV </a:t>
            </a:r>
            <a:r>
              <a:rPr lang="en-US" sz="1600" dirty="0" smtClean="0"/>
              <a:t>can we apply the SuperNEMO optical module technology to proton therapy beam monitoring and proton imaging?</a:t>
            </a:r>
          </a:p>
          <a:p>
            <a:pPr marL="285750" indent="-285750">
              <a:buClr>
                <a:srgbClr val="FF0000"/>
              </a:buClr>
              <a:buFont typeface="Arial"/>
              <a:buChar char="•"/>
            </a:pPr>
            <a:endParaRPr lang="en-US" sz="1600" dirty="0"/>
          </a:p>
          <a:p>
            <a:pPr algn="ctr">
              <a:buClr>
                <a:srgbClr val="FF0000"/>
              </a:buClr>
            </a:pPr>
            <a:r>
              <a:rPr lang="en-US" sz="2000" b="1" dirty="0" smtClean="0">
                <a:solidFill>
                  <a:srgbClr val="0000FF"/>
                </a:solidFill>
              </a:rPr>
              <a:t>Challenges</a:t>
            </a:r>
            <a:r>
              <a:rPr lang="en-US" sz="2000" dirty="0" smtClean="0"/>
              <a:t>:</a:t>
            </a:r>
            <a:r>
              <a:rPr lang="en-US" sz="2000" dirty="0" smtClean="0">
                <a:solidFill>
                  <a:srgbClr val="0000FF"/>
                </a:solidFill>
              </a:rPr>
              <a:t> </a:t>
            </a:r>
            <a:r>
              <a:rPr lang="en-US" sz="2000" dirty="0" smtClean="0"/>
              <a:t>from SuperNEMO (</a:t>
            </a:r>
            <a:r>
              <a:rPr lang="en-US" sz="2000" dirty="0" smtClean="0">
                <a:solidFill>
                  <a:srgbClr val="FF0000"/>
                </a:solidFill>
              </a:rPr>
              <a:t>electrons</a:t>
            </a:r>
            <a:r>
              <a:rPr lang="en-US" sz="2000" dirty="0" smtClean="0"/>
              <a:t>) to a </a:t>
            </a:r>
            <a:r>
              <a:rPr lang="en-US" sz="2000" dirty="0" smtClean="0">
                <a:solidFill>
                  <a:srgbClr val="FF0000"/>
                </a:solidFill>
              </a:rPr>
              <a:t>proton</a:t>
            </a:r>
            <a:r>
              <a:rPr lang="en-US" sz="2000" dirty="0" smtClean="0"/>
              <a:t> beam</a:t>
            </a:r>
          </a:p>
          <a:p>
            <a:pPr algn="ctr">
              <a:buClr>
                <a:srgbClr val="FF0000"/>
              </a:buClr>
            </a:pPr>
            <a:endParaRPr lang="en-US" dirty="0"/>
          </a:p>
          <a:p>
            <a:pPr marL="285750" indent="-285750">
              <a:buClr>
                <a:srgbClr val="FF0000"/>
              </a:buClr>
              <a:buFont typeface="Arial"/>
              <a:buChar char="•"/>
            </a:pPr>
            <a:r>
              <a:rPr lang="en-US" sz="1600" dirty="0" smtClean="0"/>
              <a:t>Very </a:t>
            </a:r>
            <a:r>
              <a:rPr lang="en-US" sz="1600" dirty="0" smtClean="0">
                <a:solidFill>
                  <a:srgbClr val="FF0000"/>
                </a:solidFill>
              </a:rPr>
              <a:t>high intensity </a:t>
            </a:r>
            <a:r>
              <a:rPr lang="en-US" sz="1600" dirty="0" smtClean="0"/>
              <a:t>of events at a </a:t>
            </a:r>
            <a:r>
              <a:rPr lang="en-US" sz="1600" dirty="0" smtClean="0">
                <a:solidFill>
                  <a:srgbClr val="FF0000"/>
                </a:solidFill>
              </a:rPr>
              <a:t>proton beam </a:t>
            </a:r>
            <a:r>
              <a:rPr lang="en-US" sz="1600" dirty="0" smtClean="0"/>
              <a:t>(~10 GHz):</a:t>
            </a:r>
          </a:p>
          <a:p>
            <a:pPr marL="742950" lvl="1" indent="-285750">
              <a:buClr>
                <a:srgbClr val="FF0000"/>
              </a:buClr>
              <a:buFont typeface="Lucida Grande"/>
              <a:buChar char="-"/>
            </a:pPr>
            <a:r>
              <a:rPr lang="en-US" sz="1500" dirty="0" smtClean="0"/>
              <a:t>Random number of protons per bucket from beam, we require </a:t>
            </a:r>
            <a:r>
              <a:rPr lang="en-US" sz="1500" dirty="0" smtClean="0">
                <a:solidFill>
                  <a:srgbClr val="FF0000"/>
                </a:solidFill>
              </a:rPr>
              <a:t>1 proton per bucket </a:t>
            </a:r>
          </a:p>
          <a:p>
            <a:pPr marL="742950" lvl="1" indent="-285750">
              <a:buClr>
                <a:srgbClr val="FF0000"/>
              </a:buClr>
              <a:buFont typeface="Lucida Grande"/>
              <a:buChar char="-"/>
            </a:pPr>
            <a:r>
              <a:rPr lang="en-US" sz="1500" dirty="0" smtClean="0"/>
              <a:t>Pile </a:t>
            </a:r>
            <a:r>
              <a:rPr lang="en-US" sz="1500" dirty="0"/>
              <a:t>up!</a:t>
            </a:r>
          </a:p>
          <a:p>
            <a:pPr lvl="1">
              <a:buClr>
                <a:srgbClr val="FF0000"/>
              </a:buClr>
            </a:pPr>
            <a:endParaRPr lang="en-US" dirty="0"/>
          </a:p>
          <a:p>
            <a:pPr marL="285750" indent="-285750">
              <a:buClr>
                <a:srgbClr val="FF0000"/>
              </a:buClr>
              <a:buFont typeface="Arial"/>
              <a:buChar char="•"/>
            </a:pPr>
            <a:r>
              <a:rPr lang="en-US" sz="1600" dirty="0" smtClean="0">
                <a:solidFill>
                  <a:srgbClr val="FF0000"/>
                </a:solidFill>
              </a:rPr>
              <a:t>Scintillator quenching </a:t>
            </a:r>
            <a:r>
              <a:rPr lang="en-US" sz="1600" dirty="0" smtClean="0"/>
              <a:t>for</a:t>
            </a:r>
            <a:r>
              <a:rPr lang="en-US" sz="1600" dirty="0" smtClean="0">
                <a:solidFill>
                  <a:srgbClr val="FF0000"/>
                </a:solidFill>
              </a:rPr>
              <a:t> protons</a:t>
            </a:r>
            <a:r>
              <a:rPr lang="en-US" sz="1600" dirty="0" smtClean="0"/>
              <a:t>:</a:t>
            </a:r>
          </a:p>
          <a:p>
            <a:pPr marL="742950" lvl="1" indent="-285750">
              <a:buClr>
                <a:srgbClr val="FF0000"/>
              </a:buClr>
              <a:buFont typeface="Lucida Grande"/>
              <a:buChar char="-"/>
            </a:pPr>
            <a:r>
              <a:rPr lang="en-US" sz="1500" dirty="0"/>
              <a:t>F</a:t>
            </a:r>
            <a:r>
              <a:rPr lang="en-US" sz="1500" dirty="0" smtClean="0"/>
              <a:t>or a plastic scintillator, the </a:t>
            </a:r>
            <a:r>
              <a:rPr lang="en-US" sz="1500" dirty="0" smtClean="0">
                <a:solidFill>
                  <a:srgbClr val="FF0000"/>
                </a:solidFill>
              </a:rPr>
              <a:t>scintillator response </a:t>
            </a:r>
            <a:r>
              <a:rPr lang="en-US" sz="1500" dirty="0" smtClean="0"/>
              <a:t>is </a:t>
            </a:r>
            <a:r>
              <a:rPr lang="en-US" sz="1500" dirty="0" smtClean="0">
                <a:solidFill>
                  <a:srgbClr val="FF0000"/>
                </a:solidFill>
              </a:rPr>
              <a:t>nonlinear </a:t>
            </a:r>
            <a:r>
              <a:rPr lang="en-US" sz="1500" dirty="0" smtClean="0"/>
              <a:t>with the amount of energy deposited in it </a:t>
            </a:r>
          </a:p>
          <a:p>
            <a:pPr marL="742950" lvl="1" indent="-285750">
              <a:buClr>
                <a:srgbClr val="FF0000"/>
              </a:buClr>
              <a:buFont typeface="Lucida Grande"/>
              <a:buChar char="-"/>
            </a:pPr>
            <a:r>
              <a:rPr lang="en-US" sz="1500" dirty="0" smtClean="0"/>
              <a:t>Amount of deviation </a:t>
            </a:r>
            <a:r>
              <a:rPr lang="en-GB" sz="1500" dirty="0">
                <a:solidFill>
                  <a:srgbClr val="FF0000"/>
                </a:solidFill>
                <a:latin typeface="Verdana" charset="0"/>
                <a:ea typeface="Arial" charset="0"/>
                <a:cs typeface="Arial" charset="0"/>
              </a:rPr>
              <a:t>→</a:t>
            </a:r>
            <a:r>
              <a:rPr lang="en-GB" sz="1500" dirty="0">
                <a:solidFill>
                  <a:srgbClr val="000000"/>
                </a:solidFill>
                <a:latin typeface="Verdana" charset="0"/>
                <a:ea typeface="Arial" charset="0"/>
                <a:cs typeface="Arial" charset="0"/>
              </a:rPr>
              <a:t> </a:t>
            </a:r>
            <a:r>
              <a:rPr lang="en-US" sz="1500" dirty="0" smtClean="0"/>
              <a:t>“quenching”</a:t>
            </a:r>
          </a:p>
          <a:p>
            <a:pPr marL="742950" lvl="1" indent="-285750">
              <a:buClr>
                <a:srgbClr val="FF0000"/>
              </a:buClr>
              <a:buFont typeface="Lucida Grande"/>
              <a:buChar char="-"/>
            </a:pPr>
            <a:r>
              <a:rPr lang="en-US" sz="1500" dirty="0" err="1"/>
              <a:t>Characterised</a:t>
            </a:r>
            <a:r>
              <a:rPr lang="en-US" sz="1500" dirty="0"/>
              <a:t> by </a:t>
            </a:r>
            <a:r>
              <a:rPr lang="en-US" sz="1500" dirty="0" err="1"/>
              <a:t>Birk’s</a:t>
            </a:r>
            <a:r>
              <a:rPr lang="en-US" sz="1500" dirty="0"/>
              <a:t> law:</a:t>
            </a:r>
          </a:p>
          <a:p>
            <a:pPr marL="742950" lvl="1" indent="-285750">
              <a:buClr>
                <a:srgbClr val="FF0000"/>
              </a:buClr>
              <a:buFont typeface="Lucida Grande"/>
              <a:buChar char="-"/>
            </a:pPr>
            <a:endParaRPr lang="en-US" dirty="0" smtClean="0"/>
          </a:p>
          <a:p>
            <a:pPr marL="742950" lvl="1" indent="-285750">
              <a:buClr>
                <a:srgbClr val="FF0000"/>
              </a:buClr>
              <a:buFont typeface="Lucida Grande"/>
              <a:buChar char="-"/>
            </a:pPr>
            <a:endParaRPr lang="en-US" dirty="0"/>
          </a:p>
          <a:p>
            <a:pPr lvl="1">
              <a:buClr>
                <a:srgbClr val="FF0000"/>
              </a:buClr>
            </a:pPr>
            <a:r>
              <a:rPr lang="en-US" dirty="0" smtClean="0"/>
              <a:t/>
            </a:r>
            <a:br>
              <a:rPr lang="en-US" dirty="0" smtClean="0"/>
            </a:br>
            <a:endParaRPr lang="en-US" dirty="0" smtClean="0"/>
          </a:p>
          <a:p>
            <a:pPr marL="742950" lvl="1" indent="-285750">
              <a:buClr>
                <a:srgbClr val="FF0000"/>
              </a:buClr>
              <a:buFont typeface="Lucida Grande"/>
              <a:buChar char="-"/>
            </a:pPr>
            <a:r>
              <a:rPr lang="en-US" sz="1500" dirty="0" smtClean="0"/>
              <a:t>Becomes important for </a:t>
            </a:r>
            <a:r>
              <a:rPr lang="en-US" sz="1500" dirty="0" smtClean="0">
                <a:solidFill>
                  <a:srgbClr val="FF0000"/>
                </a:solidFill>
              </a:rPr>
              <a:t>large </a:t>
            </a:r>
            <a:r>
              <a:rPr lang="en-US" sz="1500" dirty="0" err="1" smtClean="0">
                <a:solidFill>
                  <a:srgbClr val="FF0000"/>
                </a:solidFill>
              </a:rPr>
              <a:t>dE</a:t>
            </a:r>
            <a:r>
              <a:rPr lang="en-US" sz="1500" dirty="0" smtClean="0">
                <a:solidFill>
                  <a:srgbClr val="FF0000"/>
                </a:solidFill>
              </a:rPr>
              <a:t>/dx </a:t>
            </a:r>
            <a:r>
              <a:rPr lang="en-US" sz="1500" dirty="0" smtClean="0"/>
              <a:t>and</a:t>
            </a:r>
            <a:r>
              <a:rPr lang="en-US" sz="1500" dirty="0" smtClean="0">
                <a:solidFill>
                  <a:srgbClr val="FF0000"/>
                </a:solidFill>
              </a:rPr>
              <a:t> </a:t>
            </a:r>
            <a:r>
              <a:rPr lang="en-US" sz="1500" dirty="0" err="1" smtClean="0">
                <a:solidFill>
                  <a:srgbClr val="FF0000"/>
                </a:solidFill>
              </a:rPr>
              <a:t>ionisaion</a:t>
            </a:r>
            <a:r>
              <a:rPr lang="en-US" sz="1500" dirty="0" smtClean="0">
                <a:solidFill>
                  <a:srgbClr val="FF0000"/>
                </a:solidFill>
              </a:rPr>
              <a:t> density </a:t>
            </a:r>
            <a:r>
              <a:rPr lang="en-GB" sz="1500" dirty="0" smtClean="0">
                <a:latin typeface="Verdana" charset="0"/>
                <a:ea typeface="Arial" charset="0"/>
                <a:cs typeface="Arial" charset="0"/>
              </a:rPr>
              <a:t>→ </a:t>
            </a:r>
            <a:r>
              <a:rPr lang="en-GB" sz="1500" dirty="0" smtClean="0"/>
              <a:t>important</a:t>
            </a:r>
            <a:r>
              <a:rPr lang="en-US" sz="1500" dirty="0" smtClean="0"/>
              <a:t> for protons, which have a large </a:t>
            </a:r>
            <a:r>
              <a:rPr lang="en-US" sz="1500" dirty="0" err="1" smtClean="0"/>
              <a:t>dE</a:t>
            </a:r>
            <a:r>
              <a:rPr lang="en-US" sz="1500" dirty="0" smtClean="0"/>
              <a:t>/dx when they slow down</a:t>
            </a:r>
          </a:p>
          <a:p>
            <a:pPr marL="742950" lvl="1" indent="-285750">
              <a:buClr>
                <a:srgbClr val="FF0000"/>
              </a:buClr>
              <a:buFont typeface="Lucida Grande"/>
              <a:buChar char="-"/>
            </a:pPr>
            <a:endParaRPr lang="en-US" dirty="0"/>
          </a:p>
          <a:p>
            <a:pPr marL="285750" indent="-285750">
              <a:buClr>
                <a:srgbClr val="FF0000"/>
              </a:buClr>
              <a:buFont typeface="Lucida Grande"/>
              <a:buChar char="-"/>
            </a:pPr>
            <a:r>
              <a:rPr lang="en-US" sz="1600" dirty="0" smtClean="0">
                <a:solidFill>
                  <a:srgbClr val="FF0000"/>
                </a:solidFill>
              </a:rPr>
              <a:t>Energy range</a:t>
            </a:r>
            <a:r>
              <a:rPr lang="en-US" sz="1600" dirty="0" smtClean="0"/>
              <a:t>:</a:t>
            </a:r>
          </a:p>
          <a:p>
            <a:pPr marL="742950" lvl="1" indent="-285750">
              <a:buClr>
                <a:srgbClr val="FF0000"/>
              </a:buClr>
              <a:buFont typeface="Lucida Grande"/>
              <a:buChar char="-"/>
            </a:pPr>
            <a:r>
              <a:rPr lang="en-US" sz="1500" dirty="0" err="1" smtClean="0">
                <a:solidFill>
                  <a:srgbClr val="FF0000"/>
                </a:solidFill>
              </a:rPr>
              <a:t>SuperNEMO</a:t>
            </a:r>
            <a:r>
              <a:rPr lang="en-US" sz="1500" dirty="0" smtClean="0">
                <a:solidFill>
                  <a:srgbClr val="FF0000"/>
                </a:solidFill>
              </a:rPr>
              <a:t> </a:t>
            </a:r>
            <a:r>
              <a:rPr lang="en-US" sz="1500" dirty="0" err="1" smtClean="0"/>
              <a:t>optimised</a:t>
            </a:r>
            <a:r>
              <a:rPr lang="en-US" sz="1500" dirty="0" smtClean="0"/>
              <a:t> for electrons from </a:t>
            </a:r>
            <a:r>
              <a:rPr lang="en-US" sz="1500" dirty="0" smtClean="0">
                <a:solidFill>
                  <a:srgbClr val="FF0000"/>
                </a:solidFill>
              </a:rPr>
              <a:t>0.5 – 4 MeV </a:t>
            </a:r>
            <a:r>
              <a:rPr lang="en-US" sz="1500" dirty="0" smtClean="0"/>
              <a:t>for double beta decay</a:t>
            </a:r>
          </a:p>
          <a:p>
            <a:pPr marL="742950" lvl="1" indent="-285750">
              <a:buClr>
                <a:srgbClr val="FF0000"/>
              </a:buClr>
              <a:buFont typeface="Lucida Grande"/>
              <a:buChar char="-"/>
            </a:pPr>
            <a:r>
              <a:rPr lang="en-US" sz="1500" dirty="0" smtClean="0"/>
              <a:t>For </a:t>
            </a:r>
            <a:r>
              <a:rPr lang="en-US" sz="1500" dirty="0" smtClean="0">
                <a:solidFill>
                  <a:srgbClr val="FF0000"/>
                </a:solidFill>
              </a:rPr>
              <a:t>proton therapy </a:t>
            </a:r>
            <a:r>
              <a:rPr lang="en-US" sz="1500" dirty="0" smtClean="0"/>
              <a:t>we require ~O(</a:t>
            </a:r>
            <a:r>
              <a:rPr lang="en-US" sz="1500" dirty="0" smtClean="0">
                <a:solidFill>
                  <a:srgbClr val="FF0000"/>
                </a:solidFill>
              </a:rPr>
              <a:t>100 MeV</a:t>
            </a:r>
            <a:r>
              <a:rPr lang="en-US" sz="1500" dirty="0" smtClean="0"/>
              <a:t>)</a:t>
            </a:r>
          </a:p>
        </p:txBody>
      </p:sp>
      <p:pic>
        <p:nvPicPr>
          <p:cNvPr id="9" name="Picture 8"/>
          <p:cNvPicPr>
            <a:picLocks noChangeAspect="1"/>
          </p:cNvPicPr>
          <p:nvPr/>
        </p:nvPicPr>
        <p:blipFill>
          <a:blip r:embed="rId3"/>
          <a:stretch>
            <a:fillRect/>
          </a:stretch>
        </p:blipFill>
        <p:spPr>
          <a:xfrm>
            <a:off x="911578" y="4315084"/>
            <a:ext cx="2483556" cy="562723"/>
          </a:xfrm>
          <a:prstGeom prst="rect">
            <a:avLst/>
          </a:prstGeom>
        </p:spPr>
      </p:pic>
      <p:sp>
        <p:nvSpPr>
          <p:cNvPr id="10" name="Text Box 5"/>
          <p:cNvSpPr txBox="1">
            <a:spLocks noChangeArrowheads="1"/>
          </p:cNvSpPr>
          <p:nvPr/>
        </p:nvSpPr>
        <p:spPr bwMode="auto">
          <a:xfrm>
            <a:off x="4958843" y="3876255"/>
            <a:ext cx="3313377" cy="1015663"/>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300">
                <a:solidFill>
                  <a:schemeClr val="tx1"/>
                </a:solidFill>
                <a:latin typeface="Verdana" charset="0"/>
                <a:ea typeface="ＭＳ Ｐゴシック" charset="0"/>
                <a:cs typeface="ＭＳ Ｐゴシック" charset="0"/>
              </a:defRPr>
            </a:lvl1pPr>
            <a:lvl2pPr marL="37931725" indent="-37474525">
              <a:defRPr sz="1300">
                <a:solidFill>
                  <a:schemeClr val="tx1"/>
                </a:solidFill>
                <a:latin typeface="Verdana" charset="0"/>
                <a:ea typeface="ＭＳ Ｐゴシック" charset="0"/>
              </a:defRPr>
            </a:lvl2pPr>
            <a:lvl3pPr>
              <a:defRPr sz="1300">
                <a:solidFill>
                  <a:schemeClr val="tx1"/>
                </a:solidFill>
                <a:latin typeface="Verdana" charset="0"/>
                <a:ea typeface="ＭＳ Ｐゴシック" charset="0"/>
              </a:defRPr>
            </a:lvl3pPr>
            <a:lvl4pPr>
              <a:defRPr sz="1300">
                <a:solidFill>
                  <a:schemeClr val="tx1"/>
                </a:solidFill>
                <a:latin typeface="Verdana" charset="0"/>
                <a:ea typeface="ＭＳ Ｐゴシック" charset="0"/>
              </a:defRPr>
            </a:lvl4pPr>
            <a:lvl5pPr>
              <a:defRPr sz="1300">
                <a:solidFill>
                  <a:schemeClr val="tx1"/>
                </a:solidFill>
                <a:latin typeface="Verdana" charset="0"/>
                <a:ea typeface="ＭＳ Ｐゴシック" charset="0"/>
              </a:defRPr>
            </a:lvl5pPr>
            <a:lvl6pPr marL="457200" eaLnBrk="0" fontAlgn="base" hangingPunct="0">
              <a:spcBef>
                <a:spcPct val="50000"/>
              </a:spcBef>
              <a:spcAft>
                <a:spcPct val="0"/>
              </a:spcAft>
              <a:defRPr sz="1300">
                <a:solidFill>
                  <a:schemeClr val="tx1"/>
                </a:solidFill>
                <a:latin typeface="Verdana" charset="0"/>
                <a:ea typeface="ＭＳ Ｐゴシック" charset="0"/>
              </a:defRPr>
            </a:lvl6pPr>
            <a:lvl7pPr marL="914400" eaLnBrk="0" fontAlgn="base" hangingPunct="0">
              <a:spcBef>
                <a:spcPct val="50000"/>
              </a:spcBef>
              <a:spcAft>
                <a:spcPct val="0"/>
              </a:spcAft>
              <a:defRPr sz="1300">
                <a:solidFill>
                  <a:schemeClr val="tx1"/>
                </a:solidFill>
                <a:latin typeface="Verdana" charset="0"/>
                <a:ea typeface="ＭＳ Ｐゴシック" charset="0"/>
              </a:defRPr>
            </a:lvl7pPr>
            <a:lvl8pPr marL="1371600" eaLnBrk="0" fontAlgn="base" hangingPunct="0">
              <a:spcBef>
                <a:spcPct val="50000"/>
              </a:spcBef>
              <a:spcAft>
                <a:spcPct val="0"/>
              </a:spcAft>
              <a:defRPr sz="1300">
                <a:solidFill>
                  <a:schemeClr val="tx1"/>
                </a:solidFill>
                <a:latin typeface="Verdana" charset="0"/>
                <a:ea typeface="ＭＳ Ｐゴシック" charset="0"/>
              </a:defRPr>
            </a:lvl8pPr>
            <a:lvl9pPr marL="1828800" eaLnBrk="0" fontAlgn="base" hangingPunct="0">
              <a:spcBef>
                <a:spcPct val="50000"/>
              </a:spcBef>
              <a:spcAft>
                <a:spcPct val="0"/>
              </a:spcAft>
              <a:defRPr sz="1300">
                <a:solidFill>
                  <a:schemeClr val="tx1"/>
                </a:solidFill>
                <a:latin typeface="Verdana" charset="0"/>
                <a:ea typeface="ＭＳ Ｐゴシック" charset="0"/>
              </a:defRPr>
            </a:lvl9pPr>
          </a:lstStyle>
          <a:p>
            <a:pPr algn="l" eaLnBrk="1" hangingPunct="1">
              <a:spcBef>
                <a:spcPct val="0"/>
              </a:spcBef>
            </a:pPr>
            <a:r>
              <a:rPr lang="fr-FR" sz="1200" b="1" dirty="0" smtClean="0">
                <a:latin typeface="+mj-lt"/>
                <a:cs typeface="Arial" charset="0"/>
              </a:rPr>
              <a:t>dY/dx	</a:t>
            </a:r>
            <a:r>
              <a:rPr lang="fr-FR" sz="1200" dirty="0" smtClean="0">
                <a:latin typeface="+mj-lt"/>
                <a:cs typeface="Arial" charset="0"/>
              </a:rPr>
              <a:t>light yield per unit path </a:t>
            </a:r>
            <a:r>
              <a:rPr lang="fr-FR" sz="1200" dirty="0" err="1" smtClean="0">
                <a:latin typeface="+mj-lt"/>
                <a:cs typeface="Arial" charset="0"/>
              </a:rPr>
              <a:t>length</a:t>
            </a:r>
            <a:endParaRPr lang="fr-FR" sz="1200" dirty="0" smtClean="0">
              <a:latin typeface="+mj-lt"/>
              <a:cs typeface="Arial" charset="0"/>
            </a:endParaRPr>
          </a:p>
          <a:p>
            <a:pPr algn="l" eaLnBrk="1" hangingPunct="1">
              <a:spcBef>
                <a:spcPct val="0"/>
              </a:spcBef>
            </a:pPr>
            <a:r>
              <a:rPr lang="fr-FR" sz="1200" b="1" dirty="0" err="1" smtClean="0">
                <a:latin typeface="+mj-lt"/>
                <a:cs typeface="Arial" charset="0"/>
              </a:rPr>
              <a:t>dE</a:t>
            </a:r>
            <a:r>
              <a:rPr lang="fr-FR" sz="1200" b="1" dirty="0" smtClean="0">
                <a:latin typeface="+mj-lt"/>
                <a:cs typeface="Arial" charset="0"/>
              </a:rPr>
              <a:t>/dx</a:t>
            </a:r>
            <a:r>
              <a:rPr lang="fr-FR" sz="1200" dirty="0" smtClean="0">
                <a:latin typeface="+mj-lt"/>
                <a:cs typeface="Arial" charset="0"/>
              </a:rPr>
              <a:t>	</a:t>
            </a:r>
            <a:r>
              <a:rPr lang="fr-FR" sz="1200" dirty="0" err="1" smtClean="0">
                <a:latin typeface="+mj-lt"/>
                <a:cs typeface="Arial" charset="0"/>
              </a:rPr>
              <a:t>energy</a:t>
            </a:r>
            <a:r>
              <a:rPr lang="fr-FR" sz="1200" dirty="0" smtClean="0">
                <a:latin typeface="+mj-lt"/>
                <a:cs typeface="Arial" charset="0"/>
              </a:rPr>
              <a:t> </a:t>
            </a:r>
            <a:r>
              <a:rPr lang="fr-FR" sz="1200" dirty="0" err="1" smtClean="0">
                <a:latin typeface="+mj-lt"/>
                <a:cs typeface="Arial" charset="0"/>
              </a:rPr>
              <a:t>lost</a:t>
            </a:r>
            <a:r>
              <a:rPr lang="fr-FR" sz="1200" dirty="0" smtClean="0">
                <a:latin typeface="+mj-lt"/>
                <a:cs typeface="Arial" charset="0"/>
              </a:rPr>
              <a:t> by </a:t>
            </a:r>
            <a:r>
              <a:rPr lang="fr-FR" sz="1200" dirty="0" err="1" smtClean="0">
                <a:latin typeface="+mj-lt"/>
                <a:cs typeface="Arial" charset="0"/>
              </a:rPr>
              <a:t>particle</a:t>
            </a:r>
            <a:r>
              <a:rPr lang="fr-FR" sz="1200" dirty="0" smtClean="0">
                <a:latin typeface="+mj-lt"/>
                <a:cs typeface="Arial" charset="0"/>
              </a:rPr>
              <a:t> per unit path </a:t>
            </a:r>
            <a:r>
              <a:rPr lang="fr-FR" sz="1200" dirty="0" err="1" smtClean="0">
                <a:latin typeface="+mj-lt"/>
                <a:cs typeface="Arial" charset="0"/>
              </a:rPr>
              <a:t>length</a:t>
            </a:r>
            <a:endParaRPr lang="fr-FR" sz="1200" dirty="0" smtClean="0">
              <a:latin typeface="+mj-lt"/>
              <a:cs typeface="Arial" charset="0"/>
            </a:endParaRPr>
          </a:p>
          <a:p>
            <a:pPr algn="l" eaLnBrk="1" hangingPunct="1">
              <a:spcBef>
                <a:spcPct val="0"/>
              </a:spcBef>
            </a:pPr>
            <a:r>
              <a:rPr lang="fr-FR" sz="1200" b="1" dirty="0" err="1" smtClean="0">
                <a:latin typeface="+mj-lt"/>
                <a:cs typeface="Arial" charset="0"/>
              </a:rPr>
              <a:t>kB</a:t>
            </a:r>
            <a:r>
              <a:rPr lang="fr-FR" sz="1200" dirty="0" smtClean="0">
                <a:latin typeface="+mj-lt"/>
                <a:cs typeface="Arial" charset="0"/>
              </a:rPr>
              <a:t>	relates </a:t>
            </a:r>
            <a:r>
              <a:rPr lang="fr-FR" sz="1200" dirty="0" err="1" smtClean="0">
                <a:latin typeface="+mj-lt"/>
                <a:cs typeface="Arial" charset="0"/>
              </a:rPr>
              <a:t>density</a:t>
            </a:r>
            <a:r>
              <a:rPr lang="fr-FR" sz="1200" dirty="0" smtClean="0">
                <a:latin typeface="+mj-lt"/>
                <a:cs typeface="Arial" charset="0"/>
              </a:rPr>
              <a:t> of ionisation to </a:t>
            </a:r>
            <a:r>
              <a:rPr lang="fr-FR" sz="1200" dirty="0" err="1" smtClean="0">
                <a:latin typeface="+mj-lt"/>
                <a:cs typeface="Arial" charset="0"/>
              </a:rPr>
              <a:t>energy</a:t>
            </a:r>
            <a:r>
              <a:rPr lang="fr-FR" sz="1200" dirty="0" smtClean="0">
                <a:latin typeface="+mj-lt"/>
                <a:cs typeface="Arial" charset="0"/>
              </a:rPr>
              <a:t> </a:t>
            </a:r>
            <a:r>
              <a:rPr lang="fr-FR" sz="1200" dirty="0" err="1" smtClean="0">
                <a:latin typeface="+mj-lt"/>
                <a:cs typeface="Arial" charset="0"/>
              </a:rPr>
              <a:t>loss</a:t>
            </a:r>
            <a:endParaRPr lang="fr-FR" sz="1200" dirty="0" smtClean="0">
              <a:latin typeface="+mj-lt"/>
              <a:cs typeface="Arial" charset="0"/>
            </a:endParaRPr>
          </a:p>
          <a:p>
            <a:pPr algn="l" eaLnBrk="1" hangingPunct="1">
              <a:spcBef>
                <a:spcPct val="0"/>
              </a:spcBef>
            </a:pPr>
            <a:r>
              <a:rPr lang="fr-FR" sz="1200" dirty="0">
                <a:latin typeface="+mj-lt"/>
                <a:cs typeface="Arial" charset="0"/>
              </a:rPr>
              <a:t>	</a:t>
            </a:r>
            <a:r>
              <a:rPr lang="fr-FR" sz="1200" dirty="0" smtClean="0">
                <a:latin typeface="+mj-lt"/>
                <a:cs typeface="Arial" charset="0"/>
              </a:rPr>
              <a:t>= 0.207 mm/MeV</a:t>
            </a:r>
          </a:p>
          <a:p>
            <a:pPr algn="l" eaLnBrk="1" hangingPunct="1">
              <a:spcBef>
                <a:spcPct val="0"/>
              </a:spcBef>
            </a:pPr>
            <a:r>
              <a:rPr lang="fr-FR" sz="1200" b="1" dirty="0" smtClean="0">
                <a:latin typeface="+mj-lt"/>
                <a:cs typeface="Arial" charset="0"/>
              </a:rPr>
              <a:t>S</a:t>
            </a:r>
            <a:r>
              <a:rPr lang="fr-FR" sz="1200" dirty="0" smtClean="0">
                <a:latin typeface="+mj-lt"/>
                <a:cs typeface="Arial" charset="0"/>
              </a:rPr>
              <a:t>	</a:t>
            </a:r>
            <a:r>
              <a:rPr lang="fr-FR" sz="1200" dirty="0" err="1" smtClean="0">
                <a:latin typeface="+mj-lt"/>
                <a:cs typeface="Arial" charset="0"/>
              </a:rPr>
              <a:t>absolute</a:t>
            </a:r>
            <a:r>
              <a:rPr lang="fr-FR" sz="1200" dirty="0" smtClean="0">
                <a:latin typeface="+mj-lt"/>
                <a:cs typeface="Arial" charset="0"/>
              </a:rPr>
              <a:t> scintillation </a:t>
            </a:r>
            <a:r>
              <a:rPr lang="fr-FR" sz="1200" dirty="0" err="1" smtClean="0">
                <a:latin typeface="+mj-lt"/>
                <a:cs typeface="Arial" charset="0"/>
              </a:rPr>
              <a:t>efficiency</a:t>
            </a:r>
            <a:endParaRPr lang="fr-FR" sz="1200" dirty="0" smtClean="0">
              <a:latin typeface="+mj-lt"/>
              <a:cs typeface="Arial" charset="0"/>
            </a:endParaRPr>
          </a:p>
        </p:txBody>
      </p:sp>
    </p:spTree>
    <p:extLst>
      <p:ext uri="{BB962C8B-B14F-4D97-AF65-F5344CB8AC3E}">
        <p14:creationId xmlns:p14="http://schemas.microsoft.com/office/powerpoint/2010/main" val="350306841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24</a:t>
            </a:fld>
            <a:endParaRPr lang="en-US"/>
          </a:p>
        </p:txBody>
      </p:sp>
      <p:sp>
        <p:nvSpPr>
          <p:cNvPr id="7" name="Title 1"/>
          <p:cNvSpPr txBox="1">
            <a:spLocks/>
          </p:cNvSpPr>
          <p:nvPr/>
        </p:nvSpPr>
        <p:spPr>
          <a:xfrm>
            <a:off x="609600" y="-29262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1: GEANT4 Simulations</a:t>
            </a:r>
            <a:endParaRPr lang="en-US" dirty="0">
              <a:solidFill>
                <a:srgbClr val="FF0000"/>
              </a:solidFill>
            </a:endParaRPr>
          </a:p>
        </p:txBody>
      </p:sp>
      <p:sp>
        <p:nvSpPr>
          <p:cNvPr id="8" name="Content Placeholder 2"/>
          <p:cNvSpPr>
            <a:spLocks noGrp="1"/>
          </p:cNvSpPr>
          <p:nvPr>
            <p:ph idx="1"/>
          </p:nvPr>
        </p:nvSpPr>
        <p:spPr>
          <a:xfrm>
            <a:off x="268111" y="867309"/>
            <a:ext cx="8418690" cy="5658373"/>
          </a:xfrm>
        </p:spPr>
        <p:txBody>
          <a:bodyPr>
            <a:normAutofit/>
          </a:bodyPr>
          <a:lstStyle/>
          <a:p>
            <a:pPr>
              <a:buClr>
                <a:srgbClr val="FF0000"/>
              </a:buClr>
            </a:pPr>
            <a:r>
              <a:rPr lang="en-US" sz="2200" dirty="0" smtClean="0"/>
              <a:t>A</a:t>
            </a:r>
            <a:r>
              <a:rPr lang="en-US" sz="2200" dirty="0" smtClean="0">
                <a:solidFill>
                  <a:srgbClr val="0000FF"/>
                </a:solidFill>
              </a:rPr>
              <a:t> 60 MeV</a:t>
            </a:r>
            <a:r>
              <a:rPr lang="en-US" sz="2200" dirty="0"/>
              <a:t> </a:t>
            </a:r>
            <a:r>
              <a:rPr lang="en-US" sz="2200" dirty="0" smtClean="0"/>
              <a:t>proton beam simulated, positioned 30 cm before the entrance face of the scintillator block</a:t>
            </a:r>
          </a:p>
          <a:p>
            <a:pPr lvl="1">
              <a:buClr>
                <a:srgbClr val="FF0000"/>
              </a:buClr>
            </a:pPr>
            <a:r>
              <a:rPr lang="en-US" sz="2000" dirty="0" smtClean="0"/>
              <a:t>Proton beam has been run through the </a:t>
            </a:r>
            <a:r>
              <a:rPr lang="en-US" sz="2000" dirty="0" err="1" smtClean="0">
                <a:solidFill>
                  <a:srgbClr val="0000FF"/>
                </a:solidFill>
              </a:rPr>
              <a:t>Clatterbrdige</a:t>
            </a:r>
            <a:r>
              <a:rPr lang="en-US" sz="2000" dirty="0" smtClean="0">
                <a:solidFill>
                  <a:srgbClr val="0000FF"/>
                </a:solidFill>
              </a:rPr>
              <a:t> </a:t>
            </a:r>
            <a:r>
              <a:rPr lang="en-US" sz="2000" dirty="0" err="1" smtClean="0">
                <a:solidFill>
                  <a:srgbClr val="0000FF"/>
                </a:solidFill>
              </a:rPr>
              <a:t>beamline</a:t>
            </a:r>
            <a:endParaRPr lang="en-US" sz="2000" dirty="0" smtClean="0">
              <a:solidFill>
                <a:srgbClr val="0000FF"/>
              </a:solidFill>
            </a:endParaRPr>
          </a:p>
          <a:p>
            <a:pPr marL="0" indent="0">
              <a:buClr>
                <a:srgbClr val="FF0000"/>
              </a:buClr>
              <a:buNone/>
            </a:pPr>
            <a:endParaRPr lang="en-US" sz="2200" dirty="0" smtClean="0"/>
          </a:p>
          <a:p>
            <a:pPr>
              <a:buClr>
                <a:srgbClr val="FF0000"/>
              </a:buClr>
            </a:pPr>
            <a:r>
              <a:rPr lang="en-US" sz="2200" dirty="0" smtClean="0"/>
              <a:t>Scintillator geometry and composition fully described</a:t>
            </a:r>
          </a:p>
          <a:p>
            <a:pPr marL="0" indent="0">
              <a:buClr>
                <a:srgbClr val="FF0000"/>
              </a:buClr>
              <a:buNone/>
            </a:pPr>
            <a:endParaRPr lang="en-US" sz="2200" dirty="0" smtClean="0"/>
          </a:p>
          <a:p>
            <a:pPr>
              <a:buClr>
                <a:srgbClr val="FF0000"/>
              </a:buClr>
            </a:pPr>
            <a:r>
              <a:rPr lang="en-US" sz="2200" dirty="0" smtClean="0">
                <a:solidFill>
                  <a:srgbClr val="0000FF"/>
                </a:solidFill>
              </a:rPr>
              <a:t>Quenching</a:t>
            </a:r>
            <a:r>
              <a:rPr lang="en-US" sz="2200" dirty="0" smtClean="0"/>
              <a:t> of scintillation light in plastic scintillator for protons </a:t>
            </a:r>
          </a:p>
          <a:p>
            <a:pPr marL="0" indent="0">
              <a:buClr>
                <a:srgbClr val="FF0000"/>
              </a:buClr>
              <a:buNone/>
            </a:pPr>
            <a:endParaRPr lang="en-US" sz="2200" dirty="0"/>
          </a:p>
          <a:p>
            <a:pPr>
              <a:buClr>
                <a:srgbClr val="FF0000"/>
              </a:buClr>
            </a:pPr>
            <a:r>
              <a:rPr lang="en-US" sz="2200" dirty="0"/>
              <a:t>Energy deposited smeared according to </a:t>
            </a:r>
            <a:r>
              <a:rPr lang="en-US" sz="2200" dirty="0" err="1">
                <a:solidFill>
                  <a:srgbClr val="0000FF"/>
                </a:solidFill>
              </a:rPr>
              <a:t>Poissonian</a:t>
            </a:r>
            <a:r>
              <a:rPr lang="en-US" sz="2200" dirty="0">
                <a:solidFill>
                  <a:srgbClr val="0000FF"/>
                </a:solidFill>
              </a:rPr>
              <a:t> fluctuations </a:t>
            </a:r>
            <a:r>
              <a:rPr lang="en-US" sz="2200" dirty="0"/>
              <a:t>in the number of generated photo-electrons </a:t>
            </a:r>
            <a:endParaRPr lang="en-US" sz="1800" dirty="0"/>
          </a:p>
          <a:p>
            <a:pPr>
              <a:buClr>
                <a:srgbClr val="FF0000"/>
              </a:buClr>
            </a:pPr>
            <a:endParaRPr lang="en-US" sz="1800" dirty="0" smtClean="0"/>
          </a:p>
          <a:p>
            <a:pPr>
              <a:buClr>
                <a:srgbClr val="FF0000"/>
              </a:buClr>
            </a:pPr>
            <a:r>
              <a:rPr lang="en-US" sz="2200" dirty="0" smtClean="0"/>
              <a:t>The number of photo-electrons per MeV taken from test bench data (SuperNEMO calorimeter R&amp;D): </a:t>
            </a:r>
            <a:r>
              <a:rPr lang="en-US" sz="2200" dirty="0">
                <a:solidFill>
                  <a:srgbClr val="0000FF"/>
                </a:solidFill>
              </a:rPr>
              <a:t>982 photo-</a:t>
            </a:r>
            <a:r>
              <a:rPr lang="en-US" sz="2200" dirty="0" smtClean="0">
                <a:solidFill>
                  <a:srgbClr val="0000FF"/>
                </a:solidFill>
              </a:rPr>
              <a:t>electrons per MeV </a:t>
            </a:r>
            <a:br>
              <a:rPr lang="en-US" sz="2200" dirty="0" smtClean="0">
                <a:solidFill>
                  <a:srgbClr val="0000FF"/>
                </a:solidFill>
              </a:rPr>
            </a:br>
            <a:r>
              <a:rPr lang="en-US" sz="1800" dirty="0" smtClean="0">
                <a:solidFill>
                  <a:srgbClr val="000000"/>
                </a:solidFill>
              </a:rPr>
              <a:t>(for an energy resolution of 3.2% </a:t>
            </a:r>
            <a:r>
              <a:rPr lang="en-US" sz="1800" dirty="0" err="1" smtClean="0">
                <a:solidFill>
                  <a:srgbClr val="000000"/>
                </a:solidFill>
              </a:rPr>
              <a:t>σ</a:t>
            </a:r>
            <a:r>
              <a:rPr lang="en-US" sz="1800" dirty="0" smtClean="0">
                <a:solidFill>
                  <a:srgbClr val="000000"/>
                </a:solidFill>
              </a:rPr>
              <a:t> at 1MeV)</a:t>
            </a:r>
            <a:endParaRPr lang="en-US" sz="1800" dirty="0">
              <a:solidFill>
                <a:srgbClr val="000000"/>
              </a:solidFill>
            </a:endParaRPr>
          </a:p>
        </p:txBody>
      </p:sp>
    </p:spTree>
    <p:extLst>
      <p:ext uri="{BB962C8B-B14F-4D97-AF65-F5344CB8AC3E}">
        <p14:creationId xmlns:p14="http://schemas.microsoft.com/office/powerpoint/2010/main" val="334699444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25</a:t>
            </a:fld>
            <a:endParaRPr lang="en-US"/>
          </a:p>
        </p:txBody>
      </p:sp>
      <p:sp>
        <p:nvSpPr>
          <p:cNvPr id="7" name="Title 1"/>
          <p:cNvSpPr txBox="1">
            <a:spLocks/>
          </p:cNvSpPr>
          <p:nvPr/>
        </p:nvSpPr>
        <p:spPr>
          <a:xfrm>
            <a:off x="609600" y="-29262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1: GEANT4 Simulations</a:t>
            </a:r>
            <a:endParaRPr lang="en-US" dirty="0">
              <a:solidFill>
                <a:srgbClr val="FF0000"/>
              </a:solidFill>
            </a:endParaRPr>
          </a:p>
        </p:txBody>
      </p:sp>
      <p:pic>
        <p:nvPicPr>
          <p:cNvPr id="3" name="Picture 2" descr="beamline_perspective_600dp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023" y="1213045"/>
            <a:ext cx="5852160" cy="2191512"/>
          </a:xfrm>
          <a:prstGeom prst="rect">
            <a:avLst/>
          </a:prstGeom>
        </p:spPr>
      </p:pic>
      <p:cxnSp>
        <p:nvCxnSpPr>
          <p:cNvPr id="9" name="Straight Arrow Connector 8"/>
          <p:cNvCxnSpPr/>
          <p:nvPr/>
        </p:nvCxnSpPr>
        <p:spPr>
          <a:xfrm>
            <a:off x="30602" y="1591148"/>
            <a:ext cx="632598" cy="130412"/>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772780">
            <a:off x="-61214" y="1335437"/>
            <a:ext cx="1162844" cy="338554"/>
          </a:xfrm>
          <a:prstGeom prst="rect">
            <a:avLst/>
          </a:prstGeom>
          <a:noFill/>
        </p:spPr>
        <p:txBody>
          <a:bodyPr wrap="square" rtlCol="0">
            <a:spAutoFit/>
          </a:bodyPr>
          <a:lstStyle/>
          <a:p>
            <a:r>
              <a:rPr lang="en-US" sz="1600" dirty="0" smtClean="0">
                <a:solidFill>
                  <a:srgbClr val="660066"/>
                </a:solidFill>
              </a:rPr>
              <a:t>protons</a:t>
            </a:r>
            <a:endParaRPr lang="en-US" sz="1600" dirty="0">
              <a:solidFill>
                <a:srgbClr val="660066"/>
              </a:solidFill>
            </a:endParaRPr>
          </a:p>
        </p:txBody>
      </p:sp>
      <p:pic>
        <p:nvPicPr>
          <p:cNvPr id="12" name="Picture 11" descr="energyInput_clatterbridgeOutpu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4134" y="850377"/>
            <a:ext cx="3483325" cy="2365221"/>
          </a:xfrm>
          <a:prstGeom prst="rect">
            <a:avLst/>
          </a:prstGeom>
        </p:spPr>
      </p:pic>
      <p:cxnSp>
        <p:nvCxnSpPr>
          <p:cNvPr id="13" name="Straight Arrow Connector 12"/>
          <p:cNvCxnSpPr/>
          <p:nvPr/>
        </p:nvCxnSpPr>
        <p:spPr>
          <a:xfrm>
            <a:off x="3809841" y="1376359"/>
            <a:ext cx="1824293" cy="0"/>
          </a:xfrm>
          <a:prstGeom prst="straightConnector1">
            <a:avLst/>
          </a:prstGeom>
          <a:ln w="1905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654890" y="965120"/>
            <a:ext cx="2089272" cy="338554"/>
          </a:xfrm>
          <a:prstGeom prst="rect">
            <a:avLst/>
          </a:prstGeom>
          <a:noFill/>
        </p:spPr>
        <p:txBody>
          <a:bodyPr wrap="square" rtlCol="0">
            <a:spAutoFit/>
          </a:bodyPr>
          <a:lstStyle/>
          <a:p>
            <a:pPr algn="ctr"/>
            <a:r>
              <a:rPr lang="en-US" sz="1600" dirty="0" smtClean="0">
                <a:solidFill>
                  <a:srgbClr val="660066"/>
                </a:solidFill>
              </a:rPr>
              <a:t>resulting proton beam</a:t>
            </a:r>
            <a:endParaRPr lang="en-US" sz="1600" dirty="0">
              <a:solidFill>
                <a:srgbClr val="660066"/>
              </a:solidFill>
            </a:endParaRPr>
          </a:p>
        </p:txBody>
      </p:sp>
      <p:sp>
        <p:nvSpPr>
          <p:cNvPr id="17" name="TextBox 16"/>
          <p:cNvSpPr txBox="1"/>
          <p:nvPr/>
        </p:nvSpPr>
        <p:spPr>
          <a:xfrm>
            <a:off x="3700183" y="1360675"/>
            <a:ext cx="2089272" cy="584776"/>
          </a:xfrm>
          <a:prstGeom prst="rect">
            <a:avLst/>
          </a:prstGeom>
          <a:noFill/>
        </p:spPr>
        <p:txBody>
          <a:bodyPr wrap="square" rtlCol="0">
            <a:spAutoFit/>
          </a:bodyPr>
          <a:lstStyle/>
          <a:p>
            <a:pPr algn="ctr"/>
            <a:r>
              <a:rPr lang="en-US" sz="1600" dirty="0">
                <a:solidFill>
                  <a:srgbClr val="660066"/>
                </a:solidFill>
              </a:rPr>
              <a:t>a</a:t>
            </a:r>
            <a:r>
              <a:rPr lang="en-US" sz="1600" dirty="0" smtClean="0">
                <a:solidFill>
                  <a:srgbClr val="660066"/>
                </a:solidFill>
              </a:rPr>
              <a:t>fter passing through </a:t>
            </a:r>
            <a:r>
              <a:rPr lang="en-US" sz="1600" dirty="0" err="1" smtClean="0">
                <a:solidFill>
                  <a:srgbClr val="660066"/>
                </a:solidFill>
              </a:rPr>
              <a:t>beamline</a:t>
            </a:r>
            <a:endParaRPr lang="en-US" sz="1600" dirty="0">
              <a:solidFill>
                <a:srgbClr val="660066"/>
              </a:solidFill>
            </a:endParaRPr>
          </a:p>
        </p:txBody>
      </p:sp>
      <p:cxnSp>
        <p:nvCxnSpPr>
          <p:cNvPr id="19" name="Straight Arrow Connector 18"/>
          <p:cNvCxnSpPr/>
          <p:nvPr/>
        </p:nvCxnSpPr>
        <p:spPr>
          <a:xfrm flipH="1" flipV="1">
            <a:off x="1484155" y="3506279"/>
            <a:ext cx="5894241" cy="15299"/>
          </a:xfrm>
          <a:prstGeom prst="straightConnector1">
            <a:avLst/>
          </a:prstGeom>
          <a:ln w="19050">
            <a:solidFill>
              <a:srgbClr val="008000"/>
            </a:solidFill>
            <a:tailEnd type="none"/>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01528" y="4098689"/>
            <a:ext cx="2089272" cy="1077218"/>
          </a:xfrm>
          <a:prstGeom prst="rect">
            <a:avLst/>
          </a:prstGeom>
          <a:noFill/>
        </p:spPr>
        <p:txBody>
          <a:bodyPr wrap="square" rtlCol="0">
            <a:spAutoFit/>
          </a:bodyPr>
          <a:lstStyle/>
          <a:p>
            <a:pPr algn="ctr"/>
            <a:r>
              <a:rPr lang="en-US" sz="1600" dirty="0" smtClean="0">
                <a:solidFill>
                  <a:srgbClr val="660066"/>
                </a:solidFill>
              </a:rPr>
              <a:t>Energy deposited in scintillator after beam passes through detector</a:t>
            </a:r>
            <a:endParaRPr lang="en-US" sz="1600" dirty="0">
              <a:solidFill>
                <a:srgbClr val="660066"/>
              </a:solidFill>
            </a:endParaRPr>
          </a:p>
        </p:txBody>
      </p:sp>
      <p:cxnSp>
        <p:nvCxnSpPr>
          <p:cNvPr id="23" name="Straight Arrow Connector 22"/>
          <p:cNvCxnSpPr/>
          <p:nvPr/>
        </p:nvCxnSpPr>
        <p:spPr>
          <a:xfrm flipH="1">
            <a:off x="7366014" y="3112167"/>
            <a:ext cx="1" cy="424710"/>
          </a:xfrm>
          <a:prstGeom prst="straightConnector1">
            <a:avLst/>
          </a:prstGeom>
          <a:ln w="19050">
            <a:solidFill>
              <a:srgbClr val="008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1484155" y="3493675"/>
            <a:ext cx="2" cy="605014"/>
          </a:xfrm>
          <a:prstGeom prst="straightConnector1">
            <a:avLst/>
          </a:prstGeom>
          <a:ln w="19050">
            <a:solidFill>
              <a:srgbClr val="008000"/>
            </a:solidFill>
            <a:tailEnd type="arrow" w="lg" len="lg"/>
          </a:ln>
          <a:effectLst/>
        </p:spPr>
        <p:style>
          <a:lnRef idx="2">
            <a:schemeClr val="accent1"/>
          </a:lnRef>
          <a:fillRef idx="0">
            <a:schemeClr val="accent1"/>
          </a:fillRef>
          <a:effectRef idx="1">
            <a:schemeClr val="accent1"/>
          </a:effectRef>
          <a:fontRef idx="minor">
            <a:schemeClr val="tx1"/>
          </a:fontRef>
        </p:style>
      </p:cxnSp>
      <p:pic>
        <p:nvPicPr>
          <p:cNvPr id="27" name="Picture 26" descr="energyDeposited_7_5.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4582" y="3577292"/>
            <a:ext cx="4262654" cy="2894395"/>
          </a:xfrm>
          <a:prstGeom prst="rect">
            <a:avLst/>
          </a:prstGeom>
        </p:spPr>
      </p:pic>
    </p:spTree>
    <p:extLst>
      <p:ext uri="{BB962C8B-B14F-4D97-AF65-F5344CB8AC3E}">
        <p14:creationId xmlns:p14="http://schemas.microsoft.com/office/powerpoint/2010/main" val="32312970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8" y="850376"/>
            <a:ext cx="9029700" cy="4331708"/>
          </a:xfrm>
          <a:prstGeom prst="rect">
            <a:avLst/>
          </a:prstGeom>
        </p:spPr>
      </p:pic>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26</a:t>
            </a:fld>
            <a:endParaRPr lang="en-US"/>
          </a:p>
        </p:txBody>
      </p:sp>
      <p:sp>
        <p:nvSpPr>
          <p:cNvPr id="7" name="Title 1"/>
          <p:cNvSpPr txBox="1">
            <a:spLocks/>
          </p:cNvSpPr>
          <p:nvPr/>
        </p:nvSpPr>
        <p:spPr>
          <a:xfrm>
            <a:off x="609600" y="-29262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1: GEANT4 Simulations</a:t>
            </a:r>
            <a:endParaRPr lang="en-US" dirty="0">
              <a:solidFill>
                <a:srgbClr val="FF0000"/>
              </a:solidFill>
            </a:endParaRPr>
          </a:p>
        </p:txBody>
      </p:sp>
      <p:sp>
        <p:nvSpPr>
          <p:cNvPr id="9" name="Content Placeholder 2"/>
          <p:cNvSpPr>
            <a:spLocks noGrp="1"/>
          </p:cNvSpPr>
          <p:nvPr>
            <p:ph idx="1"/>
          </p:nvPr>
        </p:nvSpPr>
        <p:spPr>
          <a:xfrm>
            <a:off x="268110" y="5086530"/>
            <a:ext cx="3993446" cy="1453263"/>
          </a:xfrm>
        </p:spPr>
        <p:txBody>
          <a:bodyPr>
            <a:normAutofit/>
          </a:bodyPr>
          <a:lstStyle/>
          <a:p>
            <a:pPr>
              <a:buClr>
                <a:srgbClr val="FF0000"/>
              </a:buClr>
            </a:pPr>
            <a:r>
              <a:rPr lang="en-US" sz="2000" dirty="0" smtClean="0">
                <a:solidFill>
                  <a:srgbClr val="FF0000"/>
                </a:solidFill>
              </a:rPr>
              <a:t>Quenching</a:t>
            </a:r>
            <a:r>
              <a:rPr lang="en-US" sz="2000" dirty="0" smtClean="0"/>
              <a:t> from simulations: </a:t>
            </a:r>
          </a:p>
          <a:p>
            <a:pPr lvl="1">
              <a:buClr>
                <a:srgbClr val="FF0000"/>
              </a:buClr>
            </a:pPr>
            <a:r>
              <a:rPr lang="en-US" sz="1600" dirty="0" smtClean="0"/>
              <a:t>Simulated mean: 39.2 MeV</a:t>
            </a:r>
            <a:endParaRPr lang="en-US" sz="1600" dirty="0"/>
          </a:p>
          <a:p>
            <a:pPr lvl="1">
              <a:buClr>
                <a:srgbClr val="FF0000"/>
              </a:buClr>
            </a:pPr>
            <a:r>
              <a:rPr lang="en-US" sz="1600" dirty="0" smtClean="0"/>
              <a:t>Quenching: </a:t>
            </a:r>
            <a:r>
              <a:rPr lang="en-US" sz="1600" dirty="0" smtClean="0">
                <a:solidFill>
                  <a:srgbClr val="FF0000"/>
                </a:solidFill>
              </a:rPr>
              <a:t>35% for 60 MeV protons</a:t>
            </a:r>
            <a:endParaRPr lang="en-US" sz="1200" dirty="0" smtClean="0">
              <a:solidFill>
                <a:srgbClr val="FF0000"/>
              </a:solidFill>
            </a:endParaRPr>
          </a:p>
        </p:txBody>
      </p:sp>
      <p:sp>
        <p:nvSpPr>
          <p:cNvPr id="10" name="Content Placeholder 2"/>
          <p:cNvSpPr txBox="1">
            <a:spLocks/>
          </p:cNvSpPr>
          <p:nvPr/>
        </p:nvSpPr>
        <p:spPr>
          <a:xfrm>
            <a:off x="4261556" y="5090238"/>
            <a:ext cx="4288367" cy="14532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0000"/>
              </a:buClr>
            </a:pPr>
            <a:r>
              <a:rPr lang="en-US" sz="2000" dirty="0" smtClean="0">
                <a:solidFill>
                  <a:srgbClr val="FF0000"/>
                </a:solidFill>
              </a:rPr>
              <a:t>Energy resolution</a:t>
            </a:r>
            <a:r>
              <a:rPr lang="en-US" sz="2000" dirty="0" smtClean="0"/>
              <a:t> from simulations: </a:t>
            </a:r>
          </a:p>
          <a:p>
            <a:pPr lvl="1">
              <a:buClr>
                <a:srgbClr val="FF0000"/>
              </a:buClr>
            </a:pPr>
            <a:r>
              <a:rPr lang="en-US" sz="1600" dirty="0" err="1" smtClean="0"/>
              <a:t>σ</a:t>
            </a:r>
            <a:r>
              <a:rPr lang="en-US" sz="1600" dirty="0" smtClean="0"/>
              <a:t>: 0.252, μ: 39.21</a:t>
            </a:r>
          </a:p>
          <a:p>
            <a:pPr lvl="1">
              <a:buClr>
                <a:srgbClr val="FF0000"/>
              </a:buClr>
            </a:pPr>
            <a:r>
              <a:rPr lang="en-US" sz="2000" b="1" dirty="0" err="1" smtClean="0"/>
              <a:t>σ</a:t>
            </a:r>
            <a:r>
              <a:rPr lang="en-US" sz="2000" b="1" dirty="0" smtClean="0"/>
              <a:t>/E: </a:t>
            </a:r>
            <a:r>
              <a:rPr lang="en-US" sz="2000" b="1" dirty="0" smtClean="0">
                <a:solidFill>
                  <a:srgbClr val="FF0000"/>
                </a:solidFill>
              </a:rPr>
              <a:t>0.64 % </a:t>
            </a:r>
            <a:r>
              <a:rPr lang="en-US" sz="2000" b="1" dirty="0" err="1" smtClean="0">
                <a:solidFill>
                  <a:srgbClr val="FF0000"/>
                </a:solidFill>
              </a:rPr>
              <a:t>σ</a:t>
            </a:r>
            <a:endParaRPr lang="en-US" sz="2000" b="1" dirty="0" smtClean="0">
              <a:solidFill>
                <a:srgbClr val="FF0000"/>
              </a:solidFill>
            </a:endParaRPr>
          </a:p>
        </p:txBody>
      </p:sp>
      <p:sp>
        <p:nvSpPr>
          <p:cNvPr id="2" name="TextBox 1"/>
          <p:cNvSpPr txBox="1"/>
          <p:nvPr/>
        </p:nvSpPr>
        <p:spPr>
          <a:xfrm>
            <a:off x="268110" y="1270000"/>
            <a:ext cx="2070100" cy="1169551"/>
          </a:xfrm>
          <a:prstGeom prst="rect">
            <a:avLst/>
          </a:prstGeom>
          <a:noFill/>
        </p:spPr>
        <p:txBody>
          <a:bodyPr wrap="square" rtlCol="0">
            <a:spAutoFit/>
          </a:bodyPr>
          <a:lstStyle/>
          <a:p>
            <a:pPr algn="ctr"/>
            <a:r>
              <a:rPr lang="en-US" sz="1400" dirty="0" smtClean="0">
                <a:solidFill>
                  <a:srgbClr val="FF0000"/>
                </a:solidFill>
              </a:rPr>
              <a:t>Input</a:t>
            </a:r>
            <a:r>
              <a:rPr lang="en-US" sz="1400" dirty="0" smtClean="0"/>
              <a:t>:</a:t>
            </a:r>
          </a:p>
          <a:p>
            <a:pPr algn="ctr"/>
            <a:endParaRPr lang="en-US" sz="1400" dirty="0"/>
          </a:p>
          <a:p>
            <a:pPr algn="ctr"/>
            <a:r>
              <a:rPr lang="en-US" sz="1400" dirty="0" smtClean="0">
                <a:solidFill>
                  <a:srgbClr val="0000FF"/>
                </a:solidFill>
              </a:rPr>
              <a:t>982 </a:t>
            </a:r>
            <a:r>
              <a:rPr lang="en-US" sz="1400" dirty="0" err="1" smtClean="0">
                <a:solidFill>
                  <a:srgbClr val="0000FF"/>
                </a:solidFill>
              </a:rPr>
              <a:t>p.e.</a:t>
            </a:r>
            <a:r>
              <a:rPr lang="en-US" sz="1400" dirty="0" smtClean="0">
                <a:solidFill>
                  <a:srgbClr val="0000FF"/>
                </a:solidFill>
              </a:rPr>
              <a:t> at 1 MeV extrapolated </a:t>
            </a:r>
          </a:p>
          <a:p>
            <a:pPr algn="ctr"/>
            <a:r>
              <a:rPr lang="en-US" sz="1400" dirty="0" smtClean="0">
                <a:solidFill>
                  <a:srgbClr val="0000FF"/>
                </a:solidFill>
              </a:rPr>
              <a:t>to 39.2 MeV</a:t>
            </a:r>
            <a:endParaRPr lang="en-US" sz="1400" dirty="0">
              <a:solidFill>
                <a:srgbClr val="0000FF"/>
              </a:solidFill>
            </a:endParaRPr>
          </a:p>
        </p:txBody>
      </p:sp>
      <p:sp>
        <p:nvSpPr>
          <p:cNvPr id="12" name="Oval 11"/>
          <p:cNvSpPr/>
          <p:nvPr/>
        </p:nvSpPr>
        <p:spPr>
          <a:xfrm>
            <a:off x="7170503" y="2063551"/>
            <a:ext cx="1973497" cy="414100"/>
          </a:xfrm>
          <a:prstGeom prst="ellipse">
            <a:avLst/>
          </a:prstGeom>
          <a:noFill/>
          <a:ln w="19050">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a:stCxn id="12" idx="4"/>
            <a:endCxn id="15" idx="0"/>
          </p:cNvCxnSpPr>
          <p:nvPr/>
        </p:nvCxnSpPr>
        <p:spPr>
          <a:xfrm>
            <a:off x="8157252" y="2477651"/>
            <a:ext cx="224748" cy="456050"/>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658100" y="2933701"/>
            <a:ext cx="1447800" cy="1431161"/>
          </a:xfrm>
          <a:prstGeom prst="rect">
            <a:avLst/>
          </a:prstGeom>
          <a:solidFill>
            <a:schemeClr val="bg1"/>
          </a:solidFill>
          <a:ln>
            <a:solidFill>
              <a:srgbClr val="660066"/>
            </a:solidFill>
          </a:ln>
        </p:spPr>
        <p:txBody>
          <a:bodyPr wrap="square" rtlCol="0">
            <a:spAutoFit/>
          </a:bodyPr>
          <a:lstStyle/>
          <a:p>
            <a:pPr marL="177800" indent="-177800">
              <a:buFont typeface="Arial"/>
              <a:buChar char="•"/>
            </a:pPr>
            <a:r>
              <a:rPr lang="en-US" sz="1400" dirty="0" smtClean="0"/>
              <a:t>Uncertainty on range: </a:t>
            </a:r>
            <a:r>
              <a:rPr lang="en-US" sz="1400" dirty="0" smtClean="0">
                <a:solidFill>
                  <a:srgbClr val="FF0000"/>
                </a:solidFill>
              </a:rPr>
              <a:t>0.3 mm </a:t>
            </a:r>
            <a:r>
              <a:rPr lang="en-GB" sz="1400" dirty="0">
                <a:solidFill>
                  <a:srgbClr val="000000"/>
                </a:solidFill>
                <a:ea typeface="Arial" charset="0"/>
                <a:cs typeface="Arial" charset="0"/>
              </a:rPr>
              <a:t>→</a:t>
            </a:r>
            <a:r>
              <a:rPr lang="en-US" sz="1400" dirty="0" smtClean="0">
                <a:solidFill>
                  <a:srgbClr val="FF0000"/>
                </a:solidFill>
              </a:rPr>
              <a:t> 1%</a:t>
            </a:r>
            <a:endParaRPr lang="en-US" sz="1400" dirty="0"/>
          </a:p>
          <a:p>
            <a:pPr marL="177800" indent="-177800">
              <a:buFont typeface="Arial"/>
              <a:buChar char="•"/>
            </a:pPr>
            <a:r>
              <a:rPr lang="en-US" sz="1400" dirty="0" smtClean="0"/>
              <a:t>Our target! </a:t>
            </a:r>
          </a:p>
          <a:p>
            <a:pPr marL="177800" indent="-177800">
              <a:buFont typeface="Arial"/>
              <a:buChar char="•"/>
            </a:pPr>
            <a:r>
              <a:rPr lang="en-US" sz="1400" dirty="0" smtClean="0"/>
              <a:t>Use 0.64 % </a:t>
            </a:r>
            <a:r>
              <a:rPr lang="en-US" sz="1400" dirty="0" err="1" smtClean="0"/>
              <a:t>σ</a:t>
            </a:r>
            <a:r>
              <a:rPr lang="en-US" sz="1400" dirty="0" smtClean="0"/>
              <a:t> as proxy</a:t>
            </a:r>
            <a:endParaRPr lang="en-US" sz="1400" dirty="0"/>
          </a:p>
        </p:txBody>
      </p:sp>
    </p:spTree>
    <p:extLst>
      <p:ext uri="{BB962C8B-B14F-4D97-AF65-F5344CB8AC3E}">
        <p14:creationId xmlns:p14="http://schemas.microsoft.com/office/powerpoint/2010/main" val="132851970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502" y="508000"/>
            <a:ext cx="8210896" cy="5575300"/>
          </a:xfrm>
          <a:prstGeom prst="rect">
            <a:avLst/>
          </a:prstGeom>
        </p:spPr>
      </p:pic>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27</a:t>
            </a:fld>
            <a:endParaRPr lang="en-US"/>
          </a:p>
        </p:txBody>
      </p:sp>
      <p:sp>
        <p:nvSpPr>
          <p:cNvPr id="7" name="Title 1"/>
          <p:cNvSpPr txBox="1">
            <a:spLocks/>
          </p:cNvSpPr>
          <p:nvPr/>
        </p:nvSpPr>
        <p:spPr>
          <a:xfrm>
            <a:off x="609600" y="-29262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1: GEANT4 Simulations</a:t>
            </a:r>
            <a:endParaRPr lang="en-US" dirty="0">
              <a:solidFill>
                <a:srgbClr val="FF0000"/>
              </a:solidFill>
            </a:endParaRPr>
          </a:p>
        </p:txBody>
      </p:sp>
      <p:sp>
        <p:nvSpPr>
          <p:cNvPr id="9" name="TextBox 8"/>
          <p:cNvSpPr txBox="1"/>
          <p:nvPr/>
        </p:nvSpPr>
        <p:spPr>
          <a:xfrm>
            <a:off x="1834443" y="5875866"/>
            <a:ext cx="5672666" cy="369332"/>
          </a:xfrm>
          <a:prstGeom prst="rect">
            <a:avLst/>
          </a:prstGeom>
          <a:noFill/>
        </p:spPr>
        <p:txBody>
          <a:bodyPr wrap="square" rtlCol="0">
            <a:spAutoFit/>
          </a:bodyPr>
          <a:lstStyle/>
          <a:p>
            <a:pPr algn="ctr"/>
            <a:r>
              <a:rPr lang="en-US" dirty="0" smtClean="0"/>
              <a:t>60 MeV protons </a:t>
            </a:r>
            <a:r>
              <a:rPr lang="en-US" dirty="0" smtClean="0">
                <a:solidFill>
                  <a:srgbClr val="FF0000"/>
                </a:solidFill>
              </a:rPr>
              <a:t>range out </a:t>
            </a:r>
            <a:r>
              <a:rPr lang="en-US" dirty="0" smtClean="0"/>
              <a:t>at </a:t>
            </a:r>
            <a:r>
              <a:rPr lang="en-US" dirty="0" smtClean="0">
                <a:solidFill>
                  <a:srgbClr val="FF0000"/>
                </a:solidFill>
              </a:rPr>
              <a:t>30 mm </a:t>
            </a:r>
            <a:r>
              <a:rPr lang="en-US" dirty="0" smtClean="0"/>
              <a:t>in the scintillator</a:t>
            </a:r>
            <a:endParaRPr lang="en-US" dirty="0"/>
          </a:p>
        </p:txBody>
      </p:sp>
    </p:spTree>
    <p:extLst>
      <p:ext uri="{BB962C8B-B14F-4D97-AF65-F5344CB8AC3E}">
        <p14:creationId xmlns:p14="http://schemas.microsoft.com/office/powerpoint/2010/main" val="131522334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dirty="0"/>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28</a:t>
            </a:fld>
            <a:endParaRPr lang="en-US"/>
          </a:p>
        </p:txBody>
      </p:sp>
      <p:sp>
        <p:nvSpPr>
          <p:cNvPr id="7" name="Title 1"/>
          <p:cNvSpPr txBox="1">
            <a:spLocks/>
          </p:cNvSpPr>
          <p:nvPr/>
        </p:nvSpPr>
        <p:spPr>
          <a:xfrm>
            <a:off x="609600" y="-51323"/>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1: GEANT4 Simulations</a:t>
            </a:r>
          </a:p>
          <a:p>
            <a:r>
              <a:rPr lang="en-US" sz="3900" dirty="0" smtClean="0">
                <a:solidFill>
                  <a:srgbClr val="FF0000"/>
                </a:solidFill>
              </a:rPr>
              <a:t>Proton Stopping Distance</a:t>
            </a:r>
          </a:p>
        </p:txBody>
      </p:sp>
      <p:sp>
        <p:nvSpPr>
          <p:cNvPr id="8" name="Content Placeholder 2"/>
          <p:cNvSpPr>
            <a:spLocks noGrp="1"/>
          </p:cNvSpPr>
          <p:nvPr>
            <p:ph idx="1"/>
          </p:nvPr>
        </p:nvSpPr>
        <p:spPr>
          <a:xfrm>
            <a:off x="76200" y="1288707"/>
            <a:ext cx="9004300" cy="5258143"/>
          </a:xfrm>
        </p:spPr>
        <p:txBody>
          <a:bodyPr>
            <a:normAutofit/>
          </a:bodyPr>
          <a:lstStyle/>
          <a:p>
            <a:pPr>
              <a:buClr>
                <a:srgbClr val="FF0000"/>
              </a:buClr>
            </a:pPr>
            <a:r>
              <a:rPr lang="en-US" sz="2000" dirty="0" smtClean="0">
                <a:solidFill>
                  <a:srgbClr val="000000"/>
                </a:solidFill>
              </a:rPr>
              <a:t>Simulations of </a:t>
            </a:r>
            <a:r>
              <a:rPr lang="en-US" sz="2000" dirty="0" err="1" smtClean="0">
                <a:solidFill>
                  <a:srgbClr val="FF0000"/>
                </a:solidFill>
              </a:rPr>
              <a:t>SuperNEMO</a:t>
            </a:r>
            <a:r>
              <a:rPr lang="en-US" sz="2000" dirty="0" smtClean="0">
                <a:solidFill>
                  <a:srgbClr val="FF0000"/>
                </a:solidFill>
              </a:rPr>
              <a:t> scintillator </a:t>
            </a:r>
            <a:r>
              <a:rPr lang="en-US" sz="2000" dirty="0" err="1" smtClean="0">
                <a:solidFill>
                  <a:srgbClr val="000000"/>
                </a:solidFill>
              </a:rPr>
              <a:t>vs</a:t>
            </a:r>
            <a:r>
              <a:rPr lang="en-US" sz="2000" dirty="0" smtClean="0">
                <a:solidFill>
                  <a:srgbClr val="FF0000"/>
                </a:solidFill>
              </a:rPr>
              <a:t> </a:t>
            </a:r>
            <a:r>
              <a:rPr lang="en-US" sz="2000" dirty="0" smtClean="0">
                <a:solidFill>
                  <a:srgbClr val="008000"/>
                </a:solidFill>
              </a:rPr>
              <a:t>Water Equivalent</a:t>
            </a:r>
          </a:p>
          <a:p>
            <a:pPr lvl="1">
              <a:buClr>
                <a:srgbClr val="FF0000"/>
              </a:buClr>
            </a:pPr>
            <a:r>
              <a:rPr lang="en-US" sz="1600" dirty="0" smtClean="0">
                <a:solidFill>
                  <a:srgbClr val="000000"/>
                </a:solidFill>
              </a:rPr>
              <a:t>Pencil beam simulations</a:t>
            </a:r>
          </a:p>
          <a:p>
            <a:pPr lvl="1">
              <a:buClr>
                <a:srgbClr val="FF0000"/>
              </a:buClr>
            </a:pPr>
            <a:endParaRPr lang="en-US" sz="1600" dirty="0">
              <a:solidFill>
                <a:srgbClr val="000000"/>
              </a:solidFill>
            </a:endParaRPr>
          </a:p>
          <a:p>
            <a:pPr lvl="1">
              <a:buClr>
                <a:srgbClr val="FF0000"/>
              </a:buClr>
            </a:pPr>
            <a:endParaRPr lang="en-US" sz="1600" dirty="0" smtClean="0">
              <a:solidFill>
                <a:srgbClr val="000000"/>
              </a:solidFill>
            </a:endParaRPr>
          </a:p>
          <a:p>
            <a:pPr lvl="1">
              <a:buClr>
                <a:srgbClr val="FF0000"/>
              </a:buClr>
            </a:pPr>
            <a:endParaRPr lang="en-US" sz="1600" dirty="0">
              <a:solidFill>
                <a:srgbClr val="000000"/>
              </a:solidFill>
            </a:endParaRPr>
          </a:p>
          <a:p>
            <a:pPr lvl="1">
              <a:buClr>
                <a:srgbClr val="FF0000"/>
              </a:buClr>
            </a:pPr>
            <a:endParaRPr lang="en-US" sz="1600" dirty="0" smtClean="0">
              <a:solidFill>
                <a:srgbClr val="000000"/>
              </a:solidFill>
            </a:endParaRPr>
          </a:p>
          <a:p>
            <a:pPr lvl="1">
              <a:buClr>
                <a:srgbClr val="FF0000"/>
              </a:buClr>
            </a:pPr>
            <a:endParaRPr lang="en-US" sz="1600" dirty="0">
              <a:solidFill>
                <a:srgbClr val="000000"/>
              </a:solidFill>
            </a:endParaRPr>
          </a:p>
          <a:p>
            <a:pPr lvl="1">
              <a:buClr>
                <a:srgbClr val="FF0000"/>
              </a:buClr>
            </a:pPr>
            <a:endParaRPr lang="en-US" sz="1600" dirty="0" smtClean="0">
              <a:solidFill>
                <a:srgbClr val="000000"/>
              </a:solidFill>
            </a:endParaRPr>
          </a:p>
          <a:p>
            <a:pPr lvl="1">
              <a:buClr>
                <a:srgbClr val="FF0000"/>
              </a:buClr>
            </a:pPr>
            <a:endParaRPr lang="en-US" sz="1600" dirty="0">
              <a:solidFill>
                <a:srgbClr val="000000"/>
              </a:solidFill>
            </a:endParaRPr>
          </a:p>
          <a:p>
            <a:pPr lvl="1">
              <a:buClr>
                <a:srgbClr val="FF0000"/>
              </a:buClr>
            </a:pPr>
            <a:endParaRPr lang="en-US" sz="1600" dirty="0" smtClean="0">
              <a:solidFill>
                <a:srgbClr val="000000"/>
              </a:solidFill>
            </a:endParaRPr>
          </a:p>
          <a:p>
            <a:pPr lvl="1">
              <a:buClr>
                <a:srgbClr val="FF0000"/>
              </a:buClr>
            </a:pPr>
            <a:endParaRPr lang="en-US" sz="1600" dirty="0">
              <a:solidFill>
                <a:srgbClr val="000000"/>
              </a:solidFill>
            </a:endParaRPr>
          </a:p>
          <a:p>
            <a:pPr lvl="1">
              <a:buClr>
                <a:srgbClr val="FF0000"/>
              </a:buClr>
            </a:pPr>
            <a:endParaRPr lang="en-US" sz="1600" dirty="0" smtClean="0">
              <a:solidFill>
                <a:srgbClr val="000000"/>
              </a:solidFill>
            </a:endParaRPr>
          </a:p>
          <a:p>
            <a:pPr marL="457200" lvl="1" indent="0">
              <a:buClr>
                <a:srgbClr val="FF0000"/>
              </a:buClr>
              <a:buNone/>
            </a:pPr>
            <a:endParaRPr lang="en-US" sz="1600" dirty="0">
              <a:solidFill>
                <a:srgbClr val="000000"/>
              </a:solidFill>
            </a:endParaRPr>
          </a:p>
          <a:p>
            <a:pPr marL="342900" lvl="1" indent="-342900">
              <a:buClr>
                <a:srgbClr val="FF0000"/>
              </a:buClr>
              <a:buFont typeface="Arial"/>
              <a:buChar char="•"/>
            </a:pPr>
            <a:r>
              <a:rPr lang="en-US" sz="2000" dirty="0" smtClean="0">
                <a:solidFill>
                  <a:srgbClr val="000000"/>
                </a:solidFill>
              </a:rPr>
              <a:t>The </a:t>
            </a:r>
            <a:r>
              <a:rPr lang="en-US" sz="2000" dirty="0" err="1" smtClean="0">
                <a:solidFill>
                  <a:srgbClr val="000000"/>
                </a:solidFill>
              </a:rPr>
              <a:t>SuperNEMO</a:t>
            </a:r>
            <a:r>
              <a:rPr lang="en-US" sz="2000" dirty="0" smtClean="0">
                <a:solidFill>
                  <a:srgbClr val="000000"/>
                </a:solidFill>
              </a:rPr>
              <a:t> scintillator is water equivalent for stopping distance and spread</a:t>
            </a:r>
          </a:p>
          <a:p>
            <a:pPr marL="742950" lvl="2" indent="-285750">
              <a:buClr>
                <a:srgbClr val="FF0000"/>
              </a:buClr>
              <a:buFont typeface="Lucida Grande"/>
              <a:buChar char="-"/>
            </a:pPr>
            <a:r>
              <a:rPr lang="en-US" sz="1600" dirty="0" smtClean="0">
                <a:solidFill>
                  <a:srgbClr val="000000"/>
                </a:solidFill>
              </a:rPr>
              <a:t>One to one conversion for water phantoms used in medical physics</a:t>
            </a:r>
          </a:p>
          <a:p>
            <a:pPr marL="742950" lvl="2" indent="-285750">
              <a:buClr>
                <a:srgbClr val="FF0000"/>
              </a:buClr>
              <a:buFont typeface="Lucida Grande"/>
              <a:buChar char="-"/>
            </a:pPr>
            <a:r>
              <a:rPr lang="en-US" sz="1600" dirty="0" smtClean="0">
                <a:solidFill>
                  <a:srgbClr val="000000"/>
                </a:solidFill>
              </a:rPr>
              <a:t>An advantage for direct range verification using the “segmented” design</a:t>
            </a:r>
            <a:endParaRPr lang="en-US" sz="1600" dirty="0">
              <a:solidFill>
                <a:srgbClr val="000000"/>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2954890435"/>
              </p:ext>
            </p:extLst>
          </p:nvPr>
        </p:nvGraphicFramePr>
        <p:xfrm>
          <a:off x="609600" y="2235200"/>
          <a:ext cx="7835900" cy="2730501"/>
        </p:xfrm>
        <a:graphic>
          <a:graphicData uri="http://schemas.openxmlformats.org/drawingml/2006/table">
            <a:tbl>
              <a:tblPr firstRow="1" bandRow="1">
                <a:tableStyleId>{5C22544A-7EE6-4342-B048-85BDC9FD1C3A}</a:tableStyleId>
              </a:tblPr>
              <a:tblGrid>
                <a:gridCol w="1567180"/>
                <a:gridCol w="1567180"/>
                <a:gridCol w="1567180"/>
                <a:gridCol w="1567180"/>
                <a:gridCol w="1567180"/>
              </a:tblGrid>
              <a:tr h="1551054">
                <a:tc>
                  <a:txBody>
                    <a:bodyPr/>
                    <a:lstStyle/>
                    <a:p>
                      <a:pPr algn="ctr"/>
                      <a:r>
                        <a:rPr lang="en-US" sz="1700" b="1" dirty="0" smtClean="0"/>
                        <a:t>Proton Beam Energy, MeV</a:t>
                      </a:r>
                      <a:endParaRPr lang="en-US" sz="1700" b="1" dirty="0"/>
                    </a:p>
                  </a:txBody>
                  <a:tcPr anchor="ctr"/>
                </a:tc>
                <a:tc>
                  <a:txBody>
                    <a:bodyPr/>
                    <a:lstStyle/>
                    <a:p>
                      <a:pPr algn="ctr"/>
                      <a:r>
                        <a:rPr lang="en-US" sz="1700" b="1" dirty="0" smtClean="0"/>
                        <a:t>Mean stopping distance, </a:t>
                      </a:r>
                      <a:r>
                        <a:rPr lang="en-US" sz="1700" b="1" dirty="0" smtClean="0">
                          <a:solidFill>
                            <a:srgbClr val="FF5E60"/>
                          </a:solidFill>
                        </a:rPr>
                        <a:t>SCINT</a:t>
                      </a:r>
                      <a:r>
                        <a:rPr lang="en-US" sz="1700" b="1" dirty="0" smtClean="0"/>
                        <a:t> (mm)</a:t>
                      </a:r>
                      <a:endParaRPr lang="en-US" sz="1700" b="1" dirty="0"/>
                    </a:p>
                  </a:txBody>
                  <a:tcPr anchor="ctr"/>
                </a:tc>
                <a:tc>
                  <a:txBody>
                    <a:bodyPr/>
                    <a:lstStyle/>
                    <a:p>
                      <a:pPr algn="ctr"/>
                      <a:r>
                        <a:rPr lang="en-US" sz="1700" b="1" dirty="0" smtClean="0"/>
                        <a:t>Mean stopping distance,</a:t>
                      </a:r>
                      <a:r>
                        <a:rPr lang="en-US" sz="1700" b="1" baseline="0" dirty="0" smtClean="0"/>
                        <a:t> </a:t>
                      </a:r>
                      <a:r>
                        <a:rPr lang="en-US" sz="1700" b="1" baseline="0" dirty="0" smtClean="0">
                          <a:solidFill>
                            <a:srgbClr val="CCFFCC"/>
                          </a:solidFill>
                        </a:rPr>
                        <a:t>WATER</a:t>
                      </a:r>
                      <a:r>
                        <a:rPr lang="en-US" sz="1700" b="1" baseline="0" dirty="0" smtClean="0"/>
                        <a:t> (mm)</a:t>
                      </a:r>
                      <a:endParaRPr lang="en-US" sz="1700" b="1" dirty="0"/>
                    </a:p>
                  </a:txBody>
                  <a:tcPr anchor="ctr"/>
                </a:tc>
                <a:tc>
                  <a:txBody>
                    <a:bodyPr/>
                    <a:lstStyle/>
                    <a:p>
                      <a:pPr algn="ctr"/>
                      <a:r>
                        <a:rPr lang="en-US" sz="1700" b="1" dirty="0" err="1" smtClean="0"/>
                        <a:t>σ</a:t>
                      </a:r>
                      <a:r>
                        <a:rPr lang="en-US" sz="1700" b="1" dirty="0" smtClean="0"/>
                        <a:t> stopping</a:t>
                      </a:r>
                      <a:r>
                        <a:rPr lang="en-US" sz="1700" b="1" baseline="0" dirty="0" smtClean="0"/>
                        <a:t> distance, </a:t>
                      </a:r>
                      <a:r>
                        <a:rPr lang="en-US" sz="1700" b="1" baseline="0" dirty="0" smtClean="0">
                          <a:solidFill>
                            <a:srgbClr val="FF5E60"/>
                          </a:solidFill>
                        </a:rPr>
                        <a:t>SCINT</a:t>
                      </a:r>
                      <a:r>
                        <a:rPr lang="en-US" sz="1700" b="1" baseline="0" dirty="0" smtClean="0"/>
                        <a:t> (mm)</a:t>
                      </a:r>
                      <a:endParaRPr lang="en-US" sz="1700" b="1" dirty="0"/>
                    </a:p>
                  </a:txBody>
                  <a:tcPr anchor="ctr"/>
                </a:tc>
                <a:tc>
                  <a:txBody>
                    <a:bodyPr/>
                    <a:lstStyle/>
                    <a:p>
                      <a:pPr algn="ctr"/>
                      <a:r>
                        <a:rPr lang="en-US" sz="1700" b="1" dirty="0" err="1" smtClean="0"/>
                        <a:t>σ</a:t>
                      </a:r>
                      <a:r>
                        <a:rPr lang="en-US" sz="1700" b="1" dirty="0" smtClean="0"/>
                        <a:t> stopping distance, </a:t>
                      </a:r>
                      <a:r>
                        <a:rPr lang="en-US" sz="1700" b="1" dirty="0" smtClean="0">
                          <a:solidFill>
                            <a:srgbClr val="CCFFCC"/>
                          </a:solidFill>
                        </a:rPr>
                        <a:t>WATER</a:t>
                      </a:r>
                      <a:r>
                        <a:rPr lang="en-US" sz="1700" b="1" baseline="0" dirty="0" smtClean="0">
                          <a:solidFill>
                            <a:srgbClr val="CCFFCC"/>
                          </a:solidFill>
                        </a:rPr>
                        <a:t> </a:t>
                      </a:r>
                      <a:r>
                        <a:rPr lang="en-US" sz="1700" b="1" baseline="0" dirty="0" smtClean="0">
                          <a:solidFill>
                            <a:schemeClr val="bg1"/>
                          </a:solidFill>
                        </a:rPr>
                        <a:t>(</a:t>
                      </a:r>
                      <a:r>
                        <a:rPr lang="en-US" sz="1700" b="1" baseline="0" dirty="0" smtClean="0"/>
                        <a:t>mm)</a:t>
                      </a:r>
                      <a:endParaRPr lang="en-US" sz="1700" b="1" dirty="0"/>
                    </a:p>
                  </a:txBody>
                  <a:tcPr anchor="ctr"/>
                </a:tc>
              </a:tr>
              <a:tr h="393149">
                <a:tc>
                  <a:txBody>
                    <a:bodyPr/>
                    <a:lstStyle/>
                    <a:p>
                      <a:pPr algn="ctr"/>
                      <a:r>
                        <a:rPr lang="en-US" dirty="0" smtClean="0"/>
                        <a:t>60</a:t>
                      </a:r>
                      <a:endParaRPr lang="en-US" dirty="0"/>
                    </a:p>
                  </a:txBody>
                  <a:tcPr/>
                </a:tc>
                <a:tc>
                  <a:txBody>
                    <a:bodyPr/>
                    <a:lstStyle/>
                    <a:p>
                      <a:pPr algn="ctr"/>
                      <a:r>
                        <a:rPr lang="en-US" dirty="0" smtClean="0">
                          <a:solidFill>
                            <a:srgbClr val="FF0000"/>
                          </a:solidFill>
                        </a:rPr>
                        <a:t>30.21</a:t>
                      </a:r>
                      <a:endParaRPr lang="en-US" dirty="0">
                        <a:solidFill>
                          <a:srgbClr val="FF0000"/>
                        </a:solidFill>
                      </a:endParaRPr>
                    </a:p>
                  </a:txBody>
                  <a:tcPr/>
                </a:tc>
                <a:tc>
                  <a:txBody>
                    <a:bodyPr/>
                    <a:lstStyle/>
                    <a:p>
                      <a:pPr algn="ctr"/>
                      <a:r>
                        <a:rPr lang="en-US" dirty="0" smtClean="0">
                          <a:solidFill>
                            <a:srgbClr val="008000"/>
                          </a:solidFill>
                        </a:rPr>
                        <a:t>30.54</a:t>
                      </a:r>
                      <a:endParaRPr lang="en-US" dirty="0">
                        <a:solidFill>
                          <a:srgbClr val="008000"/>
                        </a:solidFill>
                      </a:endParaRPr>
                    </a:p>
                  </a:txBody>
                  <a:tcPr/>
                </a:tc>
                <a:tc>
                  <a:txBody>
                    <a:bodyPr/>
                    <a:lstStyle/>
                    <a:p>
                      <a:pPr algn="ctr"/>
                      <a:r>
                        <a:rPr lang="en-US" dirty="0" smtClean="0">
                          <a:solidFill>
                            <a:srgbClr val="FF0000"/>
                          </a:solidFill>
                        </a:rPr>
                        <a:t>0.33</a:t>
                      </a:r>
                      <a:endParaRPr lang="en-US" dirty="0">
                        <a:solidFill>
                          <a:srgbClr val="FF0000"/>
                        </a:solidFill>
                      </a:endParaRPr>
                    </a:p>
                  </a:txBody>
                  <a:tcPr/>
                </a:tc>
                <a:tc>
                  <a:txBody>
                    <a:bodyPr/>
                    <a:lstStyle/>
                    <a:p>
                      <a:pPr algn="ctr"/>
                      <a:r>
                        <a:rPr lang="en-US" dirty="0" smtClean="0">
                          <a:solidFill>
                            <a:srgbClr val="008000"/>
                          </a:solidFill>
                        </a:rPr>
                        <a:t>0.33</a:t>
                      </a:r>
                      <a:endParaRPr lang="en-US" dirty="0">
                        <a:solidFill>
                          <a:srgbClr val="008000"/>
                        </a:solidFill>
                      </a:endParaRPr>
                    </a:p>
                  </a:txBody>
                  <a:tcPr/>
                </a:tc>
              </a:tr>
              <a:tr h="393149">
                <a:tc>
                  <a:txBody>
                    <a:bodyPr/>
                    <a:lstStyle/>
                    <a:p>
                      <a:pPr algn="ctr"/>
                      <a:r>
                        <a:rPr lang="en-US" dirty="0" smtClean="0"/>
                        <a:t>200</a:t>
                      </a:r>
                      <a:endParaRPr lang="en-US" dirty="0"/>
                    </a:p>
                  </a:txBody>
                  <a:tcPr/>
                </a:tc>
                <a:tc>
                  <a:txBody>
                    <a:bodyPr/>
                    <a:lstStyle/>
                    <a:p>
                      <a:pPr algn="ctr"/>
                      <a:r>
                        <a:rPr lang="en-US" dirty="0" smtClean="0">
                          <a:solidFill>
                            <a:srgbClr val="FF0000"/>
                          </a:solidFill>
                        </a:rPr>
                        <a:t>255.4</a:t>
                      </a:r>
                      <a:endParaRPr lang="en-US" dirty="0">
                        <a:solidFill>
                          <a:srgbClr val="FF0000"/>
                        </a:solidFill>
                      </a:endParaRPr>
                    </a:p>
                  </a:txBody>
                  <a:tcPr/>
                </a:tc>
                <a:tc>
                  <a:txBody>
                    <a:bodyPr/>
                    <a:lstStyle/>
                    <a:p>
                      <a:pPr algn="ctr"/>
                      <a:r>
                        <a:rPr lang="en-US" dirty="0" smtClean="0">
                          <a:solidFill>
                            <a:srgbClr val="008000"/>
                          </a:solidFill>
                        </a:rPr>
                        <a:t>257.1</a:t>
                      </a:r>
                      <a:endParaRPr lang="en-US" dirty="0">
                        <a:solidFill>
                          <a:srgbClr val="008000"/>
                        </a:solidFill>
                      </a:endParaRPr>
                    </a:p>
                  </a:txBody>
                  <a:tcPr/>
                </a:tc>
                <a:tc>
                  <a:txBody>
                    <a:bodyPr/>
                    <a:lstStyle/>
                    <a:p>
                      <a:pPr algn="ctr"/>
                      <a:r>
                        <a:rPr lang="en-US" dirty="0" smtClean="0">
                          <a:solidFill>
                            <a:srgbClr val="FF0000"/>
                          </a:solidFill>
                        </a:rPr>
                        <a:t>2.48</a:t>
                      </a:r>
                      <a:endParaRPr lang="en-US" dirty="0">
                        <a:solidFill>
                          <a:srgbClr val="FF0000"/>
                        </a:solidFill>
                      </a:endParaRPr>
                    </a:p>
                  </a:txBody>
                  <a:tcPr/>
                </a:tc>
                <a:tc>
                  <a:txBody>
                    <a:bodyPr/>
                    <a:lstStyle/>
                    <a:p>
                      <a:pPr algn="ctr"/>
                      <a:r>
                        <a:rPr lang="en-US" dirty="0" smtClean="0">
                          <a:solidFill>
                            <a:srgbClr val="008000"/>
                          </a:solidFill>
                        </a:rPr>
                        <a:t>2.44</a:t>
                      </a:r>
                      <a:endParaRPr lang="en-US" dirty="0">
                        <a:solidFill>
                          <a:srgbClr val="008000"/>
                        </a:solidFill>
                      </a:endParaRPr>
                    </a:p>
                  </a:txBody>
                  <a:tcPr/>
                </a:tc>
              </a:tr>
              <a:tr h="393149">
                <a:tc>
                  <a:txBody>
                    <a:bodyPr/>
                    <a:lstStyle/>
                    <a:p>
                      <a:pPr algn="ctr"/>
                      <a:r>
                        <a:rPr lang="en-US" dirty="0" smtClean="0"/>
                        <a:t>300</a:t>
                      </a:r>
                      <a:endParaRPr lang="en-US" dirty="0"/>
                    </a:p>
                  </a:txBody>
                  <a:tcPr/>
                </a:tc>
                <a:tc>
                  <a:txBody>
                    <a:bodyPr/>
                    <a:lstStyle/>
                    <a:p>
                      <a:pPr algn="ctr"/>
                      <a:r>
                        <a:rPr lang="en-US" dirty="0" smtClean="0">
                          <a:solidFill>
                            <a:srgbClr val="FF0000"/>
                          </a:solidFill>
                        </a:rPr>
                        <a:t>505.9</a:t>
                      </a:r>
                      <a:endParaRPr lang="en-US" dirty="0">
                        <a:solidFill>
                          <a:srgbClr val="FF0000"/>
                        </a:solidFill>
                      </a:endParaRPr>
                    </a:p>
                  </a:txBody>
                  <a:tcPr/>
                </a:tc>
                <a:tc>
                  <a:txBody>
                    <a:bodyPr/>
                    <a:lstStyle/>
                    <a:p>
                      <a:pPr algn="ctr"/>
                      <a:r>
                        <a:rPr lang="en-US" dirty="0" smtClean="0">
                          <a:solidFill>
                            <a:srgbClr val="008000"/>
                          </a:solidFill>
                        </a:rPr>
                        <a:t>509.9</a:t>
                      </a:r>
                      <a:endParaRPr lang="en-US" dirty="0">
                        <a:solidFill>
                          <a:srgbClr val="008000"/>
                        </a:solidFill>
                      </a:endParaRPr>
                    </a:p>
                  </a:txBody>
                  <a:tcPr/>
                </a:tc>
                <a:tc>
                  <a:txBody>
                    <a:bodyPr/>
                    <a:lstStyle/>
                    <a:p>
                      <a:pPr algn="ctr"/>
                      <a:r>
                        <a:rPr lang="en-US" dirty="0" smtClean="0">
                          <a:solidFill>
                            <a:srgbClr val="FF0000"/>
                          </a:solidFill>
                        </a:rPr>
                        <a:t>4.64</a:t>
                      </a:r>
                      <a:endParaRPr lang="en-US" dirty="0">
                        <a:solidFill>
                          <a:srgbClr val="FF0000"/>
                        </a:solidFill>
                      </a:endParaRPr>
                    </a:p>
                  </a:txBody>
                  <a:tcPr/>
                </a:tc>
                <a:tc>
                  <a:txBody>
                    <a:bodyPr/>
                    <a:lstStyle/>
                    <a:p>
                      <a:pPr algn="ctr"/>
                      <a:r>
                        <a:rPr lang="en-US" dirty="0" smtClean="0">
                          <a:solidFill>
                            <a:srgbClr val="008000"/>
                          </a:solidFill>
                        </a:rPr>
                        <a:t>4.78</a:t>
                      </a:r>
                      <a:endParaRPr lang="en-US" dirty="0">
                        <a:solidFill>
                          <a:srgbClr val="008000"/>
                        </a:solidFill>
                      </a:endParaRPr>
                    </a:p>
                  </a:txBody>
                  <a:tcPr/>
                </a:tc>
              </a:tr>
            </a:tbl>
          </a:graphicData>
        </a:graphic>
      </p:graphicFrame>
    </p:spTree>
    <p:extLst>
      <p:ext uri="{BB962C8B-B14F-4D97-AF65-F5344CB8AC3E}">
        <p14:creationId xmlns:p14="http://schemas.microsoft.com/office/powerpoint/2010/main" val="1962412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29</a:t>
            </a:fld>
            <a:endParaRPr lang="en-US"/>
          </a:p>
        </p:txBody>
      </p:sp>
      <p:sp>
        <p:nvSpPr>
          <p:cNvPr id="8" name="Title 1"/>
          <p:cNvSpPr txBox="1">
            <a:spLocks/>
          </p:cNvSpPr>
          <p:nvPr/>
        </p:nvSpPr>
        <p:spPr>
          <a:xfrm>
            <a:off x="609600" y="-29262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2: Equipment Setu</a:t>
            </a:r>
            <a:r>
              <a:rPr lang="en-US" dirty="0">
                <a:solidFill>
                  <a:srgbClr val="FF0000"/>
                </a:solidFill>
              </a:rPr>
              <a:t>p</a:t>
            </a:r>
          </a:p>
        </p:txBody>
      </p:sp>
      <p:pic>
        <p:nvPicPr>
          <p:cNvPr id="43" name="Picture 42" descr="setup_207bi.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048" y="787401"/>
            <a:ext cx="7663869" cy="3121377"/>
          </a:xfrm>
          <a:prstGeom prst="rect">
            <a:avLst/>
          </a:prstGeom>
        </p:spPr>
      </p:pic>
      <p:grpSp>
        <p:nvGrpSpPr>
          <p:cNvPr id="47" name="Group 46"/>
          <p:cNvGrpSpPr/>
          <p:nvPr/>
        </p:nvGrpSpPr>
        <p:grpSpPr>
          <a:xfrm>
            <a:off x="4233333" y="2652889"/>
            <a:ext cx="4348338" cy="3643717"/>
            <a:chOff x="4233333" y="2652889"/>
            <a:chExt cx="4348338" cy="3643717"/>
          </a:xfrm>
        </p:grpSpPr>
        <p:pic>
          <p:nvPicPr>
            <p:cNvPr id="44" name="Picture 43" descr="trace_100ns.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2233" y="2833033"/>
              <a:ext cx="4144433" cy="3396317"/>
            </a:xfrm>
            <a:prstGeom prst="rect">
              <a:avLst/>
            </a:prstGeom>
          </p:spPr>
        </p:pic>
        <p:sp>
          <p:nvSpPr>
            <p:cNvPr id="45" name="Rectangle 44"/>
            <p:cNvSpPr/>
            <p:nvPr/>
          </p:nvSpPr>
          <p:spPr>
            <a:xfrm>
              <a:off x="4233333" y="2652889"/>
              <a:ext cx="145344" cy="35764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8436327" y="2720145"/>
              <a:ext cx="145344" cy="35764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 name="TextBox 47"/>
          <p:cNvSpPr txBox="1"/>
          <p:nvPr/>
        </p:nvSpPr>
        <p:spPr>
          <a:xfrm>
            <a:off x="748157" y="4402667"/>
            <a:ext cx="3329952" cy="1415772"/>
          </a:xfrm>
          <a:prstGeom prst="rect">
            <a:avLst/>
          </a:prstGeom>
          <a:noFill/>
        </p:spPr>
        <p:txBody>
          <a:bodyPr wrap="square" rtlCol="0">
            <a:spAutoFit/>
          </a:bodyPr>
          <a:lstStyle/>
          <a:p>
            <a:pPr algn="ctr"/>
            <a:r>
              <a:rPr lang="en-US" dirty="0" smtClean="0">
                <a:solidFill>
                  <a:srgbClr val="FF0000"/>
                </a:solidFill>
              </a:rPr>
              <a:t>CAEN DT5751 Digitiser</a:t>
            </a:r>
            <a:r>
              <a:rPr lang="en-US" dirty="0" smtClean="0"/>
              <a:t>:</a:t>
            </a:r>
          </a:p>
          <a:p>
            <a:r>
              <a:rPr lang="en-US" sz="1700" dirty="0" smtClean="0"/>
              <a:t>Dual-gate signal integration</a:t>
            </a:r>
          </a:p>
          <a:p>
            <a:r>
              <a:rPr lang="en-GB" sz="1700" dirty="0" smtClean="0">
                <a:latin typeface="Verdana" charset="0"/>
                <a:ea typeface="Arial" charset="0"/>
                <a:cs typeface="Arial" charset="0"/>
              </a:rPr>
              <a:t>→ P</a:t>
            </a:r>
            <a:r>
              <a:rPr lang="en-US" sz="1700" dirty="0" err="1" smtClean="0"/>
              <a:t>ulse</a:t>
            </a:r>
            <a:r>
              <a:rPr lang="en-US" sz="1700" dirty="0" smtClean="0"/>
              <a:t> shape analysis</a:t>
            </a:r>
          </a:p>
          <a:p>
            <a:r>
              <a:rPr lang="en-GB" sz="1700" dirty="0">
                <a:latin typeface="Verdana" charset="0"/>
                <a:ea typeface="Arial" charset="0"/>
                <a:cs typeface="Arial" charset="0"/>
              </a:rPr>
              <a:t>→ </a:t>
            </a:r>
            <a:r>
              <a:rPr lang="en-US" sz="1700" dirty="0" smtClean="0"/>
              <a:t>Neutron/gamma discrimination</a:t>
            </a:r>
          </a:p>
          <a:p>
            <a:endParaRPr lang="en-US" sz="1700" dirty="0"/>
          </a:p>
        </p:txBody>
      </p:sp>
      <p:cxnSp>
        <p:nvCxnSpPr>
          <p:cNvPr id="49" name="Straight Arrow Connector 48"/>
          <p:cNvCxnSpPr/>
          <p:nvPr/>
        </p:nvCxnSpPr>
        <p:spPr>
          <a:xfrm>
            <a:off x="2167467" y="3683001"/>
            <a:ext cx="2065866" cy="0"/>
          </a:xfrm>
          <a:prstGeom prst="straightConnector1">
            <a:avLst/>
          </a:prstGeom>
          <a:ln w="2540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177614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09600" y="3193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Why Proton Therapy?</a:t>
            </a:r>
            <a:endParaRPr lang="en-US" dirty="0">
              <a:solidFill>
                <a:srgbClr val="FF0000"/>
              </a:solidFill>
            </a:endParaRPr>
          </a:p>
        </p:txBody>
      </p:sp>
      <p:sp>
        <p:nvSpPr>
          <p:cNvPr id="10" name="Content Placeholder 2"/>
          <p:cNvSpPr txBox="1">
            <a:spLocks/>
          </p:cNvSpPr>
          <p:nvPr/>
        </p:nvSpPr>
        <p:spPr>
          <a:xfrm>
            <a:off x="42333" y="1316041"/>
            <a:ext cx="4447451" cy="4910664"/>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0000"/>
              </a:buClr>
            </a:pPr>
            <a:r>
              <a:rPr lang="en-US" sz="2800" dirty="0" smtClean="0"/>
              <a:t>More precise form of radiotherapy </a:t>
            </a:r>
          </a:p>
          <a:p>
            <a:pPr>
              <a:buClr>
                <a:srgbClr val="FF0000"/>
              </a:buClr>
            </a:pPr>
            <a:endParaRPr lang="en-US" sz="2800" dirty="0" smtClean="0"/>
          </a:p>
          <a:p>
            <a:pPr marL="342900" lvl="1" indent="-342900">
              <a:buClr>
                <a:srgbClr val="FF0000"/>
              </a:buClr>
              <a:buFont typeface="Arial"/>
              <a:buChar char="•"/>
            </a:pPr>
            <a:r>
              <a:rPr lang="en-US" dirty="0" smtClean="0"/>
              <a:t>Precise tuning of the delivered dose to the patient through careful selection of proton beam energy</a:t>
            </a:r>
          </a:p>
          <a:p>
            <a:pPr marL="342900" lvl="1" indent="-342900">
              <a:buClr>
                <a:srgbClr val="FF0000"/>
              </a:buClr>
              <a:buFont typeface="Arial"/>
              <a:buChar char="•"/>
            </a:pPr>
            <a:endParaRPr lang="en-US" sz="2400" dirty="0" smtClean="0"/>
          </a:p>
          <a:p>
            <a:pPr lvl="1">
              <a:buClr>
                <a:srgbClr val="FF0000"/>
              </a:buClr>
            </a:pPr>
            <a:r>
              <a:rPr lang="en-US" sz="2400" dirty="0" smtClean="0"/>
              <a:t>Due to energy loss profile of protons</a:t>
            </a:r>
          </a:p>
          <a:p>
            <a:pPr lvl="1">
              <a:buClr>
                <a:srgbClr val="FF0000"/>
              </a:buClr>
            </a:pPr>
            <a:r>
              <a:rPr lang="en-US" sz="2400" dirty="0" smtClean="0"/>
              <a:t>And much smaller beam spot sizes </a:t>
            </a:r>
          </a:p>
          <a:p>
            <a:pPr lvl="1">
              <a:buClr>
                <a:srgbClr val="FF0000"/>
              </a:buClr>
            </a:pPr>
            <a:endParaRPr lang="en-US" dirty="0" smtClean="0"/>
          </a:p>
          <a:p>
            <a:pPr>
              <a:buClr>
                <a:srgbClr val="FF0000"/>
              </a:buClr>
            </a:pPr>
            <a:r>
              <a:rPr lang="en-US" sz="2800" dirty="0" smtClean="0"/>
              <a:t>Important for areas where we particularly want to avoid large doses of radiation to healthy tissue:  </a:t>
            </a:r>
          </a:p>
          <a:p>
            <a:pPr>
              <a:buClr>
                <a:srgbClr val="FF0000"/>
              </a:buClr>
            </a:pPr>
            <a:endParaRPr lang="en-US" sz="2800" dirty="0" smtClean="0"/>
          </a:p>
          <a:p>
            <a:pPr lvl="1">
              <a:buClr>
                <a:srgbClr val="FF0000"/>
              </a:buClr>
            </a:pPr>
            <a:r>
              <a:rPr lang="en-US" sz="2600" dirty="0" smtClean="0"/>
              <a:t>Head and neck</a:t>
            </a:r>
          </a:p>
          <a:p>
            <a:pPr lvl="1">
              <a:buClr>
                <a:srgbClr val="FF0000"/>
              </a:buClr>
            </a:pPr>
            <a:r>
              <a:rPr lang="en-US" sz="2600" dirty="0" smtClean="0"/>
              <a:t>Central nervous system</a:t>
            </a:r>
          </a:p>
          <a:p>
            <a:pPr lvl="1">
              <a:buClr>
                <a:srgbClr val="FF0000"/>
              </a:buClr>
            </a:pPr>
            <a:r>
              <a:rPr lang="en-US" sz="2600" dirty="0" smtClean="0"/>
              <a:t>In children</a:t>
            </a:r>
            <a:endParaRPr lang="en-US" sz="2600" dirty="0"/>
          </a:p>
        </p:txBody>
      </p:sp>
      <p:grpSp>
        <p:nvGrpSpPr>
          <p:cNvPr id="13" name="Group 12"/>
          <p:cNvGrpSpPr/>
          <p:nvPr/>
        </p:nvGrpSpPr>
        <p:grpSpPr>
          <a:xfrm>
            <a:off x="4337050" y="1962150"/>
            <a:ext cx="4806950" cy="3343630"/>
            <a:chOff x="4337050" y="1962150"/>
            <a:chExt cx="4806950" cy="3343630"/>
          </a:xfrm>
        </p:grpSpPr>
        <p:pic>
          <p:nvPicPr>
            <p:cNvPr id="11" name="Picture 10" descr="proton_bragg_pea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849" y="2046111"/>
              <a:ext cx="4733040" cy="3259669"/>
            </a:xfrm>
            <a:prstGeom prst="rect">
              <a:avLst/>
            </a:prstGeom>
          </p:spPr>
        </p:pic>
        <p:sp>
          <p:nvSpPr>
            <p:cNvPr id="12" name="Rectangle 11"/>
            <p:cNvSpPr/>
            <p:nvPr/>
          </p:nvSpPr>
          <p:spPr>
            <a:xfrm>
              <a:off x="4337050" y="1962150"/>
              <a:ext cx="4806950" cy="1460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4453293" y="5098114"/>
            <a:ext cx="4718929" cy="246221"/>
          </a:xfrm>
          <a:prstGeom prst="rect">
            <a:avLst/>
          </a:prstGeom>
          <a:noFill/>
        </p:spPr>
        <p:txBody>
          <a:bodyPr wrap="square" rtlCol="0">
            <a:spAutoFit/>
          </a:bodyPr>
          <a:lstStyle/>
          <a:p>
            <a:r>
              <a:rPr lang="en-US" sz="1000" dirty="0" smtClean="0"/>
              <a:t>http://</a:t>
            </a:r>
            <a:r>
              <a:rPr lang="en-US" sz="1000" dirty="0" err="1" smtClean="0"/>
              <a:t>samhs.org.au</a:t>
            </a:r>
            <a:r>
              <a:rPr lang="en-US" sz="1000" dirty="0" smtClean="0"/>
              <a:t>/Virtual%20Museum/</a:t>
            </a:r>
            <a:r>
              <a:rPr lang="en-US" sz="1000" dirty="0" err="1" smtClean="0"/>
              <a:t>xrays</a:t>
            </a:r>
            <a:r>
              <a:rPr lang="en-US" sz="1000" dirty="0" smtClean="0"/>
              <a:t>/Braggs-peak-</a:t>
            </a:r>
            <a:r>
              <a:rPr lang="en-US" sz="1000" dirty="0" err="1" smtClean="0"/>
              <a:t>rxth</a:t>
            </a:r>
            <a:r>
              <a:rPr lang="en-US" sz="1000" dirty="0" smtClean="0"/>
              <a:t>/</a:t>
            </a:r>
            <a:r>
              <a:rPr lang="en-US" sz="1000" dirty="0" err="1" smtClean="0"/>
              <a:t>braggpeakrxth.htm</a:t>
            </a:r>
            <a:endParaRPr lang="en-US" sz="1000" dirty="0"/>
          </a:p>
        </p:txBody>
      </p:sp>
      <p:sp>
        <p:nvSpPr>
          <p:cNvPr id="15" name="Date Placeholder 14"/>
          <p:cNvSpPr>
            <a:spLocks noGrp="1"/>
          </p:cNvSpPr>
          <p:nvPr>
            <p:ph type="dt" sz="half" idx="10"/>
          </p:nvPr>
        </p:nvSpPr>
        <p:spPr/>
        <p:txBody>
          <a:bodyPr/>
          <a:lstStyle/>
          <a:p>
            <a:r>
              <a:rPr lang="en-GB" smtClean="0"/>
              <a:t>18/01/2017</a:t>
            </a:r>
            <a:endParaRPr lang="en-US"/>
          </a:p>
        </p:txBody>
      </p:sp>
      <p:sp>
        <p:nvSpPr>
          <p:cNvPr id="16" name="Footer Placeholder 15"/>
          <p:cNvSpPr>
            <a:spLocks noGrp="1"/>
          </p:cNvSpPr>
          <p:nvPr>
            <p:ph type="ftr" sz="quarter" idx="11"/>
          </p:nvPr>
        </p:nvSpPr>
        <p:spPr/>
        <p:txBody>
          <a:bodyPr/>
          <a:lstStyle/>
          <a:p>
            <a:r>
              <a:rPr lang="en-US" smtClean="0"/>
              <a:t>PT Calorimetry</a:t>
            </a:r>
            <a:endParaRPr lang="en-US"/>
          </a:p>
        </p:txBody>
      </p:sp>
      <p:sp>
        <p:nvSpPr>
          <p:cNvPr id="17" name="Slide Number Placeholder 16"/>
          <p:cNvSpPr>
            <a:spLocks noGrp="1"/>
          </p:cNvSpPr>
          <p:nvPr>
            <p:ph type="sldNum" sz="quarter" idx="12"/>
          </p:nvPr>
        </p:nvSpPr>
        <p:spPr/>
        <p:txBody>
          <a:bodyPr/>
          <a:lstStyle/>
          <a:p>
            <a:fld id="{52E18559-C4EA-D048-8D2C-6452A6C6BAA4}" type="slidenum">
              <a:rPr lang="en-US" smtClean="0"/>
              <a:t>3</a:t>
            </a:fld>
            <a:endParaRPr lang="en-US"/>
          </a:p>
        </p:txBody>
      </p:sp>
    </p:spTree>
    <p:extLst>
      <p:ext uri="{BB962C8B-B14F-4D97-AF65-F5344CB8AC3E}">
        <p14:creationId xmlns:p14="http://schemas.microsoft.com/office/powerpoint/2010/main" val="419920122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30</a:t>
            </a:fld>
            <a:endParaRPr lang="en-US"/>
          </a:p>
        </p:txBody>
      </p:sp>
      <p:sp>
        <p:nvSpPr>
          <p:cNvPr id="7" name="Title 1"/>
          <p:cNvSpPr txBox="1">
            <a:spLocks/>
          </p:cNvSpPr>
          <p:nvPr/>
        </p:nvSpPr>
        <p:spPr>
          <a:xfrm>
            <a:off x="609600" y="-26440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3: </a:t>
            </a:r>
            <a:r>
              <a:rPr lang="en-US" baseline="30000" dirty="0" smtClean="0">
                <a:solidFill>
                  <a:srgbClr val="FF0000"/>
                </a:solidFill>
              </a:rPr>
              <a:t>207</a:t>
            </a:r>
            <a:r>
              <a:rPr lang="en-US" dirty="0" smtClean="0">
                <a:solidFill>
                  <a:srgbClr val="FF0000"/>
                </a:solidFill>
              </a:rPr>
              <a:t>Bi Test at UCL</a:t>
            </a:r>
            <a:endParaRPr lang="en-US" dirty="0">
              <a:solidFill>
                <a:srgbClr val="FF0000"/>
              </a:solidFill>
            </a:endParaRPr>
          </a:p>
        </p:txBody>
      </p:sp>
      <p:sp>
        <p:nvSpPr>
          <p:cNvPr id="8" name="Content Placeholder 2"/>
          <p:cNvSpPr>
            <a:spLocks noGrp="1"/>
          </p:cNvSpPr>
          <p:nvPr>
            <p:ph idx="1"/>
          </p:nvPr>
        </p:nvSpPr>
        <p:spPr>
          <a:xfrm>
            <a:off x="268111" y="747887"/>
            <a:ext cx="8418690" cy="5975349"/>
          </a:xfrm>
        </p:spPr>
        <p:txBody>
          <a:bodyPr>
            <a:normAutofit/>
          </a:bodyPr>
          <a:lstStyle/>
          <a:p>
            <a:pPr>
              <a:buClr>
                <a:srgbClr val="FF0000"/>
              </a:buClr>
            </a:pPr>
            <a:r>
              <a:rPr lang="en-US" sz="2000" dirty="0" smtClean="0"/>
              <a:t>Optical module resurrected after some years: re-measure energy resolution!</a:t>
            </a:r>
          </a:p>
          <a:p>
            <a:pPr lvl="1">
              <a:buClr>
                <a:srgbClr val="FF0000"/>
              </a:buClr>
            </a:pPr>
            <a:r>
              <a:rPr lang="en-US" sz="1600" dirty="0" smtClean="0"/>
              <a:t>New test bench at UCL: a thin scintillator introduced into set up, which triggers DAQ only when an electron passes through it</a:t>
            </a:r>
          </a:p>
          <a:p>
            <a:pPr marL="457200" lvl="1" indent="0">
              <a:buClr>
                <a:srgbClr val="FF0000"/>
              </a:buClr>
              <a:buNone/>
            </a:pPr>
            <a:r>
              <a:rPr lang="en-GB" sz="1600" dirty="0" smtClean="0">
                <a:latin typeface="Verdana" charset="0"/>
                <a:ea typeface="Arial" charset="0"/>
                <a:cs typeface="Arial" charset="0"/>
              </a:rPr>
              <a:t>→ </a:t>
            </a:r>
            <a:r>
              <a:rPr lang="en-US" sz="1600" dirty="0" smtClean="0"/>
              <a:t>Gammas removed, fit simplified to </a:t>
            </a:r>
            <a:r>
              <a:rPr lang="en-US" sz="1600" dirty="0" smtClean="0">
                <a:solidFill>
                  <a:srgbClr val="FF0000"/>
                </a:solidFill>
              </a:rPr>
              <a:t>triple Gaussian</a:t>
            </a:r>
            <a:r>
              <a:rPr lang="en-US" sz="1600" dirty="0" smtClean="0"/>
              <a:t> of 976 </a:t>
            </a:r>
            <a:r>
              <a:rPr lang="en-US" sz="1600" dirty="0" err="1" smtClean="0"/>
              <a:t>keV</a:t>
            </a:r>
            <a:r>
              <a:rPr lang="en-US" sz="1600" dirty="0" smtClean="0"/>
              <a:t> and 482 </a:t>
            </a:r>
            <a:r>
              <a:rPr lang="en-US" sz="1600" dirty="0" err="1" smtClean="0"/>
              <a:t>keV</a:t>
            </a:r>
            <a:r>
              <a:rPr lang="en-US" sz="1600" dirty="0" smtClean="0"/>
              <a:t> peaks</a:t>
            </a:r>
          </a:p>
          <a:p>
            <a:pPr marL="457200" lvl="1" indent="0">
              <a:buClr>
                <a:srgbClr val="FF0000"/>
              </a:buClr>
              <a:buNone/>
            </a:pPr>
            <a:endParaRPr lang="en-US" sz="1600" dirty="0"/>
          </a:p>
        </p:txBody>
      </p:sp>
      <p:grpSp>
        <p:nvGrpSpPr>
          <p:cNvPr id="24" name="Group 23"/>
          <p:cNvGrpSpPr/>
          <p:nvPr/>
        </p:nvGrpSpPr>
        <p:grpSpPr>
          <a:xfrm>
            <a:off x="191849" y="2241547"/>
            <a:ext cx="5999445" cy="4086579"/>
            <a:chOff x="191849" y="2029882"/>
            <a:chExt cx="5999445" cy="4086579"/>
          </a:xfrm>
        </p:grpSpPr>
        <p:grpSp>
          <p:nvGrpSpPr>
            <p:cNvPr id="11" name="Group 10"/>
            <p:cNvGrpSpPr/>
            <p:nvPr/>
          </p:nvGrpSpPr>
          <p:grpSpPr>
            <a:xfrm>
              <a:off x="191849" y="2029882"/>
              <a:ext cx="5999445" cy="4086579"/>
              <a:chOff x="191849" y="2029882"/>
              <a:chExt cx="5999445" cy="4086579"/>
            </a:xfrm>
          </p:grpSpPr>
          <p:pic>
            <p:nvPicPr>
              <p:cNvPr id="9" name="Picture 8" descr="1400V_207bi_014_eh_0_fit_zoo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49" y="2029882"/>
                <a:ext cx="5999445" cy="4086579"/>
              </a:xfrm>
              <a:prstGeom prst="rect">
                <a:avLst/>
              </a:prstGeom>
            </p:spPr>
          </p:pic>
          <p:sp>
            <p:nvSpPr>
              <p:cNvPr id="10" name="TextBox 9"/>
              <p:cNvSpPr txBox="1"/>
              <p:nvPr/>
            </p:nvSpPr>
            <p:spPr>
              <a:xfrm>
                <a:off x="778933" y="2086326"/>
                <a:ext cx="4047067" cy="369332"/>
              </a:xfrm>
              <a:prstGeom prst="rect">
                <a:avLst/>
              </a:prstGeom>
              <a:noFill/>
            </p:spPr>
            <p:txBody>
              <a:bodyPr wrap="square" rtlCol="0">
                <a:spAutoFit/>
              </a:bodyPr>
              <a:lstStyle/>
              <a:p>
                <a:r>
                  <a:rPr lang="en-US" baseline="30000" dirty="0" smtClean="0"/>
                  <a:t>207</a:t>
                </a:r>
                <a:r>
                  <a:rPr lang="en-US" dirty="0" smtClean="0"/>
                  <a:t>Bi Spectrum at 1400V</a:t>
                </a:r>
                <a:endParaRPr lang="en-US" dirty="0"/>
              </a:p>
            </p:txBody>
          </p:sp>
        </p:grpSp>
        <p:cxnSp>
          <p:nvCxnSpPr>
            <p:cNvPr id="12" name="Straight Arrow Connector 11"/>
            <p:cNvCxnSpPr/>
            <p:nvPr/>
          </p:nvCxnSpPr>
          <p:spPr>
            <a:xfrm flipH="1">
              <a:off x="1905000" y="3908777"/>
              <a:ext cx="248356" cy="451555"/>
            </a:xfrm>
            <a:prstGeom prst="straightConnector1">
              <a:avLst/>
            </a:prstGeom>
            <a:ln w="190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524000" y="3385557"/>
              <a:ext cx="1600200" cy="523220"/>
            </a:xfrm>
            <a:prstGeom prst="rect">
              <a:avLst/>
            </a:prstGeom>
            <a:noFill/>
          </p:spPr>
          <p:txBody>
            <a:bodyPr wrap="square" rtlCol="0">
              <a:spAutoFit/>
            </a:bodyPr>
            <a:lstStyle/>
            <a:p>
              <a:pPr algn="ctr"/>
              <a:r>
                <a:rPr lang="en-US" sz="1400" dirty="0" smtClean="0">
                  <a:solidFill>
                    <a:srgbClr val="FF0000"/>
                  </a:solidFill>
                </a:rPr>
                <a:t>482 </a:t>
              </a:r>
              <a:r>
                <a:rPr lang="en-US" sz="1400" dirty="0" err="1" smtClean="0">
                  <a:solidFill>
                    <a:srgbClr val="FF0000"/>
                  </a:solidFill>
                </a:rPr>
                <a:t>keV</a:t>
              </a:r>
              <a:r>
                <a:rPr lang="en-US" sz="1400" dirty="0" smtClean="0">
                  <a:solidFill>
                    <a:srgbClr val="FF0000"/>
                  </a:solidFill>
                </a:rPr>
                <a:t> conversion electron peak</a:t>
              </a:r>
              <a:endParaRPr lang="en-US" sz="1400" dirty="0">
                <a:solidFill>
                  <a:srgbClr val="FF0000"/>
                </a:solidFill>
              </a:endParaRPr>
            </a:p>
          </p:txBody>
        </p:sp>
        <p:cxnSp>
          <p:nvCxnSpPr>
            <p:cNvPr id="15" name="Straight Arrow Connector 14"/>
            <p:cNvCxnSpPr/>
            <p:nvPr/>
          </p:nvCxnSpPr>
          <p:spPr>
            <a:xfrm>
              <a:off x="2921000" y="3298671"/>
              <a:ext cx="832556" cy="621999"/>
            </a:xfrm>
            <a:prstGeom prst="straightConnector1">
              <a:avLst/>
            </a:prstGeom>
            <a:ln w="1905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116665" y="2775451"/>
              <a:ext cx="1600200" cy="523220"/>
            </a:xfrm>
            <a:prstGeom prst="rect">
              <a:avLst/>
            </a:prstGeom>
            <a:noFill/>
          </p:spPr>
          <p:txBody>
            <a:bodyPr wrap="square" rtlCol="0">
              <a:spAutoFit/>
            </a:bodyPr>
            <a:lstStyle/>
            <a:p>
              <a:pPr algn="ctr"/>
              <a:r>
                <a:rPr lang="en-US" sz="1400" dirty="0" smtClean="0">
                  <a:solidFill>
                    <a:srgbClr val="0000FF"/>
                  </a:solidFill>
                </a:rPr>
                <a:t>976 </a:t>
              </a:r>
              <a:r>
                <a:rPr lang="en-US" sz="1400" dirty="0" err="1" smtClean="0">
                  <a:solidFill>
                    <a:srgbClr val="0000FF"/>
                  </a:solidFill>
                </a:rPr>
                <a:t>keV</a:t>
              </a:r>
              <a:r>
                <a:rPr lang="en-US" sz="1400" dirty="0" smtClean="0">
                  <a:solidFill>
                    <a:srgbClr val="0000FF"/>
                  </a:solidFill>
                </a:rPr>
                <a:t> conversion electron peak</a:t>
              </a:r>
              <a:endParaRPr lang="en-US" sz="1400" dirty="0">
                <a:solidFill>
                  <a:srgbClr val="0000FF"/>
                </a:solidFill>
              </a:endParaRPr>
            </a:p>
          </p:txBody>
        </p:sp>
        <p:sp>
          <p:nvSpPr>
            <p:cNvPr id="19" name="TextBox 18"/>
            <p:cNvSpPr txBox="1"/>
            <p:nvPr/>
          </p:nvSpPr>
          <p:spPr>
            <a:xfrm>
              <a:off x="3268133" y="4401556"/>
              <a:ext cx="1600200" cy="769441"/>
            </a:xfrm>
            <a:prstGeom prst="rect">
              <a:avLst/>
            </a:prstGeom>
            <a:noFill/>
          </p:spPr>
          <p:txBody>
            <a:bodyPr wrap="square" rtlCol="0">
              <a:spAutoFit/>
            </a:bodyPr>
            <a:lstStyle/>
            <a:p>
              <a:pPr marL="0" lvl="1" algn="ctr"/>
              <a:r>
                <a:rPr lang="en-US" sz="1500" dirty="0" err="1">
                  <a:solidFill>
                    <a:srgbClr val="0000FF"/>
                  </a:solidFill>
                </a:rPr>
                <a:t>σ</a:t>
              </a:r>
              <a:r>
                <a:rPr lang="en-US" sz="1500" dirty="0">
                  <a:solidFill>
                    <a:srgbClr val="0000FF"/>
                  </a:solidFill>
                </a:rPr>
                <a:t>: </a:t>
              </a:r>
              <a:r>
                <a:rPr lang="en-US" sz="1500" dirty="0" smtClean="0">
                  <a:solidFill>
                    <a:srgbClr val="0000FF"/>
                  </a:solidFill>
                </a:rPr>
                <a:t>148</a:t>
              </a:r>
            </a:p>
            <a:p>
              <a:pPr marL="0" lvl="1" algn="ctr"/>
              <a:r>
                <a:rPr lang="en-US" sz="1500" dirty="0" smtClean="0">
                  <a:solidFill>
                    <a:srgbClr val="0000FF"/>
                  </a:solidFill>
                </a:rPr>
                <a:t>μ</a:t>
              </a:r>
              <a:r>
                <a:rPr lang="en-US" sz="1500" dirty="0">
                  <a:solidFill>
                    <a:srgbClr val="0000FF"/>
                  </a:solidFill>
                </a:rPr>
                <a:t>: </a:t>
              </a:r>
              <a:r>
                <a:rPr lang="en-US" sz="1500" dirty="0" smtClean="0">
                  <a:solidFill>
                    <a:srgbClr val="0000FF"/>
                  </a:solidFill>
                </a:rPr>
                <a:t>3460</a:t>
              </a:r>
              <a:endParaRPr lang="en-US" sz="1500" dirty="0">
                <a:solidFill>
                  <a:srgbClr val="0000FF"/>
                </a:solidFill>
              </a:endParaRPr>
            </a:p>
            <a:p>
              <a:pPr algn="ctr"/>
              <a:endParaRPr lang="en-US" sz="1400" dirty="0">
                <a:solidFill>
                  <a:srgbClr val="0000FF"/>
                </a:solidFill>
              </a:endParaRPr>
            </a:p>
          </p:txBody>
        </p:sp>
      </p:grpSp>
      <p:cxnSp>
        <p:nvCxnSpPr>
          <p:cNvPr id="20" name="Straight Arrow Connector 19"/>
          <p:cNvCxnSpPr/>
          <p:nvPr/>
        </p:nvCxnSpPr>
        <p:spPr>
          <a:xfrm>
            <a:off x="5159023" y="4271226"/>
            <a:ext cx="711200" cy="0"/>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870223" y="3529387"/>
            <a:ext cx="3104444" cy="1415772"/>
          </a:xfrm>
          <a:prstGeom prst="rect">
            <a:avLst/>
          </a:prstGeom>
          <a:noFill/>
        </p:spPr>
        <p:txBody>
          <a:bodyPr wrap="square" rtlCol="0">
            <a:spAutoFit/>
          </a:bodyPr>
          <a:lstStyle/>
          <a:p>
            <a:pPr algn="ctr"/>
            <a:r>
              <a:rPr lang="en-US" sz="1400" dirty="0" smtClean="0">
                <a:solidFill>
                  <a:srgbClr val="660066"/>
                </a:solidFill>
              </a:rPr>
              <a:t>After:</a:t>
            </a:r>
          </a:p>
          <a:p>
            <a:pPr marL="285750" indent="-285750">
              <a:buFont typeface="Arial"/>
              <a:buChar char="•"/>
            </a:pPr>
            <a:r>
              <a:rPr lang="en-US" sz="1400" dirty="0" smtClean="0">
                <a:solidFill>
                  <a:srgbClr val="660066"/>
                </a:solidFill>
              </a:rPr>
              <a:t>correction for energy lost in thin scintillator </a:t>
            </a:r>
          </a:p>
          <a:p>
            <a:pPr marL="285750" indent="-285750">
              <a:buFont typeface="Arial"/>
              <a:buChar char="•"/>
            </a:pPr>
            <a:r>
              <a:rPr lang="en-US" sz="1400" dirty="0" smtClean="0">
                <a:solidFill>
                  <a:srgbClr val="660066"/>
                </a:solidFill>
              </a:rPr>
              <a:t>conversion to MeV</a:t>
            </a:r>
          </a:p>
          <a:p>
            <a:pPr marL="285750" indent="-285750">
              <a:buFont typeface="Arial"/>
              <a:buChar char="•"/>
            </a:pPr>
            <a:endParaRPr lang="en-US" sz="1400" dirty="0">
              <a:solidFill>
                <a:srgbClr val="660066"/>
              </a:solidFill>
            </a:endParaRPr>
          </a:p>
          <a:p>
            <a:pPr algn="ctr"/>
            <a:r>
              <a:rPr lang="en-US" sz="1600" dirty="0" err="1" smtClean="0">
                <a:solidFill>
                  <a:srgbClr val="660066"/>
                </a:solidFill>
              </a:rPr>
              <a:t>σ</a:t>
            </a:r>
            <a:r>
              <a:rPr lang="en-US" sz="1600" dirty="0" smtClean="0">
                <a:solidFill>
                  <a:srgbClr val="660066"/>
                </a:solidFill>
              </a:rPr>
              <a:t>/E: </a:t>
            </a:r>
            <a:r>
              <a:rPr lang="en-US" sz="1600" b="1" dirty="0" smtClean="0">
                <a:solidFill>
                  <a:srgbClr val="FF0000"/>
                </a:solidFill>
              </a:rPr>
              <a:t>3.6 ± 0.2 % </a:t>
            </a:r>
            <a:r>
              <a:rPr lang="en-US" sz="1600" b="1" dirty="0" err="1" smtClean="0">
                <a:solidFill>
                  <a:srgbClr val="FF0000"/>
                </a:solidFill>
              </a:rPr>
              <a:t>σ</a:t>
            </a:r>
            <a:r>
              <a:rPr lang="en-US" sz="1600" b="1" dirty="0" smtClean="0">
                <a:solidFill>
                  <a:srgbClr val="FF0000"/>
                </a:solidFill>
              </a:rPr>
              <a:t> </a:t>
            </a:r>
            <a:r>
              <a:rPr lang="en-US" sz="1600" dirty="0" smtClean="0">
                <a:solidFill>
                  <a:srgbClr val="660066"/>
                </a:solidFill>
              </a:rPr>
              <a:t>at 1 MeV</a:t>
            </a:r>
            <a:endParaRPr lang="en-US" sz="1600" dirty="0">
              <a:solidFill>
                <a:srgbClr val="660066"/>
              </a:solidFill>
            </a:endParaRPr>
          </a:p>
        </p:txBody>
      </p:sp>
    </p:spTree>
    <p:extLst>
      <p:ext uri="{BB962C8B-B14F-4D97-AF65-F5344CB8AC3E}">
        <p14:creationId xmlns:p14="http://schemas.microsoft.com/office/powerpoint/2010/main" val="90423700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268111" y="733777"/>
            <a:ext cx="8418690" cy="2497668"/>
          </a:xfrm>
        </p:spPr>
        <p:txBody>
          <a:bodyPr>
            <a:normAutofit/>
          </a:bodyPr>
          <a:lstStyle/>
          <a:p>
            <a:pPr>
              <a:buClr>
                <a:srgbClr val="FF0000"/>
              </a:buClr>
            </a:pPr>
            <a:r>
              <a:rPr lang="en-GB" sz="2000" dirty="0" smtClean="0"/>
              <a:t>Only currently operational proton beam treatment centre in the UK</a:t>
            </a:r>
          </a:p>
          <a:p>
            <a:pPr>
              <a:buClr>
                <a:srgbClr val="FF0000"/>
              </a:buClr>
            </a:pPr>
            <a:endParaRPr lang="en-GB" sz="2000" dirty="0" smtClean="0"/>
          </a:p>
          <a:p>
            <a:pPr>
              <a:buClr>
                <a:srgbClr val="FF0000"/>
              </a:buClr>
            </a:pPr>
            <a:r>
              <a:rPr lang="en-GB" sz="2000" dirty="0" smtClean="0"/>
              <a:t>Home to the </a:t>
            </a:r>
            <a:r>
              <a:rPr lang="en-GB" sz="2000" dirty="0" smtClean="0">
                <a:solidFill>
                  <a:srgbClr val="FF0000"/>
                </a:solidFill>
              </a:rPr>
              <a:t>Douglas Cyclotron </a:t>
            </a:r>
            <a:r>
              <a:rPr lang="en-GB" sz="2000" dirty="0" smtClean="0">
                <a:latin typeface="Verdana" charset="0"/>
                <a:ea typeface="Arial" charset="0"/>
                <a:cs typeface="Arial" charset="0"/>
              </a:rPr>
              <a:t>→ </a:t>
            </a:r>
            <a:r>
              <a:rPr lang="en-GB" sz="2000" dirty="0" smtClean="0"/>
              <a:t>produces </a:t>
            </a:r>
            <a:r>
              <a:rPr lang="en-GB" sz="2000" dirty="0" smtClean="0">
                <a:solidFill>
                  <a:srgbClr val="FF0000"/>
                </a:solidFill>
              </a:rPr>
              <a:t>60 MeV proton beam </a:t>
            </a:r>
            <a:r>
              <a:rPr lang="en-GB" sz="2000" dirty="0" smtClean="0"/>
              <a:t>for the treatment of ocular melanomas (penetration of 60 MeV protons: 30.5 mm in water) </a:t>
            </a:r>
          </a:p>
          <a:p>
            <a:pPr>
              <a:buClr>
                <a:srgbClr val="FF0000"/>
              </a:buClr>
            </a:pPr>
            <a:endParaRPr lang="en-GB" sz="2000" dirty="0" smtClean="0"/>
          </a:p>
          <a:p>
            <a:pPr>
              <a:buClr>
                <a:srgbClr val="FF0000"/>
              </a:buClr>
            </a:pPr>
            <a:r>
              <a:rPr lang="en-GB" sz="2000" dirty="0" smtClean="0">
                <a:solidFill>
                  <a:srgbClr val="FF0000"/>
                </a:solidFill>
              </a:rPr>
              <a:t>Double scattering </a:t>
            </a:r>
            <a:r>
              <a:rPr lang="en-GB" sz="2000" dirty="0" smtClean="0"/>
              <a:t>beam technique:</a:t>
            </a:r>
            <a:endParaRPr lang="en-GB" sz="1600" dirty="0" smtClean="0"/>
          </a:p>
          <a:p>
            <a:pPr>
              <a:buClr>
                <a:srgbClr val="FF0000"/>
              </a:buClr>
            </a:pPr>
            <a:endParaRPr lang="en-GB" sz="2000" dirty="0"/>
          </a:p>
          <a:p>
            <a:pPr>
              <a:buClr>
                <a:srgbClr val="FF0000"/>
              </a:buClr>
            </a:pPr>
            <a:endParaRPr lang="en-GB" sz="2000" dirty="0" smtClean="0"/>
          </a:p>
          <a:p>
            <a:pPr>
              <a:buClr>
                <a:srgbClr val="FF0000"/>
              </a:buClr>
            </a:pPr>
            <a:endParaRPr lang="en-GB" sz="2000" dirty="0"/>
          </a:p>
          <a:p>
            <a:pPr>
              <a:buClr>
                <a:srgbClr val="FF0000"/>
              </a:buClr>
            </a:pPr>
            <a:endParaRPr lang="en-GB" sz="2000" dirty="0" smtClean="0"/>
          </a:p>
          <a:p>
            <a:pPr>
              <a:buClr>
                <a:srgbClr val="FF0000"/>
              </a:buClr>
            </a:pPr>
            <a:endParaRPr lang="en-GB" sz="2000" dirty="0"/>
          </a:p>
          <a:p>
            <a:pPr>
              <a:buClr>
                <a:srgbClr val="FF0000"/>
              </a:buClr>
            </a:pPr>
            <a:endParaRPr lang="en-GB" sz="2000" dirty="0" smtClean="0"/>
          </a:p>
          <a:p>
            <a:pPr>
              <a:buClr>
                <a:srgbClr val="FF0000"/>
              </a:buClr>
            </a:pPr>
            <a:endParaRPr lang="en-US" sz="1600" dirty="0" smtClean="0"/>
          </a:p>
          <a:p>
            <a:pPr marL="457200" lvl="1" indent="0">
              <a:buClr>
                <a:srgbClr val="FF0000"/>
              </a:buClr>
              <a:buNone/>
            </a:pPr>
            <a:endParaRPr lang="en-US" sz="1600" dirty="0"/>
          </a:p>
        </p:txBody>
      </p:sp>
      <p:grpSp>
        <p:nvGrpSpPr>
          <p:cNvPr id="15" name="Group 14"/>
          <p:cNvGrpSpPr/>
          <p:nvPr/>
        </p:nvGrpSpPr>
        <p:grpSpPr>
          <a:xfrm>
            <a:off x="28221" y="3330222"/>
            <a:ext cx="6271997" cy="2681113"/>
            <a:chOff x="-1665817" y="1932947"/>
            <a:chExt cx="8080727" cy="3529776"/>
          </a:xfrm>
        </p:grpSpPr>
        <p:pic>
          <p:nvPicPr>
            <p:cNvPr id="10" name="Picture 9"/>
            <p:cNvPicPr>
              <a:picLocks noChangeAspect="1"/>
            </p:cNvPicPr>
            <p:nvPr/>
          </p:nvPicPr>
          <p:blipFill>
            <a:blip r:embed="rId3"/>
            <a:stretch>
              <a:fillRect/>
            </a:stretch>
          </p:blipFill>
          <p:spPr>
            <a:xfrm>
              <a:off x="-1665817" y="1953174"/>
              <a:ext cx="7864092" cy="3380825"/>
            </a:xfrm>
            <a:prstGeom prst="rect">
              <a:avLst/>
            </a:prstGeom>
          </p:spPr>
        </p:pic>
        <p:pic>
          <p:nvPicPr>
            <p:cNvPr id="13" name="Picture 12"/>
            <p:cNvPicPr>
              <a:picLocks noChangeAspect="1"/>
            </p:cNvPicPr>
            <p:nvPr/>
          </p:nvPicPr>
          <p:blipFill>
            <a:blip r:embed="rId4"/>
            <a:stretch>
              <a:fillRect/>
            </a:stretch>
          </p:blipFill>
          <p:spPr>
            <a:xfrm>
              <a:off x="2826425" y="1953173"/>
              <a:ext cx="2247900" cy="3380825"/>
            </a:xfrm>
            <a:prstGeom prst="rect">
              <a:avLst/>
            </a:prstGeom>
          </p:spPr>
        </p:pic>
        <p:sp>
          <p:nvSpPr>
            <p:cNvPr id="14" name="Rectangle 13"/>
            <p:cNvSpPr/>
            <p:nvPr/>
          </p:nvSpPr>
          <p:spPr>
            <a:xfrm>
              <a:off x="5060213" y="1932947"/>
              <a:ext cx="1354697" cy="3529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31</a:t>
            </a:fld>
            <a:endParaRPr lang="en-US"/>
          </a:p>
        </p:txBody>
      </p:sp>
      <p:sp>
        <p:nvSpPr>
          <p:cNvPr id="7" name="Title 1"/>
          <p:cNvSpPr txBox="1">
            <a:spLocks/>
          </p:cNvSpPr>
          <p:nvPr/>
        </p:nvSpPr>
        <p:spPr>
          <a:xfrm>
            <a:off x="609600" y="-26440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4: </a:t>
            </a:r>
            <a:r>
              <a:rPr lang="en-US" dirty="0" err="1" smtClean="0">
                <a:solidFill>
                  <a:srgbClr val="FF0000"/>
                </a:solidFill>
              </a:rPr>
              <a:t>Clatterbridge</a:t>
            </a:r>
            <a:r>
              <a:rPr lang="en-US" dirty="0" smtClean="0">
                <a:solidFill>
                  <a:srgbClr val="FF0000"/>
                </a:solidFill>
              </a:rPr>
              <a:t> Cancer Centre</a:t>
            </a:r>
            <a:endParaRPr lang="en-US" dirty="0">
              <a:solidFill>
                <a:srgbClr val="FF0000"/>
              </a:solidFill>
            </a:endParaRPr>
          </a:p>
        </p:txBody>
      </p:sp>
      <p:sp>
        <p:nvSpPr>
          <p:cNvPr id="11" name="Rectangle 10"/>
          <p:cNvSpPr/>
          <p:nvPr/>
        </p:nvSpPr>
        <p:spPr>
          <a:xfrm>
            <a:off x="5226538" y="3591284"/>
            <a:ext cx="3979547" cy="2215991"/>
          </a:xfrm>
          <a:prstGeom prst="rect">
            <a:avLst/>
          </a:prstGeom>
        </p:spPr>
        <p:txBody>
          <a:bodyPr wrap="square">
            <a:spAutoFit/>
          </a:bodyPr>
          <a:lstStyle/>
          <a:p>
            <a:pPr marL="308509" marR="22758" lvl="0" indent="-285750" defTabSz="512063">
              <a:spcBef>
                <a:spcPts val="400"/>
              </a:spcBef>
              <a:buClr>
                <a:srgbClr val="FF0000"/>
              </a:buClr>
              <a:buFont typeface="Lucida Grande"/>
              <a:buChar char="-"/>
              <a:defRPr sz="1800">
                <a:uFillTx/>
              </a:defRPr>
            </a:pPr>
            <a:r>
              <a:rPr lang="en-US" sz="1600" dirty="0" smtClean="0">
                <a:uFill>
                  <a:solidFill/>
                </a:uFill>
              </a:rPr>
              <a:t>Beam accelerated to </a:t>
            </a:r>
            <a:r>
              <a:rPr lang="en-US" sz="1600" dirty="0" smtClean="0">
                <a:solidFill>
                  <a:srgbClr val="FF0000"/>
                </a:solidFill>
                <a:uFill>
                  <a:solidFill/>
                </a:uFill>
              </a:rPr>
              <a:t>single energy</a:t>
            </a:r>
          </a:p>
          <a:p>
            <a:pPr marL="308509" marR="22758" lvl="0" indent="-285750" defTabSz="512063">
              <a:spcBef>
                <a:spcPts val="400"/>
              </a:spcBef>
              <a:buClr>
                <a:srgbClr val="FF0000"/>
              </a:buClr>
              <a:buFont typeface="Lucida Grande"/>
              <a:buChar char="-"/>
              <a:defRPr sz="1800">
                <a:uFillTx/>
              </a:defRPr>
            </a:pPr>
            <a:r>
              <a:rPr lang="en-US" sz="1600" dirty="0" smtClean="0">
                <a:uFill>
                  <a:solidFill/>
                </a:uFill>
              </a:rPr>
              <a:t>Beam </a:t>
            </a:r>
            <a:r>
              <a:rPr lang="en-US" sz="1600" dirty="0">
                <a:uFill>
                  <a:solidFill/>
                </a:uFill>
              </a:rPr>
              <a:t>passes through </a:t>
            </a:r>
            <a:r>
              <a:rPr lang="en-US" sz="1600" dirty="0">
                <a:solidFill>
                  <a:srgbClr val="FF0000"/>
                </a:solidFill>
                <a:uFill>
                  <a:solidFill/>
                </a:uFill>
              </a:rPr>
              <a:t>range-shifter wheel </a:t>
            </a:r>
            <a:r>
              <a:rPr lang="en-US" sz="1600" dirty="0">
                <a:uFill>
                  <a:solidFill/>
                </a:uFill>
              </a:rPr>
              <a:t>that modulates the proton beam energy to reach front/back of target </a:t>
            </a:r>
            <a:r>
              <a:rPr lang="en-US" sz="1600" dirty="0" smtClean="0">
                <a:uFill>
                  <a:solidFill/>
                </a:uFill>
              </a:rPr>
              <a:t>volume</a:t>
            </a:r>
            <a:endParaRPr lang="en-US" sz="1600" dirty="0">
              <a:uFill>
                <a:solidFill/>
              </a:uFill>
            </a:endParaRPr>
          </a:p>
          <a:p>
            <a:pPr marL="308509" marR="22758" lvl="0" indent="-285750" defTabSz="512063">
              <a:spcBef>
                <a:spcPts val="400"/>
              </a:spcBef>
              <a:buClr>
                <a:srgbClr val="FF0000"/>
              </a:buClr>
              <a:buFont typeface="Lucida Grande"/>
              <a:buChar char="-"/>
              <a:defRPr sz="1800">
                <a:uFillTx/>
              </a:defRPr>
            </a:pPr>
            <a:r>
              <a:rPr lang="en-US" sz="1600" dirty="0" err="1">
                <a:solidFill>
                  <a:srgbClr val="FF0000"/>
                </a:solidFill>
                <a:uFill>
                  <a:solidFill/>
                </a:uFill>
              </a:rPr>
              <a:t>Scatterer</a:t>
            </a:r>
            <a:r>
              <a:rPr lang="en-US" sz="1600" dirty="0">
                <a:uFill>
                  <a:solidFill/>
                </a:uFill>
              </a:rPr>
              <a:t> enlarges beam to cover whole </a:t>
            </a:r>
            <a:r>
              <a:rPr lang="en-US" sz="1600" dirty="0" smtClean="0">
                <a:uFill>
                  <a:solidFill/>
                </a:uFill>
              </a:rPr>
              <a:t>volume</a:t>
            </a:r>
            <a:endParaRPr lang="en-US" sz="1600" dirty="0">
              <a:uFill>
                <a:solidFill/>
              </a:uFill>
            </a:endParaRPr>
          </a:p>
          <a:p>
            <a:pPr marL="308509" marR="22758" lvl="0" indent="-285750" defTabSz="512063">
              <a:spcBef>
                <a:spcPts val="400"/>
              </a:spcBef>
              <a:buClr>
                <a:srgbClr val="FF0000"/>
              </a:buClr>
              <a:buFont typeface="Lucida Grande"/>
              <a:buChar char="-"/>
              <a:defRPr sz="1800">
                <a:uFillTx/>
              </a:defRPr>
            </a:pPr>
            <a:r>
              <a:rPr lang="en-US" sz="1600" dirty="0">
                <a:solidFill>
                  <a:srgbClr val="FF0000"/>
                </a:solidFill>
                <a:uFill>
                  <a:solidFill/>
                </a:uFill>
              </a:rPr>
              <a:t>Collimator</a:t>
            </a:r>
            <a:r>
              <a:rPr lang="en-US" sz="1600" dirty="0">
                <a:uFill>
                  <a:solidFill/>
                </a:uFill>
              </a:rPr>
              <a:t> shapes outer edge of beam to target </a:t>
            </a:r>
            <a:r>
              <a:rPr lang="en-US" sz="1600" dirty="0" smtClean="0">
                <a:uFill>
                  <a:solidFill/>
                </a:uFill>
              </a:rPr>
              <a:t>area</a:t>
            </a:r>
            <a:endParaRPr lang="en-US" sz="1600" dirty="0">
              <a:uFill>
                <a:solidFill/>
              </a:uFill>
            </a:endParaRPr>
          </a:p>
        </p:txBody>
      </p:sp>
    </p:spTree>
    <p:extLst>
      <p:ext uri="{BB962C8B-B14F-4D97-AF65-F5344CB8AC3E}">
        <p14:creationId xmlns:p14="http://schemas.microsoft.com/office/powerpoint/2010/main" val="141458511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32</a:t>
            </a:fld>
            <a:endParaRPr lang="en-US"/>
          </a:p>
        </p:txBody>
      </p:sp>
      <p:sp>
        <p:nvSpPr>
          <p:cNvPr id="7" name="Title 1"/>
          <p:cNvSpPr txBox="1">
            <a:spLocks/>
          </p:cNvSpPr>
          <p:nvPr/>
        </p:nvSpPr>
        <p:spPr>
          <a:xfrm>
            <a:off x="609600" y="-26440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4: </a:t>
            </a:r>
            <a:r>
              <a:rPr lang="en-US" dirty="0" err="1" smtClean="0">
                <a:solidFill>
                  <a:srgbClr val="FF0000"/>
                </a:solidFill>
              </a:rPr>
              <a:t>Clatterbridge</a:t>
            </a:r>
            <a:r>
              <a:rPr lang="en-US" dirty="0" smtClean="0">
                <a:solidFill>
                  <a:srgbClr val="FF0000"/>
                </a:solidFill>
              </a:rPr>
              <a:t> Cancer Centre</a:t>
            </a:r>
            <a:endParaRPr lang="en-US" dirty="0">
              <a:solidFill>
                <a:srgbClr val="FF0000"/>
              </a:solidFill>
            </a:endParaRPr>
          </a:p>
        </p:txBody>
      </p:sp>
      <p:sp>
        <p:nvSpPr>
          <p:cNvPr id="8" name="Content Placeholder 2"/>
          <p:cNvSpPr>
            <a:spLocks noGrp="1"/>
          </p:cNvSpPr>
          <p:nvPr>
            <p:ph idx="1"/>
          </p:nvPr>
        </p:nvSpPr>
        <p:spPr>
          <a:xfrm>
            <a:off x="268111" y="733777"/>
            <a:ext cx="8418690" cy="776112"/>
          </a:xfrm>
        </p:spPr>
        <p:txBody>
          <a:bodyPr>
            <a:normAutofit/>
          </a:bodyPr>
          <a:lstStyle/>
          <a:p>
            <a:pPr>
              <a:buClr>
                <a:srgbClr val="FF0000"/>
              </a:buClr>
            </a:pPr>
            <a:r>
              <a:rPr lang="en-GB" sz="2000" dirty="0" smtClean="0">
                <a:solidFill>
                  <a:srgbClr val="FF0000"/>
                </a:solidFill>
              </a:rPr>
              <a:t>Eight</a:t>
            </a:r>
            <a:r>
              <a:rPr lang="en-GB" sz="2000" dirty="0" smtClean="0"/>
              <a:t> full days in total of proton beam access granted to UCL from 2013 - 2016</a:t>
            </a:r>
            <a:endParaRPr lang="en-GB" sz="2000" dirty="0"/>
          </a:p>
          <a:p>
            <a:pPr marL="0" indent="0">
              <a:buClr>
                <a:srgbClr val="FF0000"/>
              </a:buClr>
              <a:buNone/>
            </a:pPr>
            <a:endParaRPr lang="en-GB" sz="2000" dirty="0" smtClean="0"/>
          </a:p>
          <a:p>
            <a:pPr>
              <a:buClr>
                <a:srgbClr val="FF0000"/>
              </a:buClr>
            </a:pPr>
            <a:endParaRPr lang="en-US" sz="1600" dirty="0" smtClean="0"/>
          </a:p>
          <a:p>
            <a:pPr marL="457200" lvl="1" indent="0">
              <a:buClr>
                <a:srgbClr val="FF0000"/>
              </a:buClr>
              <a:buNone/>
            </a:pPr>
            <a:endParaRPr lang="en-US" sz="1600" dirty="0"/>
          </a:p>
        </p:txBody>
      </p:sp>
      <p:pic>
        <p:nvPicPr>
          <p:cNvPr id="9" name="Picture 8" descr="Clatterbridge_Set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9001" y="1509889"/>
            <a:ext cx="3151482" cy="4727224"/>
          </a:xfrm>
          <a:prstGeom prst="rect">
            <a:avLst/>
          </a:prstGeom>
        </p:spPr>
      </p:pic>
      <p:pic>
        <p:nvPicPr>
          <p:cNvPr id="11"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296" y="1507067"/>
            <a:ext cx="5495174" cy="3098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88108" y="4643027"/>
            <a:ext cx="1117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4645" y="4643027"/>
            <a:ext cx="2235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7245" y="4643027"/>
            <a:ext cx="1981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99235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33</a:t>
            </a:fld>
            <a:endParaRPr lang="en-US"/>
          </a:p>
        </p:txBody>
      </p:sp>
      <p:sp>
        <p:nvSpPr>
          <p:cNvPr id="7" name="Title 1"/>
          <p:cNvSpPr txBox="1">
            <a:spLocks/>
          </p:cNvSpPr>
          <p:nvPr/>
        </p:nvSpPr>
        <p:spPr>
          <a:xfrm>
            <a:off x="609600" y="-26440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4: </a:t>
            </a:r>
            <a:r>
              <a:rPr lang="en-US" dirty="0" err="1" smtClean="0">
                <a:solidFill>
                  <a:srgbClr val="FF0000"/>
                </a:solidFill>
              </a:rPr>
              <a:t>Clatterbridge</a:t>
            </a:r>
            <a:r>
              <a:rPr lang="en-US" dirty="0" smtClean="0">
                <a:solidFill>
                  <a:srgbClr val="FF0000"/>
                </a:solidFill>
              </a:rPr>
              <a:t> Cancer Centre</a:t>
            </a:r>
            <a:endParaRPr lang="en-US" dirty="0">
              <a:solidFill>
                <a:srgbClr val="FF0000"/>
              </a:solidFill>
            </a:endParaRPr>
          </a:p>
        </p:txBody>
      </p:sp>
      <p:pic>
        <p:nvPicPr>
          <p:cNvPr id="8" name="Picture 7" descr="SAM_776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78603" y="1677338"/>
            <a:ext cx="5614814" cy="3743209"/>
          </a:xfrm>
          <a:prstGeom prst="rect">
            <a:avLst/>
          </a:prstGeom>
        </p:spPr>
      </p:pic>
      <p:pic>
        <p:nvPicPr>
          <p:cNvPr id="11" name="Picture 10" descr="nozz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3099" y="741535"/>
            <a:ext cx="2462645" cy="2793294"/>
          </a:xfrm>
          <a:prstGeom prst="rect">
            <a:avLst/>
          </a:prstGeom>
        </p:spPr>
      </p:pic>
      <p:pic>
        <p:nvPicPr>
          <p:cNvPr id="12" name="Picture 11" descr="SAM_778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3452" y="3711222"/>
            <a:ext cx="3969102" cy="2646068"/>
          </a:xfrm>
          <a:prstGeom prst="rect">
            <a:avLst/>
          </a:prstGeom>
        </p:spPr>
      </p:pic>
    </p:spTree>
    <p:extLst>
      <p:ext uri="{BB962C8B-B14F-4D97-AF65-F5344CB8AC3E}">
        <p14:creationId xmlns:p14="http://schemas.microsoft.com/office/powerpoint/2010/main" val="419706363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34</a:t>
            </a:fld>
            <a:endParaRPr lang="en-US"/>
          </a:p>
        </p:txBody>
      </p:sp>
      <p:pic>
        <p:nvPicPr>
          <p:cNvPr id="8" name="Picture 7" descr="Beam_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4" y="623163"/>
            <a:ext cx="7924273" cy="5831964"/>
          </a:xfrm>
          <a:prstGeom prst="rect">
            <a:avLst/>
          </a:prstGeom>
        </p:spPr>
      </p:pic>
      <p:sp>
        <p:nvSpPr>
          <p:cNvPr id="9" name="Title 1"/>
          <p:cNvSpPr txBox="1">
            <a:spLocks/>
          </p:cNvSpPr>
          <p:nvPr/>
        </p:nvSpPr>
        <p:spPr>
          <a:xfrm>
            <a:off x="609600" y="-26440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4: </a:t>
            </a:r>
            <a:r>
              <a:rPr lang="en-US" dirty="0" err="1" smtClean="0">
                <a:solidFill>
                  <a:srgbClr val="FF0000"/>
                </a:solidFill>
              </a:rPr>
              <a:t>Clatterbridge</a:t>
            </a:r>
            <a:r>
              <a:rPr lang="en-US" dirty="0" smtClean="0">
                <a:solidFill>
                  <a:srgbClr val="FF0000"/>
                </a:solidFill>
              </a:rPr>
              <a:t> Cancer Centre</a:t>
            </a:r>
            <a:endParaRPr lang="en-US" dirty="0">
              <a:solidFill>
                <a:srgbClr val="FF0000"/>
              </a:solidFill>
            </a:endParaRPr>
          </a:p>
        </p:txBody>
      </p:sp>
    </p:spTree>
    <p:extLst>
      <p:ext uri="{BB962C8B-B14F-4D97-AF65-F5344CB8AC3E}">
        <p14:creationId xmlns:p14="http://schemas.microsoft.com/office/powerpoint/2010/main" val="144342468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35</a:t>
            </a:fld>
            <a:endParaRPr lang="en-US"/>
          </a:p>
        </p:txBody>
      </p:sp>
      <p:sp>
        <p:nvSpPr>
          <p:cNvPr id="7" name="Title 1"/>
          <p:cNvSpPr txBox="1">
            <a:spLocks/>
          </p:cNvSpPr>
          <p:nvPr/>
        </p:nvSpPr>
        <p:spPr>
          <a:xfrm>
            <a:off x="609600" y="-26440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4: </a:t>
            </a:r>
            <a:r>
              <a:rPr lang="en-US" dirty="0" err="1" smtClean="0">
                <a:solidFill>
                  <a:srgbClr val="FF0000"/>
                </a:solidFill>
              </a:rPr>
              <a:t>Clatterbridge</a:t>
            </a:r>
            <a:r>
              <a:rPr lang="en-US" dirty="0" smtClean="0">
                <a:solidFill>
                  <a:srgbClr val="FF0000"/>
                </a:solidFill>
              </a:rPr>
              <a:t> Cancer Centre</a:t>
            </a:r>
            <a:endParaRPr lang="en-US" dirty="0">
              <a:solidFill>
                <a:srgbClr val="FF0000"/>
              </a:solidFill>
            </a:endParaRPr>
          </a:p>
        </p:txBody>
      </p:sp>
      <p:sp>
        <p:nvSpPr>
          <p:cNvPr id="8" name="Content Placeholder 2"/>
          <p:cNvSpPr>
            <a:spLocks noGrp="1"/>
          </p:cNvSpPr>
          <p:nvPr>
            <p:ph idx="1"/>
          </p:nvPr>
        </p:nvSpPr>
        <p:spPr>
          <a:xfrm>
            <a:off x="0" y="673100"/>
            <a:ext cx="8547100" cy="5634566"/>
          </a:xfrm>
        </p:spPr>
        <p:txBody>
          <a:bodyPr>
            <a:normAutofit/>
          </a:bodyPr>
          <a:lstStyle/>
          <a:p>
            <a:pPr>
              <a:buClr>
                <a:srgbClr val="FF0000"/>
              </a:buClr>
            </a:pPr>
            <a:r>
              <a:rPr lang="en-GB" sz="2000" dirty="0" smtClean="0"/>
              <a:t>The proton rate from the beam was carefully controlled by</a:t>
            </a:r>
            <a:r>
              <a:rPr lang="en-GB" sz="2000" dirty="0"/>
              <a:t/>
            </a:r>
            <a:br>
              <a:rPr lang="en-GB" sz="2000" dirty="0"/>
            </a:br>
            <a:endParaRPr lang="en-GB" sz="1600" dirty="0" smtClean="0"/>
          </a:p>
          <a:p>
            <a:pPr lvl="1">
              <a:buClr>
                <a:srgbClr val="FF0000"/>
              </a:buClr>
            </a:pPr>
            <a:r>
              <a:rPr lang="en-GB" sz="1600" dirty="0" smtClean="0"/>
              <a:t>Inserting brass </a:t>
            </a:r>
            <a:r>
              <a:rPr lang="en-GB" sz="1600" dirty="0" smtClean="0">
                <a:solidFill>
                  <a:srgbClr val="FF0000"/>
                </a:solidFill>
              </a:rPr>
              <a:t>collimators</a:t>
            </a:r>
            <a:r>
              <a:rPr lang="en-GB" sz="1600" dirty="0" smtClean="0"/>
              <a:t> with </a:t>
            </a:r>
            <a:r>
              <a:rPr lang="en-GB" sz="1600" dirty="0" smtClean="0">
                <a:solidFill>
                  <a:srgbClr val="FF0000"/>
                </a:solidFill>
              </a:rPr>
              <a:t>varying diameters </a:t>
            </a:r>
            <a:br>
              <a:rPr lang="en-GB" sz="1600" dirty="0" smtClean="0">
                <a:solidFill>
                  <a:srgbClr val="FF0000"/>
                </a:solidFill>
              </a:rPr>
            </a:br>
            <a:r>
              <a:rPr lang="en-GB" sz="1600" dirty="0" smtClean="0"/>
              <a:t>(0.5 mm – 10 mm) into the beam nozzle </a:t>
            </a:r>
            <a:br>
              <a:rPr lang="en-GB" sz="1600" dirty="0" smtClean="0"/>
            </a:br>
            <a:r>
              <a:rPr lang="en-GB" sz="1600" dirty="0" smtClean="0"/>
              <a:t>(~30 cm upstream of the optical module)</a:t>
            </a:r>
          </a:p>
          <a:p>
            <a:pPr lvl="1">
              <a:buClr>
                <a:srgbClr val="FF0000"/>
              </a:buClr>
            </a:pPr>
            <a:r>
              <a:rPr lang="en-GB" sz="1600" dirty="0" smtClean="0"/>
              <a:t>Adjustment of the </a:t>
            </a:r>
            <a:r>
              <a:rPr lang="en-GB" sz="1600" dirty="0" smtClean="0">
                <a:solidFill>
                  <a:srgbClr val="FF0000"/>
                </a:solidFill>
              </a:rPr>
              <a:t>ion source gas supply</a:t>
            </a:r>
          </a:p>
          <a:p>
            <a:pPr lvl="1">
              <a:buClr>
                <a:srgbClr val="FF0000"/>
              </a:buClr>
            </a:pPr>
            <a:r>
              <a:rPr lang="en-GB" sz="1600" dirty="0" smtClean="0"/>
              <a:t>Adjustment of the </a:t>
            </a:r>
            <a:r>
              <a:rPr lang="en-GB" sz="1600" dirty="0" smtClean="0">
                <a:solidFill>
                  <a:srgbClr val="FF0000"/>
                </a:solidFill>
              </a:rPr>
              <a:t>cyclotron RF phase</a:t>
            </a:r>
          </a:p>
          <a:p>
            <a:pPr lvl="1">
              <a:buClr>
                <a:srgbClr val="FF0000"/>
              </a:buClr>
            </a:pPr>
            <a:endParaRPr lang="en-GB" sz="1600" dirty="0"/>
          </a:p>
          <a:p>
            <a:pPr marL="0" indent="0">
              <a:buClr>
                <a:srgbClr val="FF0000"/>
              </a:buClr>
              <a:buNone/>
            </a:pPr>
            <a:endParaRPr lang="en-GB" sz="2000" dirty="0"/>
          </a:p>
          <a:p>
            <a:pPr>
              <a:buClr>
                <a:srgbClr val="FF0000"/>
              </a:buClr>
            </a:pPr>
            <a:endParaRPr lang="en-GB" sz="2000" dirty="0" smtClean="0"/>
          </a:p>
          <a:p>
            <a:pPr>
              <a:buClr>
                <a:srgbClr val="FF0000"/>
              </a:buClr>
            </a:pPr>
            <a:endParaRPr lang="en-GB" sz="2000" dirty="0"/>
          </a:p>
          <a:p>
            <a:pPr>
              <a:buClr>
                <a:srgbClr val="FF0000"/>
              </a:buClr>
            </a:pPr>
            <a:endParaRPr lang="en-GB" sz="2000" dirty="0" smtClean="0"/>
          </a:p>
          <a:p>
            <a:pPr>
              <a:buClr>
                <a:srgbClr val="FF0000"/>
              </a:buClr>
            </a:pPr>
            <a:r>
              <a:rPr lang="en-US" sz="2000" dirty="0" smtClean="0"/>
              <a:t>Resulting distribution:</a:t>
            </a:r>
          </a:p>
          <a:p>
            <a:pPr marL="457200" lvl="1" indent="0">
              <a:buClr>
                <a:srgbClr val="FF0000"/>
              </a:buClr>
              <a:buNone/>
            </a:pPr>
            <a:endParaRPr lang="en-US" sz="1600" dirty="0"/>
          </a:p>
        </p:txBody>
      </p:sp>
      <p:pic>
        <p:nvPicPr>
          <p:cNvPr id="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5800" y="1201177"/>
            <a:ext cx="2032000" cy="145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T_800V_LG100ns_038_eh_0.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2712" y="2998088"/>
            <a:ext cx="5080000" cy="3368748"/>
          </a:xfrm>
          <a:prstGeom prst="rect">
            <a:avLst/>
          </a:prstGeom>
        </p:spPr>
      </p:pic>
    </p:spTree>
    <p:extLst>
      <p:ext uri="{BB962C8B-B14F-4D97-AF65-F5344CB8AC3E}">
        <p14:creationId xmlns:p14="http://schemas.microsoft.com/office/powerpoint/2010/main" val="364222069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461" y="1005598"/>
            <a:ext cx="7668843" cy="5180189"/>
          </a:xfrm>
          <a:prstGeom prst="rect">
            <a:avLst/>
          </a:prstGeom>
        </p:spPr>
      </p:pic>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36</a:t>
            </a:fld>
            <a:endParaRPr lang="en-US"/>
          </a:p>
        </p:txBody>
      </p:sp>
      <p:sp>
        <p:nvSpPr>
          <p:cNvPr id="7" name="Title 1"/>
          <p:cNvSpPr txBox="1">
            <a:spLocks/>
          </p:cNvSpPr>
          <p:nvPr/>
        </p:nvSpPr>
        <p:spPr>
          <a:xfrm>
            <a:off x="609600" y="-1374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4: </a:t>
            </a:r>
            <a:r>
              <a:rPr lang="en-US" dirty="0" err="1" smtClean="0">
                <a:solidFill>
                  <a:srgbClr val="FF0000"/>
                </a:solidFill>
              </a:rPr>
              <a:t>Clatterbridge</a:t>
            </a:r>
            <a:r>
              <a:rPr lang="en-US" dirty="0" smtClean="0">
                <a:solidFill>
                  <a:srgbClr val="FF0000"/>
                </a:solidFill>
              </a:rPr>
              <a:t> Cancer Centre</a:t>
            </a:r>
            <a:endParaRPr lang="en-US" dirty="0">
              <a:solidFill>
                <a:srgbClr val="FF0000"/>
              </a:solidFill>
            </a:endParaRPr>
          </a:p>
        </p:txBody>
      </p:sp>
      <p:cxnSp>
        <p:nvCxnSpPr>
          <p:cNvPr id="18" name="Straight Arrow Connector 17"/>
          <p:cNvCxnSpPr/>
          <p:nvPr/>
        </p:nvCxnSpPr>
        <p:spPr>
          <a:xfrm flipH="1">
            <a:off x="5734756" y="2101430"/>
            <a:ext cx="818445" cy="801266"/>
          </a:xfrm>
          <a:prstGeom prst="straightConnector1">
            <a:avLst/>
          </a:prstGeom>
          <a:ln w="190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7634112" y="1609614"/>
            <a:ext cx="112888"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5734756" y="1609614"/>
            <a:ext cx="3593394" cy="738664"/>
          </a:xfrm>
          <a:prstGeom prst="rect">
            <a:avLst/>
          </a:prstGeom>
          <a:noFill/>
          <a:ln>
            <a:noFill/>
          </a:ln>
        </p:spPr>
        <p:txBody>
          <a:bodyPr wrap="square" rtlCol="0">
            <a:spAutoFit/>
          </a:bodyPr>
          <a:lstStyle/>
          <a:p>
            <a:pPr algn="ctr"/>
            <a:r>
              <a:rPr lang="en-US" sz="1400" dirty="0" smtClean="0">
                <a:solidFill>
                  <a:srgbClr val="FF0000"/>
                </a:solidFill>
              </a:rPr>
              <a:t>Fitting function:</a:t>
            </a:r>
            <a:endParaRPr lang="en-US" sz="1400" dirty="0">
              <a:solidFill>
                <a:srgbClr val="FF0000"/>
              </a:solidFill>
            </a:endParaRPr>
          </a:p>
          <a:p>
            <a:pPr algn="ctr"/>
            <a:r>
              <a:rPr lang="en-US" sz="1400" b="1" dirty="0" smtClean="0">
                <a:solidFill>
                  <a:srgbClr val="FF0000"/>
                </a:solidFill>
              </a:rPr>
              <a:t>Convolution</a:t>
            </a:r>
            <a:r>
              <a:rPr lang="en-US" sz="1400" dirty="0" smtClean="0">
                <a:solidFill>
                  <a:srgbClr val="FF0000"/>
                </a:solidFill>
              </a:rPr>
              <a:t> of </a:t>
            </a:r>
            <a:r>
              <a:rPr lang="en-US" sz="1400" b="1" dirty="0" smtClean="0">
                <a:solidFill>
                  <a:srgbClr val="FF0000"/>
                </a:solidFill>
              </a:rPr>
              <a:t>Gaussian </a:t>
            </a:r>
            <a:r>
              <a:rPr lang="en-US" sz="1400" dirty="0" smtClean="0">
                <a:solidFill>
                  <a:srgbClr val="FF0000"/>
                </a:solidFill>
              </a:rPr>
              <a:t>and</a:t>
            </a:r>
            <a:r>
              <a:rPr lang="en-US" sz="1400" b="1" dirty="0" smtClean="0">
                <a:solidFill>
                  <a:srgbClr val="FF0000"/>
                </a:solidFill>
              </a:rPr>
              <a:t> Landau</a:t>
            </a:r>
            <a:br>
              <a:rPr lang="en-US" sz="1400" b="1" dirty="0" smtClean="0">
                <a:solidFill>
                  <a:srgbClr val="FF0000"/>
                </a:solidFill>
              </a:rPr>
            </a:br>
            <a:r>
              <a:rPr lang="en-US" sz="1400" dirty="0" smtClean="0">
                <a:solidFill>
                  <a:srgbClr val="FF0000"/>
                </a:solidFill>
              </a:rPr>
              <a:t>+ </a:t>
            </a:r>
            <a:r>
              <a:rPr lang="en-US" sz="1400" b="1" dirty="0" smtClean="0">
                <a:solidFill>
                  <a:srgbClr val="660066"/>
                </a:solidFill>
              </a:rPr>
              <a:t>2</a:t>
            </a:r>
            <a:r>
              <a:rPr lang="en-US" sz="1400" b="1" baseline="30000" dirty="0" smtClean="0">
                <a:solidFill>
                  <a:srgbClr val="660066"/>
                </a:solidFill>
              </a:rPr>
              <a:t>nd</a:t>
            </a:r>
            <a:r>
              <a:rPr lang="en-US" sz="1400" b="1" dirty="0" smtClean="0">
                <a:solidFill>
                  <a:srgbClr val="660066"/>
                </a:solidFill>
              </a:rPr>
              <a:t> Degree Polynomial</a:t>
            </a:r>
            <a:endParaRPr lang="en-US" sz="1400" b="1" dirty="0">
              <a:solidFill>
                <a:srgbClr val="660066"/>
              </a:solidFill>
            </a:endParaRPr>
          </a:p>
        </p:txBody>
      </p:sp>
      <p:cxnSp>
        <p:nvCxnSpPr>
          <p:cNvPr id="28" name="Straight Arrow Connector 27"/>
          <p:cNvCxnSpPr/>
          <p:nvPr/>
        </p:nvCxnSpPr>
        <p:spPr>
          <a:xfrm flipH="1">
            <a:off x="2590800" y="2348278"/>
            <a:ext cx="4907845" cy="3169870"/>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663699" y="1609614"/>
            <a:ext cx="2373420" cy="17617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663699" y="2391486"/>
            <a:ext cx="3303412" cy="1692771"/>
          </a:xfrm>
          <a:prstGeom prst="rect">
            <a:avLst/>
          </a:prstGeom>
          <a:noFill/>
        </p:spPr>
        <p:txBody>
          <a:bodyPr wrap="square" rtlCol="0">
            <a:spAutoFit/>
          </a:bodyPr>
          <a:lstStyle/>
          <a:p>
            <a:r>
              <a:rPr lang="en-GB" dirty="0" smtClean="0">
                <a:latin typeface="Verdana" charset="0"/>
                <a:ea typeface="Arial" charset="0"/>
                <a:cs typeface="Arial" charset="0"/>
              </a:rPr>
              <a:t> → </a:t>
            </a:r>
            <a:r>
              <a:rPr lang="en-GB" dirty="0" err="1" smtClean="0">
                <a:solidFill>
                  <a:srgbClr val="FF0000"/>
                </a:solidFill>
                <a:latin typeface="Verdana" charset="0"/>
                <a:ea typeface="Arial" charset="0"/>
                <a:cs typeface="Arial" charset="0"/>
              </a:rPr>
              <a:t>σ</a:t>
            </a:r>
            <a:r>
              <a:rPr lang="en-US" dirty="0" smtClean="0">
                <a:solidFill>
                  <a:srgbClr val="FF0000"/>
                </a:solidFill>
              </a:rPr>
              <a:t>/E</a:t>
            </a:r>
            <a:r>
              <a:rPr lang="en-US" dirty="0" smtClean="0"/>
              <a:t>: </a:t>
            </a:r>
            <a:r>
              <a:rPr lang="en-US" dirty="0" smtClean="0">
                <a:solidFill>
                  <a:srgbClr val="FF0000"/>
                </a:solidFill>
              </a:rPr>
              <a:t>0.74 </a:t>
            </a:r>
            <a:r>
              <a:rPr lang="en-US" dirty="0" smtClean="0"/>
              <a:t>± 0.11 % </a:t>
            </a:r>
            <a:r>
              <a:rPr lang="en-US" dirty="0" err="1" smtClean="0"/>
              <a:t>σ</a:t>
            </a:r>
            <a:r>
              <a:rPr lang="en-US" dirty="0" smtClean="0"/>
              <a:t> (for ~40 MeV due to quenching!)</a:t>
            </a:r>
          </a:p>
          <a:p>
            <a:pPr algn="ctr"/>
            <a:r>
              <a:rPr lang="en-US" dirty="0"/>
              <a:t>a</a:t>
            </a:r>
            <a:r>
              <a:rPr lang="en-US" dirty="0" smtClean="0"/>
              <a:t>t 70 kHz</a:t>
            </a:r>
          </a:p>
          <a:p>
            <a:endParaRPr lang="en-US" dirty="0"/>
          </a:p>
          <a:p>
            <a:pPr algn="ctr"/>
            <a:r>
              <a:rPr lang="en-US" sz="1600" dirty="0" smtClean="0"/>
              <a:t>Compared to </a:t>
            </a:r>
            <a:r>
              <a:rPr lang="en-US" sz="1600" dirty="0" smtClean="0">
                <a:solidFill>
                  <a:srgbClr val="0000FF"/>
                </a:solidFill>
              </a:rPr>
              <a:t>0.64 % </a:t>
            </a:r>
            <a:r>
              <a:rPr lang="en-US" sz="1600" dirty="0" err="1" smtClean="0">
                <a:solidFill>
                  <a:srgbClr val="0000FF"/>
                </a:solidFill>
              </a:rPr>
              <a:t>σ</a:t>
            </a:r>
            <a:r>
              <a:rPr lang="en-US" sz="1600" dirty="0" smtClean="0">
                <a:solidFill>
                  <a:srgbClr val="0000FF"/>
                </a:solidFill>
              </a:rPr>
              <a:t> </a:t>
            </a:r>
            <a:r>
              <a:rPr lang="en-US" sz="1600" dirty="0" smtClean="0"/>
              <a:t/>
            </a:r>
            <a:br>
              <a:rPr lang="en-US" sz="1600" dirty="0" smtClean="0"/>
            </a:br>
            <a:r>
              <a:rPr lang="en-US" sz="1600" dirty="0" smtClean="0"/>
              <a:t>from </a:t>
            </a:r>
            <a:r>
              <a:rPr lang="en-US" sz="1600" dirty="0" smtClean="0">
                <a:solidFill>
                  <a:srgbClr val="0000FF"/>
                </a:solidFill>
              </a:rPr>
              <a:t>simulations </a:t>
            </a:r>
            <a:endParaRPr lang="en-US" sz="1600" dirty="0">
              <a:solidFill>
                <a:srgbClr val="0000FF"/>
              </a:solidFill>
            </a:endParaRPr>
          </a:p>
        </p:txBody>
      </p:sp>
    </p:spTree>
    <p:extLst>
      <p:ext uri="{BB962C8B-B14F-4D97-AF65-F5344CB8AC3E}">
        <p14:creationId xmlns:p14="http://schemas.microsoft.com/office/powerpoint/2010/main" val="348614824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37</a:t>
            </a:fld>
            <a:endParaRPr lang="en-US"/>
          </a:p>
        </p:txBody>
      </p:sp>
      <p:sp>
        <p:nvSpPr>
          <p:cNvPr id="7" name="Title 1"/>
          <p:cNvSpPr txBox="1">
            <a:spLocks/>
          </p:cNvSpPr>
          <p:nvPr/>
        </p:nvSpPr>
        <p:spPr>
          <a:xfrm>
            <a:off x="609600" y="-1374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Step 4: </a:t>
            </a:r>
            <a:r>
              <a:rPr lang="en-US" dirty="0" err="1" smtClean="0">
                <a:solidFill>
                  <a:srgbClr val="FF0000"/>
                </a:solidFill>
              </a:rPr>
              <a:t>Clatterbridge</a:t>
            </a:r>
            <a:r>
              <a:rPr lang="en-US" dirty="0" smtClean="0">
                <a:solidFill>
                  <a:srgbClr val="FF0000"/>
                </a:solidFill>
              </a:rPr>
              <a:t> Cancer Centre</a:t>
            </a:r>
            <a:endParaRPr lang="en-US" dirty="0">
              <a:solidFill>
                <a:srgbClr val="FF0000"/>
              </a:solidFill>
            </a:endParaRPr>
          </a:p>
        </p:txBody>
      </p:sp>
      <p:sp>
        <p:nvSpPr>
          <p:cNvPr id="23" name="Rectangle 22"/>
          <p:cNvSpPr/>
          <p:nvPr/>
        </p:nvSpPr>
        <p:spPr>
          <a:xfrm>
            <a:off x="7634112" y="1609614"/>
            <a:ext cx="112888"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663699" y="1609614"/>
            <a:ext cx="2373420" cy="17617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energyDeposited_7_5.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6" y="1757678"/>
            <a:ext cx="4507842" cy="306088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0771" y="1757678"/>
            <a:ext cx="4506974" cy="3060290"/>
          </a:xfrm>
          <a:prstGeom prst="rect">
            <a:avLst/>
          </a:prstGeom>
        </p:spPr>
      </p:pic>
      <p:sp>
        <p:nvSpPr>
          <p:cNvPr id="3" name="TextBox 2"/>
          <p:cNvSpPr txBox="1"/>
          <p:nvPr/>
        </p:nvSpPr>
        <p:spPr>
          <a:xfrm>
            <a:off x="734427" y="2187828"/>
            <a:ext cx="703826" cy="369332"/>
          </a:xfrm>
          <a:prstGeom prst="rect">
            <a:avLst/>
          </a:prstGeom>
          <a:noFill/>
        </p:spPr>
        <p:txBody>
          <a:bodyPr wrap="square" rtlCol="0">
            <a:spAutoFit/>
          </a:bodyPr>
          <a:lstStyle/>
          <a:p>
            <a:r>
              <a:rPr lang="en-US" dirty="0" smtClean="0">
                <a:solidFill>
                  <a:srgbClr val="FF0000"/>
                </a:solidFill>
              </a:rPr>
              <a:t>MC</a:t>
            </a:r>
            <a:endParaRPr lang="en-US" dirty="0">
              <a:solidFill>
                <a:srgbClr val="FF0000"/>
              </a:solidFill>
            </a:endParaRPr>
          </a:p>
        </p:txBody>
      </p:sp>
      <p:sp>
        <p:nvSpPr>
          <p:cNvPr id="16" name="TextBox 15"/>
          <p:cNvSpPr txBox="1"/>
          <p:nvPr/>
        </p:nvSpPr>
        <p:spPr>
          <a:xfrm>
            <a:off x="5339417" y="2187238"/>
            <a:ext cx="964415" cy="369922"/>
          </a:xfrm>
          <a:prstGeom prst="rect">
            <a:avLst/>
          </a:prstGeom>
          <a:noFill/>
        </p:spPr>
        <p:txBody>
          <a:bodyPr wrap="square" rtlCol="0">
            <a:spAutoFit/>
          </a:bodyPr>
          <a:lstStyle/>
          <a:p>
            <a:r>
              <a:rPr lang="en-US" dirty="0" smtClean="0">
                <a:solidFill>
                  <a:srgbClr val="FF0000"/>
                </a:solidFill>
              </a:rPr>
              <a:t>DATA</a:t>
            </a:r>
            <a:endParaRPr lang="en-US" dirty="0">
              <a:solidFill>
                <a:srgbClr val="FF0000"/>
              </a:solidFill>
            </a:endParaRPr>
          </a:p>
        </p:txBody>
      </p:sp>
      <p:sp>
        <p:nvSpPr>
          <p:cNvPr id="19" name="Content Placeholder 2"/>
          <p:cNvSpPr>
            <a:spLocks noGrp="1"/>
          </p:cNvSpPr>
          <p:nvPr>
            <p:ph idx="1"/>
          </p:nvPr>
        </p:nvSpPr>
        <p:spPr>
          <a:xfrm>
            <a:off x="0" y="4987636"/>
            <a:ext cx="9144000" cy="611980"/>
          </a:xfrm>
        </p:spPr>
        <p:txBody>
          <a:bodyPr>
            <a:normAutofit/>
          </a:bodyPr>
          <a:lstStyle/>
          <a:p>
            <a:pPr>
              <a:buClr>
                <a:srgbClr val="FF0000"/>
              </a:buClr>
            </a:pPr>
            <a:r>
              <a:rPr lang="en-GB" sz="2000" dirty="0" smtClean="0">
                <a:ea typeface="Arial" charset="0"/>
                <a:cs typeface="Arial" charset="0"/>
              </a:rPr>
              <a:t>Our simulations accurately represent our data!</a:t>
            </a:r>
            <a:endParaRPr lang="en-GB" sz="2000" dirty="0">
              <a:solidFill>
                <a:srgbClr val="0000FF"/>
              </a:solidFill>
              <a:ea typeface="Arial" charset="0"/>
              <a:cs typeface="Arial" charset="0"/>
            </a:endParaRPr>
          </a:p>
          <a:p>
            <a:pPr>
              <a:buClr>
                <a:srgbClr val="FF0000"/>
              </a:buClr>
            </a:pPr>
            <a:endParaRPr lang="en-GB" sz="1800" dirty="0" smtClean="0">
              <a:ea typeface="Arial" charset="0"/>
              <a:cs typeface="Arial" charset="0"/>
            </a:endParaRPr>
          </a:p>
          <a:p>
            <a:pPr>
              <a:buClr>
                <a:srgbClr val="FF0000"/>
              </a:buClr>
            </a:pPr>
            <a:endParaRPr lang="en-GB" sz="1800" dirty="0">
              <a:ea typeface="Arial" charset="0"/>
              <a:cs typeface="Arial" charset="0"/>
            </a:endParaRPr>
          </a:p>
          <a:p>
            <a:pPr>
              <a:buClr>
                <a:srgbClr val="FF0000"/>
              </a:buClr>
            </a:pPr>
            <a:endParaRPr lang="en-GB" sz="1800" dirty="0" smtClean="0">
              <a:ea typeface="Arial" charset="0"/>
              <a:cs typeface="Arial" charset="0"/>
            </a:endParaRPr>
          </a:p>
          <a:p>
            <a:pPr>
              <a:buClr>
                <a:srgbClr val="FF0000"/>
              </a:buClr>
            </a:pPr>
            <a:endParaRPr lang="en-GB" sz="1800" dirty="0" smtClean="0">
              <a:ea typeface="Arial" charset="0"/>
              <a:cs typeface="Arial" charset="0"/>
            </a:endParaRPr>
          </a:p>
          <a:p>
            <a:pPr>
              <a:buClr>
                <a:srgbClr val="FF0000"/>
              </a:buClr>
            </a:pPr>
            <a:endParaRPr lang="en-GB" sz="1800" dirty="0">
              <a:ea typeface="Arial" charset="0"/>
              <a:cs typeface="Arial" charset="0"/>
            </a:endParaRPr>
          </a:p>
          <a:p>
            <a:pPr>
              <a:buClr>
                <a:srgbClr val="FF0000"/>
              </a:buClr>
            </a:pPr>
            <a:endParaRPr lang="en-GB" sz="1800" dirty="0" smtClean="0">
              <a:ea typeface="Arial" charset="0"/>
              <a:cs typeface="Arial" charset="0"/>
            </a:endParaRPr>
          </a:p>
          <a:p>
            <a:pPr>
              <a:buClr>
                <a:srgbClr val="FF0000"/>
              </a:buClr>
            </a:pPr>
            <a:endParaRPr lang="en-GB" sz="1800" dirty="0">
              <a:ea typeface="Arial" charset="0"/>
              <a:cs typeface="Arial" charset="0"/>
            </a:endParaRPr>
          </a:p>
          <a:p>
            <a:pPr>
              <a:buClr>
                <a:srgbClr val="FF0000"/>
              </a:buClr>
            </a:pPr>
            <a:endParaRPr lang="en-GB" sz="1800" dirty="0" smtClean="0">
              <a:ea typeface="Arial" charset="0"/>
              <a:cs typeface="Arial" charset="0"/>
            </a:endParaRPr>
          </a:p>
          <a:p>
            <a:pPr>
              <a:buClr>
                <a:srgbClr val="FF0000"/>
              </a:buClr>
            </a:pPr>
            <a:endParaRPr lang="en-GB" sz="1800" dirty="0">
              <a:ea typeface="Arial" charset="0"/>
              <a:cs typeface="Arial" charset="0"/>
            </a:endParaRPr>
          </a:p>
          <a:p>
            <a:pPr>
              <a:buClr>
                <a:srgbClr val="FF0000"/>
              </a:buClr>
            </a:pPr>
            <a:endParaRPr lang="en-GB" sz="1800" dirty="0" smtClean="0">
              <a:ea typeface="Arial" charset="0"/>
              <a:cs typeface="Arial" charset="0"/>
            </a:endParaRPr>
          </a:p>
          <a:p>
            <a:pPr>
              <a:buClr>
                <a:srgbClr val="FF0000"/>
              </a:buClr>
            </a:pPr>
            <a:endParaRPr lang="en-GB" sz="1800" dirty="0">
              <a:ea typeface="Arial" charset="0"/>
              <a:cs typeface="Arial" charset="0"/>
            </a:endParaRPr>
          </a:p>
        </p:txBody>
      </p:sp>
    </p:spTree>
    <p:extLst>
      <p:ext uri="{BB962C8B-B14F-4D97-AF65-F5344CB8AC3E}">
        <p14:creationId xmlns:p14="http://schemas.microsoft.com/office/powerpoint/2010/main" val="137108405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38</a:t>
            </a:fld>
            <a:endParaRPr lang="en-US"/>
          </a:p>
        </p:txBody>
      </p:sp>
      <p:sp>
        <p:nvSpPr>
          <p:cNvPr id="7" name="Title 1"/>
          <p:cNvSpPr txBox="1">
            <a:spLocks/>
          </p:cNvSpPr>
          <p:nvPr/>
        </p:nvSpPr>
        <p:spPr>
          <a:xfrm>
            <a:off x="0" y="-264401"/>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00" dirty="0" smtClean="0">
                <a:solidFill>
                  <a:srgbClr val="FF0000"/>
                </a:solidFill>
              </a:rPr>
              <a:t>Step 5: Make the Technology Smaller &amp; Faster</a:t>
            </a:r>
            <a:endParaRPr lang="en-US" sz="3700" dirty="0">
              <a:solidFill>
                <a:srgbClr val="FF0000"/>
              </a:solidFill>
            </a:endParaRPr>
          </a:p>
        </p:txBody>
      </p:sp>
      <p:sp>
        <p:nvSpPr>
          <p:cNvPr id="8" name="Content Placeholder 2"/>
          <p:cNvSpPr>
            <a:spLocks noGrp="1"/>
          </p:cNvSpPr>
          <p:nvPr>
            <p:ph idx="1"/>
          </p:nvPr>
        </p:nvSpPr>
        <p:spPr>
          <a:xfrm>
            <a:off x="0" y="642120"/>
            <a:ext cx="8547100" cy="5634566"/>
          </a:xfrm>
        </p:spPr>
        <p:txBody>
          <a:bodyPr>
            <a:normAutofit/>
          </a:bodyPr>
          <a:lstStyle/>
          <a:p>
            <a:pPr>
              <a:buClr>
                <a:srgbClr val="FF0000"/>
              </a:buClr>
            </a:pPr>
            <a:r>
              <a:rPr lang="en-US" sz="2000" dirty="0"/>
              <a:t>We have already achieved the target energy resolution</a:t>
            </a:r>
            <a:r>
              <a:rPr lang="en-US" sz="2000" dirty="0" smtClean="0"/>
              <a:t>: </a:t>
            </a:r>
            <a:r>
              <a:rPr lang="en-US" sz="2000" dirty="0" smtClean="0">
                <a:solidFill>
                  <a:srgbClr val="FF0000"/>
                </a:solidFill>
              </a:rPr>
              <a:t>0.7 % </a:t>
            </a:r>
            <a:r>
              <a:rPr lang="en-US" sz="2000" dirty="0" err="1" smtClean="0">
                <a:solidFill>
                  <a:srgbClr val="FF0000"/>
                </a:solidFill>
              </a:rPr>
              <a:t>σ</a:t>
            </a:r>
            <a:r>
              <a:rPr lang="en-US" sz="2000" dirty="0" smtClean="0">
                <a:solidFill>
                  <a:srgbClr val="FF0000"/>
                </a:solidFill>
              </a:rPr>
              <a:t> </a:t>
            </a:r>
          </a:p>
          <a:p>
            <a:pPr>
              <a:buClr>
                <a:srgbClr val="FF0000"/>
              </a:buClr>
            </a:pPr>
            <a:r>
              <a:rPr lang="en-US" sz="2000" dirty="0" smtClean="0">
                <a:solidFill>
                  <a:srgbClr val="000000"/>
                </a:solidFill>
              </a:rPr>
              <a:t>But, at rates </a:t>
            </a:r>
            <a:r>
              <a:rPr lang="en-US" sz="2000" dirty="0" smtClean="0">
                <a:solidFill>
                  <a:srgbClr val="FF0000"/>
                </a:solidFill>
              </a:rPr>
              <a:t>&gt; 250 kHz </a:t>
            </a:r>
            <a:r>
              <a:rPr lang="en-US" sz="2000" dirty="0" smtClean="0">
                <a:solidFill>
                  <a:srgbClr val="000000"/>
                </a:solidFill>
              </a:rPr>
              <a:t>we start to see </a:t>
            </a:r>
            <a:r>
              <a:rPr lang="en-US" sz="2000" dirty="0" smtClean="0">
                <a:solidFill>
                  <a:srgbClr val="FF0000"/>
                </a:solidFill>
              </a:rPr>
              <a:t>pile up</a:t>
            </a:r>
            <a:endParaRPr lang="en-US" sz="2000" dirty="0" smtClean="0">
              <a:solidFill>
                <a:srgbClr val="000000"/>
              </a:solidFill>
            </a:endParaRPr>
          </a:p>
          <a:p>
            <a:pPr>
              <a:buClr>
                <a:srgbClr val="FF0000"/>
              </a:buClr>
            </a:pPr>
            <a:r>
              <a:rPr lang="en-US" sz="2000" dirty="0" smtClean="0">
                <a:solidFill>
                  <a:srgbClr val="000000"/>
                </a:solidFill>
              </a:rPr>
              <a:t>The next step is to do this for very high rates of </a:t>
            </a:r>
            <a:r>
              <a:rPr lang="en-US" sz="2000" dirty="0" smtClean="0">
                <a:solidFill>
                  <a:srgbClr val="0000FF"/>
                </a:solidFill>
              </a:rPr>
              <a:t>1 </a:t>
            </a:r>
            <a:r>
              <a:rPr lang="en-US" sz="2000" dirty="0">
                <a:solidFill>
                  <a:srgbClr val="0000FF"/>
                </a:solidFill>
              </a:rPr>
              <a:t>– 10 </a:t>
            </a:r>
            <a:r>
              <a:rPr lang="en-US" sz="2000" dirty="0" smtClean="0">
                <a:solidFill>
                  <a:srgbClr val="0000FF"/>
                </a:solidFill>
              </a:rPr>
              <a:t>MHz</a:t>
            </a:r>
            <a:r>
              <a:rPr lang="en-US" sz="2000" dirty="0"/>
              <a:t> </a:t>
            </a:r>
            <a:r>
              <a:rPr lang="en-US" sz="2000" dirty="0" smtClean="0"/>
              <a:t>with a compact design:</a:t>
            </a:r>
            <a:endParaRPr lang="en-US" sz="1800" dirty="0" smtClean="0">
              <a:solidFill>
                <a:srgbClr val="0000FF"/>
              </a:solidFill>
            </a:endParaRPr>
          </a:p>
          <a:p>
            <a:pPr lvl="1">
              <a:buClr>
                <a:srgbClr val="FF0000"/>
              </a:buClr>
            </a:pPr>
            <a:r>
              <a:rPr lang="en-US" sz="1800" dirty="0" smtClean="0">
                <a:solidFill>
                  <a:srgbClr val="000000"/>
                </a:solidFill>
              </a:rPr>
              <a:t>Reduce the size of the PMT and the scintillator to improve timing and make the design nozzle-mountable</a:t>
            </a:r>
          </a:p>
          <a:p>
            <a:pPr lvl="1">
              <a:buClr>
                <a:srgbClr val="FF0000"/>
              </a:buClr>
            </a:pPr>
            <a:r>
              <a:rPr lang="en-US" sz="1800" dirty="0">
                <a:solidFill>
                  <a:srgbClr val="000000"/>
                </a:solidFill>
              </a:rPr>
              <a:t>-VE HV PMT base to remove decoupling </a:t>
            </a:r>
            <a:r>
              <a:rPr lang="en-US" sz="1800" dirty="0" smtClean="0">
                <a:solidFill>
                  <a:srgbClr val="000000"/>
                </a:solidFill>
              </a:rPr>
              <a:t>capacitor </a:t>
            </a:r>
            <a:r>
              <a:rPr lang="en-US" sz="1800" dirty="0">
                <a:solidFill>
                  <a:srgbClr val="000000"/>
                </a:solidFill>
              </a:rPr>
              <a:t>(not fast enough discharge</a:t>
            </a:r>
            <a:r>
              <a:rPr lang="en-US" sz="1800" dirty="0" smtClean="0">
                <a:solidFill>
                  <a:srgbClr val="000000"/>
                </a:solidFill>
              </a:rPr>
              <a:t>)</a:t>
            </a:r>
            <a:endParaRPr lang="en-US" sz="1800" dirty="0">
              <a:solidFill>
                <a:srgbClr val="0000FF"/>
              </a:solidFill>
            </a:endParaRPr>
          </a:p>
          <a:p>
            <a:pPr lvl="1">
              <a:buClr>
                <a:srgbClr val="FF0000"/>
              </a:buClr>
            </a:pPr>
            <a:endParaRPr lang="en-GB" sz="1600" dirty="0"/>
          </a:p>
          <a:p>
            <a:pPr marL="0" indent="0">
              <a:buClr>
                <a:srgbClr val="FF0000"/>
              </a:buClr>
              <a:buNone/>
            </a:pPr>
            <a:endParaRPr lang="en-GB" sz="2000" dirty="0"/>
          </a:p>
          <a:p>
            <a:pPr marL="0" indent="0">
              <a:buClr>
                <a:srgbClr val="FF0000"/>
              </a:buClr>
              <a:buNone/>
            </a:pPr>
            <a:endParaRPr lang="en-GB" sz="2000" dirty="0" smtClean="0"/>
          </a:p>
        </p:txBody>
      </p:sp>
      <p:grpSp>
        <p:nvGrpSpPr>
          <p:cNvPr id="10" name="Group 9"/>
          <p:cNvGrpSpPr/>
          <p:nvPr/>
        </p:nvGrpSpPr>
        <p:grpSpPr>
          <a:xfrm>
            <a:off x="5002237" y="3272611"/>
            <a:ext cx="4005429" cy="2675382"/>
            <a:chOff x="79009" y="3133201"/>
            <a:chExt cx="4005429" cy="2675382"/>
          </a:xfrm>
        </p:grpSpPr>
        <p:pic>
          <p:nvPicPr>
            <p:cNvPr id="2" name="Picture 1" descr="nozzle_mounted_modul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09" y="3133201"/>
              <a:ext cx="4005429" cy="2675382"/>
            </a:xfrm>
            <a:prstGeom prst="rect">
              <a:avLst/>
            </a:prstGeom>
          </p:spPr>
        </p:pic>
        <p:sp>
          <p:nvSpPr>
            <p:cNvPr id="3" name="TextBox 2"/>
            <p:cNvSpPr txBox="1"/>
            <p:nvPr/>
          </p:nvSpPr>
          <p:spPr>
            <a:xfrm>
              <a:off x="269030" y="4250238"/>
              <a:ext cx="954568" cy="461665"/>
            </a:xfrm>
            <a:prstGeom prst="rect">
              <a:avLst/>
            </a:prstGeom>
            <a:noFill/>
          </p:spPr>
          <p:txBody>
            <a:bodyPr wrap="square" rtlCol="0">
              <a:spAutoFit/>
            </a:bodyPr>
            <a:lstStyle/>
            <a:p>
              <a:pPr algn="ctr"/>
              <a:r>
                <a:rPr lang="en-US" sz="1200" dirty="0" smtClean="0"/>
                <a:t>Treatment Nozzle</a:t>
              </a:r>
              <a:endParaRPr lang="en-US" sz="1200" dirty="0"/>
            </a:p>
          </p:txBody>
        </p:sp>
      </p:grpSp>
      <p:sp>
        <p:nvSpPr>
          <p:cNvPr id="43" name="TextBox 42"/>
          <p:cNvSpPr txBox="1"/>
          <p:nvPr/>
        </p:nvSpPr>
        <p:spPr>
          <a:xfrm>
            <a:off x="2282896" y="3081699"/>
            <a:ext cx="2633040" cy="738664"/>
          </a:xfrm>
          <a:prstGeom prst="rect">
            <a:avLst/>
          </a:prstGeom>
          <a:noFill/>
          <a:ln w="19050">
            <a:solidFill>
              <a:srgbClr val="FF6600"/>
            </a:solidFill>
          </a:ln>
        </p:spPr>
        <p:txBody>
          <a:bodyPr wrap="square" rtlCol="0">
            <a:spAutoFit/>
          </a:bodyPr>
          <a:lstStyle/>
          <a:p>
            <a:r>
              <a:rPr lang="en-US" sz="1400" dirty="0" smtClean="0"/>
              <a:t>2” Hamamatsu </a:t>
            </a:r>
            <a:r>
              <a:rPr lang="en-GB" sz="1400" dirty="0">
                <a:ea typeface="Arial" charset="0"/>
                <a:cs typeface="Arial" charset="0"/>
              </a:rPr>
              <a:t>R13089-100-11 PMT with negative HV active divider base</a:t>
            </a:r>
            <a:r>
              <a:rPr lang="en-US" sz="1400" dirty="0" smtClean="0"/>
              <a:t> </a:t>
            </a:r>
          </a:p>
        </p:txBody>
      </p:sp>
      <p:pic>
        <p:nvPicPr>
          <p:cNvPr id="9" name="Picture 8" descr="om_cropp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17" y="3081700"/>
            <a:ext cx="1603915" cy="3365376"/>
          </a:xfrm>
          <a:prstGeom prst="rect">
            <a:avLst/>
          </a:prstGeom>
        </p:spPr>
      </p:pic>
      <p:sp>
        <p:nvSpPr>
          <p:cNvPr id="12" name="TextBox 11"/>
          <p:cNvSpPr txBox="1"/>
          <p:nvPr/>
        </p:nvSpPr>
        <p:spPr>
          <a:xfrm>
            <a:off x="2282896" y="4109581"/>
            <a:ext cx="2633040" cy="2031325"/>
          </a:xfrm>
          <a:prstGeom prst="rect">
            <a:avLst/>
          </a:prstGeom>
          <a:noFill/>
          <a:ln w="19050">
            <a:solidFill>
              <a:srgbClr val="FF0000"/>
            </a:solidFill>
          </a:ln>
        </p:spPr>
        <p:txBody>
          <a:bodyPr wrap="square" rtlCol="0">
            <a:spAutoFit/>
          </a:bodyPr>
          <a:lstStyle/>
          <a:p>
            <a:pPr marL="0" lvl="1"/>
            <a:r>
              <a:rPr lang="en-GB" sz="1400" dirty="0" smtClean="0">
                <a:ea typeface="Arial" charset="0"/>
                <a:cs typeface="Arial" charset="0"/>
              </a:rPr>
              <a:t>3 </a:t>
            </a:r>
            <a:r>
              <a:rPr lang="en-GB" sz="1400" dirty="0">
                <a:ea typeface="Arial" charset="0"/>
                <a:cs typeface="Arial" charset="0"/>
              </a:rPr>
              <a:t>cm x 3 cm x 5 cm </a:t>
            </a:r>
            <a:r>
              <a:rPr lang="en-GB" sz="1400" dirty="0" smtClean="0">
                <a:ea typeface="Arial" charset="0"/>
                <a:cs typeface="Arial" charset="0"/>
              </a:rPr>
              <a:t>cuboid ENVINET/NUVIA PS scintillator</a:t>
            </a:r>
          </a:p>
          <a:p>
            <a:pPr marL="0" lvl="1"/>
            <a:endParaRPr lang="en-GB" sz="1400" dirty="0">
              <a:ea typeface="Arial" charset="0"/>
              <a:cs typeface="Arial" charset="0"/>
            </a:endParaRPr>
          </a:p>
          <a:p>
            <a:pPr marL="285750" lvl="1" indent="-285750">
              <a:buClr>
                <a:srgbClr val="FF0000"/>
              </a:buClr>
              <a:buFont typeface="Arial"/>
              <a:buChar char="•"/>
            </a:pPr>
            <a:r>
              <a:rPr lang="en-GB" sz="1400" dirty="0">
                <a:ea typeface="Arial" charset="0"/>
                <a:cs typeface="Arial" charset="0"/>
              </a:rPr>
              <a:t>Coupled with BC-630 Saint </a:t>
            </a:r>
            <a:r>
              <a:rPr lang="en-GB" sz="1400" dirty="0" err="1">
                <a:ea typeface="Arial" charset="0"/>
                <a:cs typeface="Arial" charset="0"/>
              </a:rPr>
              <a:t>Gobain</a:t>
            </a:r>
            <a:r>
              <a:rPr lang="en-GB" sz="1400" dirty="0">
                <a:ea typeface="Arial" charset="0"/>
                <a:cs typeface="Arial" charset="0"/>
              </a:rPr>
              <a:t> silicone optical gel </a:t>
            </a:r>
            <a:endParaRPr lang="en-GB" sz="1400" dirty="0" smtClean="0">
              <a:ea typeface="Arial" charset="0"/>
              <a:cs typeface="Arial" charset="0"/>
            </a:endParaRPr>
          </a:p>
          <a:p>
            <a:pPr marL="285750" indent="-285750">
              <a:buClr>
                <a:srgbClr val="FF0000"/>
              </a:buClr>
              <a:buFont typeface="Arial"/>
              <a:buChar char="•"/>
            </a:pPr>
            <a:r>
              <a:rPr lang="en-US" sz="1400" dirty="0" smtClean="0"/>
              <a:t>Wrapped in 75 </a:t>
            </a:r>
            <a:r>
              <a:rPr lang="en-US" sz="1400" dirty="0" err="1"/>
              <a:t>μm</a:t>
            </a:r>
            <a:r>
              <a:rPr lang="en-US" sz="1400" dirty="0"/>
              <a:t> of PTFE (Teflon) </a:t>
            </a:r>
            <a:r>
              <a:rPr lang="en-US" sz="1400" dirty="0" smtClean="0"/>
              <a:t>ribbon on the sides and </a:t>
            </a:r>
            <a:r>
              <a:rPr lang="en-US" sz="1400" dirty="0"/>
              <a:t>12 </a:t>
            </a:r>
            <a:r>
              <a:rPr lang="en-US" sz="1400" dirty="0" err="1"/>
              <a:t>μm</a:t>
            </a:r>
            <a:r>
              <a:rPr lang="en-US" sz="1400" dirty="0"/>
              <a:t> of </a:t>
            </a:r>
            <a:r>
              <a:rPr lang="en-US" sz="1400" dirty="0" smtClean="0"/>
              <a:t>Mylar on the sides and entrance face</a:t>
            </a:r>
            <a:endParaRPr lang="en-US" sz="1400" dirty="0"/>
          </a:p>
        </p:txBody>
      </p:sp>
      <p:cxnSp>
        <p:nvCxnSpPr>
          <p:cNvPr id="14" name="Straight Arrow Connector 13"/>
          <p:cNvCxnSpPr/>
          <p:nvPr/>
        </p:nvCxnSpPr>
        <p:spPr>
          <a:xfrm flipH="1">
            <a:off x="1296828" y="3820363"/>
            <a:ext cx="986068" cy="1008963"/>
          </a:xfrm>
          <a:prstGeom prst="straightConnector1">
            <a:avLst/>
          </a:prstGeom>
          <a:ln w="19050">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1296828" y="6071906"/>
            <a:ext cx="986068" cy="69000"/>
          </a:xfrm>
          <a:prstGeom prst="straightConnector1">
            <a:avLst/>
          </a:prstGeom>
          <a:ln w="190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508103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39</a:t>
            </a:fld>
            <a:endParaRPr lang="en-US"/>
          </a:p>
        </p:txBody>
      </p:sp>
      <p:sp>
        <p:nvSpPr>
          <p:cNvPr id="7" name="Title 1"/>
          <p:cNvSpPr txBox="1">
            <a:spLocks/>
          </p:cNvSpPr>
          <p:nvPr/>
        </p:nvSpPr>
        <p:spPr>
          <a:xfrm>
            <a:off x="0" y="-264401"/>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00" dirty="0" smtClean="0">
                <a:solidFill>
                  <a:srgbClr val="FF0000"/>
                </a:solidFill>
              </a:rPr>
              <a:t>Step 5: Make the Technology Smaller &amp; Faster</a:t>
            </a:r>
            <a:endParaRPr lang="en-US" sz="3700" dirty="0">
              <a:solidFill>
                <a:srgbClr val="FF0000"/>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76" y="990599"/>
            <a:ext cx="7721599" cy="5215825"/>
          </a:xfrm>
          <a:prstGeom prst="rect">
            <a:avLst/>
          </a:prstGeom>
        </p:spPr>
      </p:pic>
      <p:sp>
        <p:nvSpPr>
          <p:cNvPr id="8" name="Rectangle 7"/>
          <p:cNvSpPr/>
          <p:nvPr/>
        </p:nvSpPr>
        <p:spPr>
          <a:xfrm>
            <a:off x="1588099" y="1609614"/>
            <a:ext cx="2373420" cy="17617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586259" y="2270914"/>
            <a:ext cx="3303412" cy="1477328"/>
          </a:xfrm>
          <a:prstGeom prst="rect">
            <a:avLst/>
          </a:prstGeom>
          <a:noFill/>
        </p:spPr>
        <p:txBody>
          <a:bodyPr wrap="square" rtlCol="0">
            <a:spAutoFit/>
          </a:bodyPr>
          <a:lstStyle/>
          <a:p>
            <a:r>
              <a:rPr lang="en-GB" dirty="0" smtClean="0">
                <a:latin typeface="Verdana" charset="0"/>
                <a:ea typeface="Arial" charset="0"/>
                <a:cs typeface="Arial" charset="0"/>
              </a:rPr>
              <a:t> → </a:t>
            </a:r>
            <a:r>
              <a:rPr lang="en-GB" dirty="0" err="1" smtClean="0">
                <a:solidFill>
                  <a:srgbClr val="FF0000"/>
                </a:solidFill>
                <a:latin typeface="Verdana" charset="0"/>
                <a:ea typeface="Arial" charset="0"/>
                <a:cs typeface="Arial" charset="0"/>
              </a:rPr>
              <a:t>σ</a:t>
            </a:r>
            <a:r>
              <a:rPr lang="en-US" dirty="0" smtClean="0">
                <a:solidFill>
                  <a:srgbClr val="FF0000"/>
                </a:solidFill>
              </a:rPr>
              <a:t>/E</a:t>
            </a:r>
            <a:r>
              <a:rPr lang="en-US" dirty="0" smtClean="0"/>
              <a:t>: </a:t>
            </a:r>
            <a:r>
              <a:rPr lang="en-US" dirty="0" smtClean="0">
                <a:solidFill>
                  <a:srgbClr val="FF0000"/>
                </a:solidFill>
              </a:rPr>
              <a:t>0.97 </a:t>
            </a:r>
            <a:r>
              <a:rPr lang="en-US" dirty="0" smtClean="0"/>
              <a:t>± 0.11 % </a:t>
            </a:r>
            <a:r>
              <a:rPr lang="en-US" dirty="0" err="1" smtClean="0"/>
              <a:t>σ</a:t>
            </a:r>
            <a:r>
              <a:rPr lang="en-US" dirty="0" smtClean="0"/>
              <a:t> (for ~40 MeV due to quenching!)</a:t>
            </a:r>
          </a:p>
          <a:p>
            <a:pPr algn="ctr"/>
            <a:r>
              <a:rPr lang="en-US" dirty="0"/>
              <a:t>a</a:t>
            </a:r>
            <a:r>
              <a:rPr lang="en-US" dirty="0" smtClean="0"/>
              <a:t>t 25 kHz</a:t>
            </a:r>
          </a:p>
          <a:p>
            <a:endParaRPr lang="en-US" dirty="0"/>
          </a:p>
          <a:p>
            <a:r>
              <a:rPr lang="en-US" dirty="0" smtClean="0"/>
              <a:t>We are still at our </a:t>
            </a:r>
            <a:r>
              <a:rPr lang="en-US" dirty="0">
                <a:solidFill>
                  <a:srgbClr val="FF0000"/>
                </a:solidFill>
              </a:rPr>
              <a:t>&lt; 1 % </a:t>
            </a:r>
            <a:r>
              <a:rPr lang="en-US" dirty="0" err="1" smtClean="0">
                <a:solidFill>
                  <a:srgbClr val="FF0000"/>
                </a:solidFill>
              </a:rPr>
              <a:t>σ</a:t>
            </a:r>
            <a:r>
              <a:rPr lang="en-US" dirty="0" smtClean="0">
                <a:solidFill>
                  <a:srgbClr val="FF0000"/>
                </a:solidFill>
              </a:rPr>
              <a:t> </a:t>
            </a:r>
            <a:r>
              <a:rPr lang="en-US" dirty="0" smtClean="0"/>
              <a:t>target!</a:t>
            </a:r>
          </a:p>
        </p:txBody>
      </p:sp>
    </p:spTree>
    <p:extLst>
      <p:ext uri="{BB962C8B-B14F-4D97-AF65-F5344CB8AC3E}">
        <p14:creationId xmlns:p14="http://schemas.microsoft.com/office/powerpoint/2010/main" val="15016787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193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Why Proton Therapy?</a:t>
            </a:r>
            <a:endParaRPr lang="en-US" dirty="0">
              <a:solidFill>
                <a:srgbClr val="FF0000"/>
              </a:solidFill>
            </a:endParaRPr>
          </a:p>
        </p:txBody>
      </p:sp>
      <p:pic>
        <p:nvPicPr>
          <p:cNvPr id="5" name="Picture 4" descr="spread_out_bragg_pea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7" y="1114779"/>
            <a:ext cx="9053490" cy="2370666"/>
          </a:xfrm>
          <a:prstGeom prst="rect">
            <a:avLst/>
          </a:prstGeom>
        </p:spPr>
      </p:pic>
      <p:sp>
        <p:nvSpPr>
          <p:cNvPr id="6" name="TextBox 5"/>
          <p:cNvSpPr txBox="1"/>
          <p:nvPr/>
        </p:nvSpPr>
        <p:spPr>
          <a:xfrm>
            <a:off x="0" y="3386670"/>
            <a:ext cx="4718929" cy="246221"/>
          </a:xfrm>
          <a:prstGeom prst="rect">
            <a:avLst/>
          </a:prstGeom>
          <a:noFill/>
        </p:spPr>
        <p:txBody>
          <a:bodyPr wrap="square" rtlCol="0">
            <a:spAutoFit/>
          </a:bodyPr>
          <a:lstStyle/>
          <a:p>
            <a:r>
              <a:rPr lang="fr-FR" sz="1000" dirty="0" smtClean="0"/>
              <a:t>Front. </a:t>
            </a:r>
            <a:r>
              <a:rPr lang="fr-FR" sz="1000" dirty="0" err="1" smtClean="0"/>
              <a:t>Oncol</a:t>
            </a:r>
            <a:r>
              <a:rPr lang="fr-FR" sz="1000" dirty="0" smtClean="0"/>
              <a:t>., 06 </a:t>
            </a:r>
            <a:r>
              <a:rPr lang="fr-FR" sz="1000" dirty="0" err="1" smtClean="0"/>
              <a:t>September</a:t>
            </a:r>
            <a:r>
              <a:rPr lang="fr-FR" sz="1000" dirty="0" smtClean="0"/>
              <a:t> 2011 | </a:t>
            </a:r>
            <a:r>
              <a:rPr lang="fr-FR" sz="1000" dirty="0" err="1" smtClean="0"/>
              <a:t>doi</a:t>
            </a:r>
            <a:r>
              <a:rPr lang="fr-FR" sz="1000" dirty="0" smtClean="0"/>
              <a:t>: 10.3389/fonc.2011.00024</a:t>
            </a:r>
            <a:endParaRPr lang="en-US" sz="1000" dirty="0"/>
          </a:p>
        </p:txBody>
      </p:sp>
      <p:sp>
        <p:nvSpPr>
          <p:cNvPr id="8" name="Content Placeholder 2"/>
          <p:cNvSpPr>
            <a:spLocks noGrp="1"/>
          </p:cNvSpPr>
          <p:nvPr>
            <p:ph idx="1"/>
          </p:nvPr>
        </p:nvSpPr>
        <p:spPr>
          <a:xfrm>
            <a:off x="297745" y="3929060"/>
            <a:ext cx="5398911" cy="2082273"/>
          </a:xfrm>
        </p:spPr>
        <p:txBody>
          <a:bodyPr>
            <a:normAutofit/>
          </a:bodyPr>
          <a:lstStyle/>
          <a:p>
            <a:pPr marL="0" indent="0">
              <a:buClr>
                <a:srgbClr val="FF0000"/>
              </a:buClr>
              <a:buNone/>
            </a:pPr>
            <a:endParaRPr lang="en-US" sz="2000" dirty="0" smtClean="0"/>
          </a:p>
          <a:p>
            <a:pPr>
              <a:buClr>
                <a:srgbClr val="FF0000"/>
              </a:buClr>
            </a:pPr>
            <a:r>
              <a:rPr lang="en-US" sz="2000" dirty="0" smtClean="0"/>
              <a:t>Range shifter and modulator used for a </a:t>
            </a:r>
            <a:r>
              <a:rPr lang="en-US" sz="2000" dirty="0" smtClean="0">
                <a:solidFill>
                  <a:srgbClr val="FF0000"/>
                </a:solidFill>
              </a:rPr>
              <a:t>S</a:t>
            </a:r>
            <a:r>
              <a:rPr lang="en-US" sz="2000" dirty="0" smtClean="0"/>
              <a:t>pread </a:t>
            </a:r>
            <a:r>
              <a:rPr lang="en-US" sz="2000" dirty="0" smtClean="0">
                <a:solidFill>
                  <a:srgbClr val="FF0000"/>
                </a:solidFill>
              </a:rPr>
              <a:t>O</a:t>
            </a:r>
            <a:r>
              <a:rPr lang="en-US" sz="2000" dirty="0" smtClean="0"/>
              <a:t>ut </a:t>
            </a:r>
            <a:r>
              <a:rPr lang="en-US" sz="2000" dirty="0" smtClean="0">
                <a:solidFill>
                  <a:srgbClr val="FF0000"/>
                </a:solidFill>
              </a:rPr>
              <a:t>B</a:t>
            </a:r>
            <a:r>
              <a:rPr lang="en-US" sz="2000" dirty="0" smtClean="0"/>
              <a:t>ragg </a:t>
            </a:r>
            <a:r>
              <a:rPr lang="en-US" sz="2000" dirty="0" smtClean="0">
                <a:solidFill>
                  <a:srgbClr val="FF0000"/>
                </a:solidFill>
              </a:rPr>
              <a:t>P</a:t>
            </a:r>
            <a:r>
              <a:rPr lang="en-US" sz="2000" dirty="0" smtClean="0"/>
              <a:t>eak </a:t>
            </a:r>
            <a:endParaRPr lang="en-US" sz="2000" dirty="0"/>
          </a:p>
          <a:p>
            <a:pPr>
              <a:buClr>
                <a:srgbClr val="FF0000"/>
              </a:buClr>
            </a:pPr>
            <a:r>
              <a:rPr lang="en-US" sz="2000" dirty="0" smtClean="0"/>
              <a:t>Alters beam energy to provide a uniform dose over the depth of the tumor</a:t>
            </a:r>
          </a:p>
          <a:p>
            <a:pPr marL="0" indent="0">
              <a:buClr>
                <a:srgbClr val="FF0000"/>
              </a:buClr>
              <a:buNone/>
            </a:pPr>
            <a:endParaRPr lang="en-US" sz="2000" dirty="0" smtClean="0"/>
          </a:p>
          <a:p>
            <a:pPr>
              <a:buClr>
                <a:srgbClr val="FF0000"/>
              </a:buClr>
            </a:pPr>
            <a:endParaRPr lang="en-US" sz="2000" dirty="0" smtClean="0"/>
          </a:p>
          <a:p>
            <a:pPr marL="0" indent="0">
              <a:buClr>
                <a:srgbClr val="FF0000"/>
              </a:buClr>
              <a:buNone/>
            </a:pPr>
            <a:endParaRPr lang="en-US" sz="2000" dirty="0" smtClean="0"/>
          </a:p>
          <a:p>
            <a:pPr>
              <a:buClr>
                <a:srgbClr val="FF0000"/>
              </a:buClr>
            </a:pPr>
            <a:endParaRPr lang="en-US" sz="2000" dirty="0" smtClean="0"/>
          </a:p>
          <a:p>
            <a:pPr>
              <a:buClr>
                <a:srgbClr val="FF0000"/>
              </a:buClr>
            </a:pPr>
            <a:endParaRPr lang="en-US" sz="2000" dirty="0" smtClean="0"/>
          </a:p>
          <a:p>
            <a:pPr>
              <a:buClr>
                <a:srgbClr val="FF0000"/>
              </a:buClr>
            </a:pPr>
            <a:endParaRPr lang="en-US" sz="2000" dirty="0" smtClean="0"/>
          </a:p>
          <a:p>
            <a:pPr marL="0" indent="0">
              <a:buClr>
                <a:srgbClr val="FF0000"/>
              </a:buClr>
              <a:buNone/>
            </a:pPr>
            <a:endParaRPr lang="en-US" sz="2000" dirty="0" smtClean="0"/>
          </a:p>
          <a:p>
            <a:pPr marL="0" indent="0">
              <a:buClr>
                <a:srgbClr val="FF0000"/>
              </a:buClr>
              <a:buNone/>
            </a:pPr>
            <a:endParaRPr lang="en-US" sz="2000" dirty="0" smtClean="0"/>
          </a:p>
        </p:txBody>
      </p:sp>
      <p:pic>
        <p:nvPicPr>
          <p:cNvPr id="9" name="Picture 8" descr="CyclotronFig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5018" y="3548225"/>
            <a:ext cx="2053673" cy="2731385"/>
          </a:xfrm>
          <a:prstGeom prst="rect">
            <a:avLst/>
          </a:prstGeom>
        </p:spPr>
      </p:pic>
      <p:sp>
        <p:nvSpPr>
          <p:cNvPr id="11" name="TextBox 10"/>
          <p:cNvSpPr txBox="1"/>
          <p:nvPr/>
        </p:nvSpPr>
        <p:spPr>
          <a:xfrm>
            <a:off x="4676420" y="6093711"/>
            <a:ext cx="4721578" cy="400110"/>
          </a:xfrm>
          <a:prstGeom prst="rect">
            <a:avLst/>
          </a:prstGeom>
          <a:noFill/>
        </p:spPr>
        <p:txBody>
          <a:bodyPr wrap="square" rtlCol="0">
            <a:spAutoFit/>
          </a:bodyPr>
          <a:lstStyle/>
          <a:p>
            <a:pPr>
              <a:buClr>
                <a:srgbClr val="FF0000"/>
              </a:buClr>
            </a:pPr>
            <a:endParaRPr lang="en-US" sz="1000" dirty="0" smtClean="0"/>
          </a:p>
          <a:p>
            <a:pPr algn="ctr">
              <a:buClr>
                <a:srgbClr val="FF0000"/>
              </a:buClr>
            </a:pPr>
            <a:r>
              <a:rPr lang="en-US" sz="1000" dirty="0" smtClean="0"/>
              <a:t>http://</a:t>
            </a:r>
            <a:r>
              <a:rPr lang="en-US" sz="1000" dirty="0" err="1" smtClean="0"/>
              <a:t>www.clatterbridgecc.nhs.uk</a:t>
            </a:r>
            <a:r>
              <a:rPr lang="en-US" sz="1000" dirty="0" smtClean="0"/>
              <a:t>/professionals/</a:t>
            </a:r>
            <a:r>
              <a:rPr lang="en-US" sz="1000" dirty="0" err="1" smtClean="0"/>
              <a:t>physicsdepartment</a:t>
            </a:r>
            <a:r>
              <a:rPr lang="en-US" sz="1000" dirty="0" smtClean="0"/>
              <a:t>/cyclotron/</a:t>
            </a:r>
          </a:p>
        </p:txBody>
      </p:sp>
      <p:sp>
        <p:nvSpPr>
          <p:cNvPr id="12" name="Date Placeholder 11"/>
          <p:cNvSpPr>
            <a:spLocks noGrp="1"/>
          </p:cNvSpPr>
          <p:nvPr>
            <p:ph type="dt" sz="half" idx="10"/>
          </p:nvPr>
        </p:nvSpPr>
        <p:spPr/>
        <p:txBody>
          <a:bodyPr/>
          <a:lstStyle/>
          <a:p>
            <a:r>
              <a:rPr lang="en-GB" smtClean="0"/>
              <a:t>18/01/2017</a:t>
            </a:r>
            <a:endParaRPr lang="en-US"/>
          </a:p>
        </p:txBody>
      </p:sp>
      <p:sp>
        <p:nvSpPr>
          <p:cNvPr id="13" name="Footer Placeholder 12"/>
          <p:cNvSpPr>
            <a:spLocks noGrp="1"/>
          </p:cNvSpPr>
          <p:nvPr>
            <p:ph type="ftr" sz="quarter" idx="11"/>
          </p:nvPr>
        </p:nvSpPr>
        <p:spPr/>
        <p:txBody>
          <a:bodyPr/>
          <a:lstStyle/>
          <a:p>
            <a:r>
              <a:rPr lang="en-US" smtClean="0"/>
              <a:t>PT Calorimetry</a:t>
            </a:r>
            <a:endParaRPr lang="en-US"/>
          </a:p>
        </p:txBody>
      </p:sp>
      <p:sp>
        <p:nvSpPr>
          <p:cNvPr id="14" name="Slide Number Placeholder 13"/>
          <p:cNvSpPr>
            <a:spLocks noGrp="1"/>
          </p:cNvSpPr>
          <p:nvPr>
            <p:ph type="sldNum" sz="quarter" idx="12"/>
          </p:nvPr>
        </p:nvSpPr>
        <p:spPr/>
        <p:txBody>
          <a:bodyPr/>
          <a:lstStyle/>
          <a:p>
            <a:fld id="{52E18559-C4EA-D048-8D2C-6452A6C6BAA4}" type="slidenum">
              <a:rPr lang="en-US" smtClean="0"/>
              <a:t>4</a:t>
            </a:fld>
            <a:endParaRPr lang="en-US"/>
          </a:p>
        </p:txBody>
      </p:sp>
    </p:spTree>
    <p:extLst>
      <p:ext uri="{BB962C8B-B14F-4D97-AF65-F5344CB8AC3E}">
        <p14:creationId xmlns:p14="http://schemas.microsoft.com/office/powerpoint/2010/main" val="41280753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226" y="1650998"/>
            <a:ext cx="7004948" cy="4719383"/>
          </a:xfrm>
          <a:prstGeom prst="rect">
            <a:avLst/>
          </a:prstGeom>
        </p:spPr>
      </p:pic>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40</a:t>
            </a:fld>
            <a:endParaRPr lang="en-US"/>
          </a:p>
        </p:txBody>
      </p:sp>
      <p:sp>
        <p:nvSpPr>
          <p:cNvPr id="7" name="Title 1"/>
          <p:cNvSpPr txBox="1">
            <a:spLocks/>
          </p:cNvSpPr>
          <p:nvPr/>
        </p:nvSpPr>
        <p:spPr>
          <a:xfrm>
            <a:off x="609600" y="-1374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Energy Dependence on Resolution</a:t>
            </a:r>
            <a:endParaRPr lang="en-US" dirty="0">
              <a:solidFill>
                <a:srgbClr val="FF0000"/>
              </a:solidFill>
            </a:endParaRPr>
          </a:p>
        </p:txBody>
      </p:sp>
      <p:sp>
        <p:nvSpPr>
          <p:cNvPr id="8" name="Content Placeholder 2"/>
          <p:cNvSpPr>
            <a:spLocks noGrp="1"/>
          </p:cNvSpPr>
          <p:nvPr>
            <p:ph idx="1"/>
          </p:nvPr>
        </p:nvSpPr>
        <p:spPr>
          <a:xfrm>
            <a:off x="268111" y="815684"/>
            <a:ext cx="8418690" cy="903114"/>
          </a:xfrm>
        </p:spPr>
        <p:txBody>
          <a:bodyPr>
            <a:normAutofit fontScale="92500" lnSpcReduction="10000"/>
          </a:bodyPr>
          <a:lstStyle/>
          <a:p>
            <a:pPr>
              <a:buClr>
                <a:srgbClr val="FF0000"/>
              </a:buClr>
            </a:pPr>
            <a:r>
              <a:rPr lang="en-GB" sz="2000" dirty="0" smtClean="0">
                <a:solidFill>
                  <a:srgbClr val="FF0000"/>
                </a:solidFill>
              </a:rPr>
              <a:t>Energy</a:t>
            </a:r>
            <a:r>
              <a:rPr lang="en-GB" sz="2000" dirty="0" smtClean="0"/>
              <a:t> of protons incident on scintillator </a:t>
            </a:r>
            <a:r>
              <a:rPr lang="en-GB" sz="2000" dirty="0" smtClean="0">
                <a:solidFill>
                  <a:srgbClr val="FF0000"/>
                </a:solidFill>
              </a:rPr>
              <a:t>varied</a:t>
            </a:r>
            <a:r>
              <a:rPr lang="en-GB" sz="2000" dirty="0" smtClean="0"/>
              <a:t> by placing absorbers (</a:t>
            </a:r>
            <a:r>
              <a:rPr lang="en-GB" sz="2000" dirty="0" smtClean="0">
                <a:solidFill>
                  <a:srgbClr val="FF0000"/>
                </a:solidFill>
              </a:rPr>
              <a:t>PMMA</a:t>
            </a:r>
            <a:r>
              <a:rPr lang="en-GB" sz="2000" dirty="0" smtClean="0"/>
              <a:t> plates and calibration wheel) of known thickness ~1.8 m upstream of the optical module</a:t>
            </a:r>
            <a:endParaRPr lang="en-GB" sz="1600" dirty="0"/>
          </a:p>
          <a:p>
            <a:pPr marL="0" indent="0">
              <a:buClr>
                <a:srgbClr val="FF0000"/>
              </a:buClr>
              <a:buNone/>
            </a:pPr>
            <a:endParaRPr lang="en-GB" sz="2000" dirty="0"/>
          </a:p>
          <a:p>
            <a:pPr marL="0" indent="0">
              <a:buClr>
                <a:srgbClr val="FF0000"/>
              </a:buClr>
              <a:buNone/>
            </a:pPr>
            <a:endParaRPr lang="en-GB" sz="2000" dirty="0" smtClean="0"/>
          </a:p>
          <a:p>
            <a:pPr>
              <a:buClr>
                <a:srgbClr val="FF0000"/>
              </a:buClr>
            </a:pPr>
            <a:endParaRPr lang="en-GB" sz="2000" dirty="0"/>
          </a:p>
          <a:p>
            <a:pPr>
              <a:buClr>
                <a:srgbClr val="FF0000"/>
              </a:buClr>
            </a:pPr>
            <a:endParaRPr lang="en-GB" sz="2000" dirty="0" smtClean="0"/>
          </a:p>
          <a:p>
            <a:pPr>
              <a:buClr>
                <a:srgbClr val="FF0000"/>
              </a:buClr>
            </a:pPr>
            <a:endParaRPr lang="en-US" sz="1600" dirty="0" smtClean="0"/>
          </a:p>
          <a:p>
            <a:pPr marL="457200" lvl="1" indent="0">
              <a:buClr>
                <a:srgbClr val="FF0000"/>
              </a:buClr>
              <a:buNone/>
            </a:pPr>
            <a:endParaRPr lang="en-US" sz="1600" dirty="0"/>
          </a:p>
        </p:txBody>
      </p:sp>
      <p:cxnSp>
        <p:nvCxnSpPr>
          <p:cNvPr id="11" name="Straight Arrow Connector 10"/>
          <p:cNvCxnSpPr/>
          <p:nvPr/>
        </p:nvCxnSpPr>
        <p:spPr>
          <a:xfrm flipH="1">
            <a:off x="5343519" y="3048003"/>
            <a:ext cx="2262370" cy="2404320"/>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7289096" y="5305763"/>
            <a:ext cx="1854904" cy="383443"/>
            <a:chOff x="7289096" y="3443111"/>
            <a:chExt cx="1854904" cy="383443"/>
          </a:xfrm>
        </p:grpSpPr>
        <p:sp>
          <p:nvSpPr>
            <p:cNvPr id="13" name="TextBox 12"/>
            <p:cNvSpPr txBox="1"/>
            <p:nvPr/>
          </p:nvSpPr>
          <p:spPr>
            <a:xfrm>
              <a:off x="7605889" y="3457222"/>
              <a:ext cx="1538111" cy="369332"/>
            </a:xfrm>
            <a:prstGeom prst="rect">
              <a:avLst/>
            </a:prstGeom>
            <a:noFill/>
          </p:spPr>
          <p:txBody>
            <a:bodyPr wrap="square" rtlCol="0">
              <a:spAutoFit/>
            </a:bodyPr>
            <a:lstStyle/>
            <a:p>
              <a:r>
                <a:rPr lang="en-US" dirty="0"/>
                <a:t>d</a:t>
              </a:r>
              <a:r>
                <a:rPr lang="en-US" dirty="0" smtClean="0"/>
                <a:t>ependence!</a:t>
              </a:r>
              <a:endParaRPr lang="en-US" dirty="0"/>
            </a:p>
          </p:txBody>
        </p:sp>
        <p:graphicFrame>
          <p:nvGraphicFramePr>
            <p:cNvPr id="14" name="Object 13"/>
            <p:cNvGraphicFramePr>
              <a:graphicFrameLocks noChangeAspect="1"/>
            </p:cNvGraphicFramePr>
            <p:nvPr>
              <p:extLst>
                <p:ext uri="{D42A27DB-BD31-4B8C-83A1-F6EECF244321}">
                  <p14:modId xmlns:p14="http://schemas.microsoft.com/office/powerpoint/2010/main" val="1366604407"/>
                </p:ext>
              </p:extLst>
            </p:nvPr>
          </p:nvGraphicFramePr>
          <p:xfrm>
            <a:off x="7289096" y="3443111"/>
            <a:ext cx="427472" cy="346049"/>
          </p:xfrm>
          <a:graphic>
            <a:graphicData uri="http://schemas.openxmlformats.org/presentationml/2006/ole">
              <mc:AlternateContent xmlns:mc="http://schemas.openxmlformats.org/markup-compatibility/2006">
                <mc:Choice xmlns:v="urn:schemas-microsoft-com:vml" Requires="v">
                  <p:oleObj spid="_x0000_s34228" name="Equation" r:id="rId5" imgW="266700" imgH="215900" progId="Equation.3">
                    <p:embed/>
                  </p:oleObj>
                </mc:Choice>
                <mc:Fallback>
                  <p:oleObj name="Equation" r:id="rId5" imgW="266700" imgH="215900" progId="Equation.3">
                    <p:embed/>
                    <p:pic>
                      <p:nvPicPr>
                        <p:cNvPr id="0" name=""/>
                        <p:cNvPicPr/>
                        <p:nvPr/>
                      </p:nvPicPr>
                      <p:blipFill>
                        <a:blip r:embed="rId6">
                          <a:alphaModFix/>
                        </a:blip>
                        <a:stretch>
                          <a:fillRect/>
                        </a:stretch>
                      </p:blipFill>
                      <p:spPr>
                        <a:xfrm>
                          <a:off x="7289096" y="3443111"/>
                          <a:ext cx="427472" cy="346049"/>
                        </a:xfrm>
                        <a:prstGeom prst="rect">
                          <a:avLst/>
                        </a:prstGeom>
                        <a:noFill/>
                        <a:ln>
                          <a:noFill/>
                        </a:ln>
                      </p:spPr>
                    </p:pic>
                  </p:oleObj>
                </mc:Fallback>
              </mc:AlternateContent>
            </a:graphicData>
          </a:graphic>
        </p:graphicFrame>
      </p:grpSp>
      <p:graphicFrame>
        <p:nvGraphicFramePr>
          <p:cNvPr id="16" name="Object 3"/>
          <p:cNvGraphicFramePr>
            <a:graphicFrameLocks noChangeAspect="1"/>
          </p:cNvGraphicFramePr>
          <p:nvPr>
            <p:extLst>
              <p:ext uri="{D42A27DB-BD31-4B8C-83A1-F6EECF244321}">
                <p14:modId xmlns:p14="http://schemas.microsoft.com/office/powerpoint/2010/main" val="933216881"/>
              </p:ext>
            </p:extLst>
          </p:nvPr>
        </p:nvGraphicFramePr>
        <p:xfrm>
          <a:off x="6884988" y="2597150"/>
          <a:ext cx="2241550" cy="601663"/>
        </p:xfrm>
        <a:graphic>
          <a:graphicData uri="http://schemas.openxmlformats.org/presentationml/2006/ole">
            <mc:AlternateContent xmlns:mc="http://schemas.openxmlformats.org/markup-compatibility/2006">
              <mc:Choice xmlns:v="urn:schemas-microsoft-com:vml" Requires="v">
                <p:oleObj spid="_x0000_s34229" name="Equation" r:id="rId7" imgW="1562100" imgH="419100" progId="Equation.3">
                  <p:embed/>
                </p:oleObj>
              </mc:Choice>
              <mc:Fallback>
                <p:oleObj name="Equation" r:id="rId7" imgW="1562100" imgH="419100" progId="Equation.3">
                  <p:embed/>
                  <p:pic>
                    <p:nvPicPr>
                      <p:cNvPr id="0" name=""/>
                      <p:cNvPicPr>
                        <a:picLocks noChangeAspect="1" noChangeArrowheads="1"/>
                      </p:cNvPicPr>
                      <p:nvPr/>
                    </p:nvPicPr>
                    <p:blipFill>
                      <a:blip r:embed="rId8"/>
                      <a:srcRect/>
                      <a:stretch>
                        <a:fillRect/>
                      </a:stretch>
                    </p:blipFill>
                    <p:spPr bwMode="auto">
                      <a:xfrm>
                        <a:off x="6884988" y="2597150"/>
                        <a:ext cx="2241550" cy="60166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12949880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9254" y="2449710"/>
            <a:ext cx="6402418" cy="3997277"/>
          </a:xfrm>
          <a:prstGeom prst="rect">
            <a:avLst/>
          </a:prstGeom>
        </p:spPr>
      </p:pic>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41</a:t>
            </a:fld>
            <a:endParaRPr lang="en-US"/>
          </a:p>
        </p:txBody>
      </p:sp>
      <p:sp>
        <p:nvSpPr>
          <p:cNvPr id="7" name="Title 1"/>
          <p:cNvSpPr txBox="1">
            <a:spLocks/>
          </p:cNvSpPr>
          <p:nvPr/>
        </p:nvSpPr>
        <p:spPr>
          <a:xfrm>
            <a:off x="0" y="-264401"/>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Linearity: -900 V</a:t>
            </a:r>
            <a:endParaRPr lang="en-US" sz="3800" dirty="0">
              <a:solidFill>
                <a:srgbClr val="FF0000"/>
              </a:solidFill>
            </a:endParaRPr>
          </a:p>
        </p:txBody>
      </p:sp>
      <p:sp>
        <p:nvSpPr>
          <p:cNvPr id="8" name="Content Placeholder 2"/>
          <p:cNvSpPr>
            <a:spLocks noGrp="1"/>
          </p:cNvSpPr>
          <p:nvPr>
            <p:ph idx="1"/>
          </p:nvPr>
        </p:nvSpPr>
        <p:spPr>
          <a:xfrm>
            <a:off x="0" y="620887"/>
            <a:ext cx="9144000" cy="1834445"/>
          </a:xfrm>
        </p:spPr>
        <p:txBody>
          <a:bodyPr>
            <a:normAutofit lnSpcReduction="10000"/>
          </a:bodyPr>
          <a:lstStyle/>
          <a:p>
            <a:pPr>
              <a:buClr>
                <a:srgbClr val="FF0000"/>
              </a:buClr>
            </a:pPr>
            <a:r>
              <a:rPr lang="en-GB" sz="1800" dirty="0" smtClean="0"/>
              <a:t>We want to run the PMT at </a:t>
            </a:r>
            <a:r>
              <a:rPr lang="en-GB" sz="1800" dirty="0" smtClean="0">
                <a:solidFill>
                  <a:srgbClr val="FF0000"/>
                </a:solidFill>
              </a:rPr>
              <a:t>higher voltages </a:t>
            </a:r>
            <a:r>
              <a:rPr lang="en-GB" sz="1800" dirty="0" smtClean="0"/>
              <a:t>(can run at up to 1500V) as this will </a:t>
            </a:r>
            <a:r>
              <a:rPr lang="en-GB" sz="1800" dirty="0" smtClean="0">
                <a:solidFill>
                  <a:srgbClr val="FF0000"/>
                </a:solidFill>
              </a:rPr>
              <a:t>increase</a:t>
            </a:r>
            <a:r>
              <a:rPr lang="en-GB" sz="1800" dirty="0" smtClean="0"/>
              <a:t> the PMT’s </a:t>
            </a:r>
            <a:r>
              <a:rPr lang="en-GB" sz="1800" dirty="0" smtClean="0">
                <a:solidFill>
                  <a:srgbClr val="FF0000"/>
                </a:solidFill>
              </a:rPr>
              <a:t>collection efficiency</a:t>
            </a:r>
            <a:r>
              <a:rPr lang="en-GB" sz="1800" dirty="0" smtClean="0"/>
              <a:t> and will improve the energy resolution</a:t>
            </a:r>
          </a:p>
          <a:p>
            <a:pPr>
              <a:buClr>
                <a:srgbClr val="FF0000"/>
              </a:buClr>
            </a:pPr>
            <a:endParaRPr lang="en-GB" sz="1800" dirty="0" smtClean="0">
              <a:ea typeface="Arial" charset="0"/>
              <a:cs typeface="Arial" charset="0"/>
            </a:endParaRPr>
          </a:p>
          <a:p>
            <a:pPr>
              <a:buClr>
                <a:srgbClr val="FF0000"/>
              </a:buClr>
            </a:pPr>
            <a:r>
              <a:rPr lang="en-GB" sz="1800" dirty="0" smtClean="0">
                <a:ea typeface="Arial" charset="0"/>
                <a:cs typeface="Arial" charset="0"/>
              </a:rPr>
              <a:t>BUT we have a </a:t>
            </a:r>
            <a:r>
              <a:rPr lang="en-GB" sz="1800" dirty="0" smtClean="0">
                <a:solidFill>
                  <a:srgbClr val="FF0000"/>
                </a:solidFill>
                <a:ea typeface="Arial" charset="0"/>
                <a:cs typeface="Arial" charset="0"/>
              </a:rPr>
              <a:t>LOT of light </a:t>
            </a:r>
            <a:r>
              <a:rPr lang="en-GB" sz="1800" dirty="0" smtClean="0">
                <a:ea typeface="Arial" charset="0"/>
                <a:cs typeface="Arial" charset="0"/>
              </a:rPr>
              <a:t>(tens of thousands of photo-electrons) so we need to make sure we are not saturating the PMT </a:t>
            </a:r>
          </a:p>
          <a:p>
            <a:pPr lvl="1">
              <a:buClr>
                <a:srgbClr val="FF0000"/>
              </a:buClr>
            </a:pPr>
            <a:r>
              <a:rPr lang="en-GB" sz="1600" dirty="0" smtClean="0">
                <a:ea typeface="Arial" charset="0"/>
                <a:cs typeface="Arial" charset="0"/>
              </a:rPr>
              <a:t>Look at</a:t>
            </a:r>
            <a:r>
              <a:rPr lang="en-GB" sz="1600" dirty="0" smtClean="0">
                <a:solidFill>
                  <a:srgbClr val="FF0000"/>
                </a:solidFill>
                <a:ea typeface="Arial" charset="0"/>
                <a:cs typeface="Arial" charset="0"/>
              </a:rPr>
              <a:t> linearity</a:t>
            </a:r>
            <a:endParaRPr lang="en-GB" sz="1600" dirty="0" smtClean="0">
              <a:solidFill>
                <a:srgbClr val="FF0000"/>
              </a:solidFill>
            </a:endParaRPr>
          </a:p>
          <a:p>
            <a:pPr>
              <a:buClr>
                <a:srgbClr val="FF0000"/>
              </a:buClr>
            </a:pPr>
            <a:endParaRPr lang="en-GB" sz="1800" dirty="0" smtClean="0"/>
          </a:p>
          <a:p>
            <a:pPr>
              <a:buClr>
                <a:srgbClr val="FF0000"/>
              </a:buClr>
            </a:pPr>
            <a:endParaRPr lang="en-US" sz="1600" dirty="0" smtClean="0"/>
          </a:p>
          <a:p>
            <a:pPr marL="457200" lvl="1" indent="0">
              <a:buClr>
                <a:srgbClr val="FF0000"/>
              </a:buClr>
              <a:buNone/>
            </a:pPr>
            <a:endParaRPr lang="en-US" sz="1600" dirty="0"/>
          </a:p>
        </p:txBody>
      </p:sp>
      <p:sp>
        <p:nvSpPr>
          <p:cNvPr id="22" name="TextBox 21"/>
          <p:cNvSpPr txBox="1"/>
          <p:nvPr/>
        </p:nvSpPr>
        <p:spPr>
          <a:xfrm>
            <a:off x="395110" y="4710655"/>
            <a:ext cx="1693333" cy="830997"/>
          </a:xfrm>
          <a:prstGeom prst="rect">
            <a:avLst/>
          </a:prstGeom>
          <a:noFill/>
        </p:spPr>
        <p:txBody>
          <a:bodyPr wrap="square" rtlCol="0">
            <a:spAutoFit/>
          </a:bodyPr>
          <a:lstStyle/>
          <a:p>
            <a:pPr algn="ctr"/>
            <a:r>
              <a:rPr lang="en-US" sz="1600" dirty="0" smtClean="0"/>
              <a:t>For </a:t>
            </a:r>
            <a:r>
              <a:rPr lang="en-US" sz="1600" dirty="0" smtClean="0">
                <a:solidFill>
                  <a:srgbClr val="FF0000"/>
                </a:solidFill>
              </a:rPr>
              <a:t>- 900V</a:t>
            </a:r>
            <a:r>
              <a:rPr lang="en-US" sz="1600" dirty="0" smtClean="0"/>
              <a:t>:</a:t>
            </a:r>
          </a:p>
          <a:p>
            <a:pPr algn="ctr"/>
            <a:r>
              <a:rPr lang="en-US" sz="1600" dirty="0" smtClean="0"/>
              <a:t>Deviation from linearity </a:t>
            </a:r>
            <a:r>
              <a:rPr lang="en-US" sz="1600" dirty="0" smtClean="0">
                <a:solidFill>
                  <a:srgbClr val="FF0000"/>
                </a:solidFill>
              </a:rPr>
              <a:t>&lt; 2%!</a:t>
            </a:r>
            <a:endParaRPr lang="en-US" sz="1600" dirty="0">
              <a:solidFill>
                <a:srgbClr val="FF0000"/>
              </a:solidFill>
            </a:endParaRPr>
          </a:p>
        </p:txBody>
      </p:sp>
      <p:cxnSp>
        <p:nvCxnSpPr>
          <p:cNvPr id="24" name="Straight Arrow Connector 23"/>
          <p:cNvCxnSpPr/>
          <p:nvPr/>
        </p:nvCxnSpPr>
        <p:spPr>
          <a:xfrm>
            <a:off x="2098106" y="4233333"/>
            <a:ext cx="1417775" cy="1308319"/>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8" name="Object 3"/>
          <p:cNvGraphicFramePr>
            <a:graphicFrameLocks noChangeAspect="1"/>
          </p:cNvGraphicFramePr>
          <p:nvPr>
            <p:extLst>
              <p:ext uri="{D42A27DB-BD31-4B8C-83A1-F6EECF244321}">
                <p14:modId xmlns:p14="http://schemas.microsoft.com/office/powerpoint/2010/main" val="2845841226"/>
              </p:ext>
            </p:extLst>
          </p:nvPr>
        </p:nvGraphicFramePr>
        <p:xfrm>
          <a:off x="495300" y="4058708"/>
          <a:ext cx="1579562" cy="323850"/>
        </p:xfrm>
        <a:graphic>
          <a:graphicData uri="http://schemas.openxmlformats.org/presentationml/2006/ole">
            <mc:AlternateContent xmlns:mc="http://schemas.openxmlformats.org/markup-compatibility/2006">
              <mc:Choice xmlns:v="urn:schemas-microsoft-com:vml" Requires="v">
                <p:oleObj spid="_x0000_s35040" name="Equation" r:id="rId5" imgW="990600" imgH="203200" progId="Equation.3">
                  <p:embed/>
                </p:oleObj>
              </mc:Choice>
              <mc:Fallback>
                <p:oleObj name="Equation" r:id="rId5" imgW="990600" imgH="203200" progId="Equation.3">
                  <p:embed/>
                  <p:pic>
                    <p:nvPicPr>
                      <p:cNvPr id="0" name=""/>
                      <p:cNvPicPr>
                        <a:picLocks noChangeAspect="1" noChangeArrowheads="1"/>
                      </p:cNvPicPr>
                      <p:nvPr/>
                    </p:nvPicPr>
                    <p:blipFill>
                      <a:blip r:embed="rId6"/>
                      <a:srcRect/>
                      <a:stretch>
                        <a:fillRect/>
                      </a:stretch>
                    </p:blipFill>
                    <p:spPr bwMode="auto">
                      <a:xfrm>
                        <a:off x="495300" y="4058708"/>
                        <a:ext cx="1579562" cy="3238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6715938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05EC47E1-273B-5E4D-BE52-AF3C05C5154A}" type="slidenum">
              <a:rPr lang="en-US" smtClean="0"/>
              <a:t>42</a:t>
            </a:fld>
            <a:endParaRPr lang="en-US"/>
          </a:p>
        </p:txBody>
      </p:sp>
      <p:sp>
        <p:nvSpPr>
          <p:cNvPr id="7" name="Title 1"/>
          <p:cNvSpPr txBox="1">
            <a:spLocks/>
          </p:cNvSpPr>
          <p:nvPr/>
        </p:nvSpPr>
        <p:spPr>
          <a:xfrm>
            <a:off x="0" y="-110717"/>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Beam Uniformity Measurements</a:t>
            </a:r>
            <a:endParaRPr lang="en-US" sz="3800" dirty="0">
              <a:solidFill>
                <a:srgbClr val="FF0000"/>
              </a:solidFill>
            </a:endParaRPr>
          </a:p>
        </p:txBody>
      </p:sp>
      <p:sp>
        <p:nvSpPr>
          <p:cNvPr id="8" name="Content Placeholder 2"/>
          <p:cNvSpPr>
            <a:spLocks noGrp="1"/>
          </p:cNvSpPr>
          <p:nvPr>
            <p:ph idx="1"/>
          </p:nvPr>
        </p:nvSpPr>
        <p:spPr>
          <a:xfrm>
            <a:off x="0" y="816305"/>
            <a:ext cx="9144000" cy="5827720"/>
          </a:xfrm>
        </p:spPr>
        <p:txBody>
          <a:bodyPr>
            <a:normAutofit/>
          </a:bodyPr>
          <a:lstStyle/>
          <a:p>
            <a:pPr>
              <a:buClr>
                <a:srgbClr val="FF0000"/>
              </a:buClr>
            </a:pPr>
            <a:r>
              <a:rPr lang="en-GB" sz="1700" dirty="0" smtClean="0">
                <a:ea typeface="Arial" charset="0"/>
                <a:cs typeface="Arial" charset="0"/>
              </a:rPr>
              <a:t>0.5 mm </a:t>
            </a:r>
            <a:r>
              <a:rPr lang="en-GB" sz="1700" dirty="0" err="1" smtClean="0">
                <a:ea typeface="Arial" charset="0"/>
                <a:cs typeface="Arial" charset="0"/>
              </a:rPr>
              <a:t>Ø</a:t>
            </a:r>
            <a:r>
              <a:rPr lang="en-GB" sz="1700" dirty="0" smtClean="0">
                <a:ea typeface="Arial" charset="0"/>
                <a:cs typeface="Arial" charset="0"/>
              </a:rPr>
              <a:t> collimator</a:t>
            </a:r>
          </a:p>
          <a:p>
            <a:pPr>
              <a:buClr>
                <a:srgbClr val="FF0000"/>
              </a:buClr>
            </a:pPr>
            <a:endParaRPr lang="en-GB" sz="1700" dirty="0">
              <a:ea typeface="Arial" charset="0"/>
              <a:cs typeface="Arial" charset="0"/>
            </a:endParaRPr>
          </a:p>
          <a:p>
            <a:pPr>
              <a:buClr>
                <a:srgbClr val="FF0000"/>
              </a:buClr>
            </a:pPr>
            <a:endParaRPr lang="en-GB" sz="1700" dirty="0" smtClean="0">
              <a:ea typeface="Arial" charset="0"/>
              <a:cs typeface="Arial" charset="0"/>
            </a:endParaRPr>
          </a:p>
          <a:p>
            <a:pPr>
              <a:buClr>
                <a:srgbClr val="FF0000"/>
              </a:buClr>
            </a:pPr>
            <a:endParaRPr lang="en-GB" sz="1700" dirty="0">
              <a:ea typeface="Arial" charset="0"/>
              <a:cs typeface="Arial" charset="0"/>
            </a:endParaRPr>
          </a:p>
          <a:p>
            <a:pPr>
              <a:buClr>
                <a:srgbClr val="FF0000"/>
              </a:buClr>
            </a:pPr>
            <a:endParaRPr lang="en-GB" sz="1700" dirty="0" smtClean="0">
              <a:ea typeface="Arial" charset="0"/>
              <a:cs typeface="Arial" charset="0"/>
            </a:endParaRPr>
          </a:p>
          <a:p>
            <a:pPr>
              <a:buClr>
                <a:srgbClr val="FF0000"/>
              </a:buClr>
            </a:pPr>
            <a:endParaRPr lang="en-GB" sz="1700" dirty="0">
              <a:ea typeface="Arial" charset="0"/>
              <a:cs typeface="Arial" charset="0"/>
            </a:endParaRPr>
          </a:p>
          <a:p>
            <a:pPr>
              <a:buClr>
                <a:srgbClr val="FF0000"/>
              </a:buClr>
            </a:pPr>
            <a:endParaRPr lang="en-GB" sz="1700" dirty="0" smtClean="0">
              <a:ea typeface="Arial" charset="0"/>
              <a:cs typeface="Arial" charset="0"/>
            </a:endParaRPr>
          </a:p>
          <a:p>
            <a:pPr>
              <a:buClr>
                <a:srgbClr val="FF0000"/>
              </a:buClr>
            </a:pPr>
            <a:endParaRPr lang="en-GB" sz="1700" dirty="0">
              <a:ea typeface="Arial" charset="0"/>
              <a:cs typeface="Arial" charset="0"/>
            </a:endParaRPr>
          </a:p>
          <a:p>
            <a:pPr>
              <a:buClr>
                <a:srgbClr val="FF0000"/>
              </a:buClr>
            </a:pPr>
            <a:endParaRPr lang="en-GB" sz="1700" dirty="0" smtClean="0">
              <a:ea typeface="Arial" charset="0"/>
              <a:cs typeface="Arial" charset="0"/>
            </a:endParaRPr>
          </a:p>
          <a:p>
            <a:pPr>
              <a:buClr>
                <a:srgbClr val="FF0000"/>
              </a:buClr>
            </a:pPr>
            <a:endParaRPr lang="en-GB" sz="1700" dirty="0">
              <a:ea typeface="Arial" charset="0"/>
              <a:cs typeface="Arial" charset="0"/>
            </a:endParaRPr>
          </a:p>
          <a:p>
            <a:pPr marL="0" indent="0">
              <a:buClr>
                <a:srgbClr val="FF0000"/>
              </a:buClr>
              <a:buNone/>
            </a:pPr>
            <a:endParaRPr lang="en-GB" sz="1700" dirty="0" smtClean="0">
              <a:ea typeface="Arial" charset="0"/>
              <a:cs typeface="Arial" charset="0"/>
            </a:endParaRPr>
          </a:p>
          <a:p>
            <a:pPr marL="0" indent="0">
              <a:buClr>
                <a:srgbClr val="FF0000"/>
              </a:buClr>
              <a:buNone/>
            </a:pPr>
            <a:endParaRPr lang="en-GB" sz="1700" dirty="0">
              <a:ea typeface="Arial" charset="0"/>
              <a:cs typeface="Arial" charset="0"/>
            </a:endParaRPr>
          </a:p>
          <a:p>
            <a:pPr>
              <a:buClr>
                <a:srgbClr val="FF0000"/>
              </a:buClr>
            </a:pPr>
            <a:r>
              <a:rPr lang="en-GB" sz="1700" dirty="0">
                <a:ea typeface="Arial" charset="0"/>
                <a:cs typeface="Arial" charset="0"/>
              </a:rPr>
              <a:t>U</a:t>
            </a:r>
            <a:r>
              <a:rPr lang="en-GB" sz="1700" dirty="0" smtClean="0">
                <a:ea typeface="Arial" charset="0"/>
                <a:cs typeface="Arial" charset="0"/>
              </a:rPr>
              <a:t>niform 8 mm away from the centre </a:t>
            </a:r>
          </a:p>
          <a:p>
            <a:pPr>
              <a:buClr>
                <a:srgbClr val="FF0000"/>
              </a:buClr>
            </a:pPr>
            <a:endParaRPr lang="en-GB" sz="1700" dirty="0" smtClean="0">
              <a:ea typeface="Arial" charset="0"/>
              <a:cs typeface="Arial" charset="0"/>
            </a:endParaRPr>
          </a:p>
          <a:p>
            <a:pPr>
              <a:buClr>
                <a:srgbClr val="FF0000"/>
              </a:buClr>
            </a:pPr>
            <a:r>
              <a:rPr lang="en-GB" sz="1700" dirty="0" smtClean="0">
                <a:ea typeface="Arial" charset="0"/>
                <a:cs typeface="Arial" charset="0"/>
              </a:rPr>
              <a:t>16 mm away from the centre is 1mm away from the beam edge</a:t>
            </a:r>
          </a:p>
          <a:p>
            <a:pPr lvl="1">
              <a:buClr>
                <a:srgbClr val="FF0000"/>
              </a:buClr>
            </a:pPr>
            <a:r>
              <a:rPr lang="en-GB" sz="1600" dirty="0" smtClean="0">
                <a:ea typeface="Arial" charset="0"/>
                <a:cs typeface="Arial" charset="0"/>
              </a:rPr>
              <a:t>Currently trying to understand these edge effects</a:t>
            </a:r>
          </a:p>
          <a:p>
            <a:pPr lvl="1">
              <a:buClr>
                <a:srgbClr val="FF0000"/>
              </a:buClr>
            </a:pPr>
            <a:endParaRPr lang="en-GB" sz="1600" dirty="0" smtClean="0">
              <a:ea typeface="Arial" charset="0"/>
              <a:cs typeface="Arial" charset="0"/>
            </a:endParaRPr>
          </a:p>
          <a:p>
            <a:pPr>
              <a:buClr>
                <a:srgbClr val="FF0000"/>
              </a:buClr>
            </a:pPr>
            <a:r>
              <a:rPr lang="en-US" sz="1800" dirty="0" smtClean="0"/>
              <a:t>Okay to use collimators to reduce rates!</a:t>
            </a:r>
            <a:endParaRPr lang="en-US" sz="1800" dirty="0"/>
          </a:p>
          <a:p>
            <a:pPr>
              <a:buClr>
                <a:srgbClr val="FF0000"/>
              </a:buClr>
            </a:pPr>
            <a:endParaRPr lang="en-US" sz="1800" dirty="0" smtClean="0"/>
          </a:p>
          <a:p>
            <a:pPr>
              <a:buClr>
                <a:srgbClr val="FF0000"/>
              </a:buClr>
            </a:pPr>
            <a:endParaRPr lang="en-US" sz="1800" dirty="0"/>
          </a:p>
          <a:p>
            <a:pPr>
              <a:buClr>
                <a:srgbClr val="FF0000"/>
              </a:buClr>
            </a:pPr>
            <a:endParaRPr lang="en-US" sz="1800" dirty="0" smtClean="0"/>
          </a:p>
          <a:p>
            <a:pPr>
              <a:buClr>
                <a:srgbClr val="FF0000"/>
              </a:buClr>
            </a:pPr>
            <a:endParaRPr lang="en-US" sz="1800" dirty="0"/>
          </a:p>
          <a:p>
            <a:pPr>
              <a:buClr>
                <a:srgbClr val="FF0000"/>
              </a:buClr>
            </a:pPr>
            <a:endParaRPr lang="en-US" sz="1800" dirty="0" smtClean="0"/>
          </a:p>
          <a:p>
            <a:pPr>
              <a:buClr>
                <a:srgbClr val="FF0000"/>
              </a:buClr>
            </a:pPr>
            <a:endParaRPr lang="en-US" sz="1800" dirty="0"/>
          </a:p>
          <a:p>
            <a:pPr>
              <a:buClr>
                <a:srgbClr val="FF0000"/>
              </a:buClr>
            </a:pPr>
            <a:endParaRPr lang="en-US" sz="1800" dirty="0" smtClean="0"/>
          </a:p>
          <a:p>
            <a:pPr>
              <a:buClr>
                <a:srgbClr val="FF0000"/>
              </a:buClr>
            </a:pPr>
            <a:endParaRPr lang="en-US" sz="1800" dirty="0"/>
          </a:p>
          <a:p>
            <a:pPr>
              <a:buClr>
                <a:srgbClr val="FF0000"/>
              </a:buClr>
            </a:pPr>
            <a:endParaRPr lang="en-US" sz="1800" dirty="0" smtClean="0"/>
          </a:p>
          <a:p>
            <a:pPr>
              <a:buClr>
                <a:srgbClr val="FF0000"/>
              </a:buClr>
            </a:pPr>
            <a:endParaRPr lang="en-US" sz="18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1" y="1373510"/>
            <a:ext cx="4534187" cy="308676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3109" y="1373509"/>
            <a:ext cx="4495109" cy="3060162"/>
          </a:xfrm>
          <a:prstGeom prst="rect">
            <a:avLst/>
          </a:prstGeom>
        </p:spPr>
      </p:pic>
    </p:spTree>
    <p:extLst>
      <p:ext uri="{BB962C8B-B14F-4D97-AF65-F5344CB8AC3E}">
        <p14:creationId xmlns:p14="http://schemas.microsoft.com/office/powerpoint/2010/main" val="369669472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05EC47E1-273B-5E4D-BE52-AF3C05C5154A}" type="slidenum">
              <a:rPr lang="en-US" smtClean="0"/>
              <a:t>43</a:t>
            </a:fld>
            <a:endParaRPr lang="en-US"/>
          </a:p>
        </p:txBody>
      </p:sp>
      <p:sp>
        <p:nvSpPr>
          <p:cNvPr id="7" name="Title 1"/>
          <p:cNvSpPr txBox="1">
            <a:spLocks/>
          </p:cNvSpPr>
          <p:nvPr/>
        </p:nvSpPr>
        <p:spPr>
          <a:xfrm>
            <a:off x="0" y="-236869"/>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Radiation Damage Assessment</a:t>
            </a:r>
          </a:p>
        </p:txBody>
      </p:sp>
      <p:sp>
        <p:nvSpPr>
          <p:cNvPr id="12" name="Content Placeholder 2"/>
          <p:cNvSpPr>
            <a:spLocks noGrp="1"/>
          </p:cNvSpPr>
          <p:nvPr>
            <p:ph idx="1"/>
          </p:nvPr>
        </p:nvSpPr>
        <p:spPr>
          <a:xfrm>
            <a:off x="0" y="917633"/>
            <a:ext cx="9144000" cy="5438717"/>
          </a:xfrm>
        </p:spPr>
        <p:txBody>
          <a:bodyPr>
            <a:normAutofit/>
          </a:bodyPr>
          <a:lstStyle/>
          <a:p>
            <a:pPr>
              <a:buClr>
                <a:srgbClr val="FF0000"/>
              </a:buClr>
            </a:pPr>
            <a:r>
              <a:rPr lang="en-GB" sz="2000" dirty="0" smtClean="0">
                <a:ea typeface="Arial" charset="0"/>
                <a:cs typeface="Arial" charset="0"/>
              </a:rPr>
              <a:t>Total estimated radiation dose received by 2” OM: </a:t>
            </a:r>
            <a:r>
              <a:rPr lang="en-GB" sz="2000" dirty="0" smtClean="0">
                <a:solidFill>
                  <a:srgbClr val="0000FF"/>
                </a:solidFill>
                <a:ea typeface="Arial" charset="0"/>
                <a:cs typeface="Arial" charset="0"/>
              </a:rPr>
              <a:t>0.25 </a:t>
            </a:r>
            <a:r>
              <a:rPr lang="en-GB" sz="2000" dirty="0" err="1" smtClean="0">
                <a:solidFill>
                  <a:srgbClr val="0000FF"/>
                </a:solidFill>
                <a:ea typeface="Arial" charset="0"/>
                <a:cs typeface="Arial" charset="0"/>
              </a:rPr>
              <a:t>Gy</a:t>
            </a:r>
            <a:endParaRPr lang="en-GB" sz="2000" dirty="0">
              <a:solidFill>
                <a:srgbClr val="0000FF"/>
              </a:solidFill>
              <a:ea typeface="Arial" charset="0"/>
              <a:cs typeface="Arial" charset="0"/>
            </a:endParaRPr>
          </a:p>
          <a:p>
            <a:pPr>
              <a:buClr>
                <a:srgbClr val="FF0000"/>
              </a:buClr>
            </a:pPr>
            <a:endParaRPr lang="en-GB" sz="1800" dirty="0" smtClean="0">
              <a:ea typeface="Arial" charset="0"/>
              <a:cs typeface="Arial" charset="0"/>
            </a:endParaRPr>
          </a:p>
          <a:p>
            <a:pPr>
              <a:buClr>
                <a:srgbClr val="FF0000"/>
              </a:buClr>
            </a:pPr>
            <a:endParaRPr lang="en-GB" sz="1800" dirty="0">
              <a:ea typeface="Arial" charset="0"/>
              <a:cs typeface="Arial" charset="0"/>
            </a:endParaRPr>
          </a:p>
          <a:p>
            <a:pPr>
              <a:buClr>
                <a:srgbClr val="FF0000"/>
              </a:buClr>
            </a:pPr>
            <a:endParaRPr lang="en-GB" sz="1800" dirty="0" smtClean="0">
              <a:ea typeface="Arial" charset="0"/>
              <a:cs typeface="Arial" charset="0"/>
            </a:endParaRPr>
          </a:p>
          <a:p>
            <a:pPr>
              <a:buClr>
                <a:srgbClr val="FF0000"/>
              </a:buClr>
            </a:pPr>
            <a:endParaRPr lang="en-GB" sz="1800" dirty="0" smtClean="0">
              <a:ea typeface="Arial" charset="0"/>
              <a:cs typeface="Arial" charset="0"/>
            </a:endParaRPr>
          </a:p>
          <a:p>
            <a:pPr>
              <a:buClr>
                <a:srgbClr val="FF0000"/>
              </a:buClr>
            </a:pPr>
            <a:endParaRPr lang="en-GB" sz="1800" dirty="0">
              <a:ea typeface="Arial" charset="0"/>
              <a:cs typeface="Arial" charset="0"/>
            </a:endParaRPr>
          </a:p>
          <a:p>
            <a:pPr>
              <a:buClr>
                <a:srgbClr val="FF0000"/>
              </a:buClr>
            </a:pPr>
            <a:endParaRPr lang="en-GB" sz="1800" dirty="0" smtClean="0">
              <a:ea typeface="Arial" charset="0"/>
              <a:cs typeface="Arial" charset="0"/>
            </a:endParaRPr>
          </a:p>
          <a:p>
            <a:pPr>
              <a:buClr>
                <a:srgbClr val="FF0000"/>
              </a:buClr>
            </a:pPr>
            <a:endParaRPr lang="en-GB" sz="1800" dirty="0">
              <a:ea typeface="Arial" charset="0"/>
              <a:cs typeface="Arial" charset="0"/>
            </a:endParaRPr>
          </a:p>
          <a:p>
            <a:pPr>
              <a:buClr>
                <a:srgbClr val="FF0000"/>
              </a:buClr>
            </a:pPr>
            <a:endParaRPr lang="en-GB" sz="1800" dirty="0" smtClean="0">
              <a:ea typeface="Arial" charset="0"/>
              <a:cs typeface="Arial" charset="0"/>
            </a:endParaRPr>
          </a:p>
          <a:p>
            <a:pPr>
              <a:buClr>
                <a:srgbClr val="FF0000"/>
              </a:buClr>
            </a:pPr>
            <a:endParaRPr lang="en-GB" sz="1800" dirty="0">
              <a:ea typeface="Arial" charset="0"/>
              <a:cs typeface="Arial" charset="0"/>
            </a:endParaRPr>
          </a:p>
          <a:p>
            <a:pPr>
              <a:buClr>
                <a:srgbClr val="FF0000"/>
              </a:buClr>
            </a:pPr>
            <a:endParaRPr lang="en-GB" sz="1800" dirty="0" smtClean="0">
              <a:ea typeface="Arial" charset="0"/>
              <a:cs typeface="Arial" charset="0"/>
            </a:endParaRPr>
          </a:p>
          <a:p>
            <a:pPr>
              <a:buClr>
                <a:srgbClr val="FF0000"/>
              </a:buClr>
            </a:pPr>
            <a:endParaRPr lang="en-GB" sz="1800" dirty="0">
              <a:ea typeface="Arial" charset="0"/>
              <a:cs typeface="Arial" charset="0"/>
            </a:endParaRPr>
          </a:p>
          <a:p>
            <a:pPr>
              <a:buClr>
                <a:srgbClr val="FF0000"/>
              </a:buClr>
            </a:pPr>
            <a:endParaRPr lang="en-GB" sz="1800" dirty="0" smtClean="0">
              <a:ea typeface="Arial" charset="0"/>
              <a:cs typeface="Arial" charset="0"/>
            </a:endParaRPr>
          </a:p>
          <a:p>
            <a:pPr>
              <a:buClr>
                <a:srgbClr val="FF0000"/>
              </a:buClr>
            </a:pPr>
            <a:endParaRPr lang="en-GB" sz="1800" dirty="0">
              <a:ea typeface="Arial" charset="0"/>
              <a:cs typeface="Arial" charset="0"/>
            </a:endParaRPr>
          </a:p>
          <a:p>
            <a:pPr>
              <a:buClr>
                <a:srgbClr val="FF0000"/>
              </a:buClr>
            </a:pPr>
            <a:r>
              <a:rPr lang="en-GB" sz="2000" dirty="0" smtClean="0">
                <a:ea typeface="Arial" charset="0"/>
                <a:cs typeface="Arial" charset="0"/>
              </a:rPr>
              <a:t>No noticeable difference in resulting energy resolution so far.</a:t>
            </a:r>
          </a:p>
        </p:txBody>
      </p:sp>
      <p:graphicFrame>
        <p:nvGraphicFramePr>
          <p:cNvPr id="2" name="Table 1"/>
          <p:cNvGraphicFramePr>
            <a:graphicFrameLocks noGrp="1"/>
          </p:cNvGraphicFramePr>
          <p:nvPr>
            <p:extLst>
              <p:ext uri="{D42A27DB-BD31-4B8C-83A1-F6EECF244321}">
                <p14:modId xmlns:p14="http://schemas.microsoft.com/office/powerpoint/2010/main" val="2327964565"/>
              </p:ext>
            </p:extLst>
          </p:nvPr>
        </p:nvGraphicFramePr>
        <p:xfrm>
          <a:off x="5063562" y="2579497"/>
          <a:ext cx="4030838" cy="2062480"/>
        </p:xfrm>
        <a:graphic>
          <a:graphicData uri="http://schemas.openxmlformats.org/drawingml/2006/table">
            <a:tbl>
              <a:tblPr firstRow="1" bandRow="1">
                <a:tableStyleId>{5C22544A-7EE6-4342-B048-85BDC9FD1C3A}</a:tableStyleId>
              </a:tblPr>
              <a:tblGrid>
                <a:gridCol w="956702"/>
                <a:gridCol w="956702"/>
                <a:gridCol w="956702"/>
                <a:gridCol w="1160732"/>
              </a:tblGrid>
              <a:tr h="370840">
                <a:tc>
                  <a:txBody>
                    <a:bodyPr/>
                    <a:lstStyle/>
                    <a:p>
                      <a:pPr algn="ctr"/>
                      <a:r>
                        <a:rPr lang="en-US" sz="1600" dirty="0" smtClean="0"/>
                        <a:t>Date</a:t>
                      </a:r>
                      <a:endParaRPr lang="en-US" sz="1600" dirty="0"/>
                    </a:p>
                  </a:txBody>
                  <a:tcPr/>
                </a:tc>
                <a:tc>
                  <a:txBody>
                    <a:bodyPr/>
                    <a:lstStyle/>
                    <a:p>
                      <a:pPr algn="ctr"/>
                      <a:r>
                        <a:rPr lang="en-US" sz="1600" dirty="0" smtClean="0"/>
                        <a:t>HV Supply</a:t>
                      </a:r>
                      <a:endParaRPr lang="en-US" sz="1600" dirty="0"/>
                    </a:p>
                  </a:txBody>
                  <a:tcPr/>
                </a:tc>
                <a:tc>
                  <a:txBody>
                    <a:bodyPr/>
                    <a:lstStyle/>
                    <a:p>
                      <a:pPr algn="ctr"/>
                      <a:r>
                        <a:rPr lang="en-US" sz="1600" dirty="0" smtClean="0"/>
                        <a:t>DAQ</a:t>
                      </a:r>
                      <a:endParaRPr lang="en-US" sz="1600" dirty="0"/>
                    </a:p>
                  </a:txBody>
                  <a:tcPr/>
                </a:tc>
                <a:tc>
                  <a:txBody>
                    <a:bodyPr/>
                    <a:lstStyle/>
                    <a:p>
                      <a:pPr algn="ctr"/>
                      <a:r>
                        <a:rPr lang="en-US" sz="1600" dirty="0" err="1" smtClean="0"/>
                        <a:t>σ</a:t>
                      </a:r>
                      <a:r>
                        <a:rPr lang="en-US" sz="1600" dirty="0" smtClean="0"/>
                        <a:t>/E (%)</a:t>
                      </a:r>
                      <a:endParaRPr lang="en-US" sz="1600" dirty="0"/>
                    </a:p>
                  </a:txBody>
                  <a:tcPr/>
                </a:tc>
              </a:tr>
              <a:tr h="370840">
                <a:tc>
                  <a:txBody>
                    <a:bodyPr/>
                    <a:lstStyle/>
                    <a:p>
                      <a:pPr algn="ctr"/>
                      <a:r>
                        <a:rPr lang="en-US" sz="1600" dirty="0" smtClean="0"/>
                        <a:t>27/07/16</a:t>
                      </a:r>
                    </a:p>
                  </a:txBody>
                  <a:tcPr/>
                </a:tc>
                <a:tc>
                  <a:txBody>
                    <a:bodyPr/>
                    <a:lstStyle/>
                    <a:p>
                      <a:pPr algn="ctr"/>
                      <a:r>
                        <a:rPr lang="en-US" sz="1600" dirty="0" smtClean="0"/>
                        <a:t>Portable</a:t>
                      </a:r>
                      <a:endParaRPr lang="en-US" sz="1600" dirty="0"/>
                    </a:p>
                  </a:txBody>
                  <a:tcPr/>
                </a:tc>
                <a:tc>
                  <a:txBody>
                    <a:bodyPr/>
                    <a:lstStyle/>
                    <a:p>
                      <a:pPr algn="ctr"/>
                      <a:r>
                        <a:rPr lang="en-US" sz="1600" dirty="0" smtClean="0"/>
                        <a:t>UCL</a:t>
                      </a:r>
                      <a:endParaRPr lang="en-US" sz="1600" dirty="0"/>
                    </a:p>
                  </a:txBody>
                  <a:tcPr/>
                </a:tc>
                <a:tc>
                  <a:txBody>
                    <a:bodyPr/>
                    <a:lstStyle/>
                    <a:p>
                      <a:pPr algn="ctr"/>
                      <a:r>
                        <a:rPr lang="en-US" sz="1600" dirty="0" smtClean="0"/>
                        <a:t>3.16 ± 0.03</a:t>
                      </a:r>
                      <a:r>
                        <a:rPr lang="en-US" sz="1600" baseline="0" dirty="0" smtClean="0"/>
                        <a:t> </a:t>
                      </a:r>
                      <a:endParaRPr lang="en-US" sz="1600" dirty="0"/>
                    </a:p>
                  </a:txBody>
                  <a:tcPr/>
                </a:tc>
              </a:tr>
              <a:tr h="370840">
                <a:tc>
                  <a:txBody>
                    <a:bodyPr/>
                    <a:lstStyle/>
                    <a:p>
                      <a:pPr algn="ctr"/>
                      <a:r>
                        <a:rPr lang="en-US" sz="1600" dirty="0" smtClean="0"/>
                        <a:t>28/07/16</a:t>
                      </a:r>
                      <a:endParaRPr lang="en-US" sz="1600" dirty="0"/>
                    </a:p>
                  </a:txBody>
                  <a:tcPr/>
                </a:tc>
                <a:tc>
                  <a:txBody>
                    <a:bodyPr/>
                    <a:lstStyle/>
                    <a:p>
                      <a:pPr algn="ctr"/>
                      <a:r>
                        <a:rPr lang="en-US" sz="1600" dirty="0" smtClean="0"/>
                        <a:t>UCL</a:t>
                      </a:r>
                      <a:endParaRPr lang="en-US" sz="1600" dirty="0"/>
                    </a:p>
                  </a:txBody>
                  <a:tcPr/>
                </a:tc>
                <a:tc>
                  <a:txBody>
                    <a:bodyPr/>
                    <a:lstStyle/>
                    <a:p>
                      <a:pPr algn="ctr"/>
                      <a:r>
                        <a:rPr lang="en-US" sz="1600" dirty="0" smtClean="0"/>
                        <a:t>UCL</a:t>
                      </a:r>
                      <a:endParaRPr lang="en-US" sz="1600" dirty="0"/>
                    </a:p>
                  </a:txBody>
                  <a:tcPr/>
                </a:tc>
                <a:tc>
                  <a:txBody>
                    <a:bodyPr/>
                    <a:lstStyle/>
                    <a:p>
                      <a:pPr algn="ctr"/>
                      <a:r>
                        <a:rPr lang="en-US" sz="1600" dirty="0" smtClean="0"/>
                        <a:t>3.14 ± 0.03 </a:t>
                      </a:r>
                      <a:endParaRPr lang="en-US" sz="1600" dirty="0"/>
                    </a:p>
                  </a:txBody>
                  <a:tcPr/>
                </a:tc>
              </a:tr>
              <a:tr h="370840">
                <a:tc gridSpan="4">
                  <a:txBody>
                    <a:bodyPr/>
                    <a:lstStyle/>
                    <a:p>
                      <a:pPr algn="ctr"/>
                      <a:r>
                        <a:rPr lang="en-US" sz="1600" b="1" dirty="0" err="1" smtClean="0">
                          <a:solidFill>
                            <a:srgbClr val="FF0000"/>
                          </a:solidFill>
                        </a:rPr>
                        <a:t>Clatterbridge</a:t>
                      </a:r>
                      <a:r>
                        <a:rPr lang="en-US" sz="1600" b="1" baseline="0" dirty="0" smtClean="0">
                          <a:solidFill>
                            <a:srgbClr val="FF0000"/>
                          </a:solidFill>
                        </a:rPr>
                        <a:t> Test Beam: 02-03/08/16</a:t>
                      </a:r>
                      <a:endParaRPr lang="en-US" sz="1600" b="1" dirty="0">
                        <a:solidFill>
                          <a:srgbClr val="FF0000"/>
                        </a:solidFill>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pPr algn="ctr"/>
                      <a:r>
                        <a:rPr lang="en-US" sz="1600" dirty="0" smtClean="0"/>
                        <a:t>04/08/16</a:t>
                      </a:r>
                      <a:endParaRPr lang="en-US" sz="1600" dirty="0"/>
                    </a:p>
                  </a:txBody>
                  <a:tcPr/>
                </a:tc>
                <a:tc>
                  <a:txBody>
                    <a:bodyPr/>
                    <a:lstStyle/>
                    <a:p>
                      <a:pPr algn="ctr"/>
                      <a:r>
                        <a:rPr lang="en-US" sz="1600" dirty="0" smtClean="0"/>
                        <a:t>UCL</a:t>
                      </a:r>
                      <a:endParaRPr lang="en-US" sz="1600" dirty="0"/>
                    </a:p>
                  </a:txBody>
                  <a:tcPr/>
                </a:tc>
                <a:tc>
                  <a:txBody>
                    <a:bodyPr/>
                    <a:lstStyle/>
                    <a:p>
                      <a:pPr algn="ctr"/>
                      <a:r>
                        <a:rPr lang="en-US" sz="1600" dirty="0" smtClean="0"/>
                        <a:t>UCL</a:t>
                      </a:r>
                      <a:endParaRPr lang="en-US" sz="1600" dirty="0"/>
                    </a:p>
                  </a:txBody>
                  <a:tcPr/>
                </a:tc>
                <a:tc>
                  <a:txBody>
                    <a:bodyPr/>
                    <a:lstStyle/>
                    <a:p>
                      <a:pPr algn="ctr"/>
                      <a:r>
                        <a:rPr lang="en-US" sz="1600" dirty="0" smtClean="0"/>
                        <a:t>3.08 ± 0.03</a:t>
                      </a:r>
                    </a:p>
                  </a:txBody>
                  <a:tcPr/>
                </a:tc>
              </a:tr>
            </a:tbl>
          </a:graphicData>
        </a:graphic>
      </p:graphicFrame>
      <p:pic>
        <p:nvPicPr>
          <p:cNvPr id="8" name="Picture 7" descr="bi207_comparison.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82" y="1956579"/>
            <a:ext cx="4976114" cy="3387619"/>
          </a:xfrm>
          <a:prstGeom prst="rect">
            <a:avLst/>
          </a:prstGeom>
        </p:spPr>
      </p:pic>
    </p:spTree>
    <p:extLst>
      <p:ext uri="{BB962C8B-B14F-4D97-AF65-F5344CB8AC3E}">
        <p14:creationId xmlns:p14="http://schemas.microsoft.com/office/powerpoint/2010/main" val="25053650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0" y="642119"/>
            <a:ext cx="8547100" cy="5841807"/>
          </a:xfrm>
        </p:spPr>
        <p:txBody>
          <a:bodyPr>
            <a:normAutofit/>
          </a:bodyPr>
          <a:lstStyle/>
          <a:p>
            <a:pPr>
              <a:buClr>
                <a:srgbClr val="FF0000"/>
              </a:buClr>
            </a:pPr>
            <a:r>
              <a:rPr lang="en-US" sz="2000" dirty="0" smtClean="0"/>
              <a:t>First external collaborators to use research room at the </a:t>
            </a:r>
            <a:r>
              <a:rPr lang="en-US" sz="2000" dirty="0" err="1" smtClean="0"/>
              <a:t>medAustron</a:t>
            </a:r>
            <a:r>
              <a:rPr lang="en-US" sz="2000" dirty="0" smtClean="0"/>
              <a:t> proton beam therapy </a:t>
            </a:r>
            <a:r>
              <a:rPr lang="en-US" sz="2000" dirty="0" err="1" smtClean="0"/>
              <a:t>centre</a:t>
            </a:r>
            <a:r>
              <a:rPr lang="en-US" sz="2000" dirty="0" smtClean="0"/>
              <a:t> in Austria!</a:t>
            </a:r>
          </a:p>
          <a:p>
            <a:pPr>
              <a:buClr>
                <a:srgbClr val="FF0000"/>
              </a:buClr>
            </a:pPr>
            <a:r>
              <a:rPr lang="en-US" sz="2000" dirty="0" smtClean="0"/>
              <a:t>Two nights of tests:</a:t>
            </a:r>
          </a:p>
          <a:p>
            <a:pPr lvl="1">
              <a:buClr>
                <a:srgbClr val="FF0000"/>
              </a:buClr>
            </a:pPr>
            <a:r>
              <a:rPr lang="en-US" sz="1800" dirty="0" smtClean="0"/>
              <a:t>Scintillator length increased to </a:t>
            </a:r>
            <a:r>
              <a:rPr lang="en-US" sz="1800" dirty="0" smtClean="0">
                <a:solidFill>
                  <a:srgbClr val="7030A0"/>
                </a:solidFill>
              </a:rPr>
              <a:t>45 cm </a:t>
            </a:r>
            <a:r>
              <a:rPr lang="en-US" sz="1800" dirty="0" smtClean="0"/>
              <a:t>to contain </a:t>
            </a:r>
            <a:r>
              <a:rPr lang="en-US" sz="1800" dirty="0" smtClean="0">
                <a:solidFill>
                  <a:srgbClr val="7030A0"/>
                </a:solidFill>
              </a:rPr>
              <a:t>250 MeV </a:t>
            </a:r>
            <a:r>
              <a:rPr lang="en-US" sz="1800" dirty="0" smtClean="0"/>
              <a:t>beam</a:t>
            </a:r>
          </a:p>
          <a:p>
            <a:pPr lvl="1">
              <a:buClr>
                <a:srgbClr val="FF0000"/>
              </a:buClr>
            </a:pPr>
            <a:r>
              <a:rPr lang="en-US" sz="1800" dirty="0" smtClean="0">
                <a:solidFill>
                  <a:srgbClr val="000000"/>
                </a:solidFill>
              </a:rPr>
              <a:t>62 </a:t>
            </a:r>
            <a:r>
              <a:rPr lang="mr-IN" sz="1800" dirty="0" smtClean="0">
                <a:solidFill>
                  <a:srgbClr val="000000"/>
                </a:solidFill>
              </a:rPr>
              <a:t>–</a:t>
            </a:r>
            <a:r>
              <a:rPr lang="en-US" sz="1800" dirty="0" smtClean="0">
                <a:solidFill>
                  <a:srgbClr val="000000"/>
                </a:solidFill>
              </a:rPr>
              <a:t> 252 MeV beam</a:t>
            </a:r>
          </a:p>
          <a:p>
            <a:pPr lvl="1">
              <a:buClr>
                <a:srgbClr val="FF0000"/>
              </a:buClr>
            </a:pPr>
            <a:r>
              <a:rPr lang="en-US" sz="1800" dirty="0"/>
              <a:t>R</a:t>
            </a:r>
            <a:r>
              <a:rPr lang="en-US" sz="1800" dirty="0" smtClean="0"/>
              <a:t>ate adjusted down with </a:t>
            </a:r>
            <a:r>
              <a:rPr lang="en-US" sz="1800" dirty="0"/>
              <a:t>chopper </a:t>
            </a:r>
            <a:r>
              <a:rPr lang="en-US" sz="1800" dirty="0" smtClean="0"/>
              <a:t>magnet </a:t>
            </a:r>
          </a:p>
          <a:p>
            <a:pPr lvl="2">
              <a:buClr>
                <a:srgbClr val="FF0000"/>
              </a:buClr>
            </a:pPr>
            <a:r>
              <a:rPr lang="en-US" sz="1800" dirty="0" smtClean="0">
                <a:solidFill>
                  <a:srgbClr val="7030A0"/>
                </a:solidFill>
              </a:rPr>
              <a:t>1</a:t>
            </a:r>
            <a:r>
              <a:rPr lang="en-US" sz="1800" dirty="0">
                <a:solidFill>
                  <a:srgbClr val="7030A0"/>
                </a:solidFill>
              </a:rPr>
              <a:t> kHz–1 </a:t>
            </a:r>
            <a:r>
              <a:rPr lang="en-US" sz="1800" dirty="0" smtClean="0">
                <a:solidFill>
                  <a:srgbClr val="7030A0"/>
                </a:solidFill>
              </a:rPr>
              <a:t>MHz</a:t>
            </a:r>
            <a:endParaRPr lang="en-US" sz="1800" dirty="0">
              <a:solidFill>
                <a:srgbClr val="7030A0"/>
              </a:solidFill>
            </a:endParaRPr>
          </a:p>
          <a:p>
            <a:pPr lvl="1">
              <a:buClr>
                <a:srgbClr val="FF0000"/>
              </a:buClr>
            </a:pPr>
            <a:r>
              <a:rPr lang="en-US" sz="1800" dirty="0" smtClean="0"/>
              <a:t>Custom collimators to reduce intensity and beam size</a:t>
            </a:r>
          </a:p>
          <a:p>
            <a:pPr>
              <a:buClr>
                <a:srgbClr val="FF0000"/>
              </a:buClr>
            </a:pPr>
            <a:endParaRPr lang="en-US" sz="1800" dirty="0" smtClean="0">
              <a:solidFill>
                <a:srgbClr val="0000FF"/>
              </a:solidFill>
            </a:endParaRPr>
          </a:p>
          <a:p>
            <a:pPr lvl="1">
              <a:buClr>
                <a:srgbClr val="FF0000"/>
              </a:buClr>
            </a:pPr>
            <a:endParaRPr lang="en-GB" sz="1600" dirty="0"/>
          </a:p>
          <a:p>
            <a:pPr marL="0" indent="0">
              <a:buClr>
                <a:srgbClr val="FF0000"/>
              </a:buClr>
              <a:buNone/>
            </a:pPr>
            <a:endParaRPr lang="en-GB" sz="2000" dirty="0"/>
          </a:p>
          <a:p>
            <a:pPr marL="0" indent="0">
              <a:buClr>
                <a:srgbClr val="FF0000"/>
              </a:buClr>
              <a:buNone/>
            </a:pPr>
            <a:endParaRPr lang="en-GB" sz="2000" dirty="0" smtClean="0"/>
          </a:p>
        </p:txBody>
      </p:sp>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44</a:t>
            </a:fld>
            <a:endParaRPr lang="en-US"/>
          </a:p>
        </p:txBody>
      </p:sp>
      <p:sp>
        <p:nvSpPr>
          <p:cNvPr id="7" name="Title 1"/>
          <p:cNvSpPr txBox="1">
            <a:spLocks/>
          </p:cNvSpPr>
          <p:nvPr/>
        </p:nvSpPr>
        <p:spPr>
          <a:xfrm>
            <a:off x="0" y="-264401"/>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00" dirty="0" smtClean="0">
                <a:solidFill>
                  <a:srgbClr val="FF0000"/>
                </a:solidFill>
              </a:rPr>
              <a:t>Step 6: 250 MeV Beam at </a:t>
            </a:r>
            <a:r>
              <a:rPr lang="en-US" sz="3700" dirty="0" err="1" smtClean="0">
                <a:solidFill>
                  <a:srgbClr val="FF0000"/>
                </a:solidFill>
              </a:rPr>
              <a:t>medAustron</a:t>
            </a:r>
            <a:endParaRPr lang="en-US" sz="3700" dirty="0">
              <a:solidFill>
                <a:srgbClr val="FF0000"/>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80" y="3459494"/>
            <a:ext cx="3862474" cy="2896856"/>
          </a:xfrm>
          <a:prstGeom prst="rect">
            <a:avLst/>
          </a:prstGeom>
        </p:spPr>
      </p:pic>
      <p:pic>
        <p:nvPicPr>
          <p:cNvPr id="14" name="Content Placeholder 9" descr="IMG_2116.JPG"/>
          <p:cNvPicPr>
            <a:picLocks noChangeAspect="1"/>
          </p:cNvPicPr>
          <p:nvPr/>
        </p:nvPicPr>
        <p:blipFill rotWithShape="1">
          <a:blip r:embed="rId4" cstate="print">
            <a:extLst>
              <a:ext uri="{28A0092B-C50C-407E-A947-70E740481C1C}">
                <a14:useLocalDpi xmlns:a14="http://schemas.microsoft.com/office/drawing/2010/main" val="0"/>
              </a:ext>
            </a:extLst>
          </a:blip>
          <a:srcRect l="7688" t="3264" r="17764" b="16694"/>
          <a:stretch/>
        </p:blipFill>
        <p:spPr>
          <a:xfrm rot="5400000">
            <a:off x="3979352" y="3741257"/>
            <a:ext cx="2896856" cy="2333329"/>
          </a:xfrm>
          <a:prstGeom prst="rect">
            <a:avLst/>
          </a:prstGeom>
        </p:spPr>
      </p:pic>
      <p:pic>
        <p:nvPicPr>
          <p:cNvPr id="2" name="Picture 1" descr="medAustron_Lauren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418174" y="3821320"/>
            <a:ext cx="2894604" cy="2170953"/>
          </a:xfrm>
          <a:prstGeom prst="rect">
            <a:avLst/>
          </a:prstGeom>
        </p:spPr>
      </p:pic>
      <p:pic>
        <p:nvPicPr>
          <p:cNvPr id="3" name="Picture 2" descr="long_scin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7294" y="2141926"/>
            <a:ext cx="4139623" cy="815496"/>
          </a:xfrm>
          <a:prstGeom prst="rect">
            <a:avLst/>
          </a:prstGeom>
        </p:spPr>
      </p:pic>
    </p:spTree>
    <p:extLst>
      <p:ext uri="{BB962C8B-B14F-4D97-AF65-F5344CB8AC3E}">
        <p14:creationId xmlns:p14="http://schemas.microsoft.com/office/powerpoint/2010/main" val="374956775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45</a:t>
            </a:fld>
            <a:endParaRPr lang="en-US"/>
          </a:p>
        </p:txBody>
      </p:sp>
      <p:sp>
        <p:nvSpPr>
          <p:cNvPr id="7" name="Title 1"/>
          <p:cNvSpPr txBox="1">
            <a:spLocks/>
          </p:cNvSpPr>
          <p:nvPr/>
        </p:nvSpPr>
        <p:spPr>
          <a:xfrm>
            <a:off x="0" y="-264401"/>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00" dirty="0" smtClean="0">
                <a:solidFill>
                  <a:srgbClr val="FF0000"/>
                </a:solidFill>
              </a:rPr>
              <a:t>Step 6: 250 MeV Beam at </a:t>
            </a:r>
            <a:r>
              <a:rPr lang="en-US" sz="3700" dirty="0" err="1" smtClean="0">
                <a:solidFill>
                  <a:srgbClr val="FF0000"/>
                </a:solidFill>
              </a:rPr>
              <a:t>medAustron</a:t>
            </a:r>
            <a:endParaRPr lang="en-US" sz="3700" dirty="0">
              <a:solidFill>
                <a:srgbClr val="FF0000"/>
              </a:solidFill>
            </a:endParaRPr>
          </a:p>
        </p:txBody>
      </p:sp>
      <p:pic>
        <p:nvPicPr>
          <p:cNvPr id="11" name="Content Placeholder 4" descr="252.4MeV_medAustron_mar2017.pdf"/>
          <p:cNvPicPr>
            <a:picLocks noChangeAspect="1"/>
          </p:cNvPicPr>
          <p:nvPr/>
        </p:nvPicPr>
        <p:blipFill rotWithShape="1">
          <a:blip r:embed="rId3">
            <a:extLst>
              <a:ext uri="{28A0092B-C50C-407E-A947-70E740481C1C}">
                <a14:useLocalDpi xmlns:a14="http://schemas.microsoft.com/office/drawing/2010/main" val="0"/>
              </a:ext>
            </a:extLst>
          </a:blip>
          <a:srcRect l="383" r="911"/>
          <a:stretch/>
        </p:blipFill>
        <p:spPr>
          <a:xfrm>
            <a:off x="18912" y="733027"/>
            <a:ext cx="5442263" cy="3735317"/>
          </a:xfrm>
          <a:prstGeom prst="rect">
            <a:avLst/>
          </a:prstGeom>
        </p:spPr>
      </p:pic>
      <p:sp>
        <p:nvSpPr>
          <p:cNvPr id="16" name="TextBox 15"/>
          <p:cNvSpPr txBox="1"/>
          <p:nvPr/>
        </p:nvSpPr>
        <p:spPr>
          <a:xfrm>
            <a:off x="5342596" y="827693"/>
            <a:ext cx="3730642" cy="3354765"/>
          </a:xfrm>
          <a:prstGeom prst="rect">
            <a:avLst/>
          </a:prstGeom>
          <a:noFill/>
        </p:spPr>
        <p:txBody>
          <a:bodyPr wrap="square" rtlCol="0">
            <a:spAutoFit/>
          </a:bodyPr>
          <a:lstStyle/>
          <a:p>
            <a:pPr marL="285750" indent="-285750">
              <a:buClr>
                <a:srgbClr val="FF0000"/>
              </a:buClr>
              <a:buFont typeface="Arial" charset="0"/>
              <a:buChar char="•"/>
            </a:pPr>
            <a:r>
              <a:rPr lang="en-US" sz="2000" dirty="0"/>
              <a:t>Still seeing excellent energy resolution up to </a:t>
            </a:r>
            <a:r>
              <a:rPr lang="en-US" sz="2000" dirty="0">
                <a:solidFill>
                  <a:srgbClr val="7030A0"/>
                </a:solidFill>
              </a:rPr>
              <a:t>252 </a:t>
            </a:r>
            <a:r>
              <a:rPr lang="en-US" sz="2000" dirty="0" smtClean="0">
                <a:solidFill>
                  <a:srgbClr val="7030A0"/>
                </a:solidFill>
              </a:rPr>
              <a:t>MeV</a:t>
            </a:r>
            <a:r>
              <a:rPr lang="en-US" sz="2000" dirty="0" smtClean="0"/>
              <a:t>!</a:t>
            </a:r>
          </a:p>
          <a:p>
            <a:pPr marL="285750" indent="-285750">
              <a:buClr>
                <a:srgbClr val="FF0000"/>
              </a:buClr>
              <a:buFont typeface="Arial" charset="0"/>
              <a:buChar char="•"/>
            </a:pPr>
            <a:endParaRPr lang="en-US" sz="2000" dirty="0"/>
          </a:p>
          <a:p>
            <a:pPr marL="285750" indent="-285750">
              <a:buClr>
                <a:srgbClr val="FF0000"/>
              </a:buClr>
              <a:buFont typeface="Arial" charset="0"/>
              <a:buChar char="•"/>
            </a:pPr>
            <a:r>
              <a:rPr lang="en-US" sz="2000" dirty="0"/>
              <a:t>Best resolution </a:t>
            </a:r>
            <a:r>
              <a:rPr lang="en-US" sz="2000" dirty="0">
                <a:solidFill>
                  <a:srgbClr val="7030A0"/>
                </a:solidFill>
              </a:rPr>
              <a:t>0.2% </a:t>
            </a:r>
            <a:r>
              <a:rPr lang="en-US" sz="2000" dirty="0" err="1" smtClean="0">
                <a:solidFill>
                  <a:srgbClr val="7030A0"/>
                </a:solidFill>
              </a:rPr>
              <a:t>σ</a:t>
            </a:r>
            <a:endParaRPr lang="en-US" sz="2000" dirty="0" smtClean="0">
              <a:solidFill>
                <a:srgbClr val="7030A0"/>
              </a:solidFill>
            </a:endParaRPr>
          </a:p>
          <a:p>
            <a:pPr marL="285750" indent="-285750">
              <a:buClr>
                <a:srgbClr val="FF0000"/>
              </a:buClr>
              <a:buFont typeface="Arial" charset="0"/>
              <a:buChar char="•"/>
            </a:pPr>
            <a:endParaRPr lang="en-US" sz="2000" dirty="0" smtClean="0">
              <a:solidFill>
                <a:srgbClr val="7030A0"/>
              </a:solidFill>
            </a:endParaRPr>
          </a:p>
          <a:p>
            <a:pPr marL="274638" indent="-274638">
              <a:buClr>
                <a:srgbClr val="FF0000"/>
              </a:buClr>
              <a:buFont typeface="Arial"/>
              <a:buChar char="•"/>
            </a:pPr>
            <a:r>
              <a:rPr lang="en-US" sz="2000" dirty="0"/>
              <a:t>But also still seeing rate issues</a:t>
            </a:r>
            <a:r>
              <a:rPr lang="en-US" sz="2000" dirty="0" smtClean="0"/>
              <a:t>:</a:t>
            </a:r>
          </a:p>
          <a:p>
            <a:pPr>
              <a:buClr>
                <a:srgbClr val="FF0000"/>
              </a:buClr>
            </a:pPr>
            <a:endParaRPr lang="en-US" sz="2000" dirty="0"/>
          </a:p>
          <a:p>
            <a:pPr marL="800100" lvl="1" indent="-342900">
              <a:buClr>
                <a:srgbClr val="FF0000"/>
              </a:buClr>
              <a:buFont typeface="Lucida Grande"/>
              <a:buChar char="-"/>
            </a:pPr>
            <a:r>
              <a:rPr lang="en-US" dirty="0"/>
              <a:t>PMT current limit from too much light</a:t>
            </a:r>
            <a:r>
              <a:rPr lang="en-US" dirty="0" smtClean="0"/>
              <a:t>!</a:t>
            </a:r>
            <a:endParaRPr lang="en-US" dirty="0"/>
          </a:p>
          <a:p>
            <a:pPr marL="800100" lvl="1" indent="-342900">
              <a:buClr>
                <a:srgbClr val="FF0000"/>
              </a:buClr>
              <a:buFont typeface="Lucida Grande"/>
              <a:buChar char="-"/>
            </a:pPr>
            <a:r>
              <a:rPr lang="en-US" dirty="0"/>
              <a:t>Detector not fast enough for 10</a:t>
            </a:r>
            <a:r>
              <a:rPr lang="en-US" baseline="30000" dirty="0"/>
              <a:t>10</a:t>
            </a:r>
            <a:r>
              <a:rPr lang="en-US" dirty="0"/>
              <a:t> p/s clinical </a:t>
            </a:r>
            <a:r>
              <a:rPr lang="en-US" dirty="0" smtClean="0"/>
              <a:t>rate</a:t>
            </a:r>
            <a:endParaRPr lang="en-US" dirty="0"/>
          </a:p>
        </p:txBody>
      </p:sp>
      <p:sp>
        <p:nvSpPr>
          <p:cNvPr id="10" name="TextBox 9"/>
          <p:cNvSpPr txBox="1"/>
          <p:nvPr/>
        </p:nvSpPr>
        <p:spPr>
          <a:xfrm>
            <a:off x="231598" y="4468345"/>
            <a:ext cx="8719231" cy="1754327"/>
          </a:xfrm>
          <a:prstGeom prst="rect">
            <a:avLst/>
          </a:prstGeom>
          <a:noFill/>
        </p:spPr>
        <p:txBody>
          <a:bodyPr wrap="square" rtlCol="0">
            <a:spAutoFit/>
          </a:bodyPr>
          <a:lstStyle/>
          <a:p>
            <a:pPr marL="285750" indent="-285750">
              <a:buClr>
                <a:srgbClr val="FF0000"/>
              </a:buClr>
              <a:buFont typeface="Arial" charset="0"/>
              <a:buChar char="•"/>
            </a:pPr>
            <a:r>
              <a:rPr lang="en-US" sz="2000" dirty="0" smtClean="0"/>
              <a:t>In close collaboration with </a:t>
            </a:r>
            <a:r>
              <a:rPr lang="en-US" sz="2000" dirty="0" smtClean="0">
                <a:solidFill>
                  <a:srgbClr val="FF0000"/>
                </a:solidFill>
              </a:rPr>
              <a:t>Hamamatsu</a:t>
            </a:r>
            <a:r>
              <a:rPr lang="en-US" sz="2000" dirty="0" smtClean="0"/>
              <a:t> to develop a new kind of light detector:</a:t>
            </a:r>
          </a:p>
          <a:p>
            <a:pPr marL="742950" lvl="1" indent="-285750">
              <a:buClr>
                <a:srgbClr val="FF0000"/>
              </a:buClr>
              <a:buFont typeface="Arial" charset="0"/>
              <a:buChar char="•"/>
            </a:pPr>
            <a:endParaRPr lang="en-US" sz="1600" dirty="0" smtClean="0"/>
          </a:p>
          <a:p>
            <a:pPr marL="742950" lvl="1" indent="-285750">
              <a:buClr>
                <a:srgbClr val="FF0000"/>
              </a:buClr>
              <a:buFont typeface="Lucida Grande"/>
              <a:buChar char="-"/>
            </a:pPr>
            <a:r>
              <a:rPr lang="en-US" dirty="0" smtClean="0"/>
              <a:t>High QE (photocathode) of PMT</a:t>
            </a:r>
          </a:p>
          <a:p>
            <a:pPr marL="742950" lvl="1" indent="-285750">
              <a:buClr>
                <a:srgbClr val="FF0000"/>
              </a:buClr>
              <a:buFont typeface="Lucida Grande"/>
              <a:buChar char="-"/>
            </a:pPr>
            <a:r>
              <a:rPr lang="en-US" dirty="0" smtClean="0"/>
              <a:t>Lower gain of 10</a:t>
            </a:r>
            <a:r>
              <a:rPr lang="en-US" baseline="30000" dirty="0" smtClean="0"/>
              <a:t>3</a:t>
            </a:r>
            <a:endParaRPr lang="en-US" dirty="0"/>
          </a:p>
          <a:p>
            <a:pPr marL="742950" lvl="1" indent="-285750">
              <a:buClr>
                <a:srgbClr val="FF0000"/>
              </a:buClr>
              <a:buFont typeface="Lucida Grande"/>
              <a:buChar char="-"/>
            </a:pPr>
            <a:r>
              <a:rPr lang="en-US" dirty="0" smtClean="0"/>
              <a:t>Low noise</a:t>
            </a:r>
          </a:p>
          <a:p>
            <a:pPr marL="742950" lvl="1" indent="-285750">
              <a:buClr>
                <a:srgbClr val="FF0000"/>
              </a:buClr>
              <a:buFont typeface="Lucida Grande"/>
              <a:buChar char="-"/>
            </a:pPr>
            <a:r>
              <a:rPr lang="en-US" dirty="0" smtClean="0"/>
              <a:t>Currently experimenting with bases</a:t>
            </a:r>
            <a:endParaRPr lang="en-US" sz="1900" dirty="0">
              <a:solidFill>
                <a:srgbClr val="7030A0"/>
              </a:solidFill>
              <a:latin typeface="Symbol" charset="2"/>
              <a:cs typeface="Symbol" charset="2"/>
            </a:endParaRPr>
          </a:p>
        </p:txBody>
      </p:sp>
    </p:spTree>
    <p:extLst>
      <p:ext uri="{BB962C8B-B14F-4D97-AF65-F5344CB8AC3E}">
        <p14:creationId xmlns:p14="http://schemas.microsoft.com/office/powerpoint/2010/main" val="202475446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46</a:t>
            </a:fld>
            <a:endParaRPr lang="en-US"/>
          </a:p>
        </p:txBody>
      </p:sp>
      <p:sp>
        <p:nvSpPr>
          <p:cNvPr id="7" name="Title 1"/>
          <p:cNvSpPr txBox="1">
            <a:spLocks/>
          </p:cNvSpPr>
          <p:nvPr/>
        </p:nvSpPr>
        <p:spPr>
          <a:xfrm>
            <a:off x="0" y="-193846"/>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Summary for Single Module Measurements</a:t>
            </a:r>
            <a:endParaRPr lang="en-US" sz="3800" dirty="0">
              <a:solidFill>
                <a:srgbClr val="FF0000"/>
              </a:solidFill>
            </a:endParaRPr>
          </a:p>
        </p:txBody>
      </p:sp>
      <p:sp>
        <p:nvSpPr>
          <p:cNvPr id="8" name="Content Placeholder 2"/>
          <p:cNvSpPr>
            <a:spLocks noGrp="1"/>
          </p:cNvSpPr>
          <p:nvPr>
            <p:ph idx="1"/>
          </p:nvPr>
        </p:nvSpPr>
        <p:spPr>
          <a:xfrm>
            <a:off x="268111" y="800766"/>
            <a:ext cx="8418690" cy="5714642"/>
          </a:xfrm>
        </p:spPr>
        <p:txBody>
          <a:bodyPr>
            <a:normAutofit lnSpcReduction="10000"/>
          </a:bodyPr>
          <a:lstStyle/>
          <a:p>
            <a:pPr>
              <a:buClr>
                <a:srgbClr val="FF0000"/>
              </a:buClr>
            </a:pPr>
            <a:r>
              <a:rPr lang="en-GB" sz="1900" dirty="0" smtClean="0"/>
              <a:t>An optical module inspired by the </a:t>
            </a:r>
            <a:r>
              <a:rPr lang="en-GB" sz="1900" dirty="0" err="1" smtClean="0"/>
              <a:t>SuperNEMO</a:t>
            </a:r>
            <a:r>
              <a:rPr lang="en-GB" sz="1900" dirty="0" smtClean="0"/>
              <a:t> experiment has measured the 60 MeV proton beam at </a:t>
            </a:r>
            <a:r>
              <a:rPr lang="en-GB" sz="1900" dirty="0" err="1" smtClean="0"/>
              <a:t>Clatterbridge</a:t>
            </a:r>
            <a:r>
              <a:rPr lang="en-GB" sz="1900" dirty="0" smtClean="0"/>
              <a:t> with an energy resolution of:</a:t>
            </a:r>
          </a:p>
          <a:p>
            <a:pPr marL="0" indent="0">
              <a:buClr>
                <a:srgbClr val="FF0000"/>
              </a:buClr>
              <a:buNone/>
            </a:pPr>
            <a:endParaRPr lang="en-GB" sz="1900" dirty="0" smtClean="0"/>
          </a:p>
          <a:p>
            <a:pPr marL="0" indent="0">
              <a:buClr>
                <a:srgbClr val="FF0000"/>
              </a:buClr>
              <a:buNone/>
            </a:pPr>
            <a:endParaRPr lang="en-US" sz="2000" dirty="0">
              <a:solidFill>
                <a:srgbClr val="FF0000"/>
              </a:solidFill>
            </a:endParaRPr>
          </a:p>
          <a:p>
            <a:pPr marL="0" indent="0">
              <a:buClr>
                <a:srgbClr val="FF0000"/>
              </a:buClr>
              <a:buNone/>
            </a:pPr>
            <a:r>
              <a:rPr lang="en-US" sz="2000" dirty="0" smtClean="0">
                <a:solidFill>
                  <a:srgbClr val="FF0000"/>
                </a:solidFill>
              </a:rPr>
              <a:t>             </a:t>
            </a:r>
          </a:p>
          <a:p>
            <a:pPr marL="0" indent="0">
              <a:buClr>
                <a:srgbClr val="FF0000"/>
              </a:buClr>
              <a:buNone/>
            </a:pPr>
            <a:endParaRPr lang="en-US" sz="2000" dirty="0">
              <a:solidFill>
                <a:srgbClr val="FF0000"/>
              </a:solidFill>
            </a:endParaRPr>
          </a:p>
          <a:p>
            <a:pPr marL="0" indent="0">
              <a:buClr>
                <a:srgbClr val="FF0000"/>
              </a:buClr>
              <a:buNone/>
            </a:pPr>
            <a:endParaRPr lang="en-US" sz="2000" dirty="0" smtClean="0"/>
          </a:p>
          <a:p>
            <a:pPr marL="0" indent="0">
              <a:buClr>
                <a:srgbClr val="FF0000"/>
              </a:buClr>
              <a:buNone/>
            </a:pPr>
            <a:endParaRPr lang="en-US" sz="2000" dirty="0" smtClean="0"/>
          </a:p>
          <a:p>
            <a:pPr marL="0" indent="0">
              <a:buClr>
                <a:srgbClr val="FF0000"/>
              </a:buClr>
              <a:buNone/>
            </a:pPr>
            <a:endParaRPr lang="en-US" sz="2000" dirty="0" smtClean="0"/>
          </a:p>
          <a:p>
            <a:pPr>
              <a:buClr>
                <a:srgbClr val="FF0000"/>
              </a:buClr>
            </a:pPr>
            <a:r>
              <a:rPr lang="en-US" sz="2000" dirty="0" smtClean="0"/>
              <a:t>And a 250 MeV proton beam at </a:t>
            </a:r>
            <a:r>
              <a:rPr lang="en-US" sz="2000" dirty="0" err="1" smtClean="0"/>
              <a:t>medAustron</a:t>
            </a:r>
            <a:r>
              <a:rPr lang="en-US" sz="2000" dirty="0" smtClean="0"/>
              <a:t> with an energy resolution of </a:t>
            </a:r>
            <a:r>
              <a:rPr lang="en-US" sz="2000" dirty="0" smtClean="0">
                <a:solidFill>
                  <a:srgbClr val="FF0000"/>
                </a:solidFill>
              </a:rPr>
              <a:t>0.2</a:t>
            </a:r>
            <a:r>
              <a:rPr lang="en-US" sz="2000" dirty="0" smtClean="0"/>
              <a:t> </a:t>
            </a:r>
            <a:r>
              <a:rPr lang="en-US" sz="2000" dirty="0">
                <a:solidFill>
                  <a:srgbClr val="FF0000"/>
                </a:solidFill>
              </a:rPr>
              <a:t>% </a:t>
            </a:r>
            <a:r>
              <a:rPr lang="en-US" sz="2000" dirty="0" err="1" smtClean="0">
                <a:solidFill>
                  <a:srgbClr val="FF0000"/>
                </a:solidFill>
              </a:rPr>
              <a:t>σ</a:t>
            </a:r>
            <a:endParaRPr lang="en-US" sz="2000" dirty="0" smtClean="0">
              <a:solidFill>
                <a:srgbClr val="FF0000"/>
              </a:solidFill>
            </a:endParaRPr>
          </a:p>
          <a:p>
            <a:pPr>
              <a:buClr>
                <a:srgbClr val="FF0000"/>
              </a:buClr>
            </a:pPr>
            <a:r>
              <a:rPr lang="en-US" sz="2000" dirty="0" smtClean="0"/>
              <a:t>A great result for </a:t>
            </a:r>
            <a:r>
              <a:rPr lang="en-US" sz="2000" dirty="0" err="1" smtClean="0">
                <a:solidFill>
                  <a:srgbClr val="FF0000"/>
                </a:solidFill>
              </a:rPr>
              <a:t>protonCT</a:t>
            </a:r>
            <a:endParaRPr lang="en-US" sz="2000" dirty="0" smtClean="0">
              <a:solidFill>
                <a:srgbClr val="FF0000"/>
              </a:solidFill>
            </a:endParaRPr>
          </a:p>
          <a:p>
            <a:pPr>
              <a:buClr>
                <a:srgbClr val="FF0000"/>
              </a:buClr>
            </a:pPr>
            <a:r>
              <a:rPr lang="en-US" sz="2000" dirty="0" smtClean="0">
                <a:solidFill>
                  <a:srgbClr val="000000"/>
                </a:solidFill>
              </a:rPr>
              <a:t>But this single module isn’t fast enough to handle clinical proton rates and therefore is</a:t>
            </a:r>
            <a:r>
              <a:rPr lang="en-US" sz="2000" dirty="0" smtClean="0">
                <a:solidFill>
                  <a:srgbClr val="FF0000"/>
                </a:solidFill>
              </a:rPr>
              <a:t> not currently suitable for QA range verification</a:t>
            </a:r>
          </a:p>
          <a:p>
            <a:pPr>
              <a:buClr>
                <a:srgbClr val="FF0000"/>
              </a:buClr>
            </a:pPr>
            <a:r>
              <a:rPr lang="en-US" sz="2000" dirty="0" smtClean="0"/>
              <a:t>Ongoing work to improve timing in collaboration with Hamamatsu</a:t>
            </a:r>
          </a:p>
          <a:p>
            <a:pPr>
              <a:buClr>
                <a:srgbClr val="FF0000"/>
              </a:buClr>
            </a:pPr>
            <a:r>
              <a:rPr lang="en-US" sz="2000" dirty="0" smtClean="0"/>
              <a:t>Goal to reach </a:t>
            </a:r>
            <a:r>
              <a:rPr lang="en-US" sz="2000" dirty="0" smtClean="0">
                <a:solidFill>
                  <a:srgbClr val="FF0000"/>
                </a:solidFill>
              </a:rPr>
              <a:t>10 MHz</a:t>
            </a:r>
          </a:p>
          <a:p>
            <a:pPr marL="0" indent="0" algn="ctr">
              <a:buClr>
                <a:srgbClr val="FF0000"/>
              </a:buClr>
              <a:buNone/>
            </a:pPr>
            <a:r>
              <a:rPr lang="en-GB" sz="3000" dirty="0" smtClean="0">
                <a:solidFill>
                  <a:srgbClr val="FF0000"/>
                </a:solidFill>
                <a:latin typeface="Verdana" charset="0"/>
                <a:ea typeface="Arial" charset="0"/>
                <a:cs typeface="Arial" charset="0"/>
              </a:rPr>
              <a:t>→</a:t>
            </a:r>
            <a:r>
              <a:rPr lang="en-GB" sz="2000" dirty="0" smtClean="0">
                <a:solidFill>
                  <a:srgbClr val="000000"/>
                </a:solidFill>
                <a:latin typeface="Verdana" charset="0"/>
                <a:ea typeface="Arial" charset="0"/>
                <a:cs typeface="Arial" charset="0"/>
              </a:rPr>
              <a:t> </a:t>
            </a:r>
            <a:r>
              <a:rPr lang="en-GB" sz="1800" dirty="0" smtClean="0">
                <a:solidFill>
                  <a:srgbClr val="000000"/>
                </a:solidFill>
                <a:latin typeface="Verdana" charset="0"/>
                <a:ea typeface="Arial" charset="0"/>
                <a:cs typeface="Arial" charset="0"/>
              </a:rPr>
              <a:t>Design a </a:t>
            </a:r>
            <a:r>
              <a:rPr lang="en-GB" sz="1800" dirty="0" smtClean="0">
                <a:solidFill>
                  <a:srgbClr val="008000"/>
                </a:solidFill>
                <a:latin typeface="Verdana" charset="0"/>
                <a:ea typeface="Arial" charset="0"/>
                <a:cs typeface="Arial" charset="0"/>
              </a:rPr>
              <a:t>segmented calorimeter </a:t>
            </a:r>
            <a:r>
              <a:rPr lang="en-GB" sz="1800" dirty="0" smtClean="0">
                <a:solidFill>
                  <a:srgbClr val="000000"/>
                </a:solidFill>
                <a:latin typeface="Verdana" charset="0"/>
                <a:ea typeface="Arial" charset="0"/>
                <a:cs typeface="Arial" charset="0"/>
              </a:rPr>
              <a:t>to be used as a range telescope!</a:t>
            </a:r>
            <a:endParaRPr lang="en-US" sz="1600" dirty="0" smtClean="0"/>
          </a:p>
          <a:p>
            <a:pPr marL="0" indent="0">
              <a:buClr>
                <a:srgbClr val="FF0000"/>
              </a:buClr>
              <a:buNone/>
            </a:pPr>
            <a:endParaRPr lang="en-US" sz="1600" dirty="0"/>
          </a:p>
          <a:p>
            <a:pPr marL="0" indent="0">
              <a:buClr>
                <a:srgbClr val="FF0000"/>
              </a:buClr>
              <a:buNone/>
            </a:pPr>
            <a:endParaRPr lang="en-US" sz="1600" dirty="0" smtClean="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2171" y="1480154"/>
            <a:ext cx="3287092" cy="2220382"/>
          </a:xfrm>
          <a:prstGeom prst="rect">
            <a:avLst/>
          </a:prstGeom>
        </p:spPr>
      </p:pic>
      <p:grpSp>
        <p:nvGrpSpPr>
          <p:cNvPr id="16" name="Group 15"/>
          <p:cNvGrpSpPr/>
          <p:nvPr/>
        </p:nvGrpSpPr>
        <p:grpSpPr>
          <a:xfrm>
            <a:off x="268112" y="1804213"/>
            <a:ext cx="4892318" cy="1429765"/>
            <a:chOff x="268112" y="1420988"/>
            <a:chExt cx="4892318" cy="1429765"/>
          </a:xfrm>
        </p:grpSpPr>
        <p:sp>
          <p:nvSpPr>
            <p:cNvPr id="10" name="TextBox 9"/>
            <p:cNvSpPr txBox="1"/>
            <p:nvPr/>
          </p:nvSpPr>
          <p:spPr>
            <a:xfrm>
              <a:off x="1380563" y="1420988"/>
              <a:ext cx="2759145" cy="615553"/>
            </a:xfrm>
            <a:prstGeom prst="rect">
              <a:avLst/>
            </a:prstGeom>
            <a:noFill/>
          </p:spPr>
          <p:txBody>
            <a:bodyPr wrap="none" rtlCol="0">
              <a:spAutoFit/>
            </a:bodyPr>
            <a:lstStyle/>
            <a:p>
              <a:pPr algn="ctr"/>
              <a:r>
                <a:rPr lang="en-US" sz="1700" dirty="0">
                  <a:solidFill>
                    <a:srgbClr val="FF0000"/>
                  </a:solidFill>
                </a:rPr>
                <a:t> </a:t>
              </a:r>
              <a:r>
                <a:rPr lang="en-US" sz="1700" dirty="0" smtClean="0">
                  <a:solidFill>
                    <a:srgbClr val="FF0000"/>
                  </a:solidFill>
                </a:rPr>
                <a:t>0.97 </a:t>
              </a:r>
              <a:r>
                <a:rPr lang="en-US" sz="1700" dirty="0">
                  <a:solidFill>
                    <a:srgbClr val="FF0000"/>
                  </a:solidFill>
                </a:rPr>
                <a:t>± </a:t>
              </a:r>
              <a:r>
                <a:rPr lang="en-US" sz="1700" dirty="0" smtClean="0">
                  <a:solidFill>
                    <a:srgbClr val="FF0000"/>
                  </a:solidFill>
                </a:rPr>
                <a:t>0.11 </a:t>
              </a:r>
              <a:r>
                <a:rPr lang="en-US" sz="1700" dirty="0">
                  <a:solidFill>
                    <a:srgbClr val="FF0000"/>
                  </a:solidFill>
                </a:rPr>
                <a:t>% </a:t>
              </a:r>
              <a:r>
                <a:rPr lang="en-US" sz="1700" dirty="0" err="1" smtClean="0">
                  <a:solidFill>
                    <a:srgbClr val="FF0000"/>
                  </a:solidFill>
                </a:rPr>
                <a:t>σ</a:t>
              </a:r>
              <a:r>
                <a:rPr lang="en-US" sz="1700" dirty="0">
                  <a:solidFill>
                    <a:srgbClr val="FF0000"/>
                  </a:solidFill>
                </a:rPr>
                <a:t/>
              </a:r>
              <a:br>
                <a:rPr lang="en-US" sz="1700" dirty="0">
                  <a:solidFill>
                    <a:srgbClr val="FF0000"/>
                  </a:solidFill>
                </a:rPr>
              </a:br>
              <a:r>
                <a:rPr lang="en-US" sz="1700" dirty="0" smtClean="0"/>
                <a:t>(</a:t>
              </a:r>
              <a:r>
                <a:rPr lang="en-US" sz="1700" dirty="0"/>
                <a:t>for 40 MeV “visible” energy</a:t>
              </a:r>
              <a:r>
                <a:rPr lang="en-US" sz="1700" dirty="0" smtClean="0"/>
                <a:t>)</a:t>
              </a:r>
              <a:endParaRPr lang="en-US" sz="1700" dirty="0"/>
            </a:p>
          </p:txBody>
        </p:sp>
        <p:cxnSp>
          <p:nvCxnSpPr>
            <p:cNvPr id="12" name="Straight Arrow Connector 11"/>
            <p:cNvCxnSpPr/>
            <p:nvPr/>
          </p:nvCxnSpPr>
          <p:spPr>
            <a:xfrm>
              <a:off x="2717799" y="1976762"/>
              <a:ext cx="0" cy="385438"/>
            </a:xfrm>
            <a:prstGeom prst="straightConnector1">
              <a:avLst/>
            </a:prstGeom>
            <a:ln w="1905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68112" y="2235200"/>
              <a:ext cx="4892318" cy="615553"/>
            </a:xfrm>
            <a:prstGeom prst="rect">
              <a:avLst/>
            </a:prstGeom>
            <a:noFill/>
          </p:spPr>
          <p:txBody>
            <a:bodyPr wrap="square" rtlCol="0">
              <a:spAutoFit/>
            </a:bodyPr>
            <a:lstStyle/>
            <a:p>
              <a:pPr algn="ctr"/>
              <a:r>
                <a:rPr lang="en-US" sz="1700" dirty="0" smtClean="0"/>
                <a:t>This has reached the target energy resolution of </a:t>
              </a:r>
              <a:br>
                <a:rPr lang="en-US" sz="1700" dirty="0" smtClean="0"/>
              </a:br>
              <a:r>
                <a:rPr lang="en-US" sz="1700" dirty="0" smtClean="0"/>
                <a:t>&lt; 1 % </a:t>
              </a:r>
              <a:r>
                <a:rPr lang="en-US" sz="1700" dirty="0" err="1" smtClean="0"/>
                <a:t>σ</a:t>
              </a:r>
              <a:endParaRPr lang="en-US" dirty="0"/>
            </a:p>
          </p:txBody>
        </p:sp>
      </p:grpSp>
    </p:spTree>
    <p:extLst>
      <p:ext uri="{BB962C8B-B14F-4D97-AF65-F5344CB8AC3E}">
        <p14:creationId xmlns:p14="http://schemas.microsoft.com/office/powerpoint/2010/main" val="307485595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47</a:t>
            </a:fld>
            <a:endParaRPr lang="en-US"/>
          </a:p>
        </p:txBody>
      </p:sp>
      <p:sp>
        <p:nvSpPr>
          <p:cNvPr id="7" name="Title 1"/>
          <p:cNvSpPr txBox="1">
            <a:spLocks/>
          </p:cNvSpPr>
          <p:nvPr/>
        </p:nvSpPr>
        <p:spPr>
          <a:xfrm>
            <a:off x="0" y="-193846"/>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Segmented Calorimeter: Range Telescope</a:t>
            </a:r>
            <a:endParaRPr lang="en-US" sz="3800" dirty="0">
              <a:solidFill>
                <a:srgbClr val="FF0000"/>
              </a:solidFill>
            </a:endParaRPr>
          </a:p>
        </p:txBody>
      </p:sp>
      <p:sp>
        <p:nvSpPr>
          <p:cNvPr id="8" name="Content Placeholder 2"/>
          <p:cNvSpPr>
            <a:spLocks noGrp="1"/>
          </p:cNvSpPr>
          <p:nvPr>
            <p:ph idx="1"/>
          </p:nvPr>
        </p:nvSpPr>
        <p:spPr>
          <a:xfrm>
            <a:off x="-11290" y="695257"/>
            <a:ext cx="9155289" cy="5808126"/>
          </a:xfrm>
        </p:spPr>
        <p:txBody>
          <a:bodyPr>
            <a:normAutofit/>
          </a:bodyPr>
          <a:lstStyle/>
          <a:p>
            <a:pPr>
              <a:buClr>
                <a:srgbClr val="FF0000"/>
              </a:buClr>
            </a:pPr>
            <a:r>
              <a:rPr lang="en-US" sz="1800" dirty="0" smtClean="0"/>
              <a:t>Clinical facilities operate at much higher rates of ~ </a:t>
            </a:r>
            <a:r>
              <a:rPr lang="en-US" sz="1800" dirty="0" smtClean="0">
                <a:solidFill>
                  <a:srgbClr val="0000FF"/>
                </a:solidFill>
              </a:rPr>
              <a:t>10</a:t>
            </a:r>
            <a:r>
              <a:rPr lang="en-US" sz="1800" baseline="30000" dirty="0" smtClean="0">
                <a:solidFill>
                  <a:srgbClr val="0000FF"/>
                </a:solidFill>
              </a:rPr>
              <a:t>9</a:t>
            </a:r>
            <a:r>
              <a:rPr lang="en-US" sz="1800" dirty="0" smtClean="0">
                <a:solidFill>
                  <a:srgbClr val="0000FF"/>
                </a:solidFill>
              </a:rPr>
              <a:t> – 10</a:t>
            </a:r>
            <a:r>
              <a:rPr lang="en-US" sz="1800" baseline="30000" dirty="0" smtClean="0">
                <a:solidFill>
                  <a:srgbClr val="0000FF"/>
                </a:solidFill>
              </a:rPr>
              <a:t>10</a:t>
            </a:r>
            <a:r>
              <a:rPr lang="en-US" sz="1800" dirty="0" smtClean="0">
                <a:solidFill>
                  <a:srgbClr val="0000FF"/>
                </a:solidFill>
              </a:rPr>
              <a:t> protons/sec</a:t>
            </a:r>
          </a:p>
          <a:p>
            <a:pPr>
              <a:buClr>
                <a:srgbClr val="FF0000"/>
              </a:buClr>
            </a:pPr>
            <a:r>
              <a:rPr lang="en-US" sz="1800" dirty="0" smtClean="0"/>
              <a:t>We need to reach these rates for a feasible QA system</a:t>
            </a:r>
            <a:endParaRPr lang="en-US" sz="1800" dirty="0" smtClean="0">
              <a:solidFill>
                <a:srgbClr val="0000FF"/>
              </a:solidFill>
            </a:endParaRPr>
          </a:p>
          <a:p>
            <a:pPr>
              <a:buClr>
                <a:srgbClr val="FF0000"/>
              </a:buClr>
            </a:pPr>
            <a:r>
              <a:rPr lang="en-US" sz="1800" dirty="0" smtClean="0"/>
              <a:t>R&amp;D for a new multi-layer scintillator design to verify the range directly:</a:t>
            </a:r>
            <a:endParaRPr lang="en-US" sz="1800" dirty="0"/>
          </a:p>
          <a:p>
            <a:pPr lvl="1">
              <a:buClr>
                <a:srgbClr val="FF0000"/>
              </a:buClr>
            </a:pPr>
            <a:r>
              <a:rPr lang="en-US" sz="1600" dirty="0"/>
              <a:t>Segment block into slices and read out light </a:t>
            </a:r>
            <a:r>
              <a:rPr lang="en-US" sz="1600" dirty="0" smtClean="0"/>
              <a:t>from entire spill (</a:t>
            </a:r>
            <a:r>
              <a:rPr lang="en-US" sz="1600" dirty="0" smtClean="0">
                <a:solidFill>
                  <a:srgbClr val="0000FF"/>
                </a:solidFill>
              </a:rPr>
              <a:t>not single proton</a:t>
            </a:r>
            <a:r>
              <a:rPr lang="en-US" sz="1600" dirty="0" smtClean="0"/>
              <a:t>) from </a:t>
            </a:r>
            <a:r>
              <a:rPr lang="en-US" sz="1600" dirty="0"/>
              <a:t>each slice </a:t>
            </a:r>
            <a:r>
              <a:rPr lang="en-US" sz="1600" dirty="0" smtClean="0"/>
              <a:t>individually</a:t>
            </a:r>
          </a:p>
          <a:p>
            <a:pPr lvl="1">
              <a:buClr>
                <a:srgbClr val="FF0000"/>
              </a:buClr>
            </a:pPr>
            <a:r>
              <a:rPr lang="en-US" sz="1600" dirty="0" smtClean="0"/>
              <a:t>Map out the </a:t>
            </a:r>
            <a:r>
              <a:rPr lang="en-US" sz="1600" dirty="0" smtClean="0">
                <a:solidFill>
                  <a:srgbClr val="0000FF"/>
                </a:solidFill>
              </a:rPr>
              <a:t>Bragg Peak</a:t>
            </a:r>
          </a:p>
          <a:p>
            <a:pPr lvl="1">
              <a:buClr>
                <a:srgbClr val="FF0000"/>
              </a:buClr>
            </a:pPr>
            <a:r>
              <a:rPr lang="en-US" sz="1600" dirty="0" smtClean="0"/>
              <a:t>No need for energy-range conversion, measure </a:t>
            </a:r>
            <a:r>
              <a:rPr lang="en-US" sz="1600" dirty="0" smtClean="0">
                <a:solidFill>
                  <a:srgbClr val="0000FF"/>
                </a:solidFill>
              </a:rPr>
              <a:t>range directly</a:t>
            </a:r>
          </a:p>
          <a:p>
            <a:pPr lvl="1">
              <a:buClr>
                <a:srgbClr val="FF0000"/>
              </a:buClr>
            </a:pPr>
            <a:r>
              <a:rPr lang="en-US" sz="1600" dirty="0" smtClean="0"/>
              <a:t>Our </a:t>
            </a:r>
            <a:r>
              <a:rPr lang="en-US" sz="1600" dirty="0" smtClean="0">
                <a:solidFill>
                  <a:srgbClr val="0000FF"/>
                </a:solidFill>
              </a:rPr>
              <a:t>plastic scintillator </a:t>
            </a:r>
            <a:r>
              <a:rPr lang="en-US" sz="1600" dirty="0" smtClean="0"/>
              <a:t>is </a:t>
            </a:r>
            <a:r>
              <a:rPr lang="en-US" sz="1600" dirty="0" smtClean="0">
                <a:solidFill>
                  <a:srgbClr val="0000FF"/>
                </a:solidFill>
              </a:rPr>
              <a:t>water equivalent</a:t>
            </a:r>
            <a:r>
              <a:rPr lang="en-US" sz="1600" dirty="0" smtClean="0"/>
              <a:t>!</a:t>
            </a:r>
          </a:p>
          <a:p>
            <a:pPr lvl="1">
              <a:buClr>
                <a:srgbClr val="FF0000"/>
              </a:buClr>
            </a:pPr>
            <a:r>
              <a:rPr lang="en-US" sz="1600" dirty="0"/>
              <a:t>Minimum slice width will depend on manufacture: aiming for &lt; 3 </a:t>
            </a:r>
            <a:r>
              <a:rPr lang="en-US" sz="1600" dirty="0" smtClean="0"/>
              <a:t>mm</a:t>
            </a:r>
            <a:endParaRPr lang="en-US" sz="1600" dirty="0"/>
          </a:p>
          <a:p>
            <a:pPr lvl="1">
              <a:buClr>
                <a:srgbClr val="FF0000"/>
              </a:buClr>
            </a:pPr>
            <a:r>
              <a:rPr lang="en-US" sz="1600" dirty="0"/>
              <a:t>Use simple, stable light detection: photodiodes/pixel </a:t>
            </a:r>
            <a:r>
              <a:rPr lang="en-US" sz="1600" dirty="0" smtClean="0"/>
              <a:t>sensors</a:t>
            </a:r>
          </a:p>
          <a:p>
            <a:pPr lvl="2">
              <a:buClr>
                <a:srgbClr val="FF0000"/>
              </a:buClr>
            </a:pPr>
            <a:endParaRPr lang="en-US" sz="1600" dirty="0"/>
          </a:p>
          <a:p>
            <a:pPr lvl="2">
              <a:buClr>
                <a:srgbClr val="FF0000"/>
              </a:buClr>
            </a:pPr>
            <a:endParaRPr lang="en-US" sz="1600" dirty="0" smtClean="0"/>
          </a:p>
          <a:p>
            <a:pPr lvl="2">
              <a:buClr>
                <a:srgbClr val="FF0000"/>
              </a:buClr>
            </a:pPr>
            <a:endParaRPr lang="en-US" sz="1600" dirty="0"/>
          </a:p>
          <a:p>
            <a:pPr lvl="2">
              <a:buClr>
                <a:srgbClr val="FF0000"/>
              </a:buClr>
            </a:pPr>
            <a:endParaRPr lang="en-US" sz="1600" dirty="0" smtClean="0"/>
          </a:p>
          <a:p>
            <a:pPr lvl="2">
              <a:buClr>
                <a:srgbClr val="FF0000"/>
              </a:buClr>
            </a:pPr>
            <a:endParaRPr lang="en-US" sz="1600" dirty="0"/>
          </a:p>
          <a:p>
            <a:pPr lvl="2">
              <a:buClr>
                <a:srgbClr val="FF0000"/>
              </a:buClr>
            </a:pPr>
            <a:endParaRPr lang="en-US" sz="1600" dirty="0" smtClean="0"/>
          </a:p>
          <a:p>
            <a:pPr lvl="2">
              <a:buClr>
                <a:srgbClr val="FF0000"/>
              </a:buClr>
            </a:pPr>
            <a:endParaRPr lang="en-US" sz="1600" dirty="0"/>
          </a:p>
          <a:p>
            <a:pPr lvl="2">
              <a:buClr>
                <a:srgbClr val="FF0000"/>
              </a:buClr>
            </a:pPr>
            <a:endParaRPr lang="en-US" sz="1600" dirty="0" smtClean="0"/>
          </a:p>
          <a:p>
            <a:pPr lvl="2">
              <a:buClr>
                <a:srgbClr val="FF0000"/>
              </a:buClr>
            </a:pPr>
            <a:endParaRPr lang="en-US" sz="1600" dirty="0" smtClean="0"/>
          </a:p>
          <a:p>
            <a:pPr lvl="2">
              <a:buClr>
                <a:srgbClr val="FF0000"/>
              </a:buClr>
            </a:pPr>
            <a:endParaRPr lang="en-US" sz="1600" dirty="0"/>
          </a:p>
        </p:txBody>
      </p:sp>
      <p:grpSp>
        <p:nvGrpSpPr>
          <p:cNvPr id="2" name="Group 1"/>
          <p:cNvGrpSpPr/>
          <p:nvPr/>
        </p:nvGrpSpPr>
        <p:grpSpPr>
          <a:xfrm>
            <a:off x="0" y="3713224"/>
            <a:ext cx="8816743" cy="2514296"/>
            <a:chOff x="0" y="3844012"/>
            <a:chExt cx="8816743" cy="2514296"/>
          </a:xfrm>
        </p:grpSpPr>
        <p:grpSp>
          <p:nvGrpSpPr>
            <p:cNvPr id="90" name="Group 89"/>
            <p:cNvGrpSpPr/>
            <p:nvPr/>
          </p:nvGrpSpPr>
          <p:grpSpPr>
            <a:xfrm>
              <a:off x="1281273" y="4210900"/>
              <a:ext cx="4984369" cy="1787408"/>
              <a:chOff x="2099409" y="1429925"/>
              <a:chExt cx="4984369" cy="1787408"/>
            </a:xfrm>
          </p:grpSpPr>
          <p:sp>
            <p:nvSpPr>
              <p:cNvPr id="91" name="Rectangle 90"/>
              <p:cNvSpPr/>
              <p:nvPr/>
            </p:nvSpPr>
            <p:spPr>
              <a:xfrm>
                <a:off x="2099409" y="1429925"/>
                <a:ext cx="4984369" cy="1787408"/>
              </a:xfrm>
              <a:prstGeom prst="rect">
                <a:avLst/>
              </a:prstGeom>
              <a:solidFill>
                <a:schemeClr val="accent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a:off x="2485112"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p:nvPr/>
            </p:nvSpPr>
            <p:spPr>
              <a:xfrm>
                <a:off x="2616816"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2221705"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2353409"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3011927"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3143631"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2748520"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p:nvPr/>
            </p:nvSpPr>
            <p:spPr>
              <a:xfrm>
                <a:off x="2880224"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3529334"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3661038"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p:cNvSpPr/>
              <p:nvPr/>
            </p:nvSpPr>
            <p:spPr>
              <a:xfrm>
                <a:off x="3265927"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3397631"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4056149"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4187853"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a:xfrm>
                <a:off x="3792742"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p:nvSpPr>
            <p:spPr>
              <a:xfrm>
                <a:off x="3924446"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4582963"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p:nvSpPr>
            <p:spPr>
              <a:xfrm>
                <a:off x="4714667"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a:off x="4319556"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p:cNvSpPr/>
              <p:nvPr/>
            </p:nvSpPr>
            <p:spPr>
              <a:xfrm>
                <a:off x="4451260"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5109778"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5241482"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4846371"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p:cNvSpPr/>
              <p:nvPr/>
            </p:nvSpPr>
            <p:spPr>
              <a:xfrm>
                <a:off x="4978075"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5636593"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5768297"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p:cNvSpPr/>
              <p:nvPr/>
            </p:nvSpPr>
            <p:spPr>
              <a:xfrm>
                <a:off x="5373186"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p:cNvSpPr/>
              <p:nvPr/>
            </p:nvSpPr>
            <p:spPr>
              <a:xfrm>
                <a:off x="5504890"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p:cNvSpPr/>
              <p:nvPr/>
            </p:nvSpPr>
            <p:spPr>
              <a:xfrm>
                <a:off x="6163408"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angle 120"/>
              <p:cNvSpPr/>
              <p:nvPr/>
            </p:nvSpPr>
            <p:spPr>
              <a:xfrm>
                <a:off x="6295112"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angle 121"/>
              <p:cNvSpPr/>
              <p:nvPr/>
            </p:nvSpPr>
            <p:spPr>
              <a:xfrm>
                <a:off x="5900001"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p:nvPr/>
            </p:nvSpPr>
            <p:spPr>
              <a:xfrm>
                <a:off x="6031705"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a:off x="6690223"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6821927"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p:cNvSpPr/>
              <p:nvPr/>
            </p:nvSpPr>
            <p:spPr>
              <a:xfrm>
                <a:off x="6426816"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6558520" y="1429925"/>
                <a:ext cx="130146" cy="1787408"/>
              </a:xfrm>
              <a:prstGeom prst="rect">
                <a:avLst/>
              </a:prstGeom>
              <a:solidFill>
                <a:schemeClr val="accent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28" name="Straight Connector 127"/>
            <p:cNvCxnSpPr/>
            <p:nvPr/>
          </p:nvCxnSpPr>
          <p:spPr>
            <a:xfrm>
              <a:off x="1468642"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1732050"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1995458"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2258865"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2512865"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776272"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3039680"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3303087"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3566495"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3829902"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4093309"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a:off x="4356717"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a:off x="4620124"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4883532"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5146939"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5410346"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5673754"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5937161"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6209976" y="5998308"/>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1336944"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1600352"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1863760"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2127167"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2381167"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a:off x="2644574"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2907982"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3171389"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3434797"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a:off x="3698204"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3961611"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4225019"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4488426"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4751834"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5015241"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5278648"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5542056"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5805463"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6078278" y="3844012"/>
              <a:ext cx="0" cy="36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a:off x="156996" y="5081065"/>
              <a:ext cx="1025406" cy="0"/>
            </a:xfrm>
            <a:prstGeom prst="straightConnector1">
              <a:avLst/>
            </a:prstGeom>
            <a:ln w="508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67" name="TextBox 166"/>
            <p:cNvSpPr txBox="1"/>
            <p:nvPr/>
          </p:nvSpPr>
          <p:spPr>
            <a:xfrm>
              <a:off x="0" y="4551041"/>
              <a:ext cx="1339398" cy="461665"/>
            </a:xfrm>
            <a:prstGeom prst="rect">
              <a:avLst/>
            </a:prstGeom>
            <a:noFill/>
          </p:spPr>
          <p:txBody>
            <a:bodyPr wrap="square" rtlCol="0">
              <a:spAutoFit/>
            </a:bodyPr>
            <a:lstStyle/>
            <a:p>
              <a:pPr algn="ctr"/>
              <a:r>
                <a:rPr lang="en-US" dirty="0" smtClean="0">
                  <a:solidFill>
                    <a:srgbClr val="FF0000"/>
                  </a:solidFill>
                  <a:latin typeface="Gill Sans"/>
                  <a:cs typeface="Gill Sans"/>
                </a:rPr>
                <a:t>Protons</a:t>
              </a:r>
              <a:endParaRPr lang="en-US" dirty="0">
                <a:solidFill>
                  <a:srgbClr val="FF0000"/>
                </a:solidFill>
                <a:latin typeface="Gill Sans"/>
                <a:cs typeface="Gill Sans"/>
              </a:endParaRPr>
            </a:p>
          </p:txBody>
        </p:sp>
        <p:sp>
          <p:nvSpPr>
            <p:cNvPr id="168" name="Freeform 167"/>
            <p:cNvSpPr/>
            <p:nvPr/>
          </p:nvSpPr>
          <p:spPr>
            <a:xfrm rot="21417232">
              <a:off x="1260028" y="4377029"/>
              <a:ext cx="3559304" cy="1683226"/>
            </a:xfrm>
            <a:custGeom>
              <a:avLst/>
              <a:gdLst>
                <a:gd name="connsiteX0" fmla="*/ 0 w 8071556"/>
                <a:gd name="connsiteY0" fmla="*/ 2641184 h 3817110"/>
                <a:gd name="connsiteX1" fmla="*/ 6096000 w 8071556"/>
                <a:gd name="connsiteY1" fmla="*/ 2443629 h 3817110"/>
                <a:gd name="connsiteX2" fmla="*/ 7714074 w 8071556"/>
                <a:gd name="connsiteY2" fmla="*/ 16518 h 3817110"/>
                <a:gd name="connsiteX3" fmla="*/ 8071556 w 8071556"/>
                <a:gd name="connsiteY3" fmla="*/ 3817110 h 3817110"/>
                <a:gd name="connsiteX4" fmla="*/ 8071556 w 8071556"/>
                <a:gd name="connsiteY4" fmla="*/ 3817110 h 3817110"/>
                <a:gd name="connsiteX5" fmla="*/ 8071556 w 8071556"/>
                <a:gd name="connsiteY5" fmla="*/ 3817110 h 381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1556" h="3817110">
                  <a:moveTo>
                    <a:pt x="0" y="2641184"/>
                  </a:moveTo>
                  <a:cubicBezTo>
                    <a:pt x="2405160" y="2761128"/>
                    <a:pt x="4810321" y="2881073"/>
                    <a:pt x="6096000" y="2443629"/>
                  </a:cubicBezTo>
                  <a:cubicBezTo>
                    <a:pt x="7381679" y="2006185"/>
                    <a:pt x="7384815" y="-212396"/>
                    <a:pt x="7714074" y="16518"/>
                  </a:cubicBezTo>
                  <a:cubicBezTo>
                    <a:pt x="8043333" y="245432"/>
                    <a:pt x="8071556" y="3817110"/>
                    <a:pt x="8071556" y="3817110"/>
                  </a:cubicBezTo>
                  <a:lnTo>
                    <a:pt x="8071556" y="3817110"/>
                  </a:lnTo>
                  <a:lnTo>
                    <a:pt x="8071556" y="3817110"/>
                  </a:lnTo>
                </a:path>
              </a:pathLst>
            </a:custGeom>
            <a:ln w="50800">
              <a:solidFill>
                <a:srgbClr val="FF0000"/>
              </a:solidFill>
            </a:ln>
            <a:effectLst>
              <a:outerShdw blurRad="40000" dist="381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9" name="Rectangle 168"/>
            <p:cNvSpPr/>
            <p:nvPr/>
          </p:nvSpPr>
          <p:spPr>
            <a:xfrm>
              <a:off x="6852153" y="5562275"/>
              <a:ext cx="130146" cy="436030"/>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Rectangle 169"/>
            <p:cNvSpPr/>
            <p:nvPr/>
          </p:nvSpPr>
          <p:spPr>
            <a:xfrm>
              <a:off x="6983857" y="5549574"/>
              <a:ext cx="130146" cy="448731"/>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Rectangle 170"/>
            <p:cNvSpPr/>
            <p:nvPr/>
          </p:nvSpPr>
          <p:spPr>
            <a:xfrm>
              <a:off x="6588746" y="5574975"/>
              <a:ext cx="130146" cy="423330"/>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Rectangle 171"/>
            <p:cNvSpPr/>
            <p:nvPr/>
          </p:nvSpPr>
          <p:spPr>
            <a:xfrm>
              <a:off x="6720450" y="5568625"/>
              <a:ext cx="130146" cy="429680"/>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72"/>
            <p:cNvSpPr/>
            <p:nvPr/>
          </p:nvSpPr>
          <p:spPr>
            <a:xfrm>
              <a:off x="7378968" y="5492425"/>
              <a:ext cx="130146" cy="505882"/>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Rectangle 173"/>
            <p:cNvSpPr/>
            <p:nvPr/>
          </p:nvSpPr>
          <p:spPr>
            <a:xfrm>
              <a:off x="7510672" y="5467025"/>
              <a:ext cx="130146" cy="531282"/>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p:cNvSpPr/>
            <p:nvPr/>
          </p:nvSpPr>
          <p:spPr>
            <a:xfrm>
              <a:off x="7115561" y="5533700"/>
              <a:ext cx="130146" cy="464606"/>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Rectangle 175"/>
            <p:cNvSpPr/>
            <p:nvPr/>
          </p:nvSpPr>
          <p:spPr>
            <a:xfrm>
              <a:off x="7247265" y="5520999"/>
              <a:ext cx="130146" cy="477307"/>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p:cNvSpPr/>
            <p:nvPr/>
          </p:nvSpPr>
          <p:spPr>
            <a:xfrm>
              <a:off x="7896375" y="5324150"/>
              <a:ext cx="130146" cy="674157"/>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p:cNvSpPr/>
            <p:nvPr/>
          </p:nvSpPr>
          <p:spPr>
            <a:xfrm>
              <a:off x="8028079" y="5206674"/>
              <a:ext cx="130146" cy="791633"/>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p:cNvSpPr/>
            <p:nvPr/>
          </p:nvSpPr>
          <p:spPr>
            <a:xfrm>
              <a:off x="7632968" y="5435275"/>
              <a:ext cx="130146" cy="563032"/>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Rectangle 179"/>
            <p:cNvSpPr/>
            <p:nvPr/>
          </p:nvSpPr>
          <p:spPr>
            <a:xfrm>
              <a:off x="7764672" y="5397175"/>
              <a:ext cx="130146" cy="601132"/>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Rectangle 180"/>
            <p:cNvSpPr/>
            <p:nvPr/>
          </p:nvSpPr>
          <p:spPr>
            <a:xfrm>
              <a:off x="8423190" y="4276400"/>
              <a:ext cx="130146" cy="1721908"/>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Rectangle 181"/>
            <p:cNvSpPr/>
            <p:nvPr/>
          </p:nvSpPr>
          <p:spPr>
            <a:xfrm>
              <a:off x="8554894" y="4406575"/>
              <a:ext cx="130146" cy="1591732"/>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Rectangle 182"/>
            <p:cNvSpPr/>
            <p:nvPr/>
          </p:nvSpPr>
          <p:spPr>
            <a:xfrm>
              <a:off x="8159783" y="4993950"/>
              <a:ext cx="130146" cy="1004358"/>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Rectangle 183"/>
            <p:cNvSpPr/>
            <p:nvPr/>
          </p:nvSpPr>
          <p:spPr>
            <a:xfrm>
              <a:off x="8291487" y="4628824"/>
              <a:ext cx="130146" cy="1369483"/>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Rectangle 184"/>
            <p:cNvSpPr/>
            <p:nvPr/>
          </p:nvSpPr>
          <p:spPr>
            <a:xfrm>
              <a:off x="8686597" y="5244775"/>
              <a:ext cx="130146" cy="753532"/>
            </a:xfrm>
            <a:prstGeom prst="rect">
              <a:avLst/>
            </a:prstGeom>
            <a:solidFill>
              <a:schemeClr val="accent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Right Arrow 185"/>
            <p:cNvSpPr/>
            <p:nvPr/>
          </p:nvSpPr>
          <p:spPr>
            <a:xfrm>
              <a:off x="6600325" y="4570645"/>
              <a:ext cx="788960" cy="317523"/>
            </a:xfrm>
            <a:prstGeom prst="rightArrow">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1765531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48</a:t>
            </a:fld>
            <a:endParaRPr lang="en-US"/>
          </a:p>
        </p:txBody>
      </p:sp>
      <p:sp>
        <p:nvSpPr>
          <p:cNvPr id="7" name="Title 1"/>
          <p:cNvSpPr txBox="1">
            <a:spLocks/>
          </p:cNvSpPr>
          <p:nvPr/>
        </p:nvSpPr>
        <p:spPr>
          <a:xfrm>
            <a:off x="0" y="-193846"/>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Segmented Calorimeter: Range Telescope</a:t>
            </a:r>
            <a:endParaRPr lang="en-US" sz="3800" dirty="0">
              <a:solidFill>
                <a:srgbClr val="FF0000"/>
              </a:solidFill>
            </a:endParaRPr>
          </a:p>
        </p:txBody>
      </p:sp>
      <p:sp>
        <p:nvSpPr>
          <p:cNvPr id="8" name="Content Placeholder 2"/>
          <p:cNvSpPr>
            <a:spLocks noGrp="1"/>
          </p:cNvSpPr>
          <p:nvPr>
            <p:ph idx="1"/>
          </p:nvPr>
        </p:nvSpPr>
        <p:spPr>
          <a:xfrm>
            <a:off x="-11290" y="845128"/>
            <a:ext cx="9155289" cy="5673554"/>
          </a:xfrm>
        </p:spPr>
        <p:txBody>
          <a:bodyPr>
            <a:normAutofit/>
          </a:bodyPr>
          <a:lstStyle/>
          <a:p>
            <a:pPr>
              <a:buClr>
                <a:srgbClr val="FF0000"/>
              </a:buClr>
            </a:pPr>
            <a:r>
              <a:rPr lang="en-US" sz="2000" dirty="0" smtClean="0"/>
              <a:t>Current R&amp;D:</a:t>
            </a:r>
          </a:p>
          <a:p>
            <a:pPr lvl="1">
              <a:buClr>
                <a:srgbClr val="FF0000"/>
              </a:buClr>
            </a:pPr>
            <a:r>
              <a:rPr lang="en-US" sz="1800" dirty="0" smtClean="0"/>
              <a:t>Collaboration with NUVIA in Czech Republic to manufacture 2 </a:t>
            </a:r>
            <a:r>
              <a:rPr lang="mr-IN" sz="1800" dirty="0" smtClean="0"/>
              <a:t>–</a:t>
            </a:r>
            <a:r>
              <a:rPr lang="en-US" sz="1800" dirty="0" smtClean="0"/>
              <a:t> 3 mm scintillator sheets. Challenging due to uniformity!</a:t>
            </a:r>
          </a:p>
          <a:p>
            <a:pPr lvl="1">
              <a:buClr>
                <a:srgbClr val="FF0000"/>
              </a:buClr>
            </a:pPr>
            <a:r>
              <a:rPr lang="en-US" sz="1800" dirty="0" smtClean="0"/>
              <a:t>Testing and researching best detector to couple scintillator sheets to</a:t>
            </a:r>
          </a:p>
          <a:p>
            <a:pPr lvl="1">
              <a:buClr>
                <a:srgbClr val="FF0000"/>
              </a:buClr>
            </a:pPr>
            <a:r>
              <a:rPr lang="en-US" sz="1800" dirty="0"/>
              <a:t>Simulations </a:t>
            </a:r>
            <a:r>
              <a:rPr lang="en-US" sz="1800" dirty="0" smtClean="0"/>
              <a:t>to </a:t>
            </a:r>
            <a:r>
              <a:rPr lang="en-US" sz="1800" dirty="0" err="1"/>
              <a:t>characterise</a:t>
            </a:r>
            <a:r>
              <a:rPr lang="en-US" sz="1800" dirty="0"/>
              <a:t> light quenching to reconstruct Bragg </a:t>
            </a:r>
            <a:r>
              <a:rPr lang="en-US" sz="1800" dirty="0" smtClean="0"/>
              <a:t>curve carried out by Laurent</a:t>
            </a:r>
          </a:p>
          <a:p>
            <a:pPr lvl="2">
              <a:buClr>
                <a:srgbClr val="FF0000"/>
              </a:buClr>
            </a:pPr>
            <a:r>
              <a:rPr lang="en-US" sz="1600" dirty="0" smtClean="0"/>
              <a:t>Quenching included in </a:t>
            </a:r>
            <a:r>
              <a:rPr lang="en-US" sz="1600" dirty="0" err="1"/>
              <a:t>Bortfeld</a:t>
            </a:r>
            <a:r>
              <a:rPr lang="en-US" sz="1600" dirty="0"/>
              <a:t> </a:t>
            </a:r>
            <a:r>
              <a:rPr lang="en-US" sz="1600" dirty="0" smtClean="0"/>
              <a:t>formula</a:t>
            </a:r>
          </a:p>
          <a:p>
            <a:pPr lvl="2">
              <a:buClr>
                <a:srgbClr val="FF0000"/>
              </a:buClr>
            </a:pPr>
            <a:r>
              <a:rPr lang="en-US" sz="1600" dirty="0"/>
              <a:t>F</a:t>
            </a:r>
            <a:r>
              <a:rPr lang="en-US" sz="1600" dirty="0" smtClean="0"/>
              <a:t>it </a:t>
            </a:r>
            <a:r>
              <a:rPr lang="en-US" sz="1600" dirty="0"/>
              <a:t>to light </a:t>
            </a:r>
            <a:r>
              <a:rPr lang="en-US" sz="1600" dirty="0" smtClean="0"/>
              <a:t>output</a:t>
            </a:r>
            <a:endParaRPr lang="en-US" sz="1600" dirty="0"/>
          </a:p>
          <a:p>
            <a:pPr lvl="2">
              <a:buClr>
                <a:srgbClr val="FF0000"/>
              </a:buClr>
            </a:pPr>
            <a:endParaRPr lang="en-US" sz="1600" dirty="0"/>
          </a:p>
          <a:p>
            <a:pPr lvl="2">
              <a:buClr>
                <a:srgbClr val="FF0000"/>
              </a:buClr>
            </a:pPr>
            <a:endParaRPr lang="en-US" sz="1600" dirty="0" smtClean="0"/>
          </a:p>
          <a:p>
            <a:pPr lvl="2">
              <a:buClr>
                <a:srgbClr val="FF0000"/>
              </a:buClr>
            </a:pPr>
            <a:endParaRPr lang="en-US" sz="1600" dirty="0" smtClean="0"/>
          </a:p>
          <a:p>
            <a:pPr lvl="2">
              <a:buClr>
                <a:srgbClr val="FF0000"/>
              </a:buClr>
            </a:pPr>
            <a:endParaRPr lang="en-US" sz="1600" dirty="0"/>
          </a:p>
        </p:txBody>
      </p:sp>
      <p:pic>
        <p:nvPicPr>
          <p:cNvPr id="187" name="Content Placeholder 7"/>
          <p:cNvPicPr>
            <a:picLocks noChangeAspect="1"/>
          </p:cNvPicPr>
          <p:nvPr/>
        </p:nvPicPr>
        <p:blipFill rotWithShape="1">
          <a:blip r:embed="rId3">
            <a:clrChange>
              <a:clrFrom>
                <a:srgbClr val="FFFFFF"/>
              </a:clrFrom>
              <a:clrTo>
                <a:srgbClr val="FFFFFF">
                  <a:alpha val="0"/>
                </a:srgbClr>
              </a:clrTo>
            </a:clrChange>
          </a:blip>
          <a:srcRect t="6297" r="6642" b="6297"/>
          <a:stretch/>
        </p:blipFill>
        <p:spPr>
          <a:xfrm>
            <a:off x="4392023" y="3386504"/>
            <a:ext cx="4369566" cy="2943024"/>
          </a:xfrm>
          <a:prstGeom prst="rect">
            <a:avLst/>
          </a:prstGeom>
        </p:spPr>
      </p:pic>
      <p:pic>
        <p:nvPicPr>
          <p:cNvPr id="188" name="Content Placeholder 3"/>
          <p:cNvPicPr>
            <a:picLocks noChangeAspect="1"/>
          </p:cNvPicPr>
          <p:nvPr/>
        </p:nvPicPr>
        <p:blipFill rotWithShape="1">
          <a:blip r:embed="rId4">
            <a:clrChange>
              <a:clrFrom>
                <a:srgbClr val="FFFFFF"/>
              </a:clrFrom>
              <a:clrTo>
                <a:srgbClr val="FFFFFF">
                  <a:alpha val="0"/>
                </a:srgbClr>
              </a:clrTo>
            </a:clrChange>
          </a:blip>
          <a:srcRect l="12627" t="16668" r="17513" b="15382"/>
          <a:stretch/>
        </p:blipFill>
        <p:spPr>
          <a:xfrm>
            <a:off x="92889" y="3375503"/>
            <a:ext cx="4206245" cy="3066444"/>
          </a:xfrm>
          <a:prstGeom prst="rect">
            <a:avLst/>
          </a:prstGeom>
        </p:spPr>
      </p:pic>
      <p:sp>
        <p:nvSpPr>
          <p:cNvPr id="189" name="TextBox 188"/>
          <p:cNvSpPr txBox="1"/>
          <p:nvPr/>
        </p:nvSpPr>
        <p:spPr>
          <a:xfrm>
            <a:off x="953794" y="4374264"/>
            <a:ext cx="1983367" cy="369332"/>
          </a:xfrm>
          <a:prstGeom prst="rect">
            <a:avLst/>
          </a:prstGeom>
          <a:noFill/>
        </p:spPr>
        <p:txBody>
          <a:bodyPr wrap="square" rtlCol="0">
            <a:spAutoFit/>
          </a:bodyPr>
          <a:lstStyle/>
          <a:p>
            <a:r>
              <a:rPr lang="en-US" sz="1800" dirty="0" smtClean="0">
                <a:solidFill>
                  <a:srgbClr val="00B050"/>
                </a:solidFill>
                <a:latin typeface="+mn-lt"/>
                <a:cs typeface="Gill Sans"/>
              </a:rPr>
              <a:t>Dose deposited</a:t>
            </a:r>
            <a:endParaRPr lang="en-US" sz="1800" dirty="0">
              <a:solidFill>
                <a:srgbClr val="00B050"/>
              </a:solidFill>
              <a:latin typeface="+mn-lt"/>
              <a:cs typeface="Gill Sans"/>
            </a:endParaRPr>
          </a:p>
        </p:txBody>
      </p:sp>
      <p:sp>
        <p:nvSpPr>
          <p:cNvPr id="190" name="TextBox 189"/>
          <p:cNvSpPr txBox="1"/>
          <p:nvPr/>
        </p:nvSpPr>
        <p:spPr>
          <a:xfrm>
            <a:off x="5118771" y="4419409"/>
            <a:ext cx="1691218" cy="369332"/>
          </a:xfrm>
          <a:prstGeom prst="rect">
            <a:avLst/>
          </a:prstGeom>
          <a:noFill/>
        </p:spPr>
        <p:txBody>
          <a:bodyPr wrap="square" rtlCol="0">
            <a:spAutoFit/>
          </a:bodyPr>
          <a:lstStyle/>
          <a:p>
            <a:r>
              <a:rPr lang="en-US" sz="1800" dirty="0" smtClean="0">
                <a:solidFill>
                  <a:srgbClr val="00B050"/>
                </a:solidFill>
                <a:latin typeface="+mn-lt"/>
                <a:cs typeface="Gill Sans"/>
              </a:rPr>
              <a:t>Light emitted</a:t>
            </a:r>
            <a:endParaRPr lang="en-US" sz="1800" dirty="0">
              <a:solidFill>
                <a:srgbClr val="00B050"/>
              </a:solidFill>
              <a:latin typeface="+mn-lt"/>
              <a:cs typeface="Gill Sans"/>
            </a:endParaRPr>
          </a:p>
        </p:txBody>
      </p:sp>
      <p:sp>
        <p:nvSpPr>
          <p:cNvPr id="2" name="TextBox 1"/>
          <p:cNvSpPr txBox="1"/>
          <p:nvPr/>
        </p:nvSpPr>
        <p:spPr>
          <a:xfrm>
            <a:off x="457200" y="5737312"/>
            <a:ext cx="1897270" cy="369332"/>
          </a:xfrm>
          <a:prstGeom prst="rect">
            <a:avLst/>
          </a:prstGeom>
          <a:noFill/>
        </p:spPr>
        <p:txBody>
          <a:bodyPr wrap="square" rtlCol="0">
            <a:spAutoFit/>
          </a:bodyPr>
          <a:lstStyle/>
          <a:p>
            <a:r>
              <a:rPr lang="en-US" dirty="0" smtClean="0">
                <a:solidFill>
                  <a:srgbClr val="FF0000"/>
                </a:solidFill>
              </a:rPr>
              <a:t>60 MeV protons</a:t>
            </a:r>
            <a:endParaRPr lang="en-US" dirty="0">
              <a:solidFill>
                <a:srgbClr val="FF0000"/>
              </a:solidFill>
            </a:endParaRPr>
          </a:p>
        </p:txBody>
      </p:sp>
    </p:spTree>
    <p:extLst>
      <p:ext uri="{BB962C8B-B14F-4D97-AF65-F5344CB8AC3E}">
        <p14:creationId xmlns:p14="http://schemas.microsoft.com/office/powerpoint/2010/main" val="215685457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5"/>
          <p:cNvPicPr>
            <a:picLocks noChangeAspect="1"/>
          </p:cNvPicPr>
          <p:nvPr/>
        </p:nvPicPr>
        <p:blipFill>
          <a:blip r:embed="rId3"/>
          <a:srcRect t="-12550" b="-12550"/>
          <a:stretch>
            <a:fillRect/>
          </a:stretch>
        </p:blipFill>
        <p:spPr>
          <a:xfrm>
            <a:off x="3557005" y="699767"/>
            <a:ext cx="4925590" cy="2942670"/>
          </a:xfrm>
          <a:prstGeom prst="rect">
            <a:avLst/>
          </a:prstGeom>
        </p:spPr>
      </p:pic>
      <p:pic>
        <p:nvPicPr>
          <p:cNvPr id="14" name="Content Placeholder 8"/>
          <p:cNvPicPr>
            <a:picLocks noChangeAspect="1"/>
          </p:cNvPicPr>
          <p:nvPr/>
        </p:nvPicPr>
        <p:blipFill rotWithShape="1">
          <a:blip r:embed="rId4"/>
          <a:srcRect t="5586" b="5586"/>
          <a:stretch/>
        </p:blipFill>
        <p:spPr>
          <a:xfrm>
            <a:off x="4391464" y="3744053"/>
            <a:ext cx="4100512" cy="2878994"/>
          </a:xfrm>
          <a:prstGeom prst="rect">
            <a:avLst/>
          </a:prstGeom>
        </p:spPr>
      </p:pic>
      <p:sp>
        <p:nvSpPr>
          <p:cNvPr id="8" name="Content Placeholder 2"/>
          <p:cNvSpPr>
            <a:spLocks noGrp="1"/>
          </p:cNvSpPr>
          <p:nvPr>
            <p:ph idx="1"/>
          </p:nvPr>
        </p:nvSpPr>
        <p:spPr>
          <a:xfrm>
            <a:off x="-11290" y="637309"/>
            <a:ext cx="9155289" cy="5881373"/>
          </a:xfrm>
        </p:spPr>
        <p:txBody>
          <a:bodyPr>
            <a:normAutofit/>
          </a:bodyPr>
          <a:lstStyle/>
          <a:p>
            <a:pPr>
              <a:buClr>
                <a:srgbClr val="FF0000"/>
              </a:buClr>
            </a:pPr>
            <a:r>
              <a:rPr lang="en-US" sz="2000" dirty="0" smtClean="0"/>
              <a:t>Fist tests carried out using the Birmingham cyclotron:</a:t>
            </a:r>
            <a:br>
              <a:rPr lang="en-US" sz="2000" dirty="0" smtClean="0"/>
            </a:br>
            <a:r>
              <a:rPr lang="en-US" sz="2000" dirty="0" smtClean="0"/>
              <a:t/>
            </a:r>
            <a:br>
              <a:rPr lang="en-US" sz="2000" dirty="0" smtClean="0"/>
            </a:br>
            <a:endParaRPr lang="en-US" sz="2000" dirty="0" smtClean="0"/>
          </a:p>
          <a:p>
            <a:pPr lvl="1">
              <a:buClr>
                <a:srgbClr val="FF0000"/>
              </a:buClr>
            </a:pPr>
            <a:r>
              <a:rPr lang="en-US" sz="1800" dirty="0" smtClean="0">
                <a:solidFill>
                  <a:srgbClr val="00B050"/>
                </a:solidFill>
              </a:rPr>
              <a:t>28 MeV </a:t>
            </a:r>
            <a:r>
              <a:rPr lang="en-US" sz="1800" dirty="0" smtClean="0"/>
              <a:t>proton beam,</a:t>
            </a:r>
            <a:br>
              <a:rPr lang="en-US" sz="1800" dirty="0" smtClean="0"/>
            </a:br>
            <a:r>
              <a:rPr lang="en-US" sz="1800" dirty="0" smtClean="0"/>
              <a:t>range of protons </a:t>
            </a:r>
            <a:r>
              <a:rPr lang="en-US" sz="1800" dirty="0" smtClean="0">
                <a:solidFill>
                  <a:srgbClr val="00B050"/>
                </a:solidFill>
              </a:rPr>
              <a:t>~ 6 mm</a:t>
            </a:r>
          </a:p>
          <a:p>
            <a:pPr lvl="1">
              <a:buClr>
                <a:srgbClr val="FF0000"/>
              </a:buClr>
            </a:pPr>
            <a:r>
              <a:rPr lang="en-US" sz="1800" dirty="0" smtClean="0"/>
              <a:t>Clinical rates</a:t>
            </a:r>
          </a:p>
          <a:p>
            <a:pPr lvl="1">
              <a:buClr>
                <a:srgbClr val="FF0000"/>
              </a:buClr>
            </a:pPr>
            <a:endParaRPr lang="en-US" sz="1800" dirty="0"/>
          </a:p>
          <a:p>
            <a:pPr lvl="1">
              <a:buClr>
                <a:srgbClr val="FF0000"/>
              </a:buClr>
            </a:pPr>
            <a:endParaRPr lang="en-US" sz="1800" dirty="0" smtClean="0"/>
          </a:p>
          <a:p>
            <a:pPr lvl="1">
              <a:buClr>
                <a:srgbClr val="FF0000"/>
              </a:buClr>
            </a:pPr>
            <a:r>
              <a:rPr lang="en-US" sz="1800" dirty="0" smtClean="0"/>
              <a:t>2 sheets of 3</a:t>
            </a:r>
            <a:r>
              <a:rPr lang="en-US" sz="1800" dirty="0"/>
              <a:t> mm and 4 mm </a:t>
            </a:r>
            <a:r>
              <a:rPr lang="en-US" sz="1800" dirty="0" smtClean="0"/>
              <a:t>NUVIA scintillator used to </a:t>
            </a:r>
            <a:endParaRPr lang="en-US" sz="1800" dirty="0"/>
          </a:p>
          <a:p>
            <a:pPr lvl="1">
              <a:buClr>
                <a:srgbClr val="FF0000"/>
              </a:buClr>
            </a:pPr>
            <a:r>
              <a:rPr lang="en-US" sz="1800" dirty="0" err="1"/>
              <a:t>PRaVDA</a:t>
            </a:r>
            <a:r>
              <a:rPr lang="en-US" sz="1800" dirty="0"/>
              <a:t> Priapus MAPS pixel sensor (10 cm x 5 cm</a:t>
            </a:r>
            <a:r>
              <a:rPr lang="en-US" sz="1800" dirty="0" smtClean="0"/>
              <a:t>)</a:t>
            </a:r>
            <a:endParaRPr lang="en-US" sz="1800" dirty="0"/>
          </a:p>
          <a:p>
            <a:pPr lvl="2">
              <a:buClr>
                <a:srgbClr val="FF0000"/>
              </a:buClr>
            </a:pPr>
            <a:endParaRPr lang="en-US" sz="1600" dirty="0"/>
          </a:p>
          <a:p>
            <a:pPr lvl="2">
              <a:buClr>
                <a:srgbClr val="FF0000"/>
              </a:buClr>
            </a:pPr>
            <a:endParaRPr lang="en-US" sz="1600" dirty="0" smtClean="0"/>
          </a:p>
          <a:p>
            <a:pPr lvl="2">
              <a:buClr>
                <a:srgbClr val="FF0000"/>
              </a:buClr>
            </a:pPr>
            <a:endParaRPr lang="en-US" sz="1600" dirty="0" smtClean="0"/>
          </a:p>
          <a:p>
            <a:pPr lvl="2">
              <a:buClr>
                <a:srgbClr val="FF0000"/>
              </a:buClr>
            </a:pPr>
            <a:endParaRPr lang="en-US" sz="1600" dirty="0"/>
          </a:p>
        </p:txBody>
      </p:sp>
      <p:pic>
        <p:nvPicPr>
          <p:cNvPr id="15" name="Content Placeholder 7"/>
          <p:cNvPicPr>
            <a:picLocks noChangeAspect="1"/>
          </p:cNvPicPr>
          <p:nvPr/>
        </p:nvPicPr>
        <p:blipFill>
          <a:blip r:embed="rId5"/>
          <a:srcRect t="10201" b="10201"/>
          <a:stretch>
            <a:fillRect/>
          </a:stretch>
        </p:blipFill>
        <p:spPr>
          <a:xfrm>
            <a:off x="388581" y="3946064"/>
            <a:ext cx="4100512" cy="2447925"/>
          </a:xfrm>
          <a:prstGeom prst="rect">
            <a:avLst/>
          </a:prstGeom>
        </p:spPr>
      </p:pic>
      <p:sp>
        <p:nvSpPr>
          <p:cNvPr id="4" name="Date Placeholder 3"/>
          <p:cNvSpPr>
            <a:spLocks noGrp="1"/>
          </p:cNvSpPr>
          <p:nvPr>
            <p:ph type="dt" sz="half" idx="10"/>
          </p:nvPr>
        </p:nvSpPr>
        <p:spPr/>
        <p:txBody>
          <a:bodyPr/>
          <a:lstStyle/>
          <a:p>
            <a:r>
              <a:rPr lang="en-GB" smtClean="0"/>
              <a:t>17/11/2015</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49</a:t>
            </a:fld>
            <a:endParaRPr lang="en-US"/>
          </a:p>
        </p:txBody>
      </p:sp>
      <p:sp>
        <p:nvSpPr>
          <p:cNvPr id="7" name="Title 1"/>
          <p:cNvSpPr txBox="1">
            <a:spLocks/>
          </p:cNvSpPr>
          <p:nvPr/>
        </p:nvSpPr>
        <p:spPr>
          <a:xfrm>
            <a:off x="0" y="-193846"/>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Segmented Calorimeter: First Tests</a:t>
            </a:r>
            <a:endParaRPr lang="en-US" sz="3800" dirty="0">
              <a:solidFill>
                <a:srgbClr val="FF0000"/>
              </a:solidFill>
            </a:endParaRPr>
          </a:p>
        </p:txBody>
      </p:sp>
      <p:sp>
        <p:nvSpPr>
          <p:cNvPr id="2" name="TextBox 1"/>
          <p:cNvSpPr txBox="1"/>
          <p:nvPr/>
        </p:nvSpPr>
        <p:spPr>
          <a:xfrm>
            <a:off x="3871038" y="1239264"/>
            <a:ext cx="658135" cy="369332"/>
          </a:xfrm>
          <a:prstGeom prst="rect">
            <a:avLst/>
          </a:prstGeom>
          <a:noFill/>
        </p:spPr>
        <p:txBody>
          <a:bodyPr wrap="square" rtlCol="0">
            <a:spAutoFit/>
          </a:bodyPr>
          <a:lstStyle/>
          <a:p>
            <a:r>
              <a:rPr lang="en-US" dirty="0" smtClean="0">
                <a:solidFill>
                  <a:srgbClr val="FF0000"/>
                </a:solidFill>
              </a:rPr>
              <a:t>MC</a:t>
            </a:r>
            <a:endParaRPr lang="en-US" dirty="0">
              <a:solidFill>
                <a:srgbClr val="FF0000"/>
              </a:solidFill>
            </a:endParaRPr>
          </a:p>
        </p:txBody>
      </p:sp>
      <p:sp>
        <p:nvSpPr>
          <p:cNvPr id="11" name="TextBox 10"/>
          <p:cNvSpPr txBox="1"/>
          <p:nvPr/>
        </p:nvSpPr>
        <p:spPr>
          <a:xfrm>
            <a:off x="6318588" y="1238674"/>
            <a:ext cx="658135" cy="369332"/>
          </a:xfrm>
          <a:prstGeom prst="rect">
            <a:avLst/>
          </a:prstGeom>
          <a:noFill/>
        </p:spPr>
        <p:txBody>
          <a:bodyPr wrap="square" rtlCol="0">
            <a:spAutoFit/>
          </a:bodyPr>
          <a:lstStyle/>
          <a:p>
            <a:r>
              <a:rPr lang="en-US" dirty="0" smtClean="0">
                <a:solidFill>
                  <a:srgbClr val="FF0000"/>
                </a:solidFill>
              </a:rPr>
              <a:t>MC</a:t>
            </a:r>
            <a:endParaRPr lang="en-US" dirty="0">
              <a:solidFill>
                <a:srgbClr val="FF0000"/>
              </a:solidFill>
            </a:endParaRPr>
          </a:p>
        </p:txBody>
      </p:sp>
      <p:cxnSp>
        <p:nvCxnSpPr>
          <p:cNvPr id="12" name="Straight Arrow Connector 11"/>
          <p:cNvCxnSpPr/>
          <p:nvPr/>
        </p:nvCxnSpPr>
        <p:spPr>
          <a:xfrm flipH="1">
            <a:off x="8155201" y="5174466"/>
            <a:ext cx="810930" cy="0"/>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124752" y="4758152"/>
            <a:ext cx="918754" cy="369332"/>
          </a:xfrm>
          <a:prstGeom prst="rect">
            <a:avLst/>
          </a:prstGeom>
          <a:noFill/>
        </p:spPr>
        <p:txBody>
          <a:bodyPr wrap="none" rtlCol="0">
            <a:spAutoFit/>
          </a:bodyPr>
          <a:lstStyle/>
          <a:p>
            <a:r>
              <a:rPr lang="en-US" dirty="0" smtClean="0">
                <a:solidFill>
                  <a:srgbClr val="660066"/>
                </a:solidFill>
              </a:rPr>
              <a:t>protons</a:t>
            </a:r>
            <a:endParaRPr lang="en-US" dirty="0">
              <a:solidFill>
                <a:srgbClr val="660066"/>
              </a:solidFill>
            </a:endParaRPr>
          </a:p>
        </p:txBody>
      </p:sp>
    </p:spTree>
    <p:extLst>
      <p:ext uri="{BB962C8B-B14F-4D97-AF65-F5344CB8AC3E}">
        <p14:creationId xmlns:p14="http://schemas.microsoft.com/office/powerpoint/2010/main" val="304783743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53534" y="5988756"/>
            <a:ext cx="7933266" cy="318911"/>
          </a:xfrm>
        </p:spPr>
        <p:txBody>
          <a:bodyPr>
            <a:normAutofit/>
          </a:bodyPr>
          <a:lstStyle/>
          <a:p>
            <a:pPr marL="0" indent="0">
              <a:buNone/>
            </a:pPr>
            <a:r>
              <a:rPr lang="en-US" sz="1000" dirty="0" smtClean="0"/>
              <a:t>http://</a:t>
            </a:r>
            <a:r>
              <a:rPr lang="en-US" sz="1000" dirty="0" err="1" smtClean="0"/>
              <a:t>www.seattlecca.org</a:t>
            </a:r>
            <a:r>
              <a:rPr lang="en-US" sz="1000" dirty="0" smtClean="0"/>
              <a:t>/diseases/proton-therapy-head-neck-</a:t>
            </a:r>
            <a:r>
              <a:rPr lang="en-US" sz="1000" dirty="0" err="1" smtClean="0"/>
              <a:t>cancers.cfm</a:t>
            </a:r>
            <a:endParaRPr lang="en-US" sz="1000" dirty="0"/>
          </a:p>
        </p:txBody>
      </p:sp>
      <p:sp>
        <p:nvSpPr>
          <p:cNvPr id="9" name="Date Placeholder 8"/>
          <p:cNvSpPr>
            <a:spLocks noGrp="1"/>
          </p:cNvSpPr>
          <p:nvPr>
            <p:ph type="dt" sz="half" idx="10"/>
          </p:nvPr>
        </p:nvSpPr>
        <p:spPr/>
        <p:txBody>
          <a:bodyPr/>
          <a:lstStyle/>
          <a:p>
            <a:r>
              <a:rPr lang="en-GB" smtClean="0"/>
              <a:t>18/01/2017</a:t>
            </a:r>
            <a:endParaRPr lang="en-US"/>
          </a:p>
        </p:txBody>
      </p:sp>
      <p:sp>
        <p:nvSpPr>
          <p:cNvPr id="10" name="Footer Placeholder 9"/>
          <p:cNvSpPr>
            <a:spLocks noGrp="1"/>
          </p:cNvSpPr>
          <p:nvPr>
            <p:ph type="ftr" sz="quarter" idx="11"/>
          </p:nvPr>
        </p:nvSpPr>
        <p:spPr/>
        <p:txBody>
          <a:bodyPr/>
          <a:lstStyle/>
          <a:p>
            <a:r>
              <a:rPr lang="en-US" smtClean="0"/>
              <a:t>PT Calorimetry</a:t>
            </a:r>
            <a:endParaRPr lang="en-US"/>
          </a:p>
        </p:txBody>
      </p:sp>
      <p:sp>
        <p:nvSpPr>
          <p:cNvPr id="11" name="Slide Number Placeholder 10"/>
          <p:cNvSpPr>
            <a:spLocks noGrp="1"/>
          </p:cNvSpPr>
          <p:nvPr>
            <p:ph type="sldNum" sz="quarter" idx="12"/>
          </p:nvPr>
        </p:nvSpPr>
        <p:spPr/>
        <p:txBody>
          <a:bodyPr/>
          <a:lstStyle/>
          <a:p>
            <a:fld id="{52E18559-C4EA-D048-8D2C-6452A6C6BAA4}" type="slidenum">
              <a:rPr lang="en-US" smtClean="0"/>
              <a:t>5</a:t>
            </a:fld>
            <a:endParaRPr lang="en-US"/>
          </a:p>
        </p:txBody>
      </p:sp>
      <p:pic>
        <p:nvPicPr>
          <p:cNvPr id="7" name="Content Placeholder 8"/>
          <p:cNvPicPr>
            <a:picLocks noChangeAspect="1"/>
          </p:cNvPicPr>
          <p:nvPr/>
        </p:nvPicPr>
        <p:blipFill>
          <a:blip r:embed="rId3">
            <a:extLst>
              <a:ext uri="{28A0092B-C50C-407E-A947-70E740481C1C}">
                <a14:useLocalDpi xmlns:a14="http://schemas.microsoft.com/office/drawing/2010/main" val="0"/>
              </a:ext>
            </a:extLst>
          </a:blip>
          <a:srcRect t="-472" b="-472"/>
          <a:stretch>
            <a:fillRect/>
          </a:stretch>
        </p:blipFill>
        <p:spPr>
          <a:xfrm>
            <a:off x="395536" y="3645024"/>
            <a:ext cx="4100264" cy="2449599"/>
          </a:xfrm>
          <a:prstGeom prst="rect">
            <a:avLst/>
          </a:prstGeom>
        </p:spPr>
      </p:pic>
      <p:pic>
        <p:nvPicPr>
          <p:cNvPr id="8" name="Content Placeholder 7"/>
          <p:cNvPicPr>
            <a:picLocks noChangeAspect="1"/>
          </p:cNvPicPr>
          <p:nvPr/>
        </p:nvPicPr>
        <p:blipFill>
          <a:blip r:embed="rId4">
            <a:extLst>
              <a:ext uri="{28A0092B-C50C-407E-A947-70E740481C1C}">
                <a14:useLocalDpi xmlns:a14="http://schemas.microsoft.com/office/drawing/2010/main" val="0"/>
              </a:ext>
            </a:extLst>
          </a:blip>
          <a:srcRect t="-1848" b="-1848"/>
          <a:stretch>
            <a:fillRect/>
          </a:stretch>
        </p:blipFill>
        <p:spPr>
          <a:xfrm>
            <a:off x="395536" y="1124744"/>
            <a:ext cx="4100264" cy="2448272"/>
          </a:xfrm>
          <a:prstGeom prst="rect">
            <a:avLst/>
          </a:prstGeom>
        </p:spPr>
      </p:pic>
      <p:pic>
        <p:nvPicPr>
          <p:cNvPr id="12" name="Content Placeholder 10"/>
          <p:cNvPicPr>
            <a:picLocks noChangeAspect="1"/>
          </p:cNvPicPr>
          <p:nvPr/>
        </p:nvPicPr>
        <p:blipFill>
          <a:blip r:embed="rId5">
            <a:extLst>
              <a:ext uri="{28A0092B-C50C-407E-A947-70E740481C1C}">
                <a14:useLocalDpi xmlns:a14="http://schemas.microsoft.com/office/drawing/2010/main" val="0"/>
              </a:ext>
            </a:extLst>
          </a:blip>
          <a:srcRect t="-4053" b="-4053"/>
          <a:stretch>
            <a:fillRect/>
          </a:stretch>
        </p:blipFill>
        <p:spPr>
          <a:xfrm>
            <a:off x="4644008" y="3645024"/>
            <a:ext cx="4100264" cy="2449599"/>
          </a:xfrm>
          <a:prstGeom prst="rect">
            <a:avLst/>
          </a:prstGeom>
        </p:spPr>
      </p:pic>
      <p:pic>
        <p:nvPicPr>
          <p:cNvPr id="13" name="Content Placeholder 9"/>
          <p:cNvPicPr>
            <a:picLocks noChangeAspect="1"/>
          </p:cNvPicPr>
          <p:nvPr/>
        </p:nvPicPr>
        <p:blipFill>
          <a:blip r:embed="rId6">
            <a:extLst>
              <a:ext uri="{28A0092B-C50C-407E-A947-70E740481C1C}">
                <a14:useLocalDpi xmlns:a14="http://schemas.microsoft.com/office/drawing/2010/main" val="0"/>
              </a:ext>
            </a:extLst>
          </a:blip>
          <a:srcRect t="-3060" b="-3060"/>
          <a:stretch>
            <a:fillRect/>
          </a:stretch>
        </p:blipFill>
        <p:spPr>
          <a:xfrm>
            <a:off x="4644008" y="1124744"/>
            <a:ext cx="4100264" cy="2448272"/>
          </a:xfrm>
          <a:prstGeom prst="rect">
            <a:avLst/>
          </a:prstGeom>
        </p:spPr>
      </p:pic>
      <p:sp>
        <p:nvSpPr>
          <p:cNvPr id="14" name="Title 1"/>
          <p:cNvSpPr txBox="1">
            <a:spLocks/>
          </p:cNvSpPr>
          <p:nvPr/>
        </p:nvSpPr>
        <p:spPr>
          <a:xfrm>
            <a:off x="609600" y="31930"/>
            <a:ext cx="8229600" cy="11430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Photons </a:t>
            </a:r>
            <a:r>
              <a:rPr lang="en-US" dirty="0" err="1" smtClean="0">
                <a:solidFill>
                  <a:srgbClr val="FF0000"/>
                </a:solidFill>
              </a:rPr>
              <a:t>vs</a:t>
            </a:r>
            <a:r>
              <a:rPr lang="en-US" dirty="0" smtClean="0">
                <a:solidFill>
                  <a:srgbClr val="FF0000"/>
                </a:solidFill>
              </a:rPr>
              <a:t> Protons: </a:t>
            </a:r>
            <a:r>
              <a:rPr lang="en-US" dirty="0" err="1">
                <a:solidFill>
                  <a:srgbClr val="FF0000"/>
                </a:solidFill>
                <a:ea typeface="ＭＳ Ｐゴシック" charset="0"/>
              </a:rPr>
              <a:t>Medulloblastoma</a:t>
            </a:r>
            <a:r>
              <a:rPr lang="en-US" dirty="0" smtClean="0">
                <a:solidFill>
                  <a:srgbClr val="FF0000"/>
                </a:solidFill>
              </a:rPr>
              <a:t> </a:t>
            </a:r>
            <a:endParaRPr lang="en-US" dirty="0">
              <a:solidFill>
                <a:srgbClr val="FF0000"/>
              </a:solidFill>
            </a:endParaRPr>
          </a:p>
        </p:txBody>
      </p:sp>
      <p:sp>
        <p:nvSpPr>
          <p:cNvPr id="2" name="TextBox 1"/>
          <p:cNvSpPr txBox="1"/>
          <p:nvPr/>
        </p:nvSpPr>
        <p:spPr>
          <a:xfrm>
            <a:off x="413040" y="1179223"/>
            <a:ext cx="2323734" cy="646331"/>
          </a:xfrm>
          <a:prstGeom prst="rect">
            <a:avLst/>
          </a:prstGeom>
          <a:noFill/>
        </p:spPr>
        <p:txBody>
          <a:bodyPr wrap="square" rtlCol="0">
            <a:spAutoFit/>
          </a:bodyPr>
          <a:lstStyle/>
          <a:p>
            <a:r>
              <a:rPr lang="en-US" dirty="0" smtClean="0">
                <a:solidFill>
                  <a:schemeClr val="bg1"/>
                </a:solidFill>
              </a:rPr>
              <a:t>Conventional radiation (photons)</a:t>
            </a:r>
            <a:endParaRPr lang="en-US" dirty="0">
              <a:solidFill>
                <a:schemeClr val="bg1"/>
              </a:solidFill>
            </a:endParaRPr>
          </a:p>
        </p:txBody>
      </p:sp>
      <p:sp>
        <p:nvSpPr>
          <p:cNvPr id="15" name="TextBox 14"/>
          <p:cNvSpPr txBox="1"/>
          <p:nvPr/>
        </p:nvSpPr>
        <p:spPr>
          <a:xfrm>
            <a:off x="396720" y="3675260"/>
            <a:ext cx="1886445" cy="369332"/>
          </a:xfrm>
          <a:prstGeom prst="rect">
            <a:avLst/>
          </a:prstGeom>
          <a:noFill/>
        </p:spPr>
        <p:txBody>
          <a:bodyPr wrap="square" rtlCol="0">
            <a:spAutoFit/>
          </a:bodyPr>
          <a:lstStyle/>
          <a:p>
            <a:r>
              <a:rPr lang="en-US" dirty="0" smtClean="0">
                <a:solidFill>
                  <a:schemeClr val="bg1"/>
                </a:solidFill>
              </a:rPr>
              <a:t>Proton therapy</a:t>
            </a:r>
            <a:endParaRPr lang="en-US" dirty="0">
              <a:solidFill>
                <a:schemeClr val="bg1"/>
              </a:solidFill>
            </a:endParaRPr>
          </a:p>
        </p:txBody>
      </p:sp>
    </p:spTree>
    <p:extLst>
      <p:ext uri="{BB962C8B-B14F-4D97-AF65-F5344CB8AC3E}">
        <p14:creationId xmlns:p14="http://schemas.microsoft.com/office/powerpoint/2010/main" val="303664463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50</a:t>
            </a:fld>
            <a:endParaRPr lang="en-US"/>
          </a:p>
        </p:txBody>
      </p:sp>
      <p:sp>
        <p:nvSpPr>
          <p:cNvPr id="7" name="Title 1"/>
          <p:cNvSpPr txBox="1">
            <a:spLocks/>
          </p:cNvSpPr>
          <p:nvPr/>
        </p:nvSpPr>
        <p:spPr>
          <a:xfrm>
            <a:off x="0" y="-193846"/>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Current Work &amp; Future Plans</a:t>
            </a:r>
            <a:endParaRPr lang="en-US" sz="3800" dirty="0">
              <a:solidFill>
                <a:srgbClr val="FF0000"/>
              </a:solidFill>
            </a:endParaRPr>
          </a:p>
        </p:txBody>
      </p:sp>
      <p:sp>
        <p:nvSpPr>
          <p:cNvPr id="8" name="Content Placeholder 2"/>
          <p:cNvSpPr>
            <a:spLocks noGrp="1"/>
          </p:cNvSpPr>
          <p:nvPr>
            <p:ph idx="1"/>
          </p:nvPr>
        </p:nvSpPr>
        <p:spPr>
          <a:xfrm>
            <a:off x="268111" y="952499"/>
            <a:ext cx="8418690" cy="5608805"/>
          </a:xfrm>
        </p:spPr>
        <p:txBody>
          <a:bodyPr>
            <a:normAutofit/>
          </a:bodyPr>
          <a:lstStyle/>
          <a:p>
            <a:pPr>
              <a:buClr>
                <a:srgbClr val="FF0000"/>
              </a:buClr>
            </a:pPr>
            <a:r>
              <a:rPr lang="en-US" sz="2200" dirty="0" smtClean="0"/>
              <a:t>Construct </a:t>
            </a:r>
            <a:r>
              <a:rPr lang="en-US" sz="2200" dirty="0" smtClean="0">
                <a:solidFill>
                  <a:srgbClr val="008000"/>
                </a:solidFill>
              </a:rPr>
              <a:t>60 MeV prototype </a:t>
            </a:r>
            <a:r>
              <a:rPr lang="en-US" sz="2200" dirty="0" smtClean="0"/>
              <a:t>using:</a:t>
            </a:r>
          </a:p>
          <a:p>
            <a:pPr lvl="1">
              <a:buClr>
                <a:srgbClr val="FF0000"/>
              </a:buClr>
            </a:pPr>
            <a:r>
              <a:rPr lang="en-US" sz="2000" dirty="0" smtClean="0">
                <a:solidFill>
                  <a:srgbClr val="008000"/>
                </a:solidFill>
              </a:rPr>
              <a:t>20 x 3 mm  </a:t>
            </a:r>
            <a:r>
              <a:rPr lang="en-US" sz="2000" dirty="0" smtClean="0"/>
              <a:t>and </a:t>
            </a:r>
            <a:r>
              <a:rPr lang="en-US" sz="2000" dirty="0">
                <a:solidFill>
                  <a:srgbClr val="008000"/>
                </a:solidFill>
              </a:rPr>
              <a:t>3</a:t>
            </a:r>
            <a:r>
              <a:rPr lang="en-US" sz="2000" dirty="0" smtClean="0">
                <a:solidFill>
                  <a:srgbClr val="008000"/>
                </a:solidFill>
              </a:rPr>
              <a:t>0 x 2 mm </a:t>
            </a:r>
            <a:r>
              <a:rPr lang="en-US" sz="2000" dirty="0" smtClean="0"/>
              <a:t>scintillator sheets obtained from NUVIA</a:t>
            </a:r>
          </a:p>
          <a:p>
            <a:pPr lvl="1">
              <a:buClr>
                <a:srgbClr val="FF0000"/>
              </a:buClr>
            </a:pPr>
            <a:endParaRPr lang="en-US" sz="1800" dirty="0"/>
          </a:p>
          <a:p>
            <a:pPr lvl="1">
              <a:buClr>
                <a:srgbClr val="FF0000"/>
              </a:buClr>
            </a:pPr>
            <a:endParaRPr lang="en-US" sz="1800" dirty="0" smtClean="0"/>
          </a:p>
          <a:p>
            <a:pPr lvl="1">
              <a:buClr>
                <a:srgbClr val="FF0000"/>
              </a:buClr>
            </a:pPr>
            <a:endParaRPr lang="en-US" sz="1800" dirty="0"/>
          </a:p>
          <a:p>
            <a:pPr lvl="1">
              <a:buClr>
                <a:srgbClr val="FF0000"/>
              </a:buClr>
            </a:pPr>
            <a:endParaRPr lang="en-US" sz="1800" dirty="0" smtClean="0"/>
          </a:p>
          <a:p>
            <a:pPr lvl="1">
              <a:buClr>
                <a:srgbClr val="FF0000"/>
              </a:buClr>
            </a:pPr>
            <a:endParaRPr lang="en-US" sz="1800" dirty="0" smtClean="0"/>
          </a:p>
          <a:p>
            <a:pPr lvl="1">
              <a:buClr>
                <a:srgbClr val="FF0000"/>
              </a:buClr>
            </a:pPr>
            <a:endParaRPr lang="en-US" sz="1800" dirty="0" smtClean="0"/>
          </a:p>
          <a:p>
            <a:pPr lvl="1">
              <a:buClr>
                <a:srgbClr val="FF0000"/>
              </a:buClr>
            </a:pPr>
            <a:r>
              <a:rPr lang="en-US" sz="2000" dirty="0" smtClean="0"/>
              <a:t>Tests ongoing to determine the best method to isolate sheets from each other and reduce light output (we have too much light!)</a:t>
            </a:r>
          </a:p>
          <a:p>
            <a:pPr lvl="1">
              <a:buClr>
                <a:srgbClr val="FF0000"/>
              </a:buClr>
            </a:pPr>
            <a:endParaRPr lang="en-US" sz="1800" dirty="0" smtClean="0"/>
          </a:p>
          <a:p>
            <a:pPr lvl="1">
              <a:buClr>
                <a:srgbClr val="FF0000"/>
              </a:buClr>
            </a:pPr>
            <a:r>
              <a:rPr lang="en-US" sz="2000" dirty="0" smtClean="0"/>
              <a:t>Clinical </a:t>
            </a:r>
            <a:r>
              <a:rPr lang="en-US" sz="2000" dirty="0" err="1" smtClean="0"/>
              <a:t>beamline</a:t>
            </a:r>
            <a:r>
              <a:rPr lang="en-US" sz="2000" dirty="0" smtClean="0"/>
              <a:t> tests lined up for the near future:</a:t>
            </a:r>
          </a:p>
          <a:p>
            <a:pPr lvl="2">
              <a:buClr>
                <a:srgbClr val="FF0000"/>
              </a:buClr>
            </a:pPr>
            <a:r>
              <a:rPr lang="en-US" sz="1900" dirty="0" smtClean="0"/>
              <a:t>Birmingham, </a:t>
            </a:r>
            <a:r>
              <a:rPr lang="en-US" sz="1900" dirty="0" err="1" smtClean="0"/>
              <a:t>Clatterbridge</a:t>
            </a:r>
            <a:r>
              <a:rPr lang="en-US" sz="1900" dirty="0"/>
              <a:t> </a:t>
            </a:r>
            <a:r>
              <a:rPr lang="en-US" sz="1900" dirty="0" smtClean="0"/>
              <a:t>and </a:t>
            </a:r>
            <a:r>
              <a:rPr lang="en-US" sz="1900" dirty="0" err="1" smtClean="0"/>
              <a:t>medAustron</a:t>
            </a:r>
            <a:endParaRPr lang="en-US" sz="1900" dirty="0" smtClean="0"/>
          </a:p>
          <a:p>
            <a:pPr marL="914400" lvl="2" indent="0">
              <a:buClr>
                <a:srgbClr val="FF0000"/>
              </a:buClr>
              <a:buNone/>
            </a:pPr>
            <a:endParaRPr lang="en-US" sz="1800" dirty="0" smtClean="0"/>
          </a:p>
          <a:p>
            <a:pPr lvl="1">
              <a:buClr>
                <a:srgbClr val="FF0000"/>
              </a:buClr>
            </a:pPr>
            <a:r>
              <a:rPr lang="en-US" sz="2000" dirty="0" smtClean="0"/>
              <a:t>Look at overall performance, </a:t>
            </a:r>
            <a:r>
              <a:rPr lang="en-US" sz="2000" dirty="0" smtClean="0">
                <a:solidFill>
                  <a:srgbClr val="008000"/>
                </a:solidFill>
              </a:rPr>
              <a:t>radiation hardness </a:t>
            </a:r>
            <a:r>
              <a:rPr lang="en-US" sz="2000" dirty="0" smtClean="0"/>
              <a:t>and </a:t>
            </a:r>
            <a:r>
              <a:rPr lang="en-US" sz="2000" dirty="0" smtClean="0">
                <a:solidFill>
                  <a:srgbClr val="008000"/>
                </a:solidFill>
              </a:rPr>
              <a:t>quenching at high rates</a:t>
            </a:r>
          </a:p>
        </p:txBody>
      </p:sp>
      <p:pic>
        <p:nvPicPr>
          <p:cNvPr id="9" name="Picture 8" descr="painted_scintillat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174" y="1788065"/>
            <a:ext cx="1946915" cy="1932819"/>
          </a:xfrm>
          <a:prstGeom prst="rect">
            <a:avLst/>
          </a:prstGeom>
        </p:spPr>
      </p:pic>
      <p:pic>
        <p:nvPicPr>
          <p:cNvPr id="2" name="Picture 1" descr="nuvia_shee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170" y="1788065"/>
            <a:ext cx="3213119" cy="1932819"/>
          </a:xfrm>
          <a:prstGeom prst="rect">
            <a:avLst/>
          </a:prstGeom>
        </p:spPr>
      </p:pic>
    </p:spTree>
    <p:extLst>
      <p:ext uri="{BB962C8B-B14F-4D97-AF65-F5344CB8AC3E}">
        <p14:creationId xmlns:p14="http://schemas.microsoft.com/office/powerpoint/2010/main" val="200757971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593554"/>
            <a:ext cx="8724900" cy="5762796"/>
          </a:xfrm>
        </p:spPr>
        <p:txBody>
          <a:bodyPr/>
          <a:lstStyle/>
          <a:p>
            <a:pPr>
              <a:buClr>
                <a:srgbClr val="FF0000"/>
              </a:buClr>
            </a:pPr>
            <a:r>
              <a:rPr lang="en-US" sz="2400" dirty="0" smtClean="0"/>
              <a:t>UCL participation in this work:</a:t>
            </a:r>
          </a:p>
          <a:p>
            <a:pPr marL="0" indent="0">
              <a:buClr>
                <a:srgbClr val="FF0000"/>
              </a:buClr>
              <a:buNone/>
            </a:pPr>
            <a:endParaRPr lang="en-US" dirty="0" smtClean="0"/>
          </a:p>
          <a:p>
            <a:pPr marL="0" indent="0" algn="ctr">
              <a:buClr>
                <a:srgbClr val="FF0000"/>
              </a:buClr>
              <a:buNone/>
            </a:pPr>
            <a:r>
              <a:rPr lang="en-US" sz="2400" dirty="0" smtClean="0"/>
              <a:t>Simon Jolly, Ruben </a:t>
            </a:r>
            <a:r>
              <a:rPr lang="en-US" sz="2400" dirty="0" err="1" smtClean="0"/>
              <a:t>Saakyan</a:t>
            </a:r>
            <a:r>
              <a:rPr lang="en-US" sz="2400" dirty="0" smtClean="0"/>
              <a:t>, Derek </a:t>
            </a:r>
            <a:r>
              <a:rPr lang="en-US" sz="2400" dirty="0" err="1" smtClean="0"/>
              <a:t>Attree</a:t>
            </a:r>
            <a:r>
              <a:rPr lang="en-US" sz="2400" dirty="0" smtClean="0"/>
              <a:t>, </a:t>
            </a:r>
            <a:br>
              <a:rPr lang="en-US" sz="2400" dirty="0" smtClean="0"/>
            </a:br>
            <a:r>
              <a:rPr lang="en-US" sz="2400" dirty="0" smtClean="0"/>
              <a:t>Anastasia Basharina-Freshville, Laurent </a:t>
            </a:r>
            <a:r>
              <a:rPr lang="en-US" sz="2400" dirty="0" err="1" smtClean="0"/>
              <a:t>Kelleter</a:t>
            </a:r>
            <a:r>
              <a:rPr lang="en-US" sz="2400" dirty="0" smtClean="0"/>
              <a:t>, </a:t>
            </a:r>
            <a:r>
              <a:rPr lang="en-US" sz="2400" dirty="0" err="1" smtClean="0"/>
              <a:t>Matthieu</a:t>
            </a:r>
            <a:r>
              <a:rPr lang="en-US" sz="2400" dirty="0" smtClean="0"/>
              <a:t> </a:t>
            </a:r>
            <a:r>
              <a:rPr lang="en-US" sz="2400" dirty="0" err="1" smtClean="0"/>
              <a:t>Hentz</a:t>
            </a:r>
            <a:r>
              <a:rPr lang="en-US" sz="2400" dirty="0" smtClean="0"/>
              <a:t> </a:t>
            </a:r>
            <a:endParaRPr lang="en-US" sz="2400" dirty="0"/>
          </a:p>
          <a:p>
            <a:pPr marL="0" indent="0" algn="ctr">
              <a:buClr>
                <a:srgbClr val="FF0000"/>
              </a:buClr>
              <a:buNone/>
            </a:pPr>
            <a:endParaRPr lang="en-US" dirty="0"/>
          </a:p>
          <a:p>
            <a:pPr>
              <a:buClr>
                <a:srgbClr val="FF0000"/>
              </a:buClr>
            </a:pPr>
            <a:r>
              <a:rPr lang="en-US" sz="2400" dirty="0" smtClean="0"/>
              <a:t>A HUGE thank you to </a:t>
            </a:r>
            <a:r>
              <a:rPr lang="en-US" sz="2400" dirty="0" err="1" smtClean="0">
                <a:solidFill>
                  <a:srgbClr val="FF0000"/>
                </a:solidFill>
              </a:rPr>
              <a:t>Andrzej</a:t>
            </a:r>
            <a:r>
              <a:rPr lang="en-US" sz="2400" dirty="0" smtClean="0">
                <a:solidFill>
                  <a:srgbClr val="FF0000"/>
                </a:solidFill>
              </a:rPr>
              <a:t> </a:t>
            </a:r>
            <a:r>
              <a:rPr lang="en-US" sz="2400" dirty="0" err="1" smtClean="0">
                <a:solidFill>
                  <a:srgbClr val="FF0000"/>
                </a:solidFill>
              </a:rPr>
              <a:t>Kacperek</a:t>
            </a:r>
            <a:r>
              <a:rPr lang="en-US" sz="2400" dirty="0">
                <a:solidFill>
                  <a:srgbClr val="FF0000"/>
                </a:solidFill>
              </a:rPr>
              <a:t> </a:t>
            </a:r>
            <a:r>
              <a:rPr lang="en-US" sz="2400" dirty="0" smtClean="0"/>
              <a:t>and the fantastic </a:t>
            </a:r>
            <a:r>
              <a:rPr lang="en-US" sz="2400" dirty="0" smtClean="0">
                <a:solidFill>
                  <a:srgbClr val="FF0000"/>
                </a:solidFill>
              </a:rPr>
              <a:t>team at </a:t>
            </a:r>
            <a:r>
              <a:rPr lang="en-US" sz="2400" dirty="0" err="1" smtClean="0">
                <a:solidFill>
                  <a:srgbClr val="FF0000"/>
                </a:solidFill>
              </a:rPr>
              <a:t>Clatterbridge</a:t>
            </a:r>
            <a:r>
              <a:rPr lang="en-US" sz="2400" dirty="0" smtClean="0">
                <a:solidFill>
                  <a:srgbClr val="000000"/>
                </a:solidFill>
              </a:rPr>
              <a:t>, </a:t>
            </a:r>
            <a:r>
              <a:rPr lang="en-US" sz="2400" dirty="0" smtClean="0"/>
              <a:t>the </a:t>
            </a:r>
            <a:r>
              <a:rPr lang="en-US" sz="2400" dirty="0" err="1" smtClean="0">
                <a:solidFill>
                  <a:srgbClr val="FF0000"/>
                </a:solidFill>
              </a:rPr>
              <a:t>medAustron</a:t>
            </a:r>
            <a:r>
              <a:rPr lang="en-US" sz="2400" dirty="0" smtClean="0">
                <a:solidFill>
                  <a:srgbClr val="FF0000"/>
                </a:solidFill>
              </a:rPr>
              <a:t> team </a:t>
            </a:r>
            <a:r>
              <a:rPr lang="en-US" sz="2400" dirty="0" smtClean="0">
                <a:solidFill>
                  <a:srgbClr val="000000"/>
                </a:solidFill>
              </a:rPr>
              <a:t>and the </a:t>
            </a:r>
            <a:r>
              <a:rPr lang="en-US" sz="2400" dirty="0" smtClean="0">
                <a:solidFill>
                  <a:srgbClr val="FF0000"/>
                </a:solidFill>
              </a:rPr>
              <a:t>Birmingham team </a:t>
            </a:r>
            <a:r>
              <a:rPr lang="en-US" sz="2400" dirty="0" smtClean="0"/>
              <a:t>for all of their expertise and help!</a:t>
            </a:r>
            <a:endParaRPr lang="en-US" sz="2400" dirty="0"/>
          </a:p>
        </p:txBody>
      </p:sp>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51</a:t>
            </a:fld>
            <a:endParaRPr lang="en-US"/>
          </a:p>
        </p:txBody>
      </p:sp>
      <p:sp>
        <p:nvSpPr>
          <p:cNvPr id="7" name="Title 1"/>
          <p:cNvSpPr txBox="1">
            <a:spLocks/>
          </p:cNvSpPr>
          <p:nvPr/>
        </p:nvSpPr>
        <p:spPr>
          <a:xfrm>
            <a:off x="0" y="-282746"/>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Acknowledgements</a:t>
            </a:r>
            <a:endParaRPr lang="en-US" sz="3800" dirty="0">
              <a:solidFill>
                <a:srgbClr val="FF0000"/>
              </a:solidFill>
            </a:endParaRPr>
          </a:p>
        </p:txBody>
      </p:sp>
      <p:pic>
        <p:nvPicPr>
          <p:cNvPr id="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1150" y="4199158"/>
            <a:ext cx="33401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786318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1008"/>
            <a:ext cx="8229600" cy="1143000"/>
          </a:xfrm>
        </p:spPr>
        <p:txBody>
          <a:bodyPr/>
          <a:lstStyle/>
          <a:p>
            <a:r>
              <a:rPr lang="en-US" dirty="0" smtClean="0">
                <a:solidFill>
                  <a:srgbClr val="FF0000"/>
                </a:solidFill>
              </a:rPr>
              <a:t>Back Up Slides</a:t>
            </a:r>
            <a:endParaRPr lang="en-US" dirty="0">
              <a:solidFill>
                <a:srgbClr val="FF0000"/>
              </a:solidFill>
            </a:endParaRPr>
          </a:p>
        </p:txBody>
      </p:sp>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52</a:t>
            </a:fld>
            <a:endParaRPr lang="en-US"/>
          </a:p>
        </p:txBody>
      </p:sp>
    </p:spTree>
    <p:extLst>
      <p:ext uri="{BB962C8B-B14F-4D97-AF65-F5344CB8AC3E}">
        <p14:creationId xmlns:p14="http://schemas.microsoft.com/office/powerpoint/2010/main" val="16438644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53</a:t>
            </a:fld>
            <a:endParaRPr lang="en-US"/>
          </a:p>
        </p:txBody>
      </p:sp>
      <p:sp>
        <p:nvSpPr>
          <p:cNvPr id="7" name="Title 1"/>
          <p:cNvSpPr txBox="1">
            <a:spLocks/>
          </p:cNvSpPr>
          <p:nvPr/>
        </p:nvSpPr>
        <p:spPr>
          <a:xfrm>
            <a:off x="0" y="-264401"/>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FF0000"/>
                </a:solidFill>
              </a:rPr>
              <a:t>First Test Beam Details</a:t>
            </a:r>
            <a:endParaRPr lang="en-US" sz="4000" dirty="0">
              <a:solidFill>
                <a:srgbClr val="FF0000"/>
              </a:solidFill>
            </a:endParaRPr>
          </a:p>
        </p:txBody>
      </p:sp>
      <p:sp>
        <p:nvSpPr>
          <p:cNvPr id="8" name="Content Placeholder 2"/>
          <p:cNvSpPr>
            <a:spLocks noGrp="1"/>
          </p:cNvSpPr>
          <p:nvPr>
            <p:ph idx="1"/>
          </p:nvPr>
        </p:nvSpPr>
        <p:spPr>
          <a:xfrm>
            <a:off x="268111" y="846664"/>
            <a:ext cx="8418690" cy="5461002"/>
          </a:xfrm>
        </p:spPr>
        <p:txBody>
          <a:bodyPr>
            <a:normAutofit lnSpcReduction="10000"/>
          </a:bodyPr>
          <a:lstStyle/>
          <a:p>
            <a:pPr>
              <a:buClr>
                <a:srgbClr val="FF0000"/>
              </a:buClr>
            </a:pPr>
            <a:r>
              <a:rPr lang="en-GB" sz="2000" dirty="0" smtClean="0"/>
              <a:t>The proton rate from the beam was carefully controlled by:</a:t>
            </a:r>
          </a:p>
          <a:p>
            <a:pPr>
              <a:buClr>
                <a:srgbClr val="FF0000"/>
              </a:buClr>
            </a:pPr>
            <a:endParaRPr lang="en-GB" sz="2000" dirty="0" smtClean="0"/>
          </a:p>
          <a:p>
            <a:pPr lvl="1">
              <a:buClr>
                <a:srgbClr val="FF0000"/>
              </a:buClr>
            </a:pPr>
            <a:r>
              <a:rPr lang="en-GB" sz="1600" dirty="0" smtClean="0"/>
              <a:t>Inserting brass </a:t>
            </a:r>
            <a:r>
              <a:rPr lang="en-GB" sz="1600" dirty="0" smtClean="0">
                <a:solidFill>
                  <a:srgbClr val="FF0000"/>
                </a:solidFill>
              </a:rPr>
              <a:t>collimators</a:t>
            </a:r>
            <a:r>
              <a:rPr lang="en-GB" sz="1600" dirty="0" smtClean="0"/>
              <a:t> with </a:t>
            </a:r>
            <a:r>
              <a:rPr lang="en-GB" sz="1600" dirty="0" smtClean="0">
                <a:solidFill>
                  <a:srgbClr val="FF0000"/>
                </a:solidFill>
              </a:rPr>
              <a:t>varying diameters </a:t>
            </a:r>
            <a:r>
              <a:rPr lang="en-GB" sz="1600" dirty="0" smtClean="0"/>
              <a:t>(0.5 mm – 10 mm) into the beam nozzle (~30 cm upstream of the optical module)</a:t>
            </a:r>
          </a:p>
          <a:p>
            <a:pPr lvl="1">
              <a:buClr>
                <a:srgbClr val="FF0000"/>
              </a:buClr>
            </a:pPr>
            <a:r>
              <a:rPr lang="en-GB" sz="1600" dirty="0" smtClean="0"/>
              <a:t>Adjustment of the </a:t>
            </a:r>
            <a:r>
              <a:rPr lang="en-GB" sz="1600" dirty="0" smtClean="0">
                <a:solidFill>
                  <a:srgbClr val="FF0000"/>
                </a:solidFill>
              </a:rPr>
              <a:t>ion source gas supply</a:t>
            </a:r>
          </a:p>
          <a:p>
            <a:pPr lvl="1">
              <a:buClr>
                <a:srgbClr val="FF0000"/>
              </a:buClr>
            </a:pPr>
            <a:r>
              <a:rPr lang="en-GB" sz="1600" dirty="0" smtClean="0"/>
              <a:t>Adjustment of the </a:t>
            </a:r>
            <a:r>
              <a:rPr lang="en-GB" sz="1600" dirty="0" smtClean="0">
                <a:solidFill>
                  <a:srgbClr val="FF0000"/>
                </a:solidFill>
              </a:rPr>
              <a:t>discharge current</a:t>
            </a:r>
          </a:p>
          <a:p>
            <a:pPr lvl="1">
              <a:buClr>
                <a:srgbClr val="FF0000"/>
              </a:buClr>
            </a:pPr>
            <a:r>
              <a:rPr lang="en-GB" sz="1600" dirty="0" smtClean="0"/>
              <a:t>Adjustment of the </a:t>
            </a:r>
            <a:r>
              <a:rPr lang="en-GB" sz="1600" dirty="0" smtClean="0">
                <a:solidFill>
                  <a:srgbClr val="FF0000"/>
                </a:solidFill>
              </a:rPr>
              <a:t>cyclotron RF phase</a:t>
            </a:r>
          </a:p>
          <a:p>
            <a:pPr lvl="1">
              <a:buClr>
                <a:srgbClr val="FF0000"/>
              </a:buClr>
            </a:pPr>
            <a:endParaRPr lang="en-GB" sz="1600" dirty="0"/>
          </a:p>
          <a:p>
            <a:pPr>
              <a:buClr>
                <a:srgbClr val="FF0000"/>
              </a:buClr>
            </a:pPr>
            <a:r>
              <a:rPr lang="en-GB" sz="2000" dirty="0"/>
              <a:t>Over the four days of test beam the dependence of measurements on the following parameters was studied</a:t>
            </a:r>
            <a:r>
              <a:rPr lang="en-GB" sz="2000" dirty="0" smtClean="0"/>
              <a:t>:</a:t>
            </a:r>
          </a:p>
          <a:p>
            <a:pPr>
              <a:buClr>
                <a:srgbClr val="FF0000"/>
              </a:buClr>
            </a:pPr>
            <a:endParaRPr lang="en-GB" sz="2000" dirty="0" smtClean="0"/>
          </a:p>
          <a:p>
            <a:pPr lvl="1">
              <a:buClr>
                <a:srgbClr val="FF0000"/>
              </a:buClr>
            </a:pPr>
            <a:r>
              <a:rPr lang="en-GB" sz="1600" dirty="0" smtClean="0"/>
              <a:t>Collimator diameter size (0.5 mm – 10 mm)</a:t>
            </a:r>
          </a:p>
          <a:p>
            <a:pPr lvl="1">
              <a:buClr>
                <a:srgbClr val="FF0000"/>
              </a:buClr>
            </a:pPr>
            <a:r>
              <a:rPr lang="en-GB" sz="1600" dirty="0" smtClean="0"/>
              <a:t>Beam settings</a:t>
            </a:r>
          </a:p>
          <a:p>
            <a:pPr lvl="1">
              <a:buClr>
                <a:srgbClr val="FF0000"/>
              </a:buClr>
            </a:pPr>
            <a:r>
              <a:rPr lang="en-GB" sz="1600" dirty="0" smtClean="0"/>
              <a:t>Operating voltage of the PMT (800 V, 900 V)</a:t>
            </a:r>
          </a:p>
          <a:p>
            <a:pPr lvl="2">
              <a:buClr>
                <a:srgbClr val="FF0000"/>
              </a:buClr>
            </a:pPr>
            <a:r>
              <a:rPr lang="en-GB" sz="1400" dirty="0" smtClean="0">
                <a:solidFill>
                  <a:srgbClr val="FF0000"/>
                </a:solidFill>
              </a:rPr>
              <a:t>Increasing HV increases collection efficiency </a:t>
            </a:r>
            <a:r>
              <a:rPr lang="en-GB" sz="1400" dirty="0" smtClean="0"/>
              <a:t>of the PMT and therefore</a:t>
            </a:r>
            <a:br>
              <a:rPr lang="en-GB" sz="1400" dirty="0" smtClean="0"/>
            </a:br>
            <a:r>
              <a:rPr lang="en-GB" sz="1400" dirty="0" smtClean="0"/>
              <a:t>achieves a better energy resolution</a:t>
            </a:r>
          </a:p>
          <a:p>
            <a:pPr lvl="2">
              <a:buClr>
                <a:srgbClr val="FF0000"/>
              </a:buClr>
            </a:pPr>
            <a:r>
              <a:rPr lang="en-GB" sz="1400" dirty="0" smtClean="0"/>
              <a:t>Note: standard operating HV for this PMT is 1500V, but due to such </a:t>
            </a:r>
            <a:br>
              <a:rPr lang="en-GB" sz="1400" dirty="0" smtClean="0"/>
            </a:br>
            <a:r>
              <a:rPr lang="en-GB" sz="1400" dirty="0" smtClean="0"/>
              <a:t>high light levels ( 100,000 photons </a:t>
            </a:r>
            <a:r>
              <a:rPr lang="en-GB" sz="1400" dirty="0" smtClean="0">
                <a:ea typeface="Arial" charset="0"/>
                <a:cs typeface="Arial" charset="0"/>
              </a:rPr>
              <a:t>→ </a:t>
            </a:r>
            <a:r>
              <a:rPr lang="en-GB" sz="1400" dirty="0" smtClean="0">
                <a:solidFill>
                  <a:srgbClr val="FF0000"/>
                </a:solidFill>
                <a:ea typeface="Arial" charset="0"/>
                <a:cs typeface="Arial" charset="0"/>
              </a:rPr>
              <a:t>30,000 photo-electrons</a:t>
            </a:r>
            <a:r>
              <a:rPr lang="en-GB" sz="1400" dirty="0" smtClean="0">
                <a:ea typeface="Arial" charset="0"/>
                <a:cs typeface="Arial" charset="0"/>
              </a:rPr>
              <a:t>) reduce HV</a:t>
            </a:r>
            <a:endParaRPr lang="en-GB" sz="1400" dirty="0" smtClean="0"/>
          </a:p>
          <a:p>
            <a:pPr lvl="1">
              <a:buClr>
                <a:srgbClr val="FF0000"/>
              </a:buClr>
            </a:pPr>
            <a:r>
              <a:rPr lang="en-GB" sz="1600" dirty="0" smtClean="0"/>
              <a:t>Integrating window of acquisition on the CAEN digitiser</a:t>
            </a:r>
            <a:br>
              <a:rPr lang="en-GB" sz="1600" dirty="0" smtClean="0"/>
            </a:br>
            <a:r>
              <a:rPr lang="en-GB" sz="1600" dirty="0" smtClean="0"/>
              <a:t>(50 ns, 100 ns, 200 ns): sensitive to pile up effects</a:t>
            </a:r>
          </a:p>
          <a:p>
            <a:pPr marL="0" indent="0">
              <a:buClr>
                <a:srgbClr val="FF0000"/>
              </a:buClr>
              <a:buNone/>
            </a:pPr>
            <a:endParaRPr lang="en-GB" sz="2000" dirty="0"/>
          </a:p>
          <a:p>
            <a:pPr>
              <a:buClr>
                <a:srgbClr val="FF0000"/>
              </a:buClr>
            </a:pPr>
            <a:endParaRPr lang="en-GB" sz="2000" dirty="0" smtClean="0"/>
          </a:p>
          <a:p>
            <a:pPr>
              <a:buClr>
                <a:srgbClr val="FF0000"/>
              </a:buClr>
            </a:pPr>
            <a:endParaRPr lang="en-GB" sz="2000" dirty="0"/>
          </a:p>
          <a:p>
            <a:pPr>
              <a:buClr>
                <a:srgbClr val="FF0000"/>
              </a:buClr>
            </a:pPr>
            <a:endParaRPr lang="en-GB" sz="2000" dirty="0" smtClean="0"/>
          </a:p>
          <a:p>
            <a:pPr>
              <a:buClr>
                <a:srgbClr val="FF0000"/>
              </a:buClr>
            </a:pPr>
            <a:endParaRPr lang="en-US" sz="1600" dirty="0" smtClean="0"/>
          </a:p>
          <a:p>
            <a:pPr marL="457200" lvl="1" indent="0">
              <a:buClr>
                <a:srgbClr val="FF0000"/>
              </a:buClr>
              <a:buNone/>
            </a:pPr>
            <a:endParaRPr lang="en-US" sz="1600" dirty="0"/>
          </a:p>
        </p:txBody>
      </p:sp>
      <p:pic>
        <p:nvPicPr>
          <p:cNvPr id="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2846" y="4388877"/>
            <a:ext cx="2286000" cy="1636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13906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54</a:t>
            </a:fld>
            <a:endParaRPr lang="en-US"/>
          </a:p>
        </p:txBody>
      </p:sp>
      <p:sp>
        <p:nvSpPr>
          <p:cNvPr id="7" name="Title 1"/>
          <p:cNvSpPr txBox="1">
            <a:spLocks/>
          </p:cNvSpPr>
          <p:nvPr/>
        </p:nvSpPr>
        <p:spPr>
          <a:xfrm>
            <a:off x="0" y="-282746"/>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FF0000"/>
                </a:solidFill>
              </a:rPr>
              <a:t>8” PMT + Hexagonal </a:t>
            </a:r>
            <a:r>
              <a:rPr lang="en-US" sz="3600" dirty="0" err="1" smtClean="0">
                <a:solidFill>
                  <a:srgbClr val="FF0000"/>
                </a:solidFill>
              </a:rPr>
              <a:t>Scintilator</a:t>
            </a:r>
            <a:r>
              <a:rPr lang="en-US" sz="3600" dirty="0" smtClean="0">
                <a:solidFill>
                  <a:srgbClr val="FF0000"/>
                </a:solidFill>
              </a:rPr>
              <a:t>: 0.67 ± 0.11 % </a:t>
            </a:r>
            <a:r>
              <a:rPr lang="en-US" sz="3600" dirty="0" err="1" smtClean="0">
                <a:solidFill>
                  <a:srgbClr val="FF0000"/>
                </a:solidFill>
              </a:rPr>
              <a:t>σ</a:t>
            </a:r>
            <a:endParaRPr lang="en-US" sz="3600" dirty="0">
              <a:solidFill>
                <a:srgbClr val="FF0000"/>
              </a:solidFill>
            </a:endParaRPr>
          </a:p>
        </p:txBody>
      </p:sp>
      <p:pic>
        <p:nvPicPr>
          <p:cNvPr id="8" name="Picture 7" descr="ST_800V_LG100ns_038_eh_0_tail.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90" y="736600"/>
            <a:ext cx="8290510" cy="5556250"/>
          </a:xfrm>
          <a:prstGeom prst="rect">
            <a:avLst/>
          </a:prstGeom>
        </p:spPr>
      </p:pic>
    </p:spTree>
    <p:extLst>
      <p:ext uri="{BB962C8B-B14F-4D97-AF65-F5344CB8AC3E}">
        <p14:creationId xmlns:p14="http://schemas.microsoft.com/office/powerpoint/2010/main" val="122428233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55</a:t>
            </a:fld>
            <a:endParaRPr lang="en-US"/>
          </a:p>
        </p:txBody>
      </p:sp>
      <p:pic>
        <p:nvPicPr>
          <p:cNvPr id="8" name="Picture 7" descr="ST_800V_LG100ns_038_eh_0_tail_log.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11" y="723900"/>
            <a:ext cx="8034689" cy="5384800"/>
          </a:xfrm>
          <a:prstGeom prst="rect">
            <a:avLst/>
          </a:prstGeom>
        </p:spPr>
      </p:pic>
      <p:sp>
        <p:nvSpPr>
          <p:cNvPr id="10" name="Title 1"/>
          <p:cNvSpPr txBox="1">
            <a:spLocks/>
          </p:cNvSpPr>
          <p:nvPr/>
        </p:nvSpPr>
        <p:spPr>
          <a:xfrm>
            <a:off x="0" y="-282746"/>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FF0000"/>
                </a:solidFill>
              </a:rPr>
              <a:t>8” PMT + Hexagonal </a:t>
            </a:r>
            <a:r>
              <a:rPr lang="en-US" sz="3600" dirty="0" err="1" smtClean="0">
                <a:solidFill>
                  <a:srgbClr val="FF0000"/>
                </a:solidFill>
              </a:rPr>
              <a:t>Scintilator</a:t>
            </a:r>
            <a:r>
              <a:rPr lang="en-US" sz="3600" dirty="0" smtClean="0">
                <a:solidFill>
                  <a:srgbClr val="FF0000"/>
                </a:solidFill>
              </a:rPr>
              <a:t>: 0.67 ± 0.11 % </a:t>
            </a:r>
            <a:r>
              <a:rPr lang="en-US" sz="3600" dirty="0" err="1" smtClean="0">
                <a:solidFill>
                  <a:srgbClr val="FF0000"/>
                </a:solidFill>
              </a:rPr>
              <a:t>σ</a:t>
            </a:r>
            <a:endParaRPr lang="en-US" sz="3600" dirty="0">
              <a:solidFill>
                <a:srgbClr val="FF0000"/>
              </a:solidFill>
            </a:endParaRPr>
          </a:p>
        </p:txBody>
      </p:sp>
    </p:spTree>
    <p:extLst>
      <p:ext uri="{BB962C8B-B14F-4D97-AF65-F5344CB8AC3E}">
        <p14:creationId xmlns:p14="http://schemas.microsoft.com/office/powerpoint/2010/main" val="73969066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56</a:t>
            </a:fld>
            <a:endParaRPr lang="en-US"/>
          </a:p>
        </p:txBody>
      </p:sp>
      <p:sp>
        <p:nvSpPr>
          <p:cNvPr id="7" name="Title 1"/>
          <p:cNvSpPr txBox="1">
            <a:spLocks/>
          </p:cNvSpPr>
          <p:nvPr/>
        </p:nvSpPr>
        <p:spPr>
          <a:xfrm>
            <a:off x="609600" y="-1374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Pile Up: Varying Collimators</a:t>
            </a:r>
            <a:endParaRPr lang="en-US" dirty="0">
              <a:solidFill>
                <a:srgbClr val="FF0000"/>
              </a:solidFill>
            </a:endParaRPr>
          </a:p>
        </p:txBody>
      </p:sp>
      <p:grpSp>
        <p:nvGrpSpPr>
          <p:cNvPr id="21" name="Group 20"/>
          <p:cNvGrpSpPr/>
          <p:nvPr/>
        </p:nvGrpSpPr>
        <p:grpSpPr>
          <a:xfrm>
            <a:off x="5648" y="976829"/>
            <a:ext cx="7961489" cy="5353415"/>
            <a:chOff x="584199" y="976829"/>
            <a:chExt cx="7961489" cy="5353415"/>
          </a:xfrm>
        </p:grpSpPr>
        <p:pic>
          <p:nvPicPr>
            <p:cNvPr id="8" name="Picture 7" descr="800V_collimator_comparison_rebin_lo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199" y="976829"/>
              <a:ext cx="7961489" cy="5353415"/>
            </a:xfrm>
            <a:prstGeom prst="rect">
              <a:avLst/>
            </a:prstGeom>
          </p:spPr>
        </p:pic>
        <p:cxnSp>
          <p:nvCxnSpPr>
            <p:cNvPr id="9" name="Straight Arrow Connector 8"/>
            <p:cNvCxnSpPr/>
            <p:nvPr/>
          </p:nvCxnSpPr>
          <p:spPr>
            <a:xfrm flipH="1">
              <a:off x="2328329" y="2413000"/>
              <a:ext cx="677338" cy="225778"/>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50999" y="1707438"/>
              <a:ext cx="2610556" cy="738664"/>
            </a:xfrm>
            <a:prstGeom prst="rect">
              <a:avLst/>
            </a:prstGeom>
            <a:noFill/>
          </p:spPr>
          <p:txBody>
            <a:bodyPr wrap="square" rtlCol="0">
              <a:spAutoFit/>
            </a:bodyPr>
            <a:lstStyle/>
            <a:p>
              <a:pPr algn="ctr"/>
              <a:r>
                <a:rPr lang="en-US" sz="1400" dirty="0" smtClean="0"/>
                <a:t>Protons scattering off the collimator increases with diameter decrease</a:t>
              </a:r>
              <a:endParaRPr lang="en-US" sz="1400" dirty="0"/>
            </a:p>
          </p:txBody>
        </p:sp>
        <p:cxnSp>
          <p:nvCxnSpPr>
            <p:cNvPr id="15" name="Straight Arrow Connector 14"/>
            <p:cNvCxnSpPr/>
            <p:nvPr/>
          </p:nvCxnSpPr>
          <p:spPr>
            <a:xfrm>
              <a:off x="6602590" y="4470400"/>
              <a:ext cx="254000" cy="493889"/>
            </a:xfrm>
            <a:prstGeom prst="straightConnector1">
              <a:avLst/>
            </a:prstGeom>
            <a:ln w="1905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247922" y="3793060"/>
              <a:ext cx="2610556" cy="738664"/>
            </a:xfrm>
            <a:prstGeom prst="rect">
              <a:avLst/>
            </a:prstGeom>
            <a:noFill/>
          </p:spPr>
          <p:txBody>
            <a:bodyPr wrap="square" rtlCol="0">
              <a:spAutoFit/>
            </a:bodyPr>
            <a:lstStyle/>
            <a:p>
              <a:pPr algn="ctr"/>
              <a:r>
                <a:rPr lang="en-US" sz="1400" dirty="0" smtClean="0">
                  <a:solidFill>
                    <a:srgbClr val="0000FF"/>
                  </a:solidFill>
                </a:rPr>
                <a:t>More than 1 proton per bucket for larger diameter collimators, causing peak to widen</a:t>
              </a:r>
              <a:endParaRPr lang="en-US" sz="1400" dirty="0">
                <a:solidFill>
                  <a:srgbClr val="0000FF"/>
                </a:solidFill>
              </a:endParaRPr>
            </a:p>
          </p:txBody>
        </p:sp>
        <p:cxnSp>
          <p:nvCxnSpPr>
            <p:cNvPr id="17" name="Straight Arrow Connector 16"/>
            <p:cNvCxnSpPr/>
            <p:nvPr/>
          </p:nvCxnSpPr>
          <p:spPr>
            <a:xfrm flipH="1" flipV="1">
              <a:off x="4708173" y="3821282"/>
              <a:ext cx="639938" cy="265295"/>
            </a:xfrm>
            <a:prstGeom prst="straightConnector1">
              <a:avLst/>
            </a:prstGeom>
            <a:ln w="1905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7185380" y="2523069"/>
            <a:ext cx="1039994" cy="399040"/>
            <a:chOff x="7411156" y="2805289"/>
            <a:chExt cx="1039994" cy="399040"/>
          </a:xfrm>
        </p:grpSpPr>
        <p:cxnSp>
          <p:nvCxnSpPr>
            <p:cNvPr id="23" name="Straight Arrow Connector 22"/>
            <p:cNvCxnSpPr/>
            <p:nvPr/>
          </p:nvCxnSpPr>
          <p:spPr>
            <a:xfrm>
              <a:off x="8451149" y="2808111"/>
              <a:ext cx="0" cy="396218"/>
            </a:xfrm>
            <a:prstGeom prst="straightConnector1">
              <a:avLst/>
            </a:prstGeom>
            <a:ln w="1905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7411156" y="2805289"/>
              <a:ext cx="1039994" cy="0"/>
            </a:xfrm>
            <a:prstGeom prst="straightConnector1">
              <a:avLst/>
            </a:prstGeom>
            <a:ln w="19050">
              <a:solidFill>
                <a:srgbClr val="008000"/>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30" name="TextBox 29"/>
          <p:cNvSpPr txBox="1"/>
          <p:nvPr/>
        </p:nvSpPr>
        <p:spPr>
          <a:xfrm>
            <a:off x="7143047" y="2963338"/>
            <a:ext cx="2142063" cy="2585323"/>
          </a:xfrm>
          <a:prstGeom prst="rect">
            <a:avLst/>
          </a:prstGeom>
          <a:noFill/>
        </p:spPr>
        <p:txBody>
          <a:bodyPr wrap="square" rtlCol="0">
            <a:spAutoFit/>
          </a:bodyPr>
          <a:lstStyle/>
          <a:p>
            <a:pPr algn="ctr"/>
            <a:r>
              <a:rPr lang="en-US" sz="1600" dirty="0" smtClean="0"/>
              <a:t>To avoid pile up:</a:t>
            </a:r>
          </a:p>
          <a:p>
            <a:pPr>
              <a:buClr>
                <a:srgbClr val="FF0000"/>
              </a:buClr>
            </a:pPr>
            <a:endParaRPr lang="en-US" sz="1600" dirty="0" smtClean="0"/>
          </a:p>
          <a:p>
            <a:pPr marL="285750" indent="-285750">
              <a:buClr>
                <a:srgbClr val="FF0000"/>
              </a:buClr>
              <a:buFont typeface="Arial"/>
              <a:buChar char="•"/>
            </a:pPr>
            <a:r>
              <a:rPr lang="en-US" sz="1600" dirty="0" smtClean="0"/>
              <a:t>Optimal collimator: </a:t>
            </a:r>
            <a:r>
              <a:rPr lang="en-US" sz="1600" dirty="0" smtClean="0">
                <a:solidFill>
                  <a:srgbClr val="FF0000"/>
                </a:solidFill>
              </a:rPr>
              <a:t>2mm diameter</a:t>
            </a:r>
          </a:p>
          <a:p>
            <a:pPr>
              <a:buClr>
                <a:srgbClr val="FF0000"/>
              </a:buClr>
            </a:pPr>
            <a:endParaRPr lang="en-US" sz="1600" dirty="0" smtClean="0"/>
          </a:p>
          <a:p>
            <a:pPr marL="285750" indent="-285750">
              <a:buClr>
                <a:srgbClr val="FF0000"/>
              </a:buClr>
              <a:buFont typeface="Arial"/>
              <a:buChar char="•"/>
            </a:pPr>
            <a:r>
              <a:rPr lang="en-US" sz="1600" dirty="0" smtClean="0"/>
              <a:t>Keep </a:t>
            </a:r>
            <a:r>
              <a:rPr lang="en-US" sz="1600" dirty="0" smtClean="0">
                <a:solidFill>
                  <a:srgbClr val="FF0000"/>
                </a:solidFill>
              </a:rPr>
              <a:t>integrating window small </a:t>
            </a:r>
            <a:r>
              <a:rPr lang="en-US" sz="1600" dirty="0" smtClean="0"/>
              <a:t>to only collect 1</a:t>
            </a:r>
            <a:r>
              <a:rPr lang="en-US" sz="1600" baseline="30000" dirty="0" smtClean="0"/>
              <a:t>st</a:t>
            </a:r>
            <a:r>
              <a:rPr lang="en-US" sz="1600" dirty="0" smtClean="0"/>
              <a:t> proton pulse</a:t>
            </a:r>
          </a:p>
          <a:p>
            <a:endParaRPr lang="en-US" dirty="0"/>
          </a:p>
        </p:txBody>
      </p:sp>
    </p:spTree>
    <p:extLst>
      <p:ext uri="{BB962C8B-B14F-4D97-AF65-F5344CB8AC3E}">
        <p14:creationId xmlns:p14="http://schemas.microsoft.com/office/powerpoint/2010/main" val="152404246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dirty="0" smtClean="0"/>
              <a:t>PT </a:t>
            </a:r>
            <a:r>
              <a:rPr lang="en-US" dirty="0" err="1" smtClean="0"/>
              <a:t>Calorimetry</a:t>
            </a:r>
            <a:endParaRPr lang="en-US" dirty="0"/>
          </a:p>
        </p:txBody>
      </p:sp>
      <p:sp>
        <p:nvSpPr>
          <p:cNvPr id="6" name="Slide Number Placeholder 5"/>
          <p:cNvSpPr>
            <a:spLocks noGrp="1"/>
          </p:cNvSpPr>
          <p:nvPr>
            <p:ph type="sldNum" sz="quarter" idx="12"/>
          </p:nvPr>
        </p:nvSpPr>
        <p:spPr/>
        <p:txBody>
          <a:bodyPr/>
          <a:lstStyle/>
          <a:p>
            <a:fld id="{52E18559-C4EA-D048-8D2C-6452A6C6BAA4}" type="slidenum">
              <a:rPr lang="en-US" smtClean="0"/>
              <a:t>57</a:t>
            </a:fld>
            <a:endParaRPr lang="en-US"/>
          </a:p>
        </p:txBody>
      </p:sp>
      <p:sp>
        <p:nvSpPr>
          <p:cNvPr id="7" name="Title 1"/>
          <p:cNvSpPr txBox="1">
            <a:spLocks/>
          </p:cNvSpPr>
          <p:nvPr/>
        </p:nvSpPr>
        <p:spPr>
          <a:xfrm>
            <a:off x="609600" y="-1374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Considering Measuring Parameters</a:t>
            </a:r>
            <a:endParaRPr lang="en-US" dirty="0">
              <a:solidFill>
                <a:srgbClr val="FF000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739347731"/>
              </p:ext>
            </p:extLst>
          </p:nvPr>
        </p:nvGraphicFramePr>
        <p:xfrm>
          <a:off x="310453" y="1397000"/>
          <a:ext cx="6335889" cy="3606800"/>
        </p:xfrm>
        <a:graphic>
          <a:graphicData uri="http://schemas.openxmlformats.org/drawingml/2006/table">
            <a:tbl>
              <a:tblPr firstRow="1" bandRow="1">
                <a:tableStyleId>{5C22544A-7EE6-4342-B048-85BDC9FD1C3A}</a:tableStyleId>
              </a:tblPr>
              <a:tblGrid>
                <a:gridCol w="1213556"/>
                <a:gridCol w="1524000"/>
                <a:gridCol w="1636888"/>
                <a:gridCol w="1961445"/>
              </a:tblGrid>
              <a:tr h="370840">
                <a:tc>
                  <a:txBody>
                    <a:bodyPr/>
                    <a:lstStyle/>
                    <a:p>
                      <a:pPr algn="ctr"/>
                      <a:r>
                        <a:rPr lang="en-US" dirty="0" smtClean="0"/>
                        <a:t>PMT HV (V)</a:t>
                      </a:r>
                      <a:endParaRPr lang="en-US" dirty="0"/>
                    </a:p>
                  </a:txBody>
                  <a:tcPr/>
                </a:tc>
                <a:tc>
                  <a:txBody>
                    <a:bodyPr/>
                    <a:lstStyle/>
                    <a:p>
                      <a:pPr algn="ctr"/>
                      <a:r>
                        <a:rPr lang="en-US" dirty="0" smtClean="0"/>
                        <a:t>Acquisition window (ns)</a:t>
                      </a:r>
                      <a:endParaRPr lang="en-US" dirty="0"/>
                    </a:p>
                  </a:txBody>
                  <a:tcPr/>
                </a:tc>
                <a:tc>
                  <a:txBody>
                    <a:bodyPr/>
                    <a:lstStyle/>
                    <a:p>
                      <a:pPr algn="ctr"/>
                      <a:r>
                        <a:rPr lang="en-US" dirty="0" smtClean="0"/>
                        <a:t>Collimator diameter (mm)</a:t>
                      </a:r>
                      <a:endParaRPr lang="en-US" dirty="0"/>
                    </a:p>
                  </a:txBody>
                  <a:tcPr/>
                </a:tc>
                <a:tc>
                  <a:txBody>
                    <a:bodyPr/>
                    <a:lstStyle/>
                    <a:p>
                      <a:pPr algn="ctr"/>
                      <a:r>
                        <a:rPr lang="en-US" dirty="0" smtClean="0"/>
                        <a:t>Energy resolution,</a:t>
                      </a:r>
                      <a:r>
                        <a:rPr lang="en-US" baseline="0" dirty="0" smtClean="0"/>
                        <a:t> % FWHM</a:t>
                      </a:r>
                      <a:endParaRPr lang="en-US" dirty="0"/>
                    </a:p>
                  </a:txBody>
                  <a:tcPr/>
                </a:tc>
              </a:tr>
              <a:tr h="370840">
                <a:tc>
                  <a:txBody>
                    <a:bodyPr/>
                    <a:lstStyle/>
                    <a:p>
                      <a:pPr algn="ctr"/>
                      <a:r>
                        <a:rPr lang="en-US" dirty="0" smtClean="0"/>
                        <a:t>800</a:t>
                      </a:r>
                      <a:endParaRPr lang="en-US" dirty="0"/>
                    </a:p>
                  </a:txBody>
                  <a:tcPr/>
                </a:tc>
                <a:tc>
                  <a:txBody>
                    <a:bodyPr/>
                    <a:lstStyle/>
                    <a:p>
                      <a:pPr algn="ctr"/>
                      <a:r>
                        <a:rPr lang="en-US" dirty="0" smtClean="0"/>
                        <a:t>50</a:t>
                      </a:r>
                      <a:endParaRPr lang="en-US" dirty="0"/>
                    </a:p>
                  </a:txBody>
                  <a:tcPr/>
                </a:tc>
                <a:tc>
                  <a:txBody>
                    <a:bodyPr/>
                    <a:lstStyle/>
                    <a:p>
                      <a:pPr algn="ctr"/>
                      <a:r>
                        <a:rPr lang="en-US" dirty="0" smtClean="0"/>
                        <a:t>2</a:t>
                      </a:r>
                      <a:endParaRPr lang="en-US" dirty="0"/>
                    </a:p>
                  </a:txBody>
                  <a:tcPr/>
                </a:tc>
                <a:tc>
                  <a:txBody>
                    <a:bodyPr/>
                    <a:lstStyle/>
                    <a:p>
                      <a:pPr algn="ctr"/>
                      <a:r>
                        <a:rPr lang="en-US" dirty="0" smtClean="0"/>
                        <a:t>1.6 ± 0.18 </a:t>
                      </a:r>
                      <a:endParaRPr lang="en-US" dirty="0"/>
                    </a:p>
                  </a:txBody>
                  <a:tcPr/>
                </a:tc>
              </a:tr>
              <a:tr h="370840">
                <a:tc>
                  <a:txBody>
                    <a:bodyPr/>
                    <a:lstStyle/>
                    <a:p>
                      <a:pPr algn="ctr"/>
                      <a:r>
                        <a:rPr lang="en-US" dirty="0" smtClean="0">
                          <a:solidFill>
                            <a:srgbClr val="FF0000"/>
                          </a:solidFill>
                        </a:rPr>
                        <a:t>800</a:t>
                      </a:r>
                      <a:endParaRPr lang="en-US" dirty="0">
                        <a:solidFill>
                          <a:srgbClr val="FF0000"/>
                        </a:solidFill>
                      </a:endParaRPr>
                    </a:p>
                  </a:txBody>
                  <a:tcPr/>
                </a:tc>
                <a:tc>
                  <a:txBody>
                    <a:bodyPr/>
                    <a:lstStyle/>
                    <a:p>
                      <a:pPr algn="ctr"/>
                      <a:r>
                        <a:rPr lang="en-US" dirty="0" smtClean="0">
                          <a:solidFill>
                            <a:srgbClr val="FF0000"/>
                          </a:solidFill>
                        </a:rPr>
                        <a:t>100</a:t>
                      </a:r>
                      <a:endParaRPr lang="en-US" dirty="0">
                        <a:solidFill>
                          <a:srgbClr val="FF0000"/>
                        </a:solidFill>
                      </a:endParaRPr>
                    </a:p>
                  </a:txBody>
                  <a:tcPr/>
                </a:tc>
                <a:tc>
                  <a:txBody>
                    <a:bodyPr/>
                    <a:lstStyle/>
                    <a:p>
                      <a:pPr algn="ctr"/>
                      <a:r>
                        <a:rPr lang="en-US" dirty="0" smtClean="0">
                          <a:solidFill>
                            <a:srgbClr val="FF0000"/>
                          </a:solidFill>
                        </a:rPr>
                        <a:t>2</a:t>
                      </a:r>
                      <a:endParaRPr lang="en-US" dirty="0">
                        <a:solidFill>
                          <a:srgbClr val="FF0000"/>
                        </a:solidFill>
                      </a:endParaRPr>
                    </a:p>
                  </a:txBody>
                  <a:tcPr/>
                </a:tc>
                <a:tc>
                  <a:txBody>
                    <a:bodyPr/>
                    <a:lstStyle/>
                    <a:p>
                      <a:pPr algn="ctr"/>
                      <a:r>
                        <a:rPr lang="en-US" dirty="0" smtClean="0">
                          <a:solidFill>
                            <a:srgbClr val="FF0000"/>
                          </a:solidFill>
                        </a:rPr>
                        <a:t>1.58 ± 0.27</a:t>
                      </a:r>
                      <a:endParaRPr lang="en-US" dirty="0">
                        <a:solidFill>
                          <a:srgbClr val="FF0000"/>
                        </a:solidFill>
                      </a:endParaRPr>
                    </a:p>
                  </a:txBody>
                  <a:tcPr/>
                </a:tc>
              </a:tr>
              <a:tr h="370840">
                <a:tc>
                  <a:txBody>
                    <a:bodyPr/>
                    <a:lstStyle/>
                    <a:p>
                      <a:pPr algn="ctr"/>
                      <a:r>
                        <a:rPr lang="en-US" dirty="0" smtClean="0"/>
                        <a:t>800</a:t>
                      </a:r>
                      <a:endParaRPr lang="en-US" dirty="0"/>
                    </a:p>
                  </a:txBody>
                  <a:tcPr/>
                </a:tc>
                <a:tc>
                  <a:txBody>
                    <a:bodyPr/>
                    <a:lstStyle/>
                    <a:p>
                      <a:pPr algn="ctr"/>
                      <a:r>
                        <a:rPr lang="en-US" dirty="0" smtClean="0"/>
                        <a:t>200</a:t>
                      </a:r>
                      <a:endParaRPr lang="en-US" dirty="0"/>
                    </a:p>
                  </a:txBody>
                  <a:tcPr/>
                </a:tc>
                <a:tc>
                  <a:txBody>
                    <a:bodyPr/>
                    <a:lstStyle/>
                    <a:p>
                      <a:pPr algn="ctr"/>
                      <a:r>
                        <a:rPr lang="en-US" dirty="0" smtClean="0"/>
                        <a:t>2</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2.11 ± 0.42</a:t>
                      </a:r>
                    </a:p>
                  </a:txBody>
                  <a:tcPr/>
                </a:tc>
              </a:tr>
              <a:tr h="370840">
                <a:tc>
                  <a:txBody>
                    <a:bodyPr/>
                    <a:lstStyle/>
                    <a:p>
                      <a:pPr algn="ctr"/>
                      <a:r>
                        <a:rPr lang="en-US" dirty="0" smtClean="0"/>
                        <a:t>900</a:t>
                      </a:r>
                      <a:endParaRPr lang="en-US" dirty="0"/>
                    </a:p>
                  </a:txBody>
                  <a:tcPr/>
                </a:tc>
                <a:tc>
                  <a:txBody>
                    <a:bodyPr/>
                    <a:lstStyle/>
                    <a:p>
                      <a:pPr algn="ctr"/>
                      <a:r>
                        <a:rPr lang="en-US" dirty="0" smtClean="0"/>
                        <a:t>50</a:t>
                      </a:r>
                      <a:endParaRPr lang="en-US" dirty="0"/>
                    </a:p>
                  </a:txBody>
                  <a:tcPr/>
                </a:tc>
                <a:tc>
                  <a:txBody>
                    <a:bodyPr/>
                    <a:lstStyle/>
                    <a:p>
                      <a:pPr algn="ctr"/>
                      <a:r>
                        <a:rPr lang="en-US" dirty="0" smtClean="0"/>
                        <a:t>2</a:t>
                      </a:r>
                      <a:endParaRPr lang="en-US" dirty="0"/>
                    </a:p>
                  </a:txBody>
                  <a:tcPr/>
                </a:tc>
                <a:tc>
                  <a:txBody>
                    <a:bodyPr/>
                    <a:lstStyle/>
                    <a:p>
                      <a:pPr algn="ctr"/>
                      <a:r>
                        <a:rPr lang="en-US" dirty="0" smtClean="0"/>
                        <a:t>1.1 ± 0.13 </a:t>
                      </a:r>
                    </a:p>
                  </a:txBody>
                  <a:tcPr/>
                </a:tc>
              </a:tr>
              <a:tr h="370840">
                <a:tc>
                  <a:txBody>
                    <a:bodyPr/>
                    <a:lstStyle/>
                    <a:p>
                      <a:pPr algn="ctr"/>
                      <a:r>
                        <a:rPr lang="en-US" dirty="0" smtClean="0"/>
                        <a:t>900</a:t>
                      </a:r>
                      <a:endParaRPr lang="en-US" dirty="0"/>
                    </a:p>
                  </a:txBody>
                  <a:tcPr/>
                </a:tc>
                <a:tc>
                  <a:txBody>
                    <a:bodyPr/>
                    <a:lstStyle/>
                    <a:p>
                      <a:pPr algn="ctr"/>
                      <a:r>
                        <a:rPr lang="en-US" dirty="0" smtClean="0"/>
                        <a:t>100</a:t>
                      </a:r>
                      <a:endParaRPr lang="en-US" dirty="0"/>
                    </a:p>
                  </a:txBody>
                  <a:tcPr/>
                </a:tc>
                <a:tc>
                  <a:txBody>
                    <a:bodyPr/>
                    <a:lstStyle/>
                    <a:p>
                      <a:pPr algn="ctr"/>
                      <a:r>
                        <a:rPr lang="en-US" dirty="0" smtClean="0"/>
                        <a:t>2</a:t>
                      </a:r>
                      <a:endParaRPr lang="en-US" dirty="0"/>
                    </a:p>
                  </a:txBody>
                  <a:tcPr/>
                </a:tc>
                <a:tc>
                  <a:txBody>
                    <a:bodyPr/>
                    <a:lstStyle/>
                    <a:p>
                      <a:pPr algn="ctr"/>
                      <a:r>
                        <a:rPr lang="en-US" dirty="0" smtClean="0"/>
                        <a:t>0.97</a:t>
                      </a:r>
                      <a:r>
                        <a:rPr lang="en-US" baseline="0" dirty="0" smtClean="0"/>
                        <a:t> ± 0.16</a:t>
                      </a:r>
                      <a:endParaRPr lang="en-US" dirty="0"/>
                    </a:p>
                  </a:txBody>
                  <a:tcPr/>
                </a:tc>
              </a:tr>
              <a:tr h="370840">
                <a:tc>
                  <a:txBody>
                    <a:bodyPr/>
                    <a:lstStyle/>
                    <a:p>
                      <a:pPr algn="ctr"/>
                      <a:r>
                        <a:rPr lang="en-US" dirty="0" smtClean="0"/>
                        <a:t>900</a:t>
                      </a:r>
                      <a:endParaRPr lang="en-US" dirty="0"/>
                    </a:p>
                  </a:txBody>
                  <a:tcPr/>
                </a:tc>
                <a:tc>
                  <a:txBody>
                    <a:bodyPr/>
                    <a:lstStyle/>
                    <a:p>
                      <a:pPr algn="ctr"/>
                      <a:r>
                        <a:rPr lang="en-US" dirty="0" smtClean="0"/>
                        <a:t>200</a:t>
                      </a:r>
                      <a:endParaRPr lang="en-US" dirty="0"/>
                    </a:p>
                  </a:txBody>
                  <a:tcPr/>
                </a:tc>
                <a:tc>
                  <a:txBody>
                    <a:bodyPr/>
                    <a:lstStyle/>
                    <a:p>
                      <a:pPr algn="ctr"/>
                      <a:r>
                        <a:rPr lang="en-US" dirty="0" smtClean="0"/>
                        <a:t>2</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1.27 ± 0.19</a:t>
                      </a:r>
                    </a:p>
                  </a:txBody>
                  <a:tcPr/>
                </a:tc>
              </a:tr>
              <a:tr h="370840">
                <a:tc>
                  <a:txBody>
                    <a:bodyPr/>
                    <a:lstStyle/>
                    <a:p>
                      <a:pPr algn="ctr"/>
                      <a:r>
                        <a:rPr lang="en-US" dirty="0" smtClean="0"/>
                        <a:t>800</a:t>
                      </a:r>
                      <a:endParaRPr lang="en-US" dirty="0"/>
                    </a:p>
                  </a:txBody>
                  <a:tcPr/>
                </a:tc>
                <a:tc>
                  <a:txBody>
                    <a:bodyPr/>
                    <a:lstStyle/>
                    <a:p>
                      <a:pPr algn="ctr"/>
                      <a:r>
                        <a:rPr lang="en-US" dirty="0" smtClean="0"/>
                        <a:t>200</a:t>
                      </a:r>
                      <a:endParaRPr lang="en-US" dirty="0"/>
                    </a:p>
                  </a:txBody>
                  <a:tcPr/>
                </a:tc>
                <a:tc>
                  <a:txBody>
                    <a:bodyPr/>
                    <a:lstStyle/>
                    <a:p>
                      <a:pPr algn="ctr"/>
                      <a:r>
                        <a:rPr lang="en-US" dirty="0" smtClean="0"/>
                        <a:t>3</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2.32 ± 0.43</a:t>
                      </a:r>
                    </a:p>
                  </a:txBody>
                  <a:tcPr/>
                </a:tc>
              </a:tr>
              <a:tr h="370840">
                <a:tc>
                  <a:txBody>
                    <a:bodyPr/>
                    <a:lstStyle/>
                    <a:p>
                      <a:pPr algn="ctr"/>
                      <a:r>
                        <a:rPr lang="en-US" dirty="0" smtClean="0"/>
                        <a:t>800</a:t>
                      </a:r>
                      <a:endParaRPr lang="en-US" dirty="0"/>
                    </a:p>
                  </a:txBody>
                  <a:tcPr/>
                </a:tc>
                <a:tc>
                  <a:txBody>
                    <a:bodyPr/>
                    <a:lstStyle/>
                    <a:p>
                      <a:pPr algn="ctr"/>
                      <a:r>
                        <a:rPr lang="en-US" dirty="0" smtClean="0"/>
                        <a:t>200</a:t>
                      </a:r>
                      <a:endParaRPr lang="en-US" dirty="0"/>
                    </a:p>
                  </a:txBody>
                  <a:tcPr/>
                </a:tc>
                <a:tc>
                  <a:txBody>
                    <a:bodyPr/>
                    <a:lstStyle/>
                    <a:p>
                      <a:pPr algn="ctr"/>
                      <a:r>
                        <a:rPr lang="en-US" dirty="0" smtClean="0"/>
                        <a:t>4</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2.16 ± 0.41</a:t>
                      </a:r>
                    </a:p>
                  </a:txBody>
                  <a:tcPr/>
                </a:tc>
              </a:tr>
            </a:tbl>
          </a:graphicData>
        </a:graphic>
      </p:graphicFrame>
      <p:cxnSp>
        <p:nvCxnSpPr>
          <p:cNvPr id="10" name="Straight Connector 9"/>
          <p:cNvCxnSpPr/>
          <p:nvPr/>
        </p:nvCxnSpPr>
        <p:spPr>
          <a:xfrm>
            <a:off x="6759231" y="3160889"/>
            <a:ext cx="0" cy="1114778"/>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474187" y="4258734"/>
            <a:ext cx="285044" cy="0"/>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485476" y="3160889"/>
            <a:ext cx="285044" cy="0"/>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745121" y="3708400"/>
            <a:ext cx="128411" cy="0"/>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886221" y="3189113"/>
            <a:ext cx="2271889" cy="954107"/>
          </a:xfrm>
          <a:prstGeom prst="rect">
            <a:avLst/>
          </a:prstGeom>
          <a:noFill/>
        </p:spPr>
        <p:txBody>
          <a:bodyPr wrap="square" rtlCol="0">
            <a:spAutoFit/>
          </a:bodyPr>
          <a:lstStyle/>
          <a:p>
            <a:pPr algn="ctr"/>
            <a:r>
              <a:rPr lang="en-US" sz="1400" dirty="0" smtClean="0">
                <a:solidFill>
                  <a:srgbClr val="FF0000"/>
                </a:solidFill>
              </a:rPr>
              <a:t>At 900 V:</a:t>
            </a:r>
          </a:p>
          <a:p>
            <a:r>
              <a:rPr lang="en-US" sz="1400" dirty="0" smtClean="0"/>
              <a:t>Improved energy resolution but </a:t>
            </a:r>
            <a:r>
              <a:rPr lang="en-US" sz="1400" dirty="0" smtClean="0">
                <a:solidFill>
                  <a:srgbClr val="FF0000"/>
                </a:solidFill>
              </a:rPr>
              <a:t>are we linear </a:t>
            </a:r>
            <a:r>
              <a:rPr lang="en-US" sz="1400" dirty="0" smtClean="0"/>
              <a:t>at 900 V</a:t>
            </a:r>
            <a:r>
              <a:rPr lang="en-US" sz="1400" dirty="0" smtClean="0">
                <a:solidFill>
                  <a:srgbClr val="FF0000"/>
                </a:solidFill>
              </a:rPr>
              <a:t>?</a:t>
            </a:r>
          </a:p>
          <a:p>
            <a:pPr algn="ctr"/>
            <a:r>
              <a:rPr lang="en-US" sz="1400" dirty="0" smtClean="0"/>
              <a:t>(See later)</a:t>
            </a:r>
            <a:endParaRPr lang="en-US" sz="1400" dirty="0"/>
          </a:p>
        </p:txBody>
      </p:sp>
      <p:grpSp>
        <p:nvGrpSpPr>
          <p:cNvPr id="19" name="Group 18"/>
          <p:cNvGrpSpPr/>
          <p:nvPr/>
        </p:nvGrpSpPr>
        <p:grpSpPr>
          <a:xfrm>
            <a:off x="6475599" y="2095500"/>
            <a:ext cx="397933" cy="1004711"/>
            <a:chOff x="7546623" y="3175000"/>
            <a:chExt cx="397933" cy="1114778"/>
          </a:xfrm>
        </p:grpSpPr>
        <p:cxnSp>
          <p:nvCxnSpPr>
            <p:cNvPr id="20" name="Straight Connector 19"/>
            <p:cNvCxnSpPr/>
            <p:nvPr/>
          </p:nvCxnSpPr>
          <p:spPr>
            <a:xfrm>
              <a:off x="7831667" y="3175000"/>
              <a:ext cx="0" cy="1114778"/>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546623" y="4272845"/>
              <a:ext cx="285044" cy="0"/>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557912" y="3175000"/>
              <a:ext cx="285044" cy="0"/>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817557" y="3708400"/>
              <a:ext cx="126999" cy="0"/>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24" name="TextBox 23"/>
          <p:cNvSpPr txBox="1"/>
          <p:nvPr/>
        </p:nvSpPr>
        <p:spPr>
          <a:xfrm>
            <a:off x="6843898" y="1373229"/>
            <a:ext cx="2398879" cy="1600438"/>
          </a:xfrm>
          <a:prstGeom prst="rect">
            <a:avLst/>
          </a:prstGeom>
          <a:noFill/>
        </p:spPr>
        <p:txBody>
          <a:bodyPr wrap="square" rtlCol="0">
            <a:spAutoFit/>
          </a:bodyPr>
          <a:lstStyle/>
          <a:p>
            <a:r>
              <a:rPr lang="en-US" sz="1400" dirty="0" smtClean="0"/>
              <a:t>Reducing the acquisition gate from </a:t>
            </a:r>
            <a:r>
              <a:rPr lang="en-US" sz="1400" dirty="0" smtClean="0">
                <a:solidFill>
                  <a:srgbClr val="0000FF"/>
                </a:solidFill>
              </a:rPr>
              <a:t>200ns to 100ns </a:t>
            </a:r>
            <a:r>
              <a:rPr lang="en-US" sz="1400" dirty="0" smtClean="0"/>
              <a:t>shows considerable </a:t>
            </a:r>
            <a:r>
              <a:rPr lang="en-US" sz="1400" dirty="0" smtClean="0">
                <a:solidFill>
                  <a:srgbClr val="0000FF"/>
                </a:solidFill>
              </a:rPr>
              <a:t>improvement</a:t>
            </a:r>
            <a:r>
              <a:rPr lang="en-US" sz="1400" dirty="0" smtClean="0"/>
              <a:t> (ensures we only look at 1 proton). </a:t>
            </a:r>
            <a:br>
              <a:rPr lang="en-US" sz="1400" dirty="0" smtClean="0"/>
            </a:br>
            <a:r>
              <a:rPr lang="en-US" sz="1400" dirty="0" smtClean="0"/>
              <a:t>But we </a:t>
            </a:r>
            <a:r>
              <a:rPr lang="en-US" sz="1400" dirty="0" smtClean="0">
                <a:solidFill>
                  <a:srgbClr val="0000FF"/>
                </a:solidFill>
              </a:rPr>
              <a:t>don</a:t>
            </a:r>
            <a:r>
              <a:rPr lang="fr-FR" sz="1400" dirty="0" smtClean="0">
                <a:solidFill>
                  <a:srgbClr val="0000FF"/>
                </a:solidFill>
              </a:rPr>
              <a:t>’</a:t>
            </a:r>
            <a:r>
              <a:rPr lang="en-US" sz="1400" dirty="0" smtClean="0">
                <a:solidFill>
                  <a:srgbClr val="0000FF"/>
                </a:solidFill>
              </a:rPr>
              <a:t>t win anything with a 50ns</a:t>
            </a:r>
            <a:r>
              <a:rPr lang="en-US" sz="1400" dirty="0" smtClean="0"/>
              <a:t> gate.</a:t>
            </a:r>
            <a:endParaRPr lang="en-US" sz="1400" dirty="0"/>
          </a:p>
        </p:txBody>
      </p:sp>
      <p:grpSp>
        <p:nvGrpSpPr>
          <p:cNvPr id="35" name="Group 34"/>
          <p:cNvGrpSpPr/>
          <p:nvPr/>
        </p:nvGrpSpPr>
        <p:grpSpPr>
          <a:xfrm>
            <a:off x="6471366" y="4326462"/>
            <a:ext cx="399345" cy="677338"/>
            <a:chOff x="6626587" y="3313289"/>
            <a:chExt cx="399345" cy="1114778"/>
          </a:xfrm>
        </p:grpSpPr>
        <p:cxnSp>
          <p:nvCxnSpPr>
            <p:cNvPr id="31" name="Straight Connector 30"/>
            <p:cNvCxnSpPr/>
            <p:nvPr/>
          </p:nvCxnSpPr>
          <p:spPr>
            <a:xfrm>
              <a:off x="6911631" y="3313289"/>
              <a:ext cx="0" cy="1114778"/>
            </a:xfrm>
            <a:prstGeom prst="line">
              <a:avLst/>
            </a:prstGeom>
            <a:ln w="19050">
              <a:solidFill>
                <a:srgbClr val="660066"/>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626587" y="4411134"/>
              <a:ext cx="285044" cy="0"/>
            </a:xfrm>
            <a:prstGeom prst="line">
              <a:avLst/>
            </a:prstGeom>
            <a:ln w="19050">
              <a:solidFill>
                <a:srgbClr val="660066"/>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637876" y="3313289"/>
              <a:ext cx="285044" cy="0"/>
            </a:xfrm>
            <a:prstGeom prst="line">
              <a:avLst/>
            </a:prstGeom>
            <a:ln w="19050">
              <a:solidFill>
                <a:srgbClr val="660066"/>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897521" y="3860800"/>
              <a:ext cx="128411" cy="0"/>
            </a:xfrm>
            <a:prstGeom prst="line">
              <a:avLst/>
            </a:prstGeom>
            <a:ln w="19050">
              <a:solidFill>
                <a:srgbClr val="660066"/>
              </a:solidFill>
            </a:ln>
            <a:effectLst/>
          </p:spPr>
          <p:style>
            <a:lnRef idx="2">
              <a:schemeClr val="accent1"/>
            </a:lnRef>
            <a:fillRef idx="0">
              <a:schemeClr val="accent1"/>
            </a:fillRef>
            <a:effectRef idx="1">
              <a:schemeClr val="accent1"/>
            </a:effectRef>
            <a:fontRef idx="minor">
              <a:schemeClr val="tx1"/>
            </a:fontRef>
          </p:style>
        </p:cxnSp>
      </p:grpSp>
      <p:sp>
        <p:nvSpPr>
          <p:cNvPr id="40" name="TextBox 39"/>
          <p:cNvSpPr txBox="1"/>
          <p:nvPr/>
        </p:nvSpPr>
        <p:spPr>
          <a:xfrm>
            <a:off x="6815665" y="4171442"/>
            <a:ext cx="2271889" cy="954107"/>
          </a:xfrm>
          <a:prstGeom prst="rect">
            <a:avLst/>
          </a:prstGeom>
          <a:noFill/>
        </p:spPr>
        <p:txBody>
          <a:bodyPr wrap="square" rtlCol="0">
            <a:spAutoFit/>
          </a:bodyPr>
          <a:lstStyle/>
          <a:p>
            <a:pPr algn="ctr"/>
            <a:r>
              <a:rPr lang="en-US" sz="1400" dirty="0" smtClean="0"/>
              <a:t>Further confirmation that </a:t>
            </a:r>
            <a:r>
              <a:rPr lang="en-US" sz="1400" dirty="0" smtClean="0">
                <a:solidFill>
                  <a:srgbClr val="660066"/>
                </a:solidFill>
              </a:rPr>
              <a:t>2mm diameter collimator </a:t>
            </a:r>
            <a:r>
              <a:rPr lang="en-US" sz="1400" dirty="0" smtClean="0"/>
              <a:t>is optimal for reducing intensity</a:t>
            </a:r>
            <a:endParaRPr lang="en-US" sz="1400" dirty="0"/>
          </a:p>
        </p:txBody>
      </p:sp>
      <p:cxnSp>
        <p:nvCxnSpPr>
          <p:cNvPr id="41" name="Straight Connector 40"/>
          <p:cNvCxnSpPr/>
          <p:nvPr/>
        </p:nvCxnSpPr>
        <p:spPr>
          <a:xfrm>
            <a:off x="124187" y="2600679"/>
            <a:ext cx="0" cy="3227210"/>
          </a:xfrm>
          <a:prstGeom prst="line">
            <a:avLst/>
          </a:prstGeom>
          <a:ln w="1905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132662" y="2614790"/>
            <a:ext cx="285044" cy="0"/>
          </a:xfrm>
          <a:prstGeom prst="line">
            <a:avLst/>
          </a:prstGeom>
          <a:ln w="1905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132662" y="5815188"/>
            <a:ext cx="2266227" cy="0"/>
          </a:xfrm>
          <a:prstGeom prst="line">
            <a:avLst/>
          </a:prstGeom>
          <a:ln w="19050">
            <a:solidFill>
              <a:srgbClr val="008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1605847" y="5130355"/>
            <a:ext cx="4145844" cy="1246495"/>
          </a:xfrm>
          <a:prstGeom prst="rect">
            <a:avLst/>
          </a:prstGeom>
          <a:noFill/>
        </p:spPr>
        <p:txBody>
          <a:bodyPr wrap="square" rtlCol="0">
            <a:spAutoFit/>
          </a:bodyPr>
          <a:lstStyle/>
          <a:p>
            <a:pPr algn="ctr"/>
            <a:r>
              <a:rPr lang="en-US" sz="1500" dirty="0" smtClean="0"/>
              <a:t>Our optimal parameters for measurements are:</a:t>
            </a:r>
          </a:p>
          <a:p>
            <a:pPr algn="ctr"/>
            <a:endParaRPr lang="en-US" sz="1500" dirty="0"/>
          </a:p>
          <a:p>
            <a:pPr algn="ctr"/>
            <a:r>
              <a:rPr lang="en-US" sz="1500" dirty="0" smtClean="0"/>
              <a:t>PMT HV: </a:t>
            </a:r>
            <a:r>
              <a:rPr lang="en-US" sz="1500" dirty="0" smtClean="0">
                <a:solidFill>
                  <a:srgbClr val="FF0000"/>
                </a:solidFill>
              </a:rPr>
              <a:t>800 V</a:t>
            </a:r>
          </a:p>
          <a:p>
            <a:pPr algn="ctr"/>
            <a:r>
              <a:rPr lang="en-US" sz="1500" dirty="0" smtClean="0"/>
              <a:t>Acquisition window: </a:t>
            </a:r>
            <a:r>
              <a:rPr lang="en-US" sz="1500" dirty="0" smtClean="0">
                <a:solidFill>
                  <a:srgbClr val="0000FF"/>
                </a:solidFill>
              </a:rPr>
              <a:t>100 ns </a:t>
            </a:r>
          </a:p>
          <a:p>
            <a:pPr algn="ctr"/>
            <a:r>
              <a:rPr lang="en-US" sz="1500" dirty="0" smtClean="0"/>
              <a:t>Collimator diameter: </a:t>
            </a:r>
            <a:r>
              <a:rPr lang="en-US" sz="1500" dirty="0" smtClean="0">
                <a:solidFill>
                  <a:srgbClr val="008000"/>
                </a:solidFill>
              </a:rPr>
              <a:t>2 mm</a:t>
            </a:r>
            <a:endParaRPr lang="en-US" sz="1500" dirty="0">
              <a:solidFill>
                <a:srgbClr val="008000"/>
              </a:solidFill>
            </a:endParaRPr>
          </a:p>
        </p:txBody>
      </p:sp>
      <p:sp>
        <p:nvSpPr>
          <p:cNvPr id="51" name="Oval 50"/>
          <p:cNvSpPr/>
          <p:nvPr/>
        </p:nvSpPr>
        <p:spPr>
          <a:xfrm>
            <a:off x="426157" y="2311644"/>
            <a:ext cx="3891843" cy="577357"/>
          </a:xfrm>
          <a:prstGeom prst="ellipse">
            <a:avLst/>
          </a:prstGeom>
          <a:noFill/>
          <a:ln w="1905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581400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Resolution_MeV_800V.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50998"/>
            <a:ext cx="7645400" cy="4719383"/>
          </a:xfrm>
          <a:prstGeom prst="rect">
            <a:avLst/>
          </a:prstGeom>
        </p:spPr>
      </p:pic>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58</a:t>
            </a:fld>
            <a:endParaRPr lang="en-US"/>
          </a:p>
        </p:txBody>
      </p:sp>
      <p:sp>
        <p:nvSpPr>
          <p:cNvPr id="7" name="Title 1"/>
          <p:cNvSpPr txBox="1">
            <a:spLocks/>
          </p:cNvSpPr>
          <p:nvPr/>
        </p:nvSpPr>
        <p:spPr>
          <a:xfrm>
            <a:off x="609600" y="-1374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Energy Dependence on Resolution</a:t>
            </a:r>
            <a:endParaRPr lang="en-US" dirty="0">
              <a:solidFill>
                <a:srgbClr val="FF0000"/>
              </a:solidFill>
            </a:endParaRPr>
          </a:p>
        </p:txBody>
      </p:sp>
      <p:sp>
        <p:nvSpPr>
          <p:cNvPr id="8" name="Content Placeholder 2"/>
          <p:cNvSpPr>
            <a:spLocks noGrp="1"/>
          </p:cNvSpPr>
          <p:nvPr>
            <p:ph idx="1"/>
          </p:nvPr>
        </p:nvSpPr>
        <p:spPr>
          <a:xfrm>
            <a:off x="268111" y="846664"/>
            <a:ext cx="8418690" cy="903114"/>
          </a:xfrm>
        </p:spPr>
        <p:txBody>
          <a:bodyPr>
            <a:normAutofit/>
          </a:bodyPr>
          <a:lstStyle/>
          <a:p>
            <a:pPr>
              <a:buClr>
                <a:srgbClr val="FF0000"/>
              </a:buClr>
            </a:pPr>
            <a:r>
              <a:rPr lang="en-GB" sz="2000" dirty="0" smtClean="0">
                <a:solidFill>
                  <a:srgbClr val="FF0000"/>
                </a:solidFill>
              </a:rPr>
              <a:t>Energy</a:t>
            </a:r>
            <a:r>
              <a:rPr lang="en-GB" sz="2000" dirty="0" smtClean="0"/>
              <a:t> of protons incident on scintillator </a:t>
            </a:r>
            <a:r>
              <a:rPr lang="en-GB" sz="2000" dirty="0" smtClean="0">
                <a:solidFill>
                  <a:srgbClr val="FF0000"/>
                </a:solidFill>
              </a:rPr>
              <a:t>varied</a:t>
            </a:r>
            <a:r>
              <a:rPr lang="en-GB" sz="2000" dirty="0" smtClean="0"/>
              <a:t> by placing absorbers (</a:t>
            </a:r>
            <a:r>
              <a:rPr lang="en-GB" sz="2000" dirty="0" smtClean="0">
                <a:solidFill>
                  <a:srgbClr val="FF0000"/>
                </a:solidFill>
              </a:rPr>
              <a:t>PMMA</a:t>
            </a:r>
            <a:r>
              <a:rPr lang="en-GB" sz="2000" dirty="0" smtClean="0"/>
              <a:t> plates) of known thickness ~1.8 m upstream of the optical module</a:t>
            </a:r>
            <a:endParaRPr lang="en-GB" sz="1600" dirty="0"/>
          </a:p>
          <a:p>
            <a:pPr marL="0" indent="0">
              <a:buClr>
                <a:srgbClr val="FF0000"/>
              </a:buClr>
              <a:buNone/>
            </a:pPr>
            <a:endParaRPr lang="en-GB" sz="2000" dirty="0"/>
          </a:p>
          <a:p>
            <a:pPr marL="0" indent="0">
              <a:buClr>
                <a:srgbClr val="FF0000"/>
              </a:buClr>
              <a:buNone/>
            </a:pPr>
            <a:endParaRPr lang="en-GB" sz="2000" dirty="0" smtClean="0"/>
          </a:p>
          <a:p>
            <a:pPr>
              <a:buClr>
                <a:srgbClr val="FF0000"/>
              </a:buClr>
            </a:pPr>
            <a:endParaRPr lang="en-GB" sz="2000" dirty="0"/>
          </a:p>
          <a:p>
            <a:pPr>
              <a:buClr>
                <a:srgbClr val="FF0000"/>
              </a:buClr>
            </a:pPr>
            <a:endParaRPr lang="en-GB" sz="2000" dirty="0" smtClean="0"/>
          </a:p>
          <a:p>
            <a:pPr>
              <a:buClr>
                <a:srgbClr val="FF0000"/>
              </a:buClr>
            </a:pPr>
            <a:endParaRPr lang="en-US" sz="1600" dirty="0" smtClean="0"/>
          </a:p>
          <a:p>
            <a:pPr marL="457200" lvl="1" indent="0">
              <a:buClr>
                <a:srgbClr val="FF0000"/>
              </a:buClr>
              <a:buNone/>
            </a:pPr>
            <a:endParaRPr lang="en-US" sz="1600" dirty="0"/>
          </a:p>
        </p:txBody>
      </p:sp>
      <p:cxnSp>
        <p:nvCxnSpPr>
          <p:cNvPr id="11" name="Straight Arrow Connector 10"/>
          <p:cNvCxnSpPr/>
          <p:nvPr/>
        </p:nvCxnSpPr>
        <p:spPr>
          <a:xfrm flipH="1">
            <a:off x="6445955" y="3048003"/>
            <a:ext cx="1159934" cy="2154491"/>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7289096" y="5305763"/>
            <a:ext cx="1854904" cy="383443"/>
            <a:chOff x="7289096" y="3443111"/>
            <a:chExt cx="1854904" cy="383443"/>
          </a:xfrm>
        </p:grpSpPr>
        <p:sp>
          <p:nvSpPr>
            <p:cNvPr id="13" name="TextBox 12"/>
            <p:cNvSpPr txBox="1"/>
            <p:nvPr/>
          </p:nvSpPr>
          <p:spPr>
            <a:xfrm>
              <a:off x="7605889" y="3457222"/>
              <a:ext cx="1538111" cy="369332"/>
            </a:xfrm>
            <a:prstGeom prst="rect">
              <a:avLst/>
            </a:prstGeom>
            <a:noFill/>
          </p:spPr>
          <p:txBody>
            <a:bodyPr wrap="square" rtlCol="0">
              <a:spAutoFit/>
            </a:bodyPr>
            <a:lstStyle/>
            <a:p>
              <a:r>
                <a:rPr lang="en-US" dirty="0"/>
                <a:t>d</a:t>
              </a:r>
              <a:r>
                <a:rPr lang="en-US" dirty="0" smtClean="0"/>
                <a:t>ependence!</a:t>
              </a:r>
              <a:endParaRPr lang="en-US" dirty="0"/>
            </a:p>
          </p:txBody>
        </p:sp>
        <p:graphicFrame>
          <p:nvGraphicFramePr>
            <p:cNvPr id="14" name="Object 13"/>
            <p:cNvGraphicFramePr>
              <a:graphicFrameLocks noChangeAspect="1"/>
            </p:cNvGraphicFramePr>
            <p:nvPr>
              <p:extLst>
                <p:ext uri="{D42A27DB-BD31-4B8C-83A1-F6EECF244321}">
                  <p14:modId xmlns:p14="http://schemas.microsoft.com/office/powerpoint/2010/main" val="1645108328"/>
                </p:ext>
              </p:extLst>
            </p:nvPr>
          </p:nvGraphicFramePr>
          <p:xfrm>
            <a:off x="7289096" y="3443111"/>
            <a:ext cx="427472" cy="346049"/>
          </p:xfrm>
          <a:graphic>
            <a:graphicData uri="http://schemas.openxmlformats.org/presentationml/2006/ole">
              <mc:AlternateContent xmlns:mc="http://schemas.openxmlformats.org/markup-compatibility/2006">
                <mc:Choice xmlns:v="urn:schemas-microsoft-com:vml" Requires="v">
                  <p:oleObj spid="_x0000_s25536" name="Equation" r:id="rId5" imgW="266700" imgH="215900" progId="Equation.3">
                    <p:embed/>
                  </p:oleObj>
                </mc:Choice>
                <mc:Fallback>
                  <p:oleObj name="Equation" r:id="rId5" imgW="266700" imgH="215900" progId="Equation.3">
                    <p:embed/>
                    <p:pic>
                      <p:nvPicPr>
                        <p:cNvPr id="0" name=""/>
                        <p:cNvPicPr/>
                        <p:nvPr/>
                      </p:nvPicPr>
                      <p:blipFill>
                        <a:blip r:embed="rId6">
                          <a:alphaModFix/>
                        </a:blip>
                        <a:stretch>
                          <a:fillRect/>
                        </a:stretch>
                      </p:blipFill>
                      <p:spPr>
                        <a:xfrm>
                          <a:off x="7289096" y="3443111"/>
                          <a:ext cx="427472" cy="346049"/>
                        </a:xfrm>
                        <a:prstGeom prst="rect">
                          <a:avLst/>
                        </a:prstGeom>
                        <a:noFill/>
                        <a:ln>
                          <a:noFill/>
                        </a:ln>
                      </p:spPr>
                    </p:pic>
                  </p:oleObj>
                </mc:Fallback>
              </mc:AlternateContent>
            </a:graphicData>
          </a:graphic>
        </p:graphicFrame>
      </p:grpSp>
      <p:graphicFrame>
        <p:nvGraphicFramePr>
          <p:cNvPr id="16" name="Object 3"/>
          <p:cNvGraphicFramePr>
            <a:graphicFrameLocks noChangeAspect="1"/>
          </p:cNvGraphicFramePr>
          <p:nvPr>
            <p:extLst>
              <p:ext uri="{D42A27DB-BD31-4B8C-83A1-F6EECF244321}">
                <p14:modId xmlns:p14="http://schemas.microsoft.com/office/powerpoint/2010/main" val="3104421688"/>
              </p:ext>
            </p:extLst>
          </p:nvPr>
        </p:nvGraphicFramePr>
        <p:xfrm>
          <a:off x="6884988" y="2597150"/>
          <a:ext cx="2241550" cy="601663"/>
        </p:xfrm>
        <a:graphic>
          <a:graphicData uri="http://schemas.openxmlformats.org/presentationml/2006/ole">
            <mc:AlternateContent xmlns:mc="http://schemas.openxmlformats.org/markup-compatibility/2006">
              <mc:Choice xmlns:v="urn:schemas-microsoft-com:vml" Requires="v">
                <p:oleObj spid="_x0000_s25537" name="Equation" r:id="rId7" imgW="1562100" imgH="419100" progId="Equation.3">
                  <p:embed/>
                </p:oleObj>
              </mc:Choice>
              <mc:Fallback>
                <p:oleObj name="Equation" r:id="rId7" imgW="1562100" imgH="419100" progId="Equation.3">
                  <p:embed/>
                  <p:pic>
                    <p:nvPicPr>
                      <p:cNvPr id="0" name=""/>
                      <p:cNvPicPr>
                        <a:picLocks noChangeAspect="1" noChangeArrowheads="1"/>
                      </p:cNvPicPr>
                      <p:nvPr/>
                    </p:nvPicPr>
                    <p:blipFill>
                      <a:blip r:embed="rId8"/>
                      <a:srcRect/>
                      <a:stretch>
                        <a:fillRect/>
                      </a:stretch>
                    </p:blipFill>
                    <p:spPr bwMode="auto">
                      <a:xfrm>
                        <a:off x="6884988" y="2597150"/>
                        <a:ext cx="2241550" cy="60166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14587192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0V_200ns_0mmPMMA_LED.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00" y="3986018"/>
            <a:ext cx="3669252" cy="2465582"/>
          </a:xfrm>
          <a:prstGeom prst="rect">
            <a:avLst/>
          </a:prstGeom>
        </p:spPr>
      </p:pic>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dirty="0" smtClean="0"/>
              <a:t>PT </a:t>
            </a:r>
            <a:r>
              <a:rPr lang="en-US" dirty="0" err="1" smtClean="0"/>
              <a:t>Calorimetry</a:t>
            </a:r>
            <a:endParaRPr lang="en-US" dirty="0"/>
          </a:p>
        </p:txBody>
      </p:sp>
      <p:sp>
        <p:nvSpPr>
          <p:cNvPr id="6" name="Slide Number Placeholder 5"/>
          <p:cNvSpPr>
            <a:spLocks noGrp="1"/>
          </p:cNvSpPr>
          <p:nvPr>
            <p:ph type="sldNum" sz="quarter" idx="12"/>
          </p:nvPr>
        </p:nvSpPr>
        <p:spPr/>
        <p:txBody>
          <a:bodyPr/>
          <a:lstStyle/>
          <a:p>
            <a:fld id="{52E18559-C4EA-D048-8D2C-6452A6C6BAA4}" type="slidenum">
              <a:rPr lang="en-US" smtClean="0"/>
              <a:t>59</a:t>
            </a:fld>
            <a:endParaRPr lang="en-US" dirty="0"/>
          </a:p>
        </p:txBody>
      </p:sp>
      <p:sp>
        <p:nvSpPr>
          <p:cNvPr id="7" name="Title 1"/>
          <p:cNvSpPr txBox="1">
            <a:spLocks/>
          </p:cNvSpPr>
          <p:nvPr/>
        </p:nvSpPr>
        <p:spPr>
          <a:xfrm>
            <a:off x="0" y="-264401"/>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Intrinsic Energy Resolution of Optical Module</a:t>
            </a:r>
            <a:endParaRPr lang="en-US" sz="3800" dirty="0">
              <a:solidFill>
                <a:srgbClr val="FF0000"/>
              </a:solidFill>
            </a:endParaRPr>
          </a:p>
        </p:txBody>
      </p:sp>
      <p:sp>
        <p:nvSpPr>
          <p:cNvPr id="8" name="Content Placeholder 2"/>
          <p:cNvSpPr>
            <a:spLocks noGrp="1"/>
          </p:cNvSpPr>
          <p:nvPr>
            <p:ph idx="1"/>
          </p:nvPr>
        </p:nvSpPr>
        <p:spPr>
          <a:xfrm>
            <a:off x="0" y="705552"/>
            <a:ext cx="9144000" cy="3458998"/>
          </a:xfrm>
        </p:spPr>
        <p:txBody>
          <a:bodyPr>
            <a:normAutofit lnSpcReduction="10000"/>
          </a:bodyPr>
          <a:lstStyle/>
          <a:p>
            <a:pPr>
              <a:buClr>
                <a:srgbClr val="FF0000"/>
              </a:buClr>
            </a:pPr>
            <a:r>
              <a:rPr lang="en-GB" sz="1700" dirty="0" smtClean="0"/>
              <a:t>How much of the measured energy resolution is due to the proton beam and how much is due to the “</a:t>
            </a:r>
            <a:r>
              <a:rPr lang="en-GB" sz="1700" dirty="0" smtClean="0">
                <a:solidFill>
                  <a:srgbClr val="FF0000"/>
                </a:solidFill>
              </a:rPr>
              <a:t>intrinsic</a:t>
            </a:r>
            <a:r>
              <a:rPr lang="en-GB" sz="1700" dirty="0" smtClean="0"/>
              <a:t>” energy resolution of the detector? </a:t>
            </a:r>
            <a:endParaRPr lang="en-GB" sz="1700" dirty="0"/>
          </a:p>
          <a:p>
            <a:pPr>
              <a:buClr>
                <a:srgbClr val="FF0000"/>
              </a:buClr>
            </a:pPr>
            <a:endParaRPr lang="en-GB" sz="1700" dirty="0" smtClean="0"/>
          </a:p>
          <a:p>
            <a:pPr>
              <a:buClr>
                <a:srgbClr val="FF0000"/>
              </a:buClr>
            </a:pPr>
            <a:r>
              <a:rPr lang="en-GB" sz="1700" dirty="0" smtClean="0"/>
              <a:t>From </a:t>
            </a:r>
            <a:r>
              <a:rPr lang="en-GB" sz="1700" dirty="0" smtClean="0">
                <a:solidFill>
                  <a:srgbClr val="FF0000"/>
                </a:solidFill>
              </a:rPr>
              <a:t>MC</a:t>
            </a:r>
            <a:r>
              <a:rPr lang="en-GB" sz="1700" dirty="0" smtClean="0"/>
              <a:t> (</a:t>
            </a:r>
            <a:r>
              <a:rPr lang="en-GB" sz="1700" dirty="0" smtClean="0">
                <a:solidFill>
                  <a:srgbClr val="FF0000"/>
                </a:solidFill>
              </a:rPr>
              <a:t>1.48%</a:t>
            </a:r>
            <a:r>
              <a:rPr lang="en-GB" sz="1700" dirty="0" smtClean="0"/>
              <a:t>) we already know that most of the energy resolution </a:t>
            </a:r>
            <a:r>
              <a:rPr lang="en-GB" sz="1700" dirty="0" smtClean="0">
                <a:solidFill>
                  <a:srgbClr val="0000FF"/>
                </a:solidFill>
              </a:rPr>
              <a:t>measured with the proton beam </a:t>
            </a:r>
            <a:r>
              <a:rPr lang="en-GB" sz="1700" dirty="0" smtClean="0"/>
              <a:t>(</a:t>
            </a:r>
            <a:r>
              <a:rPr lang="en-GB" sz="1700" dirty="0" smtClean="0">
                <a:solidFill>
                  <a:srgbClr val="0000FF"/>
                </a:solidFill>
              </a:rPr>
              <a:t>1.58 ± 0.27</a:t>
            </a:r>
            <a:r>
              <a:rPr lang="en-GB" sz="1700" dirty="0" smtClean="0"/>
              <a:t>) is from the intrinsic resolution of detector:</a:t>
            </a:r>
          </a:p>
          <a:p>
            <a:pPr lvl="1">
              <a:buClr>
                <a:srgbClr val="FF0000"/>
              </a:buClr>
            </a:pPr>
            <a:r>
              <a:rPr lang="en-GB" sz="1400" dirty="0" smtClean="0"/>
              <a:t>Use MC and data to put a </a:t>
            </a:r>
            <a:r>
              <a:rPr lang="en-GB" sz="1400" dirty="0" smtClean="0">
                <a:solidFill>
                  <a:srgbClr val="FF0000"/>
                </a:solidFill>
              </a:rPr>
              <a:t>limit on the energy spread of the 60 MeV </a:t>
            </a:r>
            <a:r>
              <a:rPr lang="en-GB" sz="1400" dirty="0" err="1" smtClean="0">
                <a:solidFill>
                  <a:srgbClr val="FF0000"/>
                </a:solidFill>
              </a:rPr>
              <a:t>Clatterbridge</a:t>
            </a:r>
            <a:r>
              <a:rPr lang="en-GB" sz="1400" dirty="0" smtClean="0">
                <a:solidFill>
                  <a:srgbClr val="FF0000"/>
                </a:solidFill>
              </a:rPr>
              <a:t> </a:t>
            </a:r>
            <a:r>
              <a:rPr lang="en-GB" sz="1400" dirty="0" smtClean="0"/>
              <a:t>beam: </a:t>
            </a:r>
            <a:br>
              <a:rPr lang="en-GB" sz="1400" dirty="0" smtClean="0"/>
            </a:br>
            <a:endParaRPr lang="en-GB" sz="1400" dirty="0" smtClean="0"/>
          </a:p>
          <a:p>
            <a:pPr marL="457200" lvl="1" indent="0">
              <a:buClr>
                <a:srgbClr val="FF0000"/>
              </a:buClr>
              <a:buNone/>
            </a:pPr>
            <a:endParaRPr lang="en-GB" sz="1600" dirty="0" smtClean="0"/>
          </a:p>
          <a:p>
            <a:pPr marL="457200" lvl="1" indent="0">
              <a:buClr>
                <a:srgbClr val="FF0000"/>
              </a:buClr>
              <a:buNone/>
            </a:pPr>
            <a:endParaRPr lang="en-GB" sz="1600" dirty="0" smtClean="0"/>
          </a:p>
          <a:p>
            <a:pPr>
              <a:buClr>
                <a:srgbClr val="FF0000"/>
              </a:buClr>
            </a:pPr>
            <a:r>
              <a:rPr lang="en-GB" sz="1700" dirty="0" smtClean="0"/>
              <a:t>Also tests carried out at UCL:</a:t>
            </a:r>
          </a:p>
          <a:p>
            <a:pPr lvl="1">
              <a:buClr>
                <a:srgbClr val="FF0000"/>
              </a:buClr>
            </a:pPr>
            <a:r>
              <a:rPr lang="en-GB" sz="1400" dirty="0" smtClean="0">
                <a:solidFill>
                  <a:srgbClr val="FF0000"/>
                </a:solidFill>
              </a:rPr>
              <a:t>Pulse PMT</a:t>
            </a:r>
            <a:r>
              <a:rPr lang="en-GB" sz="1400" dirty="0" smtClean="0"/>
              <a:t> with a </a:t>
            </a:r>
            <a:r>
              <a:rPr lang="en-GB" sz="1400" dirty="0" smtClean="0">
                <a:solidFill>
                  <a:srgbClr val="FF0000"/>
                </a:solidFill>
              </a:rPr>
              <a:t>400nm LED </a:t>
            </a:r>
            <a:r>
              <a:rPr lang="en-GB" sz="1400" dirty="0" smtClean="0"/>
              <a:t>at an amplitude and width that will give a peak at the same ADC counts as the proton beam spectra</a:t>
            </a:r>
          </a:p>
          <a:p>
            <a:pPr lvl="1">
              <a:buClr>
                <a:srgbClr val="FF0000"/>
              </a:buClr>
            </a:pPr>
            <a:r>
              <a:rPr lang="en-GB" sz="1400" dirty="0" smtClean="0"/>
              <a:t>Fit the acquired spectra with a Gaussian and extract energy resolution</a:t>
            </a:r>
            <a:endParaRPr lang="en-GB" sz="2000" dirty="0"/>
          </a:p>
        </p:txBody>
      </p:sp>
      <p:cxnSp>
        <p:nvCxnSpPr>
          <p:cNvPr id="10" name="Straight Arrow Connector 9"/>
          <p:cNvCxnSpPr/>
          <p:nvPr/>
        </p:nvCxnSpPr>
        <p:spPr>
          <a:xfrm>
            <a:off x="4511331" y="5250748"/>
            <a:ext cx="587022" cy="0"/>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211524" y="4164550"/>
            <a:ext cx="3246676" cy="1815882"/>
          </a:xfrm>
          <a:prstGeom prst="rect">
            <a:avLst/>
          </a:prstGeom>
          <a:noFill/>
        </p:spPr>
        <p:txBody>
          <a:bodyPr wrap="square" rtlCol="0">
            <a:spAutoFit/>
          </a:bodyPr>
          <a:lstStyle/>
          <a:p>
            <a:r>
              <a:rPr lang="en-US" sz="1400" dirty="0" smtClean="0">
                <a:solidFill>
                  <a:srgbClr val="FF0000"/>
                </a:solidFill>
              </a:rPr>
              <a:t>BUT</a:t>
            </a:r>
            <a:r>
              <a:rPr lang="en-US" sz="1400" dirty="0" smtClean="0"/>
              <a:t>: LED is operating at very “high” parameters (~8V and 40ns width), therefore the </a:t>
            </a:r>
            <a:r>
              <a:rPr lang="en-US" sz="1400" dirty="0" smtClean="0">
                <a:solidFill>
                  <a:srgbClr val="FF0000"/>
                </a:solidFill>
              </a:rPr>
              <a:t>width</a:t>
            </a:r>
            <a:r>
              <a:rPr lang="en-US" sz="1400" dirty="0" smtClean="0"/>
              <a:t> is very </a:t>
            </a:r>
            <a:r>
              <a:rPr lang="en-US" sz="1400" dirty="0" smtClean="0">
                <a:solidFill>
                  <a:srgbClr val="FF0000"/>
                </a:solidFill>
              </a:rPr>
              <a:t>sensitive to noise</a:t>
            </a:r>
            <a:r>
              <a:rPr lang="en-US" sz="1400" dirty="0" smtClean="0"/>
              <a:t> and the LED distribution would be better monitored with a device such as a pin diode </a:t>
            </a:r>
            <a:br>
              <a:rPr lang="en-US" sz="1400" dirty="0" smtClean="0"/>
            </a:br>
            <a:r>
              <a:rPr lang="en-US" sz="1400" dirty="0" smtClean="0"/>
              <a:t/>
            </a:r>
            <a:br>
              <a:rPr lang="en-US" sz="1400" dirty="0" smtClean="0"/>
            </a:br>
            <a:r>
              <a:rPr lang="en-GB" sz="1400" dirty="0" smtClean="0">
                <a:ea typeface="Arial" charset="0"/>
                <a:cs typeface="Arial" charset="0"/>
              </a:rPr>
              <a:t>→ future measurement!</a:t>
            </a:r>
            <a:endParaRPr lang="en-US" sz="1400" dirty="0"/>
          </a:p>
        </p:txBody>
      </p:sp>
      <p:sp>
        <p:nvSpPr>
          <p:cNvPr id="3" name="TextBox 2"/>
          <p:cNvSpPr txBox="1"/>
          <p:nvPr/>
        </p:nvSpPr>
        <p:spPr>
          <a:xfrm>
            <a:off x="1813354" y="2286000"/>
            <a:ext cx="5395415" cy="630942"/>
          </a:xfrm>
          <a:prstGeom prst="rect">
            <a:avLst/>
          </a:prstGeom>
          <a:noFill/>
        </p:spPr>
        <p:txBody>
          <a:bodyPr wrap="none" rtlCol="0">
            <a:spAutoFit/>
          </a:bodyPr>
          <a:lstStyle/>
          <a:p>
            <a:pPr marL="0" lvl="1" algn="ctr"/>
            <a:r>
              <a:rPr lang="en-GB" sz="1700" dirty="0" smtClean="0"/>
              <a:t>Proton energy spread</a:t>
            </a:r>
            <a:r>
              <a:rPr lang="en-GB" sz="1700" dirty="0" smtClean="0">
                <a:solidFill>
                  <a:srgbClr val="000000"/>
                </a:solidFill>
              </a:rPr>
              <a:t>: 0.65 ± 0.66 % FWHM</a:t>
            </a:r>
          </a:p>
          <a:p>
            <a:pPr marL="0" lvl="1"/>
            <a:r>
              <a:rPr lang="en-GB" dirty="0" smtClean="0">
                <a:solidFill>
                  <a:srgbClr val="000000"/>
                </a:solidFill>
              </a:rPr>
              <a:t> or </a:t>
            </a:r>
            <a:r>
              <a:rPr lang="en-GB" dirty="0" smtClean="0">
                <a:solidFill>
                  <a:srgbClr val="FF0000"/>
                </a:solidFill>
              </a:rPr>
              <a:t>limit</a:t>
            </a:r>
            <a:r>
              <a:rPr lang="en-GB" dirty="0" smtClean="0">
                <a:solidFill>
                  <a:srgbClr val="000000"/>
                </a:solidFill>
              </a:rPr>
              <a:t> on spread: </a:t>
            </a:r>
            <a:r>
              <a:rPr lang="en-GB" b="1" dirty="0" smtClean="0">
                <a:solidFill>
                  <a:srgbClr val="FF0000"/>
                </a:solidFill>
              </a:rPr>
              <a:t>FWHM </a:t>
            </a:r>
            <a:r>
              <a:rPr lang="en-GB" b="1" dirty="0">
                <a:solidFill>
                  <a:srgbClr val="FF0000"/>
                </a:solidFill>
              </a:rPr>
              <a:t>(60 MeV): </a:t>
            </a:r>
            <a:r>
              <a:rPr lang="en-GB" b="1" dirty="0" smtClean="0">
                <a:solidFill>
                  <a:srgbClr val="FF0000"/>
                </a:solidFill>
              </a:rPr>
              <a:t>&lt;1.56% </a:t>
            </a:r>
            <a:r>
              <a:rPr lang="en-GB" b="1" dirty="0">
                <a:solidFill>
                  <a:srgbClr val="FF0000"/>
                </a:solidFill>
              </a:rPr>
              <a:t>at 90% </a:t>
            </a:r>
            <a:r>
              <a:rPr lang="en-GB" b="1" dirty="0" smtClean="0">
                <a:solidFill>
                  <a:srgbClr val="FF0000"/>
                </a:solidFill>
              </a:rPr>
              <a:t>CL</a:t>
            </a:r>
            <a:endParaRPr lang="en-GB" b="1" dirty="0">
              <a:solidFill>
                <a:srgbClr val="FF0000"/>
              </a:solidFill>
            </a:endParaRPr>
          </a:p>
        </p:txBody>
      </p:sp>
    </p:spTree>
    <p:extLst>
      <p:ext uri="{BB962C8B-B14F-4D97-AF65-F5344CB8AC3E}">
        <p14:creationId xmlns:p14="http://schemas.microsoft.com/office/powerpoint/2010/main" val="3285612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r>
              <a:rPr lang="en-GB" smtClean="0"/>
              <a:t>18/01/2017</a:t>
            </a:r>
            <a:endParaRPr lang="en-US"/>
          </a:p>
        </p:txBody>
      </p:sp>
      <p:sp>
        <p:nvSpPr>
          <p:cNvPr id="10" name="Footer Placeholder 9"/>
          <p:cNvSpPr>
            <a:spLocks noGrp="1"/>
          </p:cNvSpPr>
          <p:nvPr>
            <p:ph type="ftr" sz="quarter" idx="11"/>
          </p:nvPr>
        </p:nvSpPr>
        <p:spPr/>
        <p:txBody>
          <a:bodyPr/>
          <a:lstStyle/>
          <a:p>
            <a:r>
              <a:rPr lang="en-US" smtClean="0"/>
              <a:t>PT Calorimetry</a:t>
            </a:r>
            <a:endParaRPr lang="en-US"/>
          </a:p>
        </p:txBody>
      </p:sp>
      <p:sp>
        <p:nvSpPr>
          <p:cNvPr id="11" name="Slide Number Placeholder 10"/>
          <p:cNvSpPr>
            <a:spLocks noGrp="1"/>
          </p:cNvSpPr>
          <p:nvPr>
            <p:ph type="sldNum" sz="quarter" idx="12"/>
          </p:nvPr>
        </p:nvSpPr>
        <p:spPr/>
        <p:txBody>
          <a:bodyPr/>
          <a:lstStyle/>
          <a:p>
            <a:fld id="{52E18559-C4EA-D048-8D2C-6452A6C6BAA4}" type="slidenum">
              <a:rPr lang="en-US" smtClean="0"/>
              <a:t>6</a:t>
            </a:fld>
            <a:endParaRPr lang="en-US"/>
          </a:p>
        </p:txBody>
      </p:sp>
      <p:sp>
        <p:nvSpPr>
          <p:cNvPr id="14" name="Title 1"/>
          <p:cNvSpPr txBox="1">
            <a:spLocks/>
          </p:cNvSpPr>
          <p:nvPr/>
        </p:nvSpPr>
        <p:spPr>
          <a:xfrm>
            <a:off x="609600" y="31930"/>
            <a:ext cx="8229600" cy="11430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Photons </a:t>
            </a:r>
            <a:r>
              <a:rPr lang="en-US" dirty="0" err="1" smtClean="0">
                <a:solidFill>
                  <a:srgbClr val="FF0000"/>
                </a:solidFill>
              </a:rPr>
              <a:t>vs</a:t>
            </a:r>
            <a:r>
              <a:rPr lang="en-US" dirty="0" smtClean="0">
                <a:solidFill>
                  <a:srgbClr val="FF0000"/>
                </a:solidFill>
              </a:rPr>
              <a:t> Protons: </a:t>
            </a:r>
            <a:r>
              <a:rPr lang="en-US" dirty="0" err="1">
                <a:solidFill>
                  <a:srgbClr val="FF0000"/>
                </a:solidFill>
                <a:ea typeface="ＭＳ Ｐゴシック" charset="0"/>
              </a:rPr>
              <a:t>Medulloblastoma</a:t>
            </a:r>
            <a:r>
              <a:rPr lang="en-US" dirty="0" smtClean="0">
                <a:solidFill>
                  <a:srgbClr val="FF0000"/>
                </a:solidFill>
              </a:rPr>
              <a:t> </a:t>
            </a:r>
            <a:endParaRPr lang="en-US" dirty="0">
              <a:solidFill>
                <a:srgbClr val="FF0000"/>
              </a:solidFill>
            </a:endParaRPr>
          </a:p>
        </p:txBody>
      </p:sp>
      <p:sp>
        <p:nvSpPr>
          <p:cNvPr id="2" name="TextBox 1"/>
          <p:cNvSpPr txBox="1"/>
          <p:nvPr/>
        </p:nvSpPr>
        <p:spPr>
          <a:xfrm>
            <a:off x="413040" y="1179223"/>
            <a:ext cx="675625" cy="369332"/>
          </a:xfrm>
          <a:prstGeom prst="rect">
            <a:avLst/>
          </a:prstGeom>
          <a:noFill/>
        </p:spPr>
        <p:txBody>
          <a:bodyPr wrap="square" rtlCol="0">
            <a:spAutoFit/>
          </a:bodyPr>
          <a:lstStyle/>
          <a:p>
            <a:r>
              <a:rPr lang="en-US" dirty="0" smtClean="0">
                <a:solidFill>
                  <a:schemeClr val="bg1"/>
                </a:solidFill>
              </a:rPr>
              <a:t>IMRT</a:t>
            </a:r>
            <a:endParaRPr lang="en-US" dirty="0">
              <a:solidFill>
                <a:schemeClr val="bg1"/>
              </a:solidFill>
            </a:endParaRPr>
          </a:p>
        </p:txBody>
      </p:sp>
      <p:sp>
        <p:nvSpPr>
          <p:cNvPr id="15" name="TextBox 14"/>
          <p:cNvSpPr txBox="1"/>
          <p:nvPr/>
        </p:nvSpPr>
        <p:spPr>
          <a:xfrm>
            <a:off x="396720" y="3675260"/>
            <a:ext cx="675625" cy="369332"/>
          </a:xfrm>
          <a:prstGeom prst="rect">
            <a:avLst/>
          </a:prstGeom>
          <a:noFill/>
        </p:spPr>
        <p:txBody>
          <a:bodyPr wrap="square" rtlCol="0">
            <a:spAutoFit/>
          </a:bodyPr>
          <a:lstStyle/>
          <a:p>
            <a:r>
              <a:rPr lang="en-US" dirty="0" smtClean="0">
                <a:solidFill>
                  <a:schemeClr val="bg1"/>
                </a:solidFill>
              </a:rPr>
              <a:t>PBT</a:t>
            </a:r>
            <a:endParaRPr lang="en-US" dirty="0">
              <a:solidFill>
                <a:schemeClr val="bg1"/>
              </a:solidFill>
            </a:endParaRPr>
          </a:p>
        </p:txBody>
      </p:sp>
      <p:pic>
        <p:nvPicPr>
          <p:cNvPr id="16" name="Content Placeholder 7"/>
          <p:cNvPicPr>
            <a:picLocks noChangeAspect="1"/>
          </p:cNvPicPr>
          <p:nvPr/>
        </p:nvPicPr>
        <p:blipFill rotWithShape="1">
          <a:blip r:embed="rId3"/>
          <a:srcRect l="-16995" r="-16995"/>
          <a:stretch/>
        </p:blipFill>
        <p:spPr>
          <a:xfrm>
            <a:off x="457200" y="978394"/>
            <a:ext cx="8200476" cy="2359004"/>
          </a:xfrm>
          <a:prstGeom prst="rect">
            <a:avLst/>
          </a:prstGeom>
        </p:spPr>
      </p:pic>
      <p:pic>
        <p:nvPicPr>
          <p:cNvPr id="17" name="Content Placeholder 6"/>
          <p:cNvPicPr>
            <a:picLocks noChangeAspect="1"/>
          </p:cNvPicPr>
          <p:nvPr/>
        </p:nvPicPr>
        <p:blipFill rotWithShape="1">
          <a:blip r:embed="rId4"/>
          <a:srcRect l="-25187" r="-25187"/>
          <a:stretch/>
        </p:blipFill>
        <p:spPr>
          <a:xfrm>
            <a:off x="425844" y="3412990"/>
            <a:ext cx="8200476" cy="2754336"/>
          </a:xfrm>
          <a:prstGeom prst="rect">
            <a:avLst/>
          </a:prstGeom>
        </p:spPr>
      </p:pic>
    </p:spTree>
    <p:extLst>
      <p:ext uri="{BB962C8B-B14F-4D97-AF65-F5344CB8AC3E}">
        <p14:creationId xmlns:p14="http://schemas.microsoft.com/office/powerpoint/2010/main" val="163763609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Resolution_MeV_800V_100ns_LED.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96867"/>
            <a:ext cx="8343900" cy="5150555"/>
          </a:xfrm>
          <a:prstGeom prst="rect">
            <a:avLst/>
          </a:prstGeom>
        </p:spPr>
      </p:pic>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60</a:t>
            </a:fld>
            <a:endParaRPr lang="en-US"/>
          </a:p>
        </p:txBody>
      </p:sp>
      <p:sp>
        <p:nvSpPr>
          <p:cNvPr id="7" name="Title 1"/>
          <p:cNvSpPr txBox="1">
            <a:spLocks/>
          </p:cNvSpPr>
          <p:nvPr/>
        </p:nvSpPr>
        <p:spPr>
          <a:xfrm>
            <a:off x="0" y="-264401"/>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Intrinsic Energy Resolution of Optical Module</a:t>
            </a:r>
            <a:endParaRPr lang="en-US" sz="3800" dirty="0">
              <a:solidFill>
                <a:srgbClr val="FF0000"/>
              </a:solidFill>
            </a:endParaRPr>
          </a:p>
        </p:txBody>
      </p:sp>
      <p:sp>
        <p:nvSpPr>
          <p:cNvPr id="9" name="Content Placeholder 2"/>
          <p:cNvSpPr>
            <a:spLocks noGrp="1"/>
          </p:cNvSpPr>
          <p:nvPr>
            <p:ph idx="1"/>
          </p:nvPr>
        </p:nvSpPr>
        <p:spPr>
          <a:xfrm>
            <a:off x="0" y="5432776"/>
            <a:ext cx="9045222" cy="1001890"/>
          </a:xfrm>
        </p:spPr>
        <p:txBody>
          <a:bodyPr>
            <a:normAutofit/>
          </a:bodyPr>
          <a:lstStyle/>
          <a:p>
            <a:pPr>
              <a:buClr>
                <a:srgbClr val="FF0000"/>
              </a:buClr>
            </a:pPr>
            <a:r>
              <a:rPr lang="en-GB" sz="1800" dirty="0" smtClean="0">
                <a:solidFill>
                  <a:srgbClr val="FF0000"/>
                </a:solidFill>
              </a:rPr>
              <a:t>Similar</a:t>
            </a:r>
            <a:r>
              <a:rPr lang="en-GB" sz="1800" dirty="0" smtClean="0"/>
              <a:t> at </a:t>
            </a:r>
            <a:r>
              <a:rPr lang="en-GB" sz="1800" dirty="0" smtClean="0">
                <a:solidFill>
                  <a:srgbClr val="FF0000"/>
                </a:solidFill>
              </a:rPr>
              <a:t>60 MeV</a:t>
            </a:r>
          </a:p>
          <a:p>
            <a:pPr>
              <a:buClr>
                <a:srgbClr val="FF0000"/>
              </a:buClr>
            </a:pPr>
            <a:r>
              <a:rPr lang="en-GB" sz="1800" dirty="0" smtClean="0"/>
              <a:t>Proton beam energy resolution much worse than intrinsic energy resolution at lower energies due to scattering of protons</a:t>
            </a:r>
            <a:endParaRPr lang="en-GB" sz="2000" dirty="0" smtClean="0"/>
          </a:p>
          <a:p>
            <a:pPr>
              <a:buClr>
                <a:srgbClr val="FF0000"/>
              </a:buClr>
            </a:pPr>
            <a:endParaRPr lang="en-US" sz="1600" dirty="0" smtClean="0"/>
          </a:p>
          <a:p>
            <a:pPr marL="457200" lvl="1" indent="0">
              <a:buClr>
                <a:srgbClr val="FF0000"/>
              </a:buClr>
              <a:buNone/>
            </a:pPr>
            <a:endParaRPr lang="en-US" sz="1600" dirty="0"/>
          </a:p>
        </p:txBody>
      </p:sp>
    </p:spTree>
    <p:extLst>
      <p:ext uri="{BB962C8B-B14F-4D97-AF65-F5344CB8AC3E}">
        <p14:creationId xmlns:p14="http://schemas.microsoft.com/office/powerpoint/2010/main" val="77617796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an_MeV_4pts_800V_MeV.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669" y="2449710"/>
            <a:ext cx="6475589" cy="3997277"/>
          </a:xfrm>
          <a:prstGeom prst="rect">
            <a:avLst/>
          </a:prstGeom>
        </p:spPr>
      </p:pic>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61</a:t>
            </a:fld>
            <a:endParaRPr lang="en-US"/>
          </a:p>
        </p:txBody>
      </p:sp>
      <p:sp>
        <p:nvSpPr>
          <p:cNvPr id="7" name="Title 1"/>
          <p:cNvSpPr txBox="1">
            <a:spLocks/>
          </p:cNvSpPr>
          <p:nvPr/>
        </p:nvSpPr>
        <p:spPr>
          <a:xfrm>
            <a:off x="0" y="-264401"/>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Linearity: 800 V</a:t>
            </a:r>
            <a:endParaRPr lang="en-US" sz="3800" dirty="0">
              <a:solidFill>
                <a:srgbClr val="FF0000"/>
              </a:solidFill>
            </a:endParaRPr>
          </a:p>
        </p:txBody>
      </p:sp>
      <p:sp>
        <p:nvSpPr>
          <p:cNvPr id="8" name="Content Placeholder 2"/>
          <p:cNvSpPr>
            <a:spLocks noGrp="1"/>
          </p:cNvSpPr>
          <p:nvPr>
            <p:ph idx="1"/>
          </p:nvPr>
        </p:nvSpPr>
        <p:spPr>
          <a:xfrm>
            <a:off x="0" y="620887"/>
            <a:ext cx="9144000" cy="1834445"/>
          </a:xfrm>
        </p:spPr>
        <p:txBody>
          <a:bodyPr>
            <a:normAutofit lnSpcReduction="10000"/>
          </a:bodyPr>
          <a:lstStyle/>
          <a:p>
            <a:pPr>
              <a:buClr>
                <a:srgbClr val="FF0000"/>
              </a:buClr>
            </a:pPr>
            <a:r>
              <a:rPr lang="en-GB" sz="1800" dirty="0" smtClean="0"/>
              <a:t>We want to run the PMT at </a:t>
            </a:r>
            <a:r>
              <a:rPr lang="en-GB" sz="1800" dirty="0" smtClean="0">
                <a:solidFill>
                  <a:srgbClr val="FF0000"/>
                </a:solidFill>
              </a:rPr>
              <a:t>higher voltages </a:t>
            </a:r>
            <a:r>
              <a:rPr lang="en-GB" sz="1800" dirty="0" smtClean="0"/>
              <a:t>(can run at up to 1500V) as this will </a:t>
            </a:r>
            <a:r>
              <a:rPr lang="en-GB" sz="1800" dirty="0" smtClean="0">
                <a:solidFill>
                  <a:srgbClr val="FF0000"/>
                </a:solidFill>
              </a:rPr>
              <a:t>increase</a:t>
            </a:r>
            <a:r>
              <a:rPr lang="en-GB" sz="1800" dirty="0" smtClean="0"/>
              <a:t> the PMT’s </a:t>
            </a:r>
            <a:r>
              <a:rPr lang="en-GB" sz="1800" dirty="0" smtClean="0">
                <a:solidFill>
                  <a:srgbClr val="FF0000"/>
                </a:solidFill>
              </a:rPr>
              <a:t>collection efficiency</a:t>
            </a:r>
            <a:r>
              <a:rPr lang="en-GB" sz="1800" dirty="0" smtClean="0"/>
              <a:t> and will improve the energy resolution: </a:t>
            </a:r>
            <a:r>
              <a:rPr lang="en-GB" sz="1800" dirty="0" smtClean="0">
                <a:solidFill>
                  <a:srgbClr val="FF0000"/>
                </a:solidFill>
                <a:ea typeface="Arial" charset="0"/>
                <a:cs typeface="Arial" charset="0"/>
              </a:rPr>
              <a:t>0.97 ± 0.16 % FWHM </a:t>
            </a:r>
            <a:r>
              <a:rPr lang="en-GB" sz="1800" dirty="0" smtClean="0">
                <a:ea typeface="Arial" charset="0"/>
                <a:cs typeface="Arial" charset="0"/>
              </a:rPr>
              <a:t>from measurements (900V, 100 ns gate)</a:t>
            </a:r>
          </a:p>
          <a:p>
            <a:pPr>
              <a:buClr>
                <a:srgbClr val="FF0000"/>
              </a:buClr>
            </a:pPr>
            <a:endParaRPr lang="en-GB" sz="1800" dirty="0" smtClean="0">
              <a:ea typeface="Arial" charset="0"/>
              <a:cs typeface="Arial" charset="0"/>
            </a:endParaRPr>
          </a:p>
          <a:p>
            <a:pPr>
              <a:buClr>
                <a:srgbClr val="FF0000"/>
              </a:buClr>
            </a:pPr>
            <a:r>
              <a:rPr lang="en-GB" sz="1800" dirty="0" smtClean="0">
                <a:ea typeface="Arial" charset="0"/>
                <a:cs typeface="Arial" charset="0"/>
              </a:rPr>
              <a:t>BUT we have a </a:t>
            </a:r>
            <a:r>
              <a:rPr lang="en-GB" sz="1800" dirty="0" smtClean="0">
                <a:solidFill>
                  <a:srgbClr val="FF0000"/>
                </a:solidFill>
                <a:ea typeface="Arial" charset="0"/>
                <a:cs typeface="Arial" charset="0"/>
              </a:rPr>
              <a:t>LOT of light </a:t>
            </a:r>
            <a:r>
              <a:rPr lang="en-GB" sz="1800" dirty="0" smtClean="0">
                <a:ea typeface="Arial" charset="0"/>
                <a:cs typeface="Arial" charset="0"/>
              </a:rPr>
              <a:t>(tens of thousands of photo-electrons): can we trust this result? </a:t>
            </a:r>
          </a:p>
          <a:p>
            <a:pPr lvl="1">
              <a:buClr>
                <a:srgbClr val="FF0000"/>
              </a:buClr>
            </a:pPr>
            <a:r>
              <a:rPr lang="en-GB" sz="1600" dirty="0" smtClean="0">
                <a:ea typeface="Arial" charset="0"/>
                <a:cs typeface="Arial" charset="0"/>
              </a:rPr>
              <a:t>Look at</a:t>
            </a:r>
            <a:r>
              <a:rPr lang="en-GB" sz="1600" dirty="0" smtClean="0">
                <a:solidFill>
                  <a:srgbClr val="FF0000"/>
                </a:solidFill>
                <a:ea typeface="Arial" charset="0"/>
                <a:cs typeface="Arial" charset="0"/>
              </a:rPr>
              <a:t> linearity</a:t>
            </a:r>
            <a:endParaRPr lang="en-GB" sz="1600" dirty="0">
              <a:solidFill>
                <a:srgbClr val="FF0000"/>
              </a:solidFill>
            </a:endParaRPr>
          </a:p>
          <a:p>
            <a:pPr>
              <a:buClr>
                <a:srgbClr val="FF0000"/>
              </a:buClr>
            </a:pPr>
            <a:endParaRPr lang="en-GB" sz="1800" dirty="0" smtClean="0"/>
          </a:p>
          <a:p>
            <a:pPr>
              <a:buClr>
                <a:srgbClr val="FF0000"/>
              </a:buClr>
            </a:pPr>
            <a:endParaRPr lang="en-US" sz="1600" dirty="0" smtClean="0"/>
          </a:p>
          <a:p>
            <a:pPr marL="457200" lvl="1" indent="0">
              <a:buClr>
                <a:srgbClr val="FF0000"/>
              </a:buClr>
              <a:buNone/>
            </a:pPr>
            <a:endParaRPr lang="en-US" sz="1600" dirty="0"/>
          </a:p>
        </p:txBody>
      </p:sp>
      <p:cxnSp>
        <p:nvCxnSpPr>
          <p:cNvPr id="11" name="Straight Arrow Connector 10"/>
          <p:cNvCxnSpPr/>
          <p:nvPr/>
        </p:nvCxnSpPr>
        <p:spPr>
          <a:xfrm>
            <a:off x="2112217" y="4247444"/>
            <a:ext cx="1895339" cy="366889"/>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610580" y="2822224"/>
            <a:ext cx="725311" cy="307777"/>
          </a:xfrm>
          <a:prstGeom prst="rect">
            <a:avLst/>
          </a:prstGeom>
          <a:noFill/>
        </p:spPr>
        <p:txBody>
          <a:bodyPr wrap="square" rtlCol="0">
            <a:spAutoFit/>
          </a:bodyPr>
          <a:lstStyle/>
          <a:p>
            <a:r>
              <a:rPr lang="en-US" sz="1400" dirty="0" smtClean="0">
                <a:solidFill>
                  <a:srgbClr val="008000"/>
                </a:solidFill>
              </a:rPr>
              <a:t>1.54 %</a:t>
            </a:r>
            <a:endParaRPr lang="en-US" sz="1400" dirty="0">
              <a:solidFill>
                <a:srgbClr val="008000"/>
              </a:solidFill>
            </a:endParaRPr>
          </a:p>
        </p:txBody>
      </p:sp>
      <p:sp>
        <p:nvSpPr>
          <p:cNvPr id="16" name="TextBox 15"/>
          <p:cNvSpPr txBox="1"/>
          <p:nvPr/>
        </p:nvSpPr>
        <p:spPr>
          <a:xfrm>
            <a:off x="6460069" y="2822224"/>
            <a:ext cx="725311" cy="307777"/>
          </a:xfrm>
          <a:prstGeom prst="rect">
            <a:avLst/>
          </a:prstGeom>
          <a:noFill/>
        </p:spPr>
        <p:txBody>
          <a:bodyPr wrap="square" rtlCol="0">
            <a:spAutoFit/>
          </a:bodyPr>
          <a:lstStyle/>
          <a:p>
            <a:r>
              <a:rPr lang="en-US" sz="1400" dirty="0" smtClean="0">
                <a:solidFill>
                  <a:srgbClr val="FF0000"/>
                </a:solidFill>
              </a:rPr>
              <a:t>1.69 %</a:t>
            </a:r>
            <a:endParaRPr lang="en-US" sz="1400" dirty="0">
              <a:solidFill>
                <a:srgbClr val="FF0000"/>
              </a:solidFill>
            </a:endParaRPr>
          </a:p>
        </p:txBody>
      </p:sp>
      <p:sp>
        <p:nvSpPr>
          <p:cNvPr id="17" name="TextBox 16"/>
          <p:cNvSpPr txBox="1"/>
          <p:nvPr/>
        </p:nvSpPr>
        <p:spPr>
          <a:xfrm>
            <a:off x="7049918" y="2822224"/>
            <a:ext cx="725311" cy="307777"/>
          </a:xfrm>
          <a:prstGeom prst="rect">
            <a:avLst/>
          </a:prstGeom>
          <a:noFill/>
        </p:spPr>
        <p:txBody>
          <a:bodyPr wrap="square" rtlCol="0">
            <a:spAutoFit/>
          </a:bodyPr>
          <a:lstStyle/>
          <a:p>
            <a:r>
              <a:rPr lang="en-US" sz="1400" dirty="0" smtClean="0">
                <a:solidFill>
                  <a:srgbClr val="0000FF"/>
                </a:solidFill>
              </a:rPr>
              <a:t>1.99 %</a:t>
            </a:r>
            <a:endParaRPr lang="en-US" sz="1400" dirty="0">
              <a:solidFill>
                <a:srgbClr val="0000FF"/>
              </a:solidFill>
            </a:endParaRPr>
          </a:p>
        </p:txBody>
      </p:sp>
      <p:sp>
        <p:nvSpPr>
          <p:cNvPr id="22" name="TextBox 21"/>
          <p:cNvSpPr txBox="1"/>
          <p:nvPr/>
        </p:nvSpPr>
        <p:spPr>
          <a:xfrm>
            <a:off x="395110" y="4710655"/>
            <a:ext cx="1693333" cy="830997"/>
          </a:xfrm>
          <a:prstGeom prst="rect">
            <a:avLst/>
          </a:prstGeom>
          <a:noFill/>
        </p:spPr>
        <p:txBody>
          <a:bodyPr wrap="square" rtlCol="0">
            <a:spAutoFit/>
          </a:bodyPr>
          <a:lstStyle/>
          <a:p>
            <a:pPr algn="ctr"/>
            <a:r>
              <a:rPr lang="en-US" sz="1600" dirty="0" smtClean="0"/>
              <a:t>For </a:t>
            </a:r>
            <a:r>
              <a:rPr lang="en-US" sz="1600" dirty="0" smtClean="0">
                <a:solidFill>
                  <a:srgbClr val="FF0000"/>
                </a:solidFill>
              </a:rPr>
              <a:t>800V</a:t>
            </a:r>
            <a:r>
              <a:rPr lang="en-US" sz="1600" dirty="0" smtClean="0"/>
              <a:t>:</a:t>
            </a:r>
          </a:p>
          <a:p>
            <a:pPr algn="ctr"/>
            <a:r>
              <a:rPr lang="en-US" sz="1600" dirty="0" smtClean="0"/>
              <a:t>Deviation from linearity </a:t>
            </a:r>
            <a:r>
              <a:rPr lang="en-US" sz="1600" dirty="0" smtClean="0">
                <a:solidFill>
                  <a:srgbClr val="FF0000"/>
                </a:solidFill>
              </a:rPr>
              <a:t>&lt; 2%!</a:t>
            </a:r>
            <a:endParaRPr lang="en-US" sz="1600" dirty="0">
              <a:solidFill>
                <a:srgbClr val="FF0000"/>
              </a:solidFill>
            </a:endParaRPr>
          </a:p>
        </p:txBody>
      </p:sp>
      <p:cxnSp>
        <p:nvCxnSpPr>
          <p:cNvPr id="24" name="Straight Arrow Connector 23"/>
          <p:cNvCxnSpPr/>
          <p:nvPr/>
        </p:nvCxnSpPr>
        <p:spPr>
          <a:xfrm>
            <a:off x="2098106" y="4233333"/>
            <a:ext cx="738227" cy="1411112"/>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8" name="Object 3"/>
          <p:cNvGraphicFramePr>
            <a:graphicFrameLocks noChangeAspect="1"/>
          </p:cNvGraphicFramePr>
          <p:nvPr>
            <p:extLst>
              <p:ext uri="{D42A27DB-BD31-4B8C-83A1-F6EECF244321}">
                <p14:modId xmlns:p14="http://schemas.microsoft.com/office/powerpoint/2010/main" val="3869799058"/>
              </p:ext>
            </p:extLst>
          </p:nvPr>
        </p:nvGraphicFramePr>
        <p:xfrm>
          <a:off x="495300" y="4058708"/>
          <a:ext cx="1579562" cy="323850"/>
        </p:xfrm>
        <a:graphic>
          <a:graphicData uri="http://schemas.openxmlformats.org/presentationml/2006/ole">
            <mc:AlternateContent xmlns:mc="http://schemas.openxmlformats.org/markup-compatibility/2006">
              <mc:Choice xmlns:v="urn:schemas-microsoft-com:vml" Requires="v">
                <p:oleObj spid="_x0000_s25994" name="Equation" r:id="rId4" imgW="990600" imgH="203200" progId="Equation.3">
                  <p:embed/>
                </p:oleObj>
              </mc:Choice>
              <mc:Fallback>
                <p:oleObj name="Equation" r:id="rId4" imgW="990600" imgH="203200" progId="Equation.3">
                  <p:embed/>
                  <p:pic>
                    <p:nvPicPr>
                      <p:cNvPr id="0" name=""/>
                      <p:cNvPicPr>
                        <a:picLocks noChangeAspect="1" noChangeArrowheads="1"/>
                      </p:cNvPicPr>
                      <p:nvPr/>
                    </p:nvPicPr>
                    <p:blipFill>
                      <a:blip r:embed="rId5"/>
                      <a:srcRect/>
                      <a:stretch>
                        <a:fillRect/>
                      </a:stretch>
                    </p:blipFill>
                    <p:spPr bwMode="auto">
                      <a:xfrm>
                        <a:off x="495300" y="4058708"/>
                        <a:ext cx="1579562" cy="3238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51407476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an_MeV_800V_combined.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98" y="1030111"/>
            <a:ext cx="6557191" cy="5354461"/>
          </a:xfrm>
          <a:prstGeom prst="rect">
            <a:avLst/>
          </a:prstGeom>
        </p:spPr>
      </p:pic>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62</a:t>
            </a:fld>
            <a:endParaRPr lang="en-US" dirty="0"/>
          </a:p>
        </p:txBody>
      </p:sp>
      <p:sp>
        <p:nvSpPr>
          <p:cNvPr id="7" name="Title 1"/>
          <p:cNvSpPr txBox="1">
            <a:spLocks/>
          </p:cNvSpPr>
          <p:nvPr/>
        </p:nvSpPr>
        <p:spPr>
          <a:xfrm>
            <a:off x="0" y="-264401"/>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Measuring Quenching</a:t>
            </a:r>
            <a:endParaRPr lang="en-US" sz="3800" dirty="0">
              <a:solidFill>
                <a:srgbClr val="FF0000"/>
              </a:solidFill>
            </a:endParaRPr>
          </a:p>
        </p:txBody>
      </p:sp>
      <p:sp>
        <p:nvSpPr>
          <p:cNvPr id="8" name="Content Placeholder 2"/>
          <p:cNvSpPr>
            <a:spLocks noGrp="1"/>
          </p:cNvSpPr>
          <p:nvPr>
            <p:ph idx="1"/>
          </p:nvPr>
        </p:nvSpPr>
        <p:spPr>
          <a:xfrm>
            <a:off x="0" y="620888"/>
            <a:ext cx="9144000" cy="479780"/>
          </a:xfrm>
        </p:spPr>
        <p:txBody>
          <a:bodyPr>
            <a:normAutofit/>
          </a:bodyPr>
          <a:lstStyle/>
          <a:p>
            <a:pPr>
              <a:buClr>
                <a:srgbClr val="FF0000"/>
              </a:buClr>
            </a:pPr>
            <a:r>
              <a:rPr lang="en-GB" sz="1800" dirty="0" smtClean="0"/>
              <a:t>Fitting linearity curves gives us a measurement of scintillator quenching:</a:t>
            </a:r>
            <a:endParaRPr lang="en-GB" sz="1600" dirty="0">
              <a:solidFill>
                <a:srgbClr val="FF0000"/>
              </a:solidFill>
            </a:endParaRPr>
          </a:p>
          <a:p>
            <a:pPr>
              <a:buClr>
                <a:srgbClr val="FF0000"/>
              </a:buClr>
            </a:pPr>
            <a:endParaRPr lang="en-GB" sz="1800" dirty="0" smtClean="0"/>
          </a:p>
          <a:p>
            <a:pPr>
              <a:buClr>
                <a:srgbClr val="FF0000"/>
              </a:buClr>
            </a:pPr>
            <a:endParaRPr lang="en-US" sz="1600" dirty="0" smtClean="0"/>
          </a:p>
          <a:p>
            <a:pPr marL="457200" lvl="1" indent="0">
              <a:buClr>
                <a:srgbClr val="FF0000"/>
              </a:buClr>
              <a:buNone/>
            </a:pPr>
            <a:endParaRPr lang="en-US" sz="1600" dirty="0"/>
          </a:p>
        </p:txBody>
      </p:sp>
      <p:sp>
        <p:nvSpPr>
          <p:cNvPr id="10" name="Left Brace 9"/>
          <p:cNvSpPr/>
          <p:nvPr/>
        </p:nvSpPr>
        <p:spPr>
          <a:xfrm rot="3469308">
            <a:off x="1211111" y="2287568"/>
            <a:ext cx="336165" cy="1497759"/>
          </a:xfrm>
          <a:prstGeom prst="leftBrace">
            <a:avLst>
              <a:gd name="adj1" fmla="val 8333"/>
              <a:gd name="adj2" fmla="val 51908"/>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Left Brace 13"/>
          <p:cNvSpPr/>
          <p:nvPr/>
        </p:nvSpPr>
        <p:spPr>
          <a:xfrm rot="3396414">
            <a:off x="2673997" y="1114201"/>
            <a:ext cx="374164" cy="1931057"/>
          </a:xfrm>
          <a:prstGeom prst="leftBrace">
            <a:avLst>
              <a:gd name="adj1" fmla="val 8333"/>
              <a:gd name="adj2" fmla="val 51908"/>
            </a:avLst>
          </a:pr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5" name="Group 14"/>
          <p:cNvGrpSpPr/>
          <p:nvPr/>
        </p:nvGrpSpPr>
        <p:grpSpPr>
          <a:xfrm>
            <a:off x="2381948" y="1563518"/>
            <a:ext cx="395112" cy="366889"/>
            <a:chOff x="2607724" y="1521185"/>
            <a:chExt cx="395112" cy="366889"/>
          </a:xfrm>
        </p:grpSpPr>
        <p:sp>
          <p:nvSpPr>
            <p:cNvPr id="16" name="Oval 15"/>
            <p:cNvSpPr/>
            <p:nvPr/>
          </p:nvSpPr>
          <p:spPr>
            <a:xfrm>
              <a:off x="2607724" y="1521185"/>
              <a:ext cx="395112" cy="366889"/>
            </a:xfrm>
            <a:prstGeom prst="ellipse">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664170" y="1521187"/>
              <a:ext cx="288661" cy="338554"/>
            </a:xfrm>
            <a:prstGeom prst="rect">
              <a:avLst/>
            </a:prstGeom>
            <a:noFill/>
          </p:spPr>
          <p:txBody>
            <a:bodyPr wrap="none" rtlCol="0">
              <a:spAutoFit/>
            </a:bodyPr>
            <a:lstStyle/>
            <a:p>
              <a:r>
                <a:rPr lang="en-US" sz="1600" dirty="0">
                  <a:solidFill>
                    <a:srgbClr val="0000FF"/>
                  </a:solidFill>
                </a:rPr>
                <a:t>2</a:t>
              </a:r>
            </a:p>
          </p:txBody>
        </p:sp>
      </p:grpSp>
      <p:grpSp>
        <p:nvGrpSpPr>
          <p:cNvPr id="24" name="Group 23"/>
          <p:cNvGrpSpPr/>
          <p:nvPr/>
        </p:nvGrpSpPr>
        <p:grpSpPr>
          <a:xfrm>
            <a:off x="5912555" y="1241781"/>
            <a:ext cx="3372556" cy="4739760"/>
            <a:chOff x="5912555" y="1636889"/>
            <a:chExt cx="3372556" cy="4739760"/>
          </a:xfrm>
        </p:grpSpPr>
        <p:sp>
          <p:nvSpPr>
            <p:cNvPr id="18" name="TextBox 17"/>
            <p:cNvSpPr txBox="1"/>
            <p:nvPr/>
          </p:nvSpPr>
          <p:spPr>
            <a:xfrm>
              <a:off x="5912555" y="1636889"/>
              <a:ext cx="3372556" cy="4739760"/>
            </a:xfrm>
            <a:prstGeom prst="rect">
              <a:avLst/>
            </a:prstGeom>
            <a:noFill/>
          </p:spPr>
          <p:txBody>
            <a:bodyPr wrap="square" rtlCol="0">
              <a:spAutoFit/>
            </a:bodyPr>
            <a:lstStyle/>
            <a:p>
              <a:pPr algn="ctr"/>
              <a:r>
                <a:rPr lang="en-US" sz="1600" dirty="0" smtClean="0"/>
                <a:t>Fitting procedure:</a:t>
              </a:r>
            </a:p>
            <a:p>
              <a:pPr algn="ctr"/>
              <a:endParaRPr lang="en-US" sz="1600" dirty="0" smtClean="0"/>
            </a:p>
            <a:p>
              <a:r>
                <a:rPr lang="en-US" sz="1600" dirty="0" smtClean="0">
                  <a:solidFill>
                    <a:srgbClr val="FF0000"/>
                  </a:solidFill>
                </a:rPr>
                <a:t>1</a:t>
              </a:r>
              <a:r>
                <a:rPr lang="en-US" sz="1600" dirty="0" smtClean="0"/>
                <a:t>: 1</a:t>
              </a:r>
              <a:r>
                <a:rPr lang="en-US" sz="1600" baseline="30000" dirty="0" smtClean="0"/>
                <a:t>st</a:t>
              </a:r>
              <a:r>
                <a:rPr lang="en-US" sz="1600" dirty="0" smtClean="0"/>
                <a:t> degree polynomial (32-44 MeV)</a:t>
              </a:r>
            </a:p>
            <a:p>
              <a:r>
                <a:rPr lang="en-US" sz="1600" dirty="0" smtClean="0">
                  <a:solidFill>
                    <a:srgbClr val="0000FF"/>
                  </a:solidFill>
                </a:rPr>
                <a:t>2</a:t>
              </a:r>
              <a:r>
                <a:rPr lang="en-US" sz="1600" dirty="0" smtClean="0"/>
                <a:t>: 2</a:t>
              </a:r>
              <a:r>
                <a:rPr lang="en-US" sz="1600" baseline="30000" dirty="0" smtClean="0"/>
                <a:t>nd</a:t>
              </a:r>
              <a:r>
                <a:rPr lang="en-US" sz="1600" dirty="0" smtClean="0"/>
                <a:t> degree polynomial (44-60 MeV)</a:t>
              </a:r>
            </a:p>
            <a:p>
              <a:endParaRPr lang="en-US" sz="1600" dirty="0" smtClean="0"/>
            </a:p>
            <a:p>
              <a:endParaRPr lang="en-US" sz="1600" dirty="0"/>
            </a:p>
            <a:p>
              <a:r>
                <a:rPr lang="en-US" sz="1600" dirty="0" smtClean="0">
                  <a:solidFill>
                    <a:srgbClr val="660066"/>
                  </a:solidFill>
                </a:rPr>
                <a:t>3</a:t>
              </a:r>
              <a:r>
                <a:rPr lang="en-US" sz="1600" dirty="0" smtClean="0"/>
                <a:t>. Parameters extracted from 1 and 2 put into “</a:t>
              </a:r>
              <a:r>
                <a:rPr lang="en-US" sz="1600" dirty="0" smtClean="0">
                  <a:solidFill>
                    <a:srgbClr val="660066"/>
                  </a:solidFill>
                </a:rPr>
                <a:t>combined</a:t>
              </a:r>
              <a:r>
                <a:rPr lang="en-US" sz="1600" dirty="0" smtClean="0"/>
                <a:t>” 1</a:t>
              </a:r>
              <a:r>
                <a:rPr lang="en-US" sz="1600" baseline="30000" dirty="0" smtClean="0"/>
                <a:t>st</a:t>
              </a:r>
              <a:r>
                <a:rPr lang="en-US" sz="1600" dirty="0" smtClean="0"/>
                <a:t> degree and 2</a:t>
              </a:r>
              <a:r>
                <a:rPr lang="en-US" sz="1600" baseline="30000" dirty="0" smtClean="0"/>
                <a:t>nd</a:t>
              </a:r>
              <a:r>
                <a:rPr lang="en-US" sz="1600" dirty="0" smtClean="0"/>
                <a:t> degree polynomial over entire range</a:t>
              </a:r>
            </a:p>
            <a:p>
              <a:endParaRPr lang="en-US" sz="1600" dirty="0"/>
            </a:p>
            <a:p>
              <a:r>
                <a:rPr lang="en-US" sz="1600" dirty="0" smtClean="0">
                  <a:solidFill>
                    <a:srgbClr val="008000"/>
                  </a:solidFill>
                </a:rPr>
                <a:t>Quenching = pol1 </a:t>
              </a:r>
              <a:r>
                <a:rPr lang="en-US" sz="1600" dirty="0" err="1" smtClean="0">
                  <a:solidFill>
                    <a:srgbClr val="008000"/>
                  </a:solidFill>
                </a:rPr>
                <a:t>const</a:t>
              </a:r>
              <a:r>
                <a:rPr lang="en-US" sz="1600" dirty="0" smtClean="0">
                  <a:solidFill>
                    <a:srgbClr val="008000"/>
                  </a:solidFill>
                </a:rPr>
                <a:t> + pol2 </a:t>
              </a:r>
              <a:r>
                <a:rPr lang="en-US" sz="1600" dirty="0" err="1" smtClean="0">
                  <a:solidFill>
                    <a:srgbClr val="008000"/>
                  </a:solidFill>
                </a:rPr>
                <a:t>const</a:t>
              </a:r>
              <a:endParaRPr lang="en-US" sz="1600" dirty="0" smtClean="0">
                <a:solidFill>
                  <a:srgbClr val="008000"/>
                </a:solidFill>
              </a:endParaRPr>
            </a:p>
            <a:p>
              <a:endParaRPr lang="en-US" sz="1600" dirty="0">
                <a:solidFill>
                  <a:srgbClr val="008000"/>
                </a:solidFill>
              </a:endParaRPr>
            </a:p>
            <a:p>
              <a:endParaRPr lang="en-US" sz="1600" dirty="0" smtClean="0">
                <a:solidFill>
                  <a:srgbClr val="008000"/>
                </a:solidFill>
              </a:endParaRPr>
            </a:p>
            <a:p>
              <a:endParaRPr lang="en-US" sz="1600" dirty="0">
                <a:solidFill>
                  <a:srgbClr val="008000"/>
                </a:solidFill>
              </a:endParaRPr>
            </a:p>
            <a:p>
              <a:endParaRPr lang="en-US" sz="1600" dirty="0" smtClean="0">
                <a:solidFill>
                  <a:srgbClr val="008000"/>
                </a:solidFill>
              </a:endParaRPr>
            </a:p>
            <a:p>
              <a:endParaRPr lang="en-US" sz="1600" dirty="0">
                <a:solidFill>
                  <a:srgbClr val="008000"/>
                </a:solidFill>
              </a:endParaRPr>
            </a:p>
            <a:p>
              <a:endParaRPr lang="en-US" sz="1600" dirty="0" smtClean="0">
                <a:solidFill>
                  <a:srgbClr val="008000"/>
                </a:solidFill>
              </a:endParaRPr>
            </a:p>
            <a:p>
              <a:pPr algn="ctr"/>
              <a:r>
                <a:rPr lang="en-US" sz="1400" dirty="0" smtClean="0"/>
                <a:t>(Remember: </a:t>
              </a:r>
              <a:r>
                <a:rPr lang="en-US" sz="1400" dirty="0" smtClean="0">
                  <a:solidFill>
                    <a:srgbClr val="FF0000"/>
                  </a:solidFill>
                </a:rPr>
                <a:t>20.57 MeV </a:t>
              </a:r>
              <a:r>
                <a:rPr lang="en-US" sz="1400" dirty="0" smtClean="0"/>
                <a:t>from </a:t>
              </a:r>
              <a:r>
                <a:rPr lang="en-US" sz="1400" dirty="0" smtClean="0">
                  <a:solidFill>
                    <a:srgbClr val="FF0000"/>
                  </a:solidFill>
                </a:rPr>
                <a:t>simulations</a:t>
              </a:r>
              <a:r>
                <a:rPr lang="en-US" sz="1400" dirty="0" smtClean="0"/>
                <a:t>)</a:t>
              </a:r>
              <a:endParaRPr lang="en-US" sz="1400" dirty="0"/>
            </a:p>
          </p:txBody>
        </p:sp>
        <p:cxnSp>
          <p:nvCxnSpPr>
            <p:cNvPr id="19" name="Straight Arrow Connector 18"/>
            <p:cNvCxnSpPr/>
            <p:nvPr/>
          </p:nvCxnSpPr>
          <p:spPr>
            <a:xfrm>
              <a:off x="7436564" y="2742548"/>
              <a:ext cx="0" cy="432453"/>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7436564" y="3970217"/>
              <a:ext cx="0" cy="432453"/>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grpSp>
      <p:graphicFrame>
        <p:nvGraphicFramePr>
          <p:cNvPr id="25" name="Table 24"/>
          <p:cNvGraphicFramePr>
            <a:graphicFrameLocks noGrp="1"/>
          </p:cNvGraphicFramePr>
          <p:nvPr>
            <p:extLst>
              <p:ext uri="{D42A27DB-BD31-4B8C-83A1-F6EECF244321}">
                <p14:modId xmlns:p14="http://schemas.microsoft.com/office/powerpoint/2010/main" val="1426527458"/>
              </p:ext>
            </p:extLst>
          </p:nvPr>
        </p:nvGraphicFramePr>
        <p:xfrm>
          <a:off x="6166557" y="4345213"/>
          <a:ext cx="2709333" cy="1219199"/>
        </p:xfrm>
        <a:graphic>
          <a:graphicData uri="http://schemas.openxmlformats.org/drawingml/2006/table">
            <a:tbl>
              <a:tblPr firstRow="1" bandRow="1">
                <a:tableStyleId>{5C22544A-7EE6-4342-B048-85BDC9FD1C3A}</a:tableStyleId>
              </a:tblPr>
              <a:tblGrid>
                <a:gridCol w="1044222"/>
                <a:gridCol w="1665111"/>
              </a:tblGrid>
              <a:tr h="283471">
                <a:tc>
                  <a:txBody>
                    <a:bodyPr/>
                    <a:lstStyle/>
                    <a:p>
                      <a:pPr algn="ctr"/>
                      <a:r>
                        <a:rPr lang="en-US" sz="1400" dirty="0" smtClean="0"/>
                        <a:t>Gate (ns)</a:t>
                      </a:r>
                      <a:endParaRPr lang="en-US" sz="1400" dirty="0"/>
                    </a:p>
                  </a:txBody>
                  <a:tcPr/>
                </a:tc>
                <a:tc>
                  <a:txBody>
                    <a:bodyPr/>
                    <a:lstStyle/>
                    <a:p>
                      <a:r>
                        <a:rPr lang="en-US" sz="1400" dirty="0" smtClean="0"/>
                        <a:t>Quenching (MeV)</a:t>
                      </a:r>
                      <a:endParaRPr lang="en-US" sz="1400" dirty="0"/>
                    </a:p>
                  </a:txBody>
                  <a:tcPr/>
                </a:tc>
              </a:tr>
              <a:tr h="283471">
                <a:tc>
                  <a:txBody>
                    <a:bodyPr/>
                    <a:lstStyle/>
                    <a:p>
                      <a:pPr algn="ctr"/>
                      <a:r>
                        <a:rPr lang="en-US" sz="1400" dirty="0" smtClean="0"/>
                        <a:t>50</a:t>
                      </a:r>
                      <a:endParaRPr lang="en-US" sz="1400" dirty="0"/>
                    </a:p>
                  </a:txBody>
                  <a:tcPr/>
                </a:tc>
                <a:tc>
                  <a:txBody>
                    <a:bodyPr/>
                    <a:lstStyle/>
                    <a:p>
                      <a:pPr algn="ctr"/>
                      <a:r>
                        <a:rPr lang="en-US" sz="1400" dirty="0" smtClean="0"/>
                        <a:t>19.69 ±</a:t>
                      </a:r>
                      <a:r>
                        <a:rPr lang="en-US" sz="1400" baseline="0" dirty="0" smtClean="0"/>
                        <a:t> 0.12</a:t>
                      </a:r>
                      <a:endParaRPr lang="en-US" sz="1400" dirty="0"/>
                    </a:p>
                  </a:txBody>
                  <a:tcPr/>
                </a:tc>
              </a:tr>
              <a:tr h="283471">
                <a:tc>
                  <a:txBody>
                    <a:bodyPr/>
                    <a:lstStyle/>
                    <a:p>
                      <a:pPr algn="ctr"/>
                      <a:r>
                        <a:rPr lang="en-US" sz="1400" dirty="0" smtClean="0"/>
                        <a:t>100</a:t>
                      </a:r>
                      <a:endParaRPr lang="en-US" sz="1400" dirty="0"/>
                    </a:p>
                  </a:txBody>
                  <a:tcPr/>
                </a:tc>
                <a:tc>
                  <a:txBody>
                    <a:bodyPr/>
                    <a:lstStyle/>
                    <a:p>
                      <a:pPr algn="ctr"/>
                      <a:r>
                        <a:rPr lang="en-US" sz="1400" dirty="0" smtClean="0"/>
                        <a:t>19.67 ± 0.12</a:t>
                      </a:r>
                      <a:endParaRPr lang="en-US" sz="1400" dirty="0"/>
                    </a:p>
                  </a:txBody>
                  <a:tcPr/>
                </a:tc>
              </a:tr>
              <a:tr h="283471">
                <a:tc>
                  <a:txBody>
                    <a:bodyPr/>
                    <a:lstStyle/>
                    <a:p>
                      <a:pPr algn="ctr"/>
                      <a:r>
                        <a:rPr lang="en-US" sz="1400" dirty="0" smtClean="0"/>
                        <a:t>200</a:t>
                      </a:r>
                      <a:endParaRPr lang="en-US" sz="1400" dirty="0"/>
                    </a:p>
                  </a:txBody>
                  <a:tcPr/>
                </a:tc>
                <a:tc>
                  <a:txBody>
                    <a:bodyPr/>
                    <a:lstStyle/>
                    <a:p>
                      <a:pPr algn="ctr"/>
                      <a:r>
                        <a:rPr lang="en-US" sz="1400" dirty="0" smtClean="0"/>
                        <a:t>19.69 ± 0.13</a:t>
                      </a:r>
                    </a:p>
                  </a:txBody>
                  <a:tcPr/>
                </a:tc>
              </a:tr>
            </a:tbl>
          </a:graphicData>
        </a:graphic>
      </p:graphicFrame>
      <p:grpSp>
        <p:nvGrpSpPr>
          <p:cNvPr id="3" name="Group 2"/>
          <p:cNvGrpSpPr/>
          <p:nvPr/>
        </p:nvGrpSpPr>
        <p:grpSpPr>
          <a:xfrm>
            <a:off x="968027" y="2477912"/>
            <a:ext cx="395112" cy="366889"/>
            <a:chOff x="1222025" y="2435579"/>
            <a:chExt cx="395112" cy="366889"/>
          </a:xfrm>
        </p:grpSpPr>
        <p:sp>
          <p:nvSpPr>
            <p:cNvPr id="22" name="Oval 21"/>
            <p:cNvSpPr/>
            <p:nvPr/>
          </p:nvSpPr>
          <p:spPr>
            <a:xfrm>
              <a:off x="1222025" y="2435579"/>
              <a:ext cx="395112" cy="36688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1278471" y="2435581"/>
              <a:ext cx="288661" cy="338554"/>
            </a:xfrm>
            <a:prstGeom prst="rect">
              <a:avLst/>
            </a:prstGeom>
            <a:noFill/>
          </p:spPr>
          <p:txBody>
            <a:bodyPr wrap="none" rtlCol="0">
              <a:spAutoFit/>
            </a:bodyPr>
            <a:lstStyle/>
            <a:p>
              <a:r>
                <a:rPr lang="en-US" sz="1600" dirty="0" smtClean="0">
                  <a:solidFill>
                    <a:srgbClr val="FF0000"/>
                  </a:solidFill>
                </a:rPr>
                <a:t>1</a:t>
              </a:r>
              <a:endParaRPr lang="en-US" sz="1600" dirty="0">
                <a:solidFill>
                  <a:srgbClr val="FF0000"/>
                </a:solidFill>
              </a:endParaRPr>
            </a:p>
          </p:txBody>
        </p:sp>
      </p:grpSp>
    </p:spTree>
    <p:extLst>
      <p:ext uri="{BB962C8B-B14F-4D97-AF65-F5344CB8AC3E}">
        <p14:creationId xmlns:p14="http://schemas.microsoft.com/office/powerpoint/2010/main" val="230046396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an_MeV_4pts_900V_MeV.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651" y="1088490"/>
            <a:ext cx="7906425" cy="4880509"/>
          </a:xfrm>
          <a:prstGeom prst="rect">
            <a:avLst/>
          </a:prstGeom>
        </p:spPr>
      </p:pic>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63</a:t>
            </a:fld>
            <a:endParaRPr lang="en-US"/>
          </a:p>
        </p:txBody>
      </p:sp>
      <p:sp>
        <p:nvSpPr>
          <p:cNvPr id="7" name="Title 1"/>
          <p:cNvSpPr txBox="1">
            <a:spLocks/>
          </p:cNvSpPr>
          <p:nvPr/>
        </p:nvSpPr>
        <p:spPr>
          <a:xfrm>
            <a:off x="0" y="-264401"/>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Linearity: 900 V</a:t>
            </a:r>
            <a:endParaRPr lang="en-US" sz="3800" dirty="0">
              <a:solidFill>
                <a:srgbClr val="FF0000"/>
              </a:solidFill>
            </a:endParaRPr>
          </a:p>
        </p:txBody>
      </p:sp>
      <p:sp>
        <p:nvSpPr>
          <p:cNvPr id="9" name="TextBox 8"/>
          <p:cNvSpPr txBox="1"/>
          <p:nvPr/>
        </p:nvSpPr>
        <p:spPr>
          <a:xfrm>
            <a:off x="5582358" y="1565067"/>
            <a:ext cx="725311" cy="307777"/>
          </a:xfrm>
          <a:prstGeom prst="rect">
            <a:avLst/>
          </a:prstGeom>
          <a:noFill/>
        </p:spPr>
        <p:txBody>
          <a:bodyPr wrap="square" rtlCol="0">
            <a:spAutoFit/>
          </a:bodyPr>
          <a:lstStyle/>
          <a:p>
            <a:r>
              <a:rPr lang="en-US" sz="1400" dirty="0" smtClean="0">
                <a:solidFill>
                  <a:srgbClr val="008000"/>
                </a:solidFill>
              </a:rPr>
              <a:t>9.67 %</a:t>
            </a:r>
            <a:endParaRPr lang="en-US" sz="1400" dirty="0">
              <a:solidFill>
                <a:srgbClr val="008000"/>
              </a:solidFill>
            </a:endParaRPr>
          </a:p>
        </p:txBody>
      </p:sp>
      <p:sp>
        <p:nvSpPr>
          <p:cNvPr id="10" name="TextBox 9"/>
          <p:cNvSpPr txBox="1"/>
          <p:nvPr/>
        </p:nvSpPr>
        <p:spPr>
          <a:xfrm>
            <a:off x="6798733" y="1565067"/>
            <a:ext cx="877711" cy="307777"/>
          </a:xfrm>
          <a:prstGeom prst="rect">
            <a:avLst/>
          </a:prstGeom>
          <a:noFill/>
        </p:spPr>
        <p:txBody>
          <a:bodyPr wrap="square" rtlCol="0">
            <a:spAutoFit/>
          </a:bodyPr>
          <a:lstStyle/>
          <a:p>
            <a:r>
              <a:rPr lang="en-US" sz="1400" dirty="0" smtClean="0">
                <a:solidFill>
                  <a:srgbClr val="FF0000"/>
                </a:solidFill>
              </a:rPr>
              <a:t>10.19 %</a:t>
            </a:r>
            <a:endParaRPr lang="en-US" sz="1400" dirty="0">
              <a:solidFill>
                <a:srgbClr val="FF0000"/>
              </a:solidFill>
            </a:endParaRPr>
          </a:p>
        </p:txBody>
      </p:sp>
      <p:sp>
        <p:nvSpPr>
          <p:cNvPr id="11" name="TextBox 10"/>
          <p:cNvSpPr txBox="1"/>
          <p:nvPr/>
        </p:nvSpPr>
        <p:spPr>
          <a:xfrm>
            <a:off x="7515581" y="1565067"/>
            <a:ext cx="838197" cy="307777"/>
          </a:xfrm>
          <a:prstGeom prst="rect">
            <a:avLst/>
          </a:prstGeom>
          <a:noFill/>
        </p:spPr>
        <p:txBody>
          <a:bodyPr wrap="square" rtlCol="0">
            <a:spAutoFit/>
          </a:bodyPr>
          <a:lstStyle/>
          <a:p>
            <a:r>
              <a:rPr lang="en-US" sz="1400" dirty="0" smtClean="0">
                <a:solidFill>
                  <a:srgbClr val="0000FF"/>
                </a:solidFill>
              </a:rPr>
              <a:t>12.27 %</a:t>
            </a:r>
            <a:endParaRPr lang="en-US" sz="1400" dirty="0">
              <a:solidFill>
                <a:srgbClr val="0000FF"/>
              </a:solidFill>
            </a:endParaRPr>
          </a:p>
        </p:txBody>
      </p:sp>
      <p:sp>
        <p:nvSpPr>
          <p:cNvPr id="12" name="TextBox 11"/>
          <p:cNvSpPr txBox="1"/>
          <p:nvPr/>
        </p:nvSpPr>
        <p:spPr>
          <a:xfrm>
            <a:off x="-56443" y="3651426"/>
            <a:ext cx="1763888" cy="2062103"/>
          </a:xfrm>
          <a:prstGeom prst="rect">
            <a:avLst/>
          </a:prstGeom>
          <a:noFill/>
        </p:spPr>
        <p:txBody>
          <a:bodyPr wrap="square" rtlCol="0">
            <a:spAutoFit/>
          </a:bodyPr>
          <a:lstStyle/>
          <a:p>
            <a:pPr algn="ctr"/>
            <a:r>
              <a:rPr lang="en-US" sz="1600" dirty="0" smtClean="0"/>
              <a:t>For </a:t>
            </a:r>
            <a:r>
              <a:rPr lang="en-US" sz="1600" dirty="0">
                <a:solidFill>
                  <a:srgbClr val="FF0000"/>
                </a:solidFill>
              </a:rPr>
              <a:t>9</a:t>
            </a:r>
            <a:r>
              <a:rPr lang="en-US" sz="1600" dirty="0" smtClean="0">
                <a:solidFill>
                  <a:srgbClr val="FF0000"/>
                </a:solidFill>
              </a:rPr>
              <a:t>00V</a:t>
            </a:r>
            <a:r>
              <a:rPr lang="en-US" sz="1600" dirty="0" smtClean="0"/>
              <a:t>:</a:t>
            </a:r>
          </a:p>
          <a:p>
            <a:pPr algn="ctr"/>
            <a:r>
              <a:rPr lang="en-US" sz="1600" dirty="0" smtClean="0"/>
              <a:t>Deviation from linearity </a:t>
            </a:r>
            <a:r>
              <a:rPr lang="en-US" sz="1600" dirty="0" smtClean="0">
                <a:solidFill>
                  <a:srgbClr val="FF0000"/>
                </a:solidFill>
              </a:rPr>
              <a:t>&gt; 10%</a:t>
            </a:r>
          </a:p>
          <a:p>
            <a:pPr algn="ctr"/>
            <a:endParaRPr lang="en-US" sz="1600" dirty="0" smtClean="0"/>
          </a:p>
          <a:p>
            <a:pPr algn="ctr"/>
            <a:endParaRPr lang="en-US" sz="1600" dirty="0"/>
          </a:p>
          <a:p>
            <a:pPr algn="ctr"/>
            <a:r>
              <a:rPr lang="en-US" sz="1600" dirty="0" smtClean="0"/>
              <a:t>Can </a:t>
            </a:r>
            <a:r>
              <a:rPr lang="en-US" sz="1600" dirty="0" smtClean="0">
                <a:solidFill>
                  <a:srgbClr val="FF0000"/>
                </a:solidFill>
              </a:rPr>
              <a:t>non-linearity </a:t>
            </a:r>
            <a:r>
              <a:rPr lang="en-US" sz="1600" dirty="0" smtClean="0"/>
              <a:t>be accurately </a:t>
            </a:r>
            <a:r>
              <a:rPr lang="en-US" sz="1600" dirty="0" smtClean="0">
                <a:solidFill>
                  <a:srgbClr val="FF0000"/>
                </a:solidFill>
              </a:rPr>
              <a:t>accounted for</a:t>
            </a:r>
            <a:r>
              <a:rPr lang="en-US" sz="1600" dirty="0" smtClean="0"/>
              <a:t>?</a:t>
            </a:r>
            <a:endParaRPr lang="en-US" sz="1600" dirty="0"/>
          </a:p>
        </p:txBody>
      </p:sp>
      <p:cxnSp>
        <p:nvCxnSpPr>
          <p:cNvPr id="13" name="Straight Arrow Connector 12"/>
          <p:cNvCxnSpPr/>
          <p:nvPr/>
        </p:nvCxnSpPr>
        <p:spPr>
          <a:xfrm>
            <a:off x="856328" y="4459109"/>
            <a:ext cx="0" cy="338667"/>
          </a:xfrm>
          <a:prstGeom prst="straightConnector1">
            <a:avLst/>
          </a:prstGeom>
          <a:ln w="190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745331" y="3445748"/>
            <a:ext cx="1895339" cy="366889"/>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731220" y="3431637"/>
            <a:ext cx="357224" cy="1620141"/>
          </a:xfrm>
          <a:prstGeom prst="straightConnector1">
            <a:avLst/>
          </a:prstGeom>
          <a:ln w="19050">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6" name="Object 3"/>
          <p:cNvGraphicFramePr>
            <a:graphicFrameLocks noChangeAspect="1"/>
          </p:cNvGraphicFramePr>
          <p:nvPr>
            <p:extLst>
              <p:ext uri="{D42A27DB-BD31-4B8C-83A1-F6EECF244321}">
                <p14:modId xmlns:p14="http://schemas.microsoft.com/office/powerpoint/2010/main" val="895423911"/>
              </p:ext>
            </p:extLst>
          </p:nvPr>
        </p:nvGraphicFramePr>
        <p:xfrm>
          <a:off x="140369" y="3295112"/>
          <a:ext cx="1579562" cy="323850"/>
        </p:xfrm>
        <a:graphic>
          <a:graphicData uri="http://schemas.openxmlformats.org/presentationml/2006/ole">
            <mc:AlternateContent xmlns:mc="http://schemas.openxmlformats.org/markup-compatibility/2006">
              <mc:Choice xmlns:v="urn:schemas-microsoft-com:vml" Requires="v">
                <p:oleObj spid="_x0000_s27017" name="Equation" r:id="rId5" imgW="990600" imgH="203200" progId="Equation.3">
                  <p:embed/>
                </p:oleObj>
              </mc:Choice>
              <mc:Fallback>
                <p:oleObj name="Equation" r:id="rId5" imgW="990600" imgH="203200" progId="Equation.3">
                  <p:embed/>
                  <p:pic>
                    <p:nvPicPr>
                      <p:cNvPr id="0" name=""/>
                      <p:cNvPicPr>
                        <a:picLocks noChangeAspect="1" noChangeArrowheads="1"/>
                      </p:cNvPicPr>
                      <p:nvPr/>
                    </p:nvPicPr>
                    <p:blipFill>
                      <a:blip r:embed="rId6"/>
                      <a:srcRect/>
                      <a:stretch>
                        <a:fillRect/>
                      </a:stretch>
                    </p:blipFill>
                    <p:spPr bwMode="auto">
                      <a:xfrm>
                        <a:off x="140369" y="3295112"/>
                        <a:ext cx="1579562" cy="3238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13825672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18/01/2017</a:t>
            </a:r>
            <a:endParaRPr lang="en-US"/>
          </a:p>
        </p:txBody>
      </p:sp>
      <p:sp>
        <p:nvSpPr>
          <p:cNvPr id="5" name="Footer Placeholder 4"/>
          <p:cNvSpPr>
            <a:spLocks noGrp="1"/>
          </p:cNvSpPr>
          <p:nvPr>
            <p:ph type="ftr" sz="quarter" idx="11"/>
          </p:nvPr>
        </p:nvSpPr>
        <p:spPr/>
        <p:txBody>
          <a:bodyPr/>
          <a:lstStyle/>
          <a:p>
            <a:r>
              <a:rPr lang="en-US" smtClean="0"/>
              <a:t>PT Calorimetry</a:t>
            </a:r>
            <a:endParaRPr lang="en-US"/>
          </a:p>
        </p:txBody>
      </p:sp>
      <p:sp>
        <p:nvSpPr>
          <p:cNvPr id="6" name="Slide Number Placeholder 5"/>
          <p:cNvSpPr>
            <a:spLocks noGrp="1"/>
          </p:cNvSpPr>
          <p:nvPr>
            <p:ph type="sldNum" sz="quarter" idx="12"/>
          </p:nvPr>
        </p:nvSpPr>
        <p:spPr/>
        <p:txBody>
          <a:bodyPr/>
          <a:lstStyle/>
          <a:p>
            <a:fld id="{52E18559-C4EA-D048-8D2C-6452A6C6BAA4}" type="slidenum">
              <a:rPr lang="en-US" smtClean="0"/>
              <a:t>64</a:t>
            </a:fld>
            <a:endParaRPr lang="en-US"/>
          </a:p>
        </p:txBody>
      </p:sp>
      <p:sp>
        <p:nvSpPr>
          <p:cNvPr id="7" name="Title 1"/>
          <p:cNvSpPr txBox="1">
            <a:spLocks/>
          </p:cNvSpPr>
          <p:nvPr/>
        </p:nvSpPr>
        <p:spPr>
          <a:xfrm>
            <a:off x="0" y="-264401"/>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FF0000"/>
                </a:solidFill>
              </a:rPr>
              <a:t>“Unfolding”: Getting a Grip on Non-Linearity</a:t>
            </a:r>
            <a:endParaRPr lang="en-US" sz="3800" dirty="0">
              <a:solidFill>
                <a:srgbClr val="FF0000"/>
              </a:solidFill>
            </a:endParaRPr>
          </a:p>
        </p:txBody>
      </p:sp>
      <p:sp>
        <p:nvSpPr>
          <p:cNvPr id="9" name="Content Placeholder 2"/>
          <p:cNvSpPr>
            <a:spLocks noGrp="1"/>
          </p:cNvSpPr>
          <p:nvPr>
            <p:ph idx="1"/>
          </p:nvPr>
        </p:nvSpPr>
        <p:spPr>
          <a:xfrm>
            <a:off x="268111" y="846663"/>
            <a:ext cx="8418690" cy="5390447"/>
          </a:xfrm>
        </p:spPr>
        <p:txBody>
          <a:bodyPr>
            <a:normAutofit lnSpcReduction="10000"/>
          </a:bodyPr>
          <a:lstStyle/>
          <a:p>
            <a:pPr>
              <a:buClr>
                <a:srgbClr val="FF0000"/>
              </a:buClr>
            </a:pPr>
            <a:r>
              <a:rPr lang="en-GB" sz="2000" dirty="0" smtClean="0"/>
              <a:t>For our </a:t>
            </a:r>
            <a:r>
              <a:rPr lang="en-GB" sz="2000" dirty="0" smtClean="0">
                <a:solidFill>
                  <a:srgbClr val="FF0000"/>
                </a:solidFill>
              </a:rPr>
              <a:t>900 V </a:t>
            </a:r>
            <a:r>
              <a:rPr lang="en-GB" sz="2000" dirty="0" smtClean="0"/>
              <a:t>data we see </a:t>
            </a:r>
            <a:r>
              <a:rPr lang="en-GB" sz="2000" dirty="0" smtClean="0">
                <a:solidFill>
                  <a:srgbClr val="FF0000"/>
                </a:solidFill>
              </a:rPr>
              <a:t>non-linearity &gt; 10 %</a:t>
            </a:r>
          </a:p>
          <a:p>
            <a:pPr>
              <a:buClr>
                <a:srgbClr val="FF0000"/>
              </a:buClr>
            </a:pPr>
            <a:endParaRPr lang="en-GB" sz="2000" dirty="0" smtClean="0"/>
          </a:p>
          <a:p>
            <a:pPr>
              <a:buClr>
                <a:srgbClr val="FF0000"/>
              </a:buClr>
            </a:pPr>
            <a:r>
              <a:rPr lang="en-GB" sz="2000" dirty="0" smtClean="0"/>
              <a:t>BUT </a:t>
            </a:r>
            <a:r>
              <a:rPr lang="en-GB" sz="2000" dirty="0" smtClean="0">
                <a:solidFill>
                  <a:srgbClr val="FF0000"/>
                </a:solidFill>
              </a:rPr>
              <a:t>can we take into account non-linearity </a:t>
            </a:r>
            <a:r>
              <a:rPr lang="en-GB" sz="2000" dirty="0" smtClean="0"/>
              <a:t>of our equipment to “unfold” the true energy resolution?</a:t>
            </a:r>
          </a:p>
          <a:p>
            <a:pPr>
              <a:buClr>
                <a:srgbClr val="FF0000"/>
              </a:buClr>
            </a:pPr>
            <a:endParaRPr lang="en-GB" sz="2000" dirty="0" smtClean="0"/>
          </a:p>
          <a:p>
            <a:pPr>
              <a:buClr>
                <a:srgbClr val="FF0000"/>
              </a:buClr>
            </a:pPr>
            <a:r>
              <a:rPr lang="en-GB" sz="2000" dirty="0" smtClean="0"/>
              <a:t>We want to be able to do this:</a:t>
            </a:r>
          </a:p>
          <a:p>
            <a:pPr>
              <a:buClr>
                <a:srgbClr val="FF0000"/>
              </a:buClr>
            </a:pPr>
            <a:endParaRPr lang="en-GB" sz="2000" dirty="0" smtClean="0"/>
          </a:p>
          <a:p>
            <a:pPr lvl="1">
              <a:buClr>
                <a:srgbClr val="FF0000"/>
              </a:buClr>
            </a:pPr>
            <a:r>
              <a:rPr lang="en-GB" sz="1600" dirty="0" smtClean="0"/>
              <a:t>To potentially </a:t>
            </a:r>
            <a:r>
              <a:rPr lang="en-GB" sz="1600" dirty="0" smtClean="0">
                <a:solidFill>
                  <a:srgbClr val="FF0000"/>
                </a:solidFill>
              </a:rPr>
              <a:t>increase HV </a:t>
            </a:r>
            <a:r>
              <a:rPr lang="en-GB" sz="1600" dirty="0" smtClean="0"/>
              <a:t>even further (to 1000 V or above) to increase collection efficiency and hence </a:t>
            </a:r>
            <a:r>
              <a:rPr lang="en-GB" sz="1600" dirty="0" smtClean="0">
                <a:solidFill>
                  <a:srgbClr val="FF0000"/>
                </a:solidFill>
              </a:rPr>
              <a:t>improve</a:t>
            </a:r>
            <a:r>
              <a:rPr lang="en-GB" sz="1600" dirty="0" smtClean="0"/>
              <a:t> the </a:t>
            </a:r>
            <a:r>
              <a:rPr lang="en-GB" sz="1600" dirty="0" smtClean="0">
                <a:solidFill>
                  <a:srgbClr val="FF0000"/>
                </a:solidFill>
              </a:rPr>
              <a:t>energy resolution</a:t>
            </a:r>
          </a:p>
          <a:p>
            <a:pPr lvl="1">
              <a:buClr>
                <a:srgbClr val="FF0000"/>
              </a:buClr>
            </a:pPr>
            <a:r>
              <a:rPr lang="en-GB" sz="1600" dirty="0" smtClean="0"/>
              <a:t>For </a:t>
            </a:r>
            <a:r>
              <a:rPr lang="en-GB" sz="1600" dirty="0" smtClean="0">
                <a:solidFill>
                  <a:srgbClr val="FF0000"/>
                </a:solidFill>
              </a:rPr>
              <a:t>proton imaging</a:t>
            </a:r>
            <a:r>
              <a:rPr lang="en-GB" sz="1600" dirty="0" smtClean="0"/>
              <a:t>: requires protons &gt; 300 MeV, which will give a huge amount of light and non-linearity will be inevitable</a:t>
            </a:r>
          </a:p>
          <a:p>
            <a:pPr lvl="1">
              <a:buClr>
                <a:srgbClr val="FF0000"/>
              </a:buClr>
            </a:pPr>
            <a:endParaRPr lang="en-GB" sz="1600" dirty="0"/>
          </a:p>
          <a:p>
            <a:pPr>
              <a:buClr>
                <a:srgbClr val="FF0000"/>
              </a:buClr>
            </a:pPr>
            <a:r>
              <a:rPr lang="en-GB" sz="2000" dirty="0" smtClean="0"/>
              <a:t>Work currently on-going to determine the best way to:</a:t>
            </a:r>
          </a:p>
          <a:p>
            <a:pPr>
              <a:buClr>
                <a:srgbClr val="FF0000"/>
              </a:buClr>
            </a:pPr>
            <a:endParaRPr lang="en-GB" sz="2000" dirty="0" smtClean="0"/>
          </a:p>
          <a:p>
            <a:pPr lvl="1">
              <a:buClr>
                <a:srgbClr val="FF0000"/>
              </a:buClr>
            </a:pPr>
            <a:r>
              <a:rPr lang="en-GB" sz="1600" dirty="0" smtClean="0"/>
              <a:t>Convert the data from ADC counts to MeV (“visible energy” due to quenching)</a:t>
            </a:r>
          </a:p>
          <a:p>
            <a:pPr lvl="1">
              <a:buClr>
                <a:srgbClr val="FF0000"/>
              </a:buClr>
            </a:pPr>
            <a:r>
              <a:rPr lang="en-GB" sz="1600" dirty="0" smtClean="0"/>
              <a:t>Fit the visible energy data to extract the “unfolded” energy resolution (with non-linearity taken out)</a:t>
            </a:r>
          </a:p>
          <a:p>
            <a:pPr lvl="1">
              <a:buClr>
                <a:srgbClr val="FF0000"/>
              </a:buClr>
            </a:pPr>
            <a:r>
              <a:rPr lang="en-GB" sz="1600" dirty="0" smtClean="0"/>
              <a:t>Compare results for 800 V and 900 V</a:t>
            </a:r>
            <a:endParaRPr lang="en-GB" sz="1600" dirty="0"/>
          </a:p>
          <a:p>
            <a:pPr marL="0" indent="0">
              <a:buClr>
                <a:srgbClr val="FF0000"/>
              </a:buClr>
              <a:buNone/>
            </a:pPr>
            <a:endParaRPr lang="en-US" sz="1600" dirty="0" smtClean="0"/>
          </a:p>
          <a:p>
            <a:pPr marL="457200" lvl="1" indent="0">
              <a:buClr>
                <a:srgbClr val="FF0000"/>
              </a:buClr>
              <a:buNone/>
            </a:pPr>
            <a:endParaRPr lang="en-US" sz="1600" dirty="0"/>
          </a:p>
        </p:txBody>
      </p:sp>
    </p:spTree>
    <p:extLst>
      <p:ext uri="{BB962C8B-B14F-4D97-AF65-F5344CB8AC3E}">
        <p14:creationId xmlns:p14="http://schemas.microsoft.com/office/powerpoint/2010/main" val="39403050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eb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483" y="3780353"/>
            <a:ext cx="3569406" cy="2020418"/>
          </a:xfrm>
          <a:prstGeom prst="rect">
            <a:avLst/>
          </a:prstGeom>
        </p:spPr>
      </p:pic>
      <p:sp>
        <p:nvSpPr>
          <p:cNvPr id="8" name="Content Placeholder 2"/>
          <p:cNvSpPr txBox="1">
            <a:spLocks/>
          </p:cNvSpPr>
          <p:nvPr/>
        </p:nvSpPr>
        <p:spPr>
          <a:xfrm>
            <a:off x="183445" y="1051453"/>
            <a:ext cx="8819444" cy="530489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0000"/>
              </a:buClr>
            </a:pPr>
            <a:r>
              <a:rPr lang="en-US" sz="2400" dirty="0" smtClean="0">
                <a:solidFill>
                  <a:srgbClr val="0000FF"/>
                </a:solidFill>
              </a:rPr>
              <a:t>Quality Assurance (QA)</a:t>
            </a:r>
            <a:r>
              <a:rPr lang="en-US" sz="2400" dirty="0" smtClean="0"/>
              <a:t>:</a:t>
            </a:r>
          </a:p>
          <a:p>
            <a:pPr>
              <a:buClr>
                <a:srgbClr val="FF0000"/>
              </a:buClr>
            </a:pPr>
            <a:endParaRPr lang="en-US" sz="2400" dirty="0" smtClean="0"/>
          </a:p>
          <a:p>
            <a:pPr lvl="1">
              <a:buClr>
                <a:srgbClr val="FF0000"/>
              </a:buClr>
            </a:pPr>
            <a:r>
              <a:rPr lang="en-US" sz="2000" dirty="0" smtClean="0"/>
              <a:t>A number of QA checks are necessary for safe PT treatment:</a:t>
            </a:r>
          </a:p>
          <a:p>
            <a:pPr lvl="2">
              <a:buClr>
                <a:srgbClr val="FF0000"/>
              </a:buClr>
            </a:pPr>
            <a:r>
              <a:rPr lang="en-US" sz="1800" dirty="0" smtClean="0"/>
              <a:t>Daily, weekly and monthly</a:t>
            </a:r>
          </a:p>
          <a:p>
            <a:pPr lvl="2">
              <a:buClr>
                <a:srgbClr val="FF0000"/>
              </a:buClr>
            </a:pPr>
            <a:endParaRPr lang="en-US" sz="1800" dirty="0" smtClean="0"/>
          </a:p>
          <a:p>
            <a:pPr lvl="1">
              <a:buClr>
                <a:srgbClr val="FF0000"/>
              </a:buClr>
            </a:pPr>
            <a:r>
              <a:rPr lang="en-US" sz="2000" dirty="0"/>
              <a:t>Daily checks carried out before treatment</a:t>
            </a:r>
            <a:r>
              <a:rPr lang="en-US" sz="2000" dirty="0" smtClean="0"/>
              <a:t>:</a:t>
            </a:r>
            <a:endParaRPr lang="en-US" sz="2000" dirty="0"/>
          </a:p>
          <a:p>
            <a:pPr lvl="2">
              <a:buClr>
                <a:srgbClr val="FF0000"/>
              </a:buClr>
            </a:pPr>
            <a:r>
              <a:rPr lang="en-US" sz="1800" dirty="0">
                <a:solidFill>
                  <a:srgbClr val="0000FF"/>
                </a:solidFill>
              </a:rPr>
              <a:t>Verifying</a:t>
            </a:r>
            <a:r>
              <a:rPr lang="en-US" sz="1800" dirty="0"/>
              <a:t> that the </a:t>
            </a:r>
            <a:r>
              <a:rPr lang="en-US" sz="1800" dirty="0">
                <a:solidFill>
                  <a:srgbClr val="0000FF"/>
                </a:solidFill>
              </a:rPr>
              <a:t>range</a:t>
            </a:r>
            <a:r>
              <a:rPr lang="en-US" sz="1800" dirty="0"/>
              <a:t> is correct for a given energy takes most </a:t>
            </a:r>
            <a:r>
              <a:rPr lang="en-US" sz="1800" dirty="0" smtClean="0"/>
              <a:t>time</a:t>
            </a:r>
          </a:p>
          <a:p>
            <a:pPr lvl="2">
              <a:buClr>
                <a:srgbClr val="FF0000"/>
              </a:buClr>
            </a:pPr>
            <a:endParaRPr lang="en-US" sz="1800" dirty="0" smtClean="0"/>
          </a:p>
          <a:p>
            <a:pPr lvl="1">
              <a:buClr>
                <a:srgbClr val="FF0000"/>
              </a:buClr>
            </a:pPr>
            <a:r>
              <a:rPr lang="en-US" sz="2100" dirty="0" smtClean="0">
                <a:solidFill>
                  <a:srgbClr val="000000"/>
                </a:solidFill>
              </a:rPr>
              <a:t>Two methods currently used:</a:t>
            </a:r>
            <a:endParaRPr lang="en-US" dirty="0" smtClean="0">
              <a:solidFill>
                <a:srgbClr val="000000"/>
              </a:solidFill>
            </a:endParaRPr>
          </a:p>
          <a:p>
            <a:pPr lvl="2">
              <a:buClr>
                <a:srgbClr val="FF0000"/>
              </a:buClr>
            </a:pPr>
            <a:r>
              <a:rPr lang="en-US" sz="1800" dirty="0" smtClean="0">
                <a:solidFill>
                  <a:srgbClr val="000000"/>
                </a:solidFill>
              </a:rPr>
              <a:t>A single dose monitor to look at 3-5 different </a:t>
            </a:r>
            <a:br>
              <a:rPr lang="en-US" sz="1800" dirty="0" smtClean="0">
                <a:solidFill>
                  <a:srgbClr val="000000"/>
                </a:solidFill>
              </a:rPr>
            </a:br>
            <a:r>
              <a:rPr lang="en-US" sz="1800" dirty="0" smtClean="0">
                <a:solidFill>
                  <a:srgbClr val="000000"/>
                </a:solidFill>
              </a:rPr>
              <a:t>beam ranges/energies, </a:t>
            </a:r>
            <a:r>
              <a:rPr lang="en-US" sz="1800" dirty="0" smtClean="0">
                <a:solidFill>
                  <a:srgbClr val="FF0000"/>
                </a:solidFill>
              </a:rPr>
              <a:t>&gt;1 hour daily</a:t>
            </a:r>
          </a:p>
          <a:p>
            <a:pPr lvl="2">
              <a:buClr>
                <a:srgbClr val="FF0000"/>
              </a:buClr>
            </a:pPr>
            <a:r>
              <a:rPr lang="en-US" sz="1800" dirty="0" smtClean="0"/>
              <a:t>“Zebra”: a multi-layer </a:t>
            </a:r>
            <a:r>
              <a:rPr lang="en-US" sz="1800" dirty="0" err="1" smtClean="0"/>
              <a:t>ionisation</a:t>
            </a:r>
            <a:r>
              <a:rPr lang="en-US" sz="1800" dirty="0" smtClean="0"/>
              <a:t> chamber, </a:t>
            </a:r>
            <a:br>
              <a:rPr lang="en-US" sz="1800" dirty="0" smtClean="0"/>
            </a:br>
            <a:r>
              <a:rPr lang="en-US" sz="1800" dirty="0" smtClean="0">
                <a:solidFill>
                  <a:srgbClr val="FF0000"/>
                </a:solidFill>
              </a:rPr>
              <a:t>&lt;1 minute </a:t>
            </a:r>
            <a:r>
              <a:rPr lang="en-US" sz="1800" dirty="0" smtClean="0"/>
              <a:t>to acquire data</a:t>
            </a:r>
          </a:p>
          <a:p>
            <a:pPr marL="1079500" lvl="2" indent="0">
              <a:buClr>
                <a:srgbClr val="FF0000"/>
              </a:buClr>
              <a:buNone/>
            </a:pPr>
            <a:r>
              <a:rPr lang="en-US" sz="1800" dirty="0" smtClean="0">
                <a:solidFill>
                  <a:srgbClr val="000000"/>
                </a:solidFill>
              </a:rPr>
              <a:t>BUT: </a:t>
            </a:r>
            <a:r>
              <a:rPr lang="en-US" sz="1800" dirty="0" smtClean="0">
                <a:solidFill>
                  <a:srgbClr val="FF0000"/>
                </a:solidFill>
              </a:rPr>
              <a:t>expensive</a:t>
            </a:r>
            <a:r>
              <a:rPr lang="en-US" sz="1800" dirty="0" smtClean="0"/>
              <a:t>, </a:t>
            </a:r>
            <a:r>
              <a:rPr lang="en-US" sz="1800" dirty="0" err="1" smtClean="0"/>
              <a:t>bukly</a:t>
            </a:r>
            <a:r>
              <a:rPr lang="en-US" sz="1800" dirty="0" smtClean="0"/>
              <a:t> </a:t>
            </a:r>
            <a:r>
              <a:rPr lang="en-US" sz="1800" dirty="0" smtClean="0">
                <a:solidFill>
                  <a:srgbClr val="000000"/>
                </a:solidFill>
              </a:rPr>
              <a:t>and long setup times</a:t>
            </a:r>
            <a:endParaRPr lang="en-US" sz="1800" dirty="0">
              <a:solidFill>
                <a:srgbClr val="000000"/>
              </a:solidFill>
            </a:endParaRPr>
          </a:p>
        </p:txBody>
      </p:sp>
      <p:sp>
        <p:nvSpPr>
          <p:cNvPr id="4" name="Title 1"/>
          <p:cNvSpPr>
            <a:spLocks noGrp="1"/>
          </p:cNvSpPr>
          <p:nvPr>
            <p:ph type="title"/>
          </p:nvPr>
        </p:nvSpPr>
        <p:spPr>
          <a:xfrm>
            <a:off x="457200" y="34750"/>
            <a:ext cx="8229600" cy="1143000"/>
          </a:xfrm>
        </p:spPr>
        <p:txBody>
          <a:bodyPr/>
          <a:lstStyle/>
          <a:p>
            <a:r>
              <a:rPr lang="en-US" dirty="0" smtClean="0">
                <a:solidFill>
                  <a:srgbClr val="FF0000"/>
                </a:solidFill>
              </a:rPr>
              <a:t>Proton Therapy Challenges (1)</a:t>
            </a:r>
            <a:endParaRPr lang="en-US" dirty="0">
              <a:solidFill>
                <a:srgbClr val="FF0000"/>
              </a:solidFill>
            </a:endParaRPr>
          </a:p>
        </p:txBody>
      </p:sp>
      <p:sp>
        <p:nvSpPr>
          <p:cNvPr id="15" name="Date Placeholder 14"/>
          <p:cNvSpPr>
            <a:spLocks noGrp="1"/>
          </p:cNvSpPr>
          <p:nvPr>
            <p:ph type="dt" sz="half" idx="10"/>
          </p:nvPr>
        </p:nvSpPr>
        <p:spPr/>
        <p:txBody>
          <a:bodyPr/>
          <a:lstStyle/>
          <a:p>
            <a:r>
              <a:rPr lang="en-GB" smtClean="0"/>
              <a:t>18/01/2017</a:t>
            </a:r>
            <a:endParaRPr lang="en-US"/>
          </a:p>
        </p:txBody>
      </p:sp>
      <p:sp>
        <p:nvSpPr>
          <p:cNvPr id="16" name="Footer Placeholder 15"/>
          <p:cNvSpPr>
            <a:spLocks noGrp="1"/>
          </p:cNvSpPr>
          <p:nvPr>
            <p:ph type="ftr" sz="quarter" idx="11"/>
          </p:nvPr>
        </p:nvSpPr>
        <p:spPr/>
        <p:txBody>
          <a:bodyPr/>
          <a:lstStyle/>
          <a:p>
            <a:r>
              <a:rPr lang="en-US" smtClean="0"/>
              <a:t>PT Calorimetry</a:t>
            </a:r>
            <a:endParaRPr lang="en-US"/>
          </a:p>
        </p:txBody>
      </p:sp>
      <p:sp>
        <p:nvSpPr>
          <p:cNvPr id="17" name="Slide Number Placeholder 16"/>
          <p:cNvSpPr>
            <a:spLocks noGrp="1"/>
          </p:cNvSpPr>
          <p:nvPr>
            <p:ph type="sldNum" sz="quarter" idx="12"/>
          </p:nvPr>
        </p:nvSpPr>
        <p:spPr/>
        <p:txBody>
          <a:bodyPr/>
          <a:lstStyle/>
          <a:p>
            <a:fld id="{52E18559-C4EA-D048-8D2C-6452A6C6BAA4}" type="slidenum">
              <a:rPr lang="en-US" smtClean="0"/>
              <a:t>7</a:t>
            </a:fld>
            <a:endParaRPr lang="en-US"/>
          </a:p>
        </p:txBody>
      </p:sp>
      <p:sp>
        <p:nvSpPr>
          <p:cNvPr id="7" name="TextBox 6"/>
          <p:cNvSpPr txBox="1"/>
          <p:nvPr/>
        </p:nvSpPr>
        <p:spPr>
          <a:xfrm>
            <a:off x="5942192" y="5800771"/>
            <a:ext cx="2681108" cy="461665"/>
          </a:xfrm>
          <a:prstGeom prst="rect">
            <a:avLst/>
          </a:prstGeom>
          <a:noFill/>
        </p:spPr>
        <p:txBody>
          <a:bodyPr wrap="square" rtlCol="0">
            <a:spAutoFit/>
          </a:bodyPr>
          <a:lstStyle/>
          <a:p>
            <a:r>
              <a:rPr lang="en-US" sz="800" dirty="0"/>
              <a:t>http://</a:t>
            </a:r>
            <a:r>
              <a:rPr lang="en-US" sz="800" dirty="0" err="1"/>
              <a:t>www.iba-dosimetry.com</a:t>
            </a:r>
            <a:r>
              <a:rPr lang="en-US" sz="800" dirty="0"/>
              <a:t>/complete-solutions/radiotherapy/particle-therapy-</a:t>
            </a:r>
            <a:r>
              <a:rPr lang="en-US" sz="800" dirty="0" err="1"/>
              <a:t>dosimetry</a:t>
            </a:r>
            <a:r>
              <a:rPr lang="en-US" sz="800" dirty="0"/>
              <a:t>/zebra-with-</a:t>
            </a:r>
            <a:r>
              <a:rPr lang="en-US" sz="800" dirty="0" err="1"/>
              <a:t>omnipro</a:t>
            </a:r>
            <a:r>
              <a:rPr lang="en-US" sz="800" dirty="0"/>
              <a:t>-incline</a:t>
            </a:r>
          </a:p>
        </p:txBody>
      </p:sp>
    </p:spTree>
    <p:extLst>
      <p:ext uri="{BB962C8B-B14F-4D97-AF65-F5344CB8AC3E}">
        <p14:creationId xmlns:p14="http://schemas.microsoft.com/office/powerpoint/2010/main" val="5941006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92020"/>
            <a:ext cx="8229600" cy="1143000"/>
          </a:xfrm>
        </p:spPr>
        <p:txBody>
          <a:bodyPr/>
          <a:lstStyle/>
          <a:p>
            <a:r>
              <a:rPr lang="en-US" dirty="0" smtClean="0">
                <a:solidFill>
                  <a:srgbClr val="FF0000"/>
                </a:solidFill>
              </a:rPr>
              <a:t>Proton Therapy Challenges (2)</a:t>
            </a:r>
            <a:endParaRPr lang="en-US" dirty="0">
              <a:solidFill>
                <a:srgbClr val="FF0000"/>
              </a:solidFill>
            </a:endParaRPr>
          </a:p>
        </p:txBody>
      </p:sp>
      <p:sp>
        <p:nvSpPr>
          <p:cNvPr id="8" name="Content Placeholder 2"/>
          <p:cNvSpPr txBox="1">
            <a:spLocks/>
          </p:cNvSpPr>
          <p:nvPr/>
        </p:nvSpPr>
        <p:spPr>
          <a:xfrm>
            <a:off x="183445" y="859548"/>
            <a:ext cx="8819444" cy="522395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buClr>
                <a:srgbClr val="FF0000"/>
              </a:buClr>
              <a:buFont typeface="Arial"/>
              <a:buChar char="•"/>
            </a:pPr>
            <a:r>
              <a:rPr lang="en-US" sz="2400" dirty="0" smtClean="0">
                <a:solidFill>
                  <a:srgbClr val="0000FF"/>
                </a:solidFill>
              </a:rPr>
              <a:t>Proton imaging</a:t>
            </a:r>
            <a:endParaRPr lang="en-US" sz="2400" dirty="0" smtClean="0"/>
          </a:p>
          <a:p>
            <a:pPr lvl="1">
              <a:buClr>
                <a:srgbClr val="FF0000"/>
              </a:buClr>
            </a:pPr>
            <a:r>
              <a:rPr lang="en-US" sz="2000" dirty="0" smtClean="0"/>
              <a:t>Requires an </a:t>
            </a:r>
            <a:r>
              <a:rPr lang="en-US" sz="2000" dirty="0" smtClean="0">
                <a:solidFill>
                  <a:srgbClr val="0000FF"/>
                </a:solidFill>
              </a:rPr>
              <a:t>increase in imaging resolution </a:t>
            </a:r>
            <a:r>
              <a:rPr lang="en-US" sz="2000" dirty="0" smtClean="0"/>
              <a:t>compared to X-ray based systems due to </a:t>
            </a:r>
            <a:r>
              <a:rPr lang="en-US" sz="2000" dirty="0" err="1" smtClean="0"/>
              <a:t>localisation</a:t>
            </a:r>
            <a:r>
              <a:rPr lang="en-US" sz="2000" dirty="0" smtClean="0"/>
              <a:t> of proton dose delivery</a:t>
            </a:r>
          </a:p>
          <a:p>
            <a:pPr lvl="1">
              <a:buClr>
                <a:srgbClr val="FF0000"/>
              </a:buClr>
            </a:pPr>
            <a:r>
              <a:rPr lang="en-US" sz="2000" dirty="0" smtClean="0"/>
              <a:t>Currently use a </a:t>
            </a:r>
            <a:r>
              <a:rPr lang="en-US" sz="2000" dirty="0" smtClean="0">
                <a:solidFill>
                  <a:srgbClr val="0000FF"/>
                </a:solidFill>
              </a:rPr>
              <a:t>conversion factor </a:t>
            </a:r>
            <a:r>
              <a:rPr lang="en-US" sz="2000" dirty="0" smtClean="0"/>
              <a:t>to convert from X-Ray to proton therapy treatment plans </a:t>
            </a:r>
            <a:r>
              <a:rPr lang="en-GB" sz="2000" dirty="0">
                <a:solidFill>
                  <a:srgbClr val="000000"/>
                </a:solidFill>
                <a:latin typeface="Verdana" charset="0"/>
                <a:ea typeface="Arial" charset="0"/>
                <a:cs typeface="Arial" charset="0"/>
              </a:rPr>
              <a:t>→</a:t>
            </a:r>
            <a:r>
              <a:rPr lang="en-US" sz="2000" dirty="0" smtClean="0"/>
              <a:t> </a:t>
            </a:r>
            <a:r>
              <a:rPr lang="en-US" sz="2000" dirty="0" smtClean="0">
                <a:solidFill>
                  <a:srgbClr val="0000FF"/>
                </a:solidFill>
              </a:rPr>
              <a:t>imprecision </a:t>
            </a:r>
            <a:r>
              <a:rPr lang="en-US" sz="2000" dirty="0" smtClean="0">
                <a:solidFill>
                  <a:srgbClr val="FF0000"/>
                </a:solidFill>
              </a:rPr>
              <a:t>and</a:t>
            </a:r>
            <a:r>
              <a:rPr lang="en-US" sz="2000" dirty="0" smtClean="0">
                <a:solidFill>
                  <a:srgbClr val="0000FF"/>
                </a:solidFill>
              </a:rPr>
              <a:t> range uncertainty</a:t>
            </a:r>
          </a:p>
          <a:p>
            <a:pPr lvl="1">
              <a:buClr>
                <a:srgbClr val="FF0000"/>
              </a:buClr>
            </a:pPr>
            <a:r>
              <a:rPr lang="en-US" sz="2000" dirty="0" smtClean="0">
                <a:solidFill>
                  <a:srgbClr val="000000"/>
                </a:solidFill>
              </a:rPr>
              <a:t>Currently, the </a:t>
            </a:r>
            <a:r>
              <a:rPr lang="en-US" sz="2000" dirty="0" smtClean="0">
                <a:solidFill>
                  <a:srgbClr val="0000FF"/>
                </a:solidFill>
              </a:rPr>
              <a:t>patient</a:t>
            </a:r>
            <a:r>
              <a:rPr lang="en-US" sz="2000" dirty="0" smtClean="0">
                <a:solidFill>
                  <a:srgbClr val="000000"/>
                </a:solidFill>
              </a:rPr>
              <a:t> is </a:t>
            </a:r>
            <a:r>
              <a:rPr lang="en-US" sz="2000" dirty="0" smtClean="0">
                <a:solidFill>
                  <a:srgbClr val="0000FF"/>
                </a:solidFill>
              </a:rPr>
              <a:t>imaged</a:t>
            </a:r>
            <a:r>
              <a:rPr lang="en-US" sz="2000" dirty="0" smtClean="0">
                <a:solidFill>
                  <a:srgbClr val="000000"/>
                </a:solidFill>
              </a:rPr>
              <a:t> </a:t>
            </a:r>
            <a:r>
              <a:rPr lang="en-US" sz="2000" dirty="0" smtClean="0">
                <a:solidFill>
                  <a:srgbClr val="0000FF"/>
                </a:solidFill>
              </a:rPr>
              <a:t>away</a:t>
            </a:r>
            <a:r>
              <a:rPr lang="en-US" sz="2000" dirty="0" smtClean="0">
                <a:solidFill>
                  <a:srgbClr val="000000"/>
                </a:solidFill>
              </a:rPr>
              <a:t> from the </a:t>
            </a:r>
            <a:r>
              <a:rPr lang="en-US" sz="2000" dirty="0" smtClean="0">
                <a:solidFill>
                  <a:srgbClr val="0000FF"/>
                </a:solidFill>
              </a:rPr>
              <a:t>treatment</a:t>
            </a:r>
            <a:r>
              <a:rPr lang="en-US" sz="2000" dirty="0" smtClean="0">
                <a:solidFill>
                  <a:srgbClr val="000000"/>
                </a:solidFill>
              </a:rPr>
              <a:t> – any movement of the patient’s anatomy introduces further </a:t>
            </a:r>
            <a:r>
              <a:rPr lang="en-US" sz="2000" dirty="0" smtClean="0">
                <a:solidFill>
                  <a:srgbClr val="0000FF"/>
                </a:solidFill>
              </a:rPr>
              <a:t>imprecision</a:t>
            </a:r>
          </a:p>
          <a:p>
            <a:pPr marL="457200" lvl="1" indent="0">
              <a:buClr>
                <a:srgbClr val="FF0000"/>
              </a:buClr>
              <a:buNone/>
            </a:pPr>
            <a:endParaRPr lang="en-US" sz="2000" dirty="0" smtClean="0">
              <a:solidFill>
                <a:srgbClr val="0000FF"/>
              </a:solidFill>
            </a:endParaRPr>
          </a:p>
          <a:p>
            <a:pPr marL="457200" lvl="1" indent="0">
              <a:buClr>
                <a:srgbClr val="FF0000"/>
              </a:buClr>
              <a:buNone/>
            </a:pPr>
            <a:r>
              <a:rPr lang="en-US" sz="2200" dirty="0" smtClean="0">
                <a:solidFill>
                  <a:srgbClr val="000000"/>
                </a:solidFill>
              </a:rPr>
              <a:t> </a:t>
            </a:r>
          </a:p>
        </p:txBody>
      </p:sp>
      <p:sp>
        <p:nvSpPr>
          <p:cNvPr id="15" name="Date Placeholder 14"/>
          <p:cNvSpPr>
            <a:spLocks noGrp="1"/>
          </p:cNvSpPr>
          <p:nvPr>
            <p:ph type="dt" sz="half" idx="10"/>
          </p:nvPr>
        </p:nvSpPr>
        <p:spPr/>
        <p:txBody>
          <a:bodyPr/>
          <a:lstStyle/>
          <a:p>
            <a:r>
              <a:rPr lang="en-GB" smtClean="0"/>
              <a:t>18/01/2017</a:t>
            </a:r>
            <a:endParaRPr lang="en-US"/>
          </a:p>
        </p:txBody>
      </p:sp>
      <p:sp>
        <p:nvSpPr>
          <p:cNvPr id="16" name="Footer Placeholder 15"/>
          <p:cNvSpPr>
            <a:spLocks noGrp="1"/>
          </p:cNvSpPr>
          <p:nvPr>
            <p:ph type="ftr" sz="quarter" idx="11"/>
          </p:nvPr>
        </p:nvSpPr>
        <p:spPr/>
        <p:txBody>
          <a:bodyPr/>
          <a:lstStyle/>
          <a:p>
            <a:r>
              <a:rPr lang="en-US" smtClean="0"/>
              <a:t>PT Calorimetry</a:t>
            </a:r>
            <a:endParaRPr lang="en-US"/>
          </a:p>
        </p:txBody>
      </p:sp>
      <p:sp>
        <p:nvSpPr>
          <p:cNvPr id="17" name="Slide Number Placeholder 16"/>
          <p:cNvSpPr>
            <a:spLocks noGrp="1"/>
          </p:cNvSpPr>
          <p:nvPr>
            <p:ph type="sldNum" sz="quarter" idx="12"/>
          </p:nvPr>
        </p:nvSpPr>
        <p:spPr/>
        <p:txBody>
          <a:bodyPr/>
          <a:lstStyle/>
          <a:p>
            <a:fld id="{52E18559-C4EA-D048-8D2C-6452A6C6BAA4}" type="slidenum">
              <a:rPr lang="en-US" smtClean="0"/>
              <a:t>8</a:t>
            </a:fld>
            <a:endParaRPr lang="en-US"/>
          </a:p>
        </p:txBody>
      </p:sp>
      <p:pic>
        <p:nvPicPr>
          <p:cNvPr id="7" name="Picture 4"/>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l="58603" t="55544" r="8044" b="156"/>
          <a:stretch>
            <a:fillRect/>
          </a:stretch>
        </p:blipFill>
        <p:spPr>
          <a:xfrm>
            <a:off x="4644034" y="3393979"/>
            <a:ext cx="3750491" cy="295428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l="58672" t="10497" r="8421" b="45795"/>
          <a:stretch>
            <a:fillRect/>
          </a:stretch>
        </p:blipFill>
        <p:spPr>
          <a:xfrm>
            <a:off x="703824" y="3393979"/>
            <a:ext cx="3750492" cy="29542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688749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Proposed Solutions</a:t>
            </a:r>
            <a:endParaRPr lang="en-US" dirty="0">
              <a:solidFill>
                <a:srgbClr val="FF0000"/>
              </a:solidFill>
            </a:endParaRPr>
          </a:p>
        </p:txBody>
      </p:sp>
      <p:sp>
        <p:nvSpPr>
          <p:cNvPr id="3" name="Content Placeholder 2"/>
          <p:cNvSpPr>
            <a:spLocks noGrp="1"/>
          </p:cNvSpPr>
          <p:nvPr>
            <p:ph idx="1"/>
          </p:nvPr>
        </p:nvSpPr>
        <p:spPr>
          <a:xfrm>
            <a:off x="177800" y="977901"/>
            <a:ext cx="8782756" cy="5283200"/>
          </a:xfrm>
        </p:spPr>
        <p:txBody>
          <a:bodyPr>
            <a:normAutofit fontScale="92500" lnSpcReduction="10000"/>
          </a:bodyPr>
          <a:lstStyle/>
          <a:p>
            <a:pPr>
              <a:buClr>
                <a:srgbClr val="FF0000"/>
              </a:buClr>
            </a:pPr>
            <a:endParaRPr lang="en-US" sz="2400" dirty="0" smtClean="0">
              <a:solidFill>
                <a:srgbClr val="0000FF"/>
              </a:solidFill>
            </a:endParaRPr>
          </a:p>
          <a:p>
            <a:pPr>
              <a:buClr>
                <a:srgbClr val="FF0000"/>
              </a:buClr>
            </a:pPr>
            <a:r>
              <a:rPr lang="en-US" sz="2400" dirty="0" err="1" smtClean="0">
                <a:solidFill>
                  <a:srgbClr val="0000FF"/>
                </a:solidFill>
              </a:rPr>
              <a:t>Calorimetry</a:t>
            </a:r>
            <a:r>
              <a:rPr lang="en-US" sz="2400" dirty="0" smtClean="0"/>
              <a:t> approach for:</a:t>
            </a:r>
          </a:p>
          <a:p>
            <a:pPr lvl="1">
              <a:buClr>
                <a:srgbClr val="FF0000"/>
              </a:buClr>
            </a:pPr>
            <a:r>
              <a:rPr lang="en-US" sz="2200" dirty="0" smtClean="0">
                <a:solidFill>
                  <a:srgbClr val="0000FF"/>
                </a:solidFill>
              </a:rPr>
              <a:t>Measuring range for QA</a:t>
            </a:r>
            <a:r>
              <a:rPr lang="en-US" sz="2200" dirty="0" smtClean="0"/>
              <a:t>:</a:t>
            </a:r>
          </a:p>
          <a:p>
            <a:pPr lvl="2">
              <a:buClr>
                <a:srgbClr val="FF0000"/>
              </a:buClr>
            </a:pPr>
            <a:r>
              <a:rPr lang="en-US" sz="1800" dirty="0" smtClean="0"/>
              <a:t>measure energy and convert to </a:t>
            </a:r>
            <a:r>
              <a:rPr lang="en-US" sz="1800" dirty="0" smtClean="0">
                <a:solidFill>
                  <a:srgbClr val="000000"/>
                </a:solidFill>
              </a:rPr>
              <a:t>range using a single scintillator + PMT </a:t>
            </a:r>
          </a:p>
          <a:p>
            <a:pPr lvl="2">
              <a:buClr>
                <a:srgbClr val="FF0000"/>
              </a:buClr>
            </a:pPr>
            <a:r>
              <a:rPr lang="en-US" sz="1800" dirty="0" smtClean="0"/>
              <a:t>measure range directly using a segmented scintillator with a readout on every slice</a:t>
            </a:r>
          </a:p>
          <a:p>
            <a:pPr lvl="2">
              <a:buClr>
                <a:srgbClr val="FF0000"/>
              </a:buClr>
            </a:pPr>
            <a:r>
              <a:rPr lang="en-US" sz="1800" dirty="0" smtClean="0"/>
              <a:t>Both methods aim to reduce QA times to </a:t>
            </a:r>
            <a:r>
              <a:rPr lang="en-US" sz="1800" dirty="0" smtClean="0">
                <a:solidFill>
                  <a:srgbClr val="0000FF"/>
                </a:solidFill>
              </a:rPr>
              <a:t>2-3 minutes</a:t>
            </a:r>
            <a:r>
              <a:rPr lang="en-US" sz="1800" dirty="0" smtClean="0"/>
              <a:t>, are affordable and can have short setup times</a:t>
            </a:r>
          </a:p>
          <a:p>
            <a:pPr marL="0" indent="0">
              <a:buClr>
                <a:srgbClr val="FF0000"/>
              </a:buClr>
              <a:buNone/>
            </a:pPr>
            <a:endParaRPr lang="en-US" sz="2800" dirty="0" smtClean="0"/>
          </a:p>
          <a:p>
            <a:pPr>
              <a:buClr>
                <a:srgbClr val="FF0000"/>
              </a:buClr>
            </a:pPr>
            <a:r>
              <a:rPr lang="en-US" sz="2400" dirty="0" smtClean="0">
                <a:solidFill>
                  <a:srgbClr val="0000FF"/>
                </a:solidFill>
              </a:rPr>
              <a:t>Proton imaging</a:t>
            </a:r>
            <a:r>
              <a:rPr lang="en-US" sz="2400" dirty="0" smtClean="0"/>
              <a:t>:</a:t>
            </a:r>
          </a:p>
          <a:p>
            <a:pPr lvl="1">
              <a:buClr>
                <a:srgbClr val="FF0000"/>
              </a:buClr>
            </a:pPr>
            <a:r>
              <a:rPr lang="en-US" sz="2200" dirty="0" smtClean="0"/>
              <a:t>Image with </a:t>
            </a:r>
            <a:r>
              <a:rPr lang="en-US" sz="2200" dirty="0" smtClean="0">
                <a:solidFill>
                  <a:srgbClr val="0000FF"/>
                </a:solidFill>
              </a:rPr>
              <a:t>&gt; 300 MeV proton</a:t>
            </a:r>
            <a:r>
              <a:rPr lang="en-US" sz="2200" dirty="0" smtClean="0"/>
              <a:t> beam, which will emerge from the body without significant energy deposition</a:t>
            </a:r>
          </a:p>
          <a:p>
            <a:pPr lvl="1">
              <a:buClr>
                <a:srgbClr val="FF0000"/>
              </a:buClr>
            </a:pPr>
            <a:r>
              <a:rPr lang="en-US" sz="2200" dirty="0" smtClean="0">
                <a:solidFill>
                  <a:srgbClr val="0000FF"/>
                </a:solidFill>
              </a:rPr>
              <a:t>Tomography </a:t>
            </a:r>
            <a:r>
              <a:rPr lang="en-US" sz="2200" dirty="0" smtClean="0"/>
              <a:t>approach:</a:t>
            </a:r>
          </a:p>
          <a:p>
            <a:pPr lvl="2">
              <a:buClr>
                <a:srgbClr val="FF0000"/>
              </a:buClr>
            </a:pPr>
            <a:r>
              <a:rPr lang="en-US" sz="2000" dirty="0" smtClean="0"/>
              <a:t>A series of tracking layers upstream and downstream of the patient</a:t>
            </a:r>
          </a:p>
          <a:p>
            <a:pPr lvl="2">
              <a:buClr>
                <a:srgbClr val="FF0000"/>
              </a:buClr>
            </a:pPr>
            <a:r>
              <a:rPr lang="en-US" sz="2000" dirty="0" smtClean="0"/>
              <a:t>Accurate calorimeter for energy measurements</a:t>
            </a:r>
          </a:p>
          <a:p>
            <a:pPr lvl="2">
              <a:buClr>
                <a:srgbClr val="FF0000"/>
              </a:buClr>
            </a:pPr>
            <a:r>
              <a:rPr lang="en-US" sz="2000" dirty="0" smtClean="0"/>
              <a:t>Target </a:t>
            </a:r>
            <a:r>
              <a:rPr lang="en-US" sz="2000" dirty="0" smtClean="0">
                <a:solidFill>
                  <a:srgbClr val="FF0000"/>
                </a:solidFill>
              </a:rPr>
              <a:t>energy resolution</a:t>
            </a:r>
            <a:r>
              <a:rPr lang="en-US" sz="2000" dirty="0" smtClean="0"/>
              <a:t>: </a:t>
            </a:r>
            <a:r>
              <a:rPr lang="en-US" sz="2000" dirty="0" smtClean="0">
                <a:solidFill>
                  <a:srgbClr val="FF0000"/>
                </a:solidFill>
              </a:rPr>
              <a:t>~1</a:t>
            </a:r>
            <a:r>
              <a:rPr lang="en-US" sz="2000" dirty="0">
                <a:solidFill>
                  <a:srgbClr val="FF0000"/>
                </a:solidFill>
              </a:rPr>
              <a:t>% </a:t>
            </a:r>
            <a:r>
              <a:rPr lang="en-US" sz="2000" dirty="0" err="1" smtClean="0">
                <a:solidFill>
                  <a:srgbClr val="FF0000"/>
                </a:solidFill>
              </a:rPr>
              <a:t>σ</a:t>
            </a:r>
            <a:r>
              <a:rPr lang="en-US" sz="2000" dirty="0" smtClean="0">
                <a:solidFill>
                  <a:srgbClr val="FF0000"/>
                </a:solidFill>
              </a:rPr>
              <a:t> </a:t>
            </a:r>
            <a:r>
              <a:rPr lang="en-US" sz="2000" dirty="0" smtClean="0"/>
              <a:t>for 300 MeV imaging protons</a:t>
            </a:r>
          </a:p>
          <a:p>
            <a:pPr marL="914400" lvl="2" indent="0">
              <a:buClr>
                <a:srgbClr val="FF0000"/>
              </a:buClr>
              <a:buNone/>
            </a:pPr>
            <a:endParaRPr lang="en-US" sz="2000" dirty="0" smtClean="0"/>
          </a:p>
        </p:txBody>
      </p:sp>
      <p:sp>
        <p:nvSpPr>
          <p:cNvPr id="9" name="Date Placeholder 8"/>
          <p:cNvSpPr>
            <a:spLocks noGrp="1"/>
          </p:cNvSpPr>
          <p:nvPr>
            <p:ph type="dt" sz="half" idx="10"/>
          </p:nvPr>
        </p:nvSpPr>
        <p:spPr/>
        <p:txBody>
          <a:bodyPr/>
          <a:lstStyle/>
          <a:p>
            <a:r>
              <a:rPr lang="en-GB" smtClean="0"/>
              <a:t>18/01/2017</a:t>
            </a:r>
            <a:endParaRPr lang="en-US"/>
          </a:p>
        </p:txBody>
      </p:sp>
      <p:sp>
        <p:nvSpPr>
          <p:cNvPr id="10" name="Footer Placeholder 9"/>
          <p:cNvSpPr>
            <a:spLocks noGrp="1"/>
          </p:cNvSpPr>
          <p:nvPr>
            <p:ph type="ftr" sz="quarter" idx="11"/>
          </p:nvPr>
        </p:nvSpPr>
        <p:spPr/>
        <p:txBody>
          <a:bodyPr/>
          <a:lstStyle/>
          <a:p>
            <a:r>
              <a:rPr lang="en-US" smtClean="0"/>
              <a:t>PT Calorimetry</a:t>
            </a:r>
            <a:endParaRPr lang="en-US"/>
          </a:p>
        </p:txBody>
      </p:sp>
      <p:sp>
        <p:nvSpPr>
          <p:cNvPr id="11" name="Slide Number Placeholder 10"/>
          <p:cNvSpPr>
            <a:spLocks noGrp="1"/>
          </p:cNvSpPr>
          <p:nvPr>
            <p:ph type="sldNum" sz="quarter" idx="12"/>
          </p:nvPr>
        </p:nvSpPr>
        <p:spPr/>
        <p:txBody>
          <a:bodyPr/>
          <a:lstStyle/>
          <a:p>
            <a:fld id="{52E18559-C4EA-D048-8D2C-6452A6C6BAA4}" type="slidenum">
              <a:rPr lang="en-US" smtClean="0"/>
              <a:t>9</a:t>
            </a:fld>
            <a:endParaRPr lang="en-US"/>
          </a:p>
        </p:txBody>
      </p:sp>
    </p:spTree>
    <p:extLst>
      <p:ext uri="{BB962C8B-B14F-4D97-AF65-F5344CB8AC3E}">
        <p14:creationId xmlns:p14="http://schemas.microsoft.com/office/powerpoint/2010/main" val="6452255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5346</TotalTime>
  <Words>6268</Words>
  <Application>Microsoft Macintosh PowerPoint</Application>
  <PresentationFormat>On-screen Show (4:3)</PresentationFormat>
  <Paragraphs>1151</Paragraphs>
  <Slides>64</Slides>
  <Notes>46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66" baseType="lpstr">
      <vt:lpstr>Office Theme</vt:lpstr>
      <vt:lpstr>Equation</vt:lpstr>
      <vt:lpstr>From SuperNEMO to Proton Therapy: Adapting SuperNEMO Calorimeter Technology for Proton Therapy QA</vt:lpstr>
      <vt:lpstr>PowerPoint Presentation</vt:lpstr>
      <vt:lpstr>PowerPoint Presentation</vt:lpstr>
      <vt:lpstr>PowerPoint Presentation</vt:lpstr>
      <vt:lpstr>PowerPoint Presentation</vt:lpstr>
      <vt:lpstr>PowerPoint Presentation</vt:lpstr>
      <vt:lpstr>Proton Therapy Challenges (1)</vt:lpstr>
      <vt:lpstr>Proton Therapy Challenges (2)</vt:lpstr>
      <vt:lpstr>Proposed Solutions</vt:lpstr>
      <vt:lpstr>Proton Therapy in the UK</vt:lpstr>
      <vt:lpstr>UCLH Proton Therapy Centre</vt:lpstr>
      <vt:lpstr>SuperNEMO</vt:lpstr>
      <vt:lpstr>From NEMO3 to SuperNEMO</vt:lpstr>
      <vt:lpstr>Energy Resolution</vt:lpstr>
      <vt:lpstr>SuperNEMO Calorimeter Test Bench</vt:lpstr>
      <vt:lpstr>SuperNEMO Calorimeter R&amp;D: Simulations</vt:lpstr>
      <vt:lpstr>SuperNEMO Calorimeter R&amp;D: Scintillators</vt:lpstr>
      <vt:lpstr>SuperNEMO Calorimeter R&amp;D: PMTs</vt:lpstr>
      <vt:lpstr>SuperNEMO Calorimeter R&amp;D: PMTs</vt:lpstr>
      <vt:lpstr>SuperNEMO Calorimeter R&amp;D: Reflective Material &amp; Coupling</vt:lpstr>
      <vt:lpstr>SuperNEMO Calorimeter R&amp;D: Summary</vt:lpstr>
      <vt:lpstr>Optimised SuperNEMO Optical Module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 Up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Calorimetry for Cancer Proton Therapy – Can We Help?</dc:title>
  <dc:creator>Anastasia Basharina-Freshville</dc:creator>
  <cp:lastModifiedBy>Anastasia Basharina-Freshville</cp:lastModifiedBy>
  <cp:revision>754</cp:revision>
  <dcterms:created xsi:type="dcterms:W3CDTF">2015-02-23T11:36:07Z</dcterms:created>
  <dcterms:modified xsi:type="dcterms:W3CDTF">2018-01-23T11:29:47Z</dcterms:modified>
</cp:coreProperties>
</file>